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Lora"/>
      <p:regular r:id="rId17"/>
    </p:embeddedFont>
    <p:embeddedFont>
      <p:font typeface="Lora"/>
      <p:regular r:id="rId18"/>
    </p:embeddedFont>
    <p:embeddedFont>
      <p:font typeface="Lora"/>
      <p:regular r:id="rId19"/>
    </p:embeddedFont>
    <p:embeddedFont>
      <p:font typeface="Lora"/>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sv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image" Target="../media/image-10-10.pn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slideLayout" Target="../slideLayouts/slideLayout11.xml"/><Relationship Id="rId15"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image" Target="../media/image-3-14.svg"/><Relationship Id="rId15" Type="http://schemas.openxmlformats.org/officeDocument/2006/relationships/slideLayout" Target="../slideLayouts/slideLayout4.xml"/><Relationship Id="rId1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image" Target="../media/image-8-10.png"/><Relationship Id="rId11" Type="http://schemas.openxmlformats.org/officeDocument/2006/relationships/image" Target="../media/image-8-11.svg"/><Relationship Id="rId12" Type="http://schemas.openxmlformats.org/officeDocument/2006/relationships/slideLayout" Target="../slideLayouts/slideLayout9.xml"/><Relationship Id="rId1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2848213"/>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38512F"/>
                </a:solidFill>
                <a:latin typeface="Lora" pitchFamily="34" charset="0"/>
                <a:ea typeface="Lora" pitchFamily="34" charset="-122"/>
                <a:cs typeface="Lora" pitchFamily="34" charset="-120"/>
              </a:rPr>
              <a:t>Το Κράτος Δικαίου στην Ευρωπαϊκή Ένωση</a:t>
            </a:r>
            <a:endParaRPr lang="en-US" sz="4400" dirty="0"/>
          </a:p>
        </p:txBody>
      </p:sp>
      <p:sp>
        <p:nvSpPr>
          <p:cNvPr id="4" name="Text 1"/>
          <p:cNvSpPr/>
          <p:nvPr/>
        </p:nvSpPr>
        <p:spPr>
          <a:xfrm>
            <a:off x="837724" y="4615220"/>
            <a:ext cx="7468553" cy="766048"/>
          </a:xfrm>
          <a:prstGeom prst="rect">
            <a:avLst/>
          </a:prstGeom>
          <a:noFill/>
          <a:ln/>
        </p:spPr>
        <p:txBody>
          <a:bodyPr wrap="square" lIns="0" tIns="0" rIns="0" bIns="0" rtlCol="0" anchor="t"/>
          <a:lstStyle/>
          <a:p>
            <a:pPr algn="l" indent="0" marL="0">
              <a:lnSpc>
                <a:spcPts val="3000"/>
              </a:lnSpc>
              <a:buNone/>
            </a:pPr>
            <a:r>
              <a:rPr lang="en-US" sz="1850" dirty="0">
                <a:solidFill>
                  <a:srgbClr val="3A3630"/>
                </a:solidFill>
                <a:latin typeface="Source Sans 3" pitchFamily="34" charset="0"/>
                <a:ea typeface="Source Sans 3" pitchFamily="34" charset="-122"/>
                <a:cs typeface="Source Sans 3" pitchFamily="34" charset="-120"/>
              </a:rPr>
              <a:t>Μία από τις θεμελιώδεις αξίες που διασφαλίζει τη δημοκρατία και τα δικαιώματα των πολιτών</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91897" y="644485"/>
            <a:ext cx="12353092" cy="507802"/>
          </a:xfrm>
          <a:prstGeom prst="rect">
            <a:avLst/>
          </a:prstGeom>
          <a:noFill/>
          <a:ln/>
        </p:spPr>
        <p:txBody>
          <a:bodyPr wrap="none" lIns="0" tIns="0" rIns="0" bIns="0" rtlCol="0" anchor="t"/>
          <a:lstStyle/>
          <a:p>
            <a:pPr algn="l" indent="0" marL="0">
              <a:lnSpc>
                <a:spcPts val="3950"/>
              </a:lnSpc>
              <a:buNone/>
            </a:pPr>
            <a:r>
              <a:rPr lang="en-US" sz="3150" dirty="0">
                <a:solidFill>
                  <a:srgbClr val="38512F"/>
                </a:solidFill>
                <a:latin typeface="Lora" pitchFamily="34" charset="0"/>
                <a:ea typeface="Lora" pitchFamily="34" charset="-122"/>
                <a:cs typeface="Lora" pitchFamily="34" charset="-120"/>
              </a:rPr>
              <a:t>Το Κράτος Δικαίου: Ο Ακρογωνιαίος Λίθος μιας Ένωσης Ισότητας</a:t>
            </a:r>
            <a:endParaRPr lang="en-US" sz="3150" dirty="0"/>
          </a:p>
        </p:txBody>
      </p:sp>
      <p:sp>
        <p:nvSpPr>
          <p:cNvPr id="3" name="Text 1"/>
          <p:cNvSpPr/>
          <p:nvPr/>
        </p:nvSpPr>
        <p:spPr>
          <a:xfrm>
            <a:off x="2204680" y="2144673"/>
            <a:ext cx="2538770" cy="317302"/>
          </a:xfrm>
          <a:prstGeom prst="rect">
            <a:avLst/>
          </a:prstGeom>
          <a:noFill/>
          <a:ln/>
        </p:spPr>
        <p:txBody>
          <a:bodyPr wrap="none" lIns="0" tIns="0" rIns="0" bIns="0" rtlCol="0" anchor="t"/>
          <a:lstStyle/>
          <a:p>
            <a:pPr algn="r" indent="0" marL="0">
              <a:lnSpc>
                <a:spcPts val="2450"/>
              </a:lnSpc>
              <a:buNone/>
            </a:pPr>
            <a:r>
              <a:rPr lang="en-US" sz="1950" dirty="0">
                <a:solidFill>
                  <a:srgbClr val="3A3630"/>
                </a:solidFill>
                <a:latin typeface="Lora" pitchFamily="34" charset="0"/>
                <a:ea typeface="Lora" pitchFamily="34" charset="-122"/>
                <a:cs typeface="Lora" pitchFamily="34" charset="-120"/>
              </a:rPr>
              <a:t>Δημοκρατία</a:t>
            </a:r>
            <a:endParaRPr lang="en-US" sz="1950" dirty="0"/>
          </a:p>
        </p:txBody>
      </p:sp>
      <p:sp>
        <p:nvSpPr>
          <p:cNvPr id="4" name="Text 2"/>
          <p:cNvSpPr/>
          <p:nvPr/>
        </p:nvSpPr>
        <p:spPr>
          <a:xfrm>
            <a:off x="891897" y="2591395"/>
            <a:ext cx="3851553" cy="345281"/>
          </a:xfrm>
          <a:prstGeom prst="rect">
            <a:avLst/>
          </a:prstGeom>
          <a:noFill/>
          <a:ln/>
        </p:spPr>
        <p:txBody>
          <a:bodyPr wrap="none" lIns="0" tIns="0" rIns="0" bIns="0" rtlCol="0" anchor="t"/>
          <a:lstStyle/>
          <a:p>
            <a:pPr algn="r" indent="0" marL="0">
              <a:lnSpc>
                <a:spcPts val="2700"/>
              </a:lnSpc>
              <a:buNone/>
            </a:pPr>
            <a:r>
              <a:rPr lang="en-US" sz="1650" dirty="0">
                <a:solidFill>
                  <a:srgbClr val="3A3630"/>
                </a:solidFill>
                <a:latin typeface="Source Sans 3" pitchFamily="34" charset="0"/>
                <a:ea typeface="Source Sans 3" pitchFamily="34" charset="-122"/>
                <a:cs typeface="Source Sans 3" pitchFamily="34" charset="-120"/>
              </a:rPr>
              <a:t>Διασφαλίζει τη δημοκρατική λειτουργία</a:t>
            </a:r>
            <a:endParaRPr lang="en-US" sz="1650" dirty="0"/>
          </a:p>
        </p:txBody>
      </p:sp>
      <p:pic>
        <p:nvPicPr>
          <p:cNvPr id="5" name="Image 0" descr="preencoded.png">    </p:cNvPr>
          <p:cNvPicPr>
            <a:picLocks noChangeAspect="1"/>
          </p:cNvPicPr>
          <p:nvPr/>
        </p:nvPicPr>
        <p:blipFill>
          <a:blip r:embed="rId1"/>
          <a:stretch>
            <a:fillRect/>
          </a:stretch>
        </p:blipFill>
        <p:spPr>
          <a:xfrm>
            <a:off x="5067062" y="1583888"/>
            <a:ext cx="4496157" cy="4496157"/>
          </a:xfrm>
          <a:prstGeom prst="rect">
            <a:avLst/>
          </a:prstGeom>
        </p:spPr>
      </p:pic>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0934" y="2557760"/>
            <a:ext cx="322778" cy="322778"/>
          </a:xfrm>
          <a:prstGeom prst="rect">
            <a:avLst/>
          </a:prstGeom>
        </p:spPr>
      </p:pic>
      <p:sp>
        <p:nvSpPr>
          <p:cNvPr id="7" name="Text 3"/>
          <p:cNvSpPr/>
          <p:nvPr/>
        </p:nvSpPr>
        <p:spPr>
          <a:xfrm>
            <a:off x="9886831" y="2144673"/>
            <a:ext cx="2808089" cy="317302"/>
          </a:xfrm>
          <a:prstGeom prst="rect">
            <a:avLst/>
          </a:prstGeom>
          <a:noFill/>
          <a:ln/>
        </p:spPr>
        <p:txBody>
          <a:bodyPr wrap="none" lIns="0" tIns="0" rIns="0" bIns="0" rtlCol="0" anchor="t"/>
          <a:lstStyle/>
          <a:p>
            <a:pPr algn="l" indent="0" marL="0">
              <a:lnSpc>
                <a:spcPts val="2450"/>
              </a:lnSpc>
              <a:buNone/>
            </a:pPr>
            <a:r>
              <a:rPr lang="en-US" sz="1950" dirty="0">
                <a:solidFill>
                  <a:srgbClr val="3A3630"/>
                </a:solidFill>
                <a:latin typeface="Lora" pitchFamily="34" charset="0"/>
                <a:ea typeface="Lora" pitchFamily="34" charset="-122"/>
                <a:cs typeface="Lora" pitchFamily="34" charset="-120"/>
              </a:rPr>
              <a:t>Θεμελιώδη Δικαιώματα</a:t>
            </a:r>
            <a:endParaRPr lang="en-US" sz="1950" dirty="0"/>
          </a:p>
        </p:txBody>
      </p:sp>
      <p:sp>
        <p:nvSpPr>
          <p:cNvPr id="8" name="Text 4"/>
          <p:cNvSpPr/>
          <p:nvPr/>
        </p:nvSpPr>
        <p:spPr>
          <a:xfrm>
            <a:off x="9886831" y="2591395"/>
            <a:ext cx="3851553" cy="345281"/>
          </a:xfrm>
          <a:prstGeom prst="rect">
            <a:avLst/>
          </a:prstGeom>
          <a:noFill/>
          <a:ln/>
        </p:spPr>
        <p:txBody>
          <a:bodyPr wrap="none" lIns="0" tIns="0" rIns="0" bIns="0" rtlCol="0" anchor="t"/>
          <a:lstStyle/>
          <a:p>
            <a:pPr algn="l" indent="0" marL="0">
              <a:lnSpc>
                <a:spcPts val="2700"/>
              </a:lnSpc>
              <a:buNone/>
            </a:pPr>
            <a:r>
              <a:rPr lang="en-US" sz="1650" dirty="0">
                <a:solidFill>
                  <a:srgbClr val="3A3630"/>
                </a:solidFill>
                <a:latin typeface="Source Sans 3" pitchFamily="34" charset="0"/>
                <a:ea typeface="Source Sans 3" pitchFamily="34" charset="-122"/>
                <a:cs typeface="Source Sans 3" pitchFamily="34" charset="-120"/>
              </a:rPr>
              <a:t>Προστατεύει τα δικαιώματα όλων</a:t>
            </a:r>
            <a:endParaRPr lang="en-US" sz="1650" dirty="0"/>
          </a:p>
        </p:txBody>
      </p:sp>
      <p:pic>
        <p:nvPicPr>
          <p:cNvPr id="9" name="Image 2" descr="preencoded.png">    </p:cNvPr>
          <p:cNvPicPr>
            <a:picLocks noChangeAspect="1"/>
          </p:cNvPicPr>
          <p:nvPr/>
        </p:nvPicPr>
        <p:blipFill>
          <a:blip r:embed="rId4"/>
          <a:stretch>
            <a:fillRect/>
          </a:stretch>
        </p:blipFill>
        <p:spPr>
          <a:xfrm>
            <a:off x="5067062" y="1583888"/>
            <a:ext cx="4496157" cy="4496157"/>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6450" y="2557760"/>
            <a:ext cx="322778" cy="322778"/>
          </a:xfrm>
          <a:prstGeom prst="rect">
            <a:avLst/>
          </a:prstGeom>
        </p:spPr>
      </p:pic>
      <p:sp>
        <p:nvSpPr>
          <p:cNvPr id="11" name="Text 5"/>
          <p:cNvSpPr/>
          <p:nvPr/>
        </p:nvSpPr>
        <p:spPr>
          <a:xfrm>
            <a:off x="9886831" y="4554498"/>
            <a:ext cx="2699861" cy="317302"/>
          </a:xfrm>
          <a:prstGeom prst="rect">
            <a:avLst/>
          </a:prstGeom>
          <a:noFill/>
          <a:ln/>
        </p:spPr>
        <p:txBody>
          <a:bodyPr wrap="none" lIns="0" tIns="0" rIns="0" bIns="0" rtlCol="0" anchor="t"/>
          <a:lstStyle/>
          <a:p>
            <a:pPr algn="l" indent="0" marL="0">
              <a:lnSpc>
                <a:spcPts val="2450"/>
              </a:lnSpc>
              <a:buNone/>
            </a:pPr>
            <a:r>
              <a:rPr lang="en-US" sz="1950" dirty="0">
                <a:solidFill>
                  <a:srgbClr val="3A3630"/>
                </a:solidFill>
                <a:latin typeface="Lora" pitchFamily="34" charset="0"/>
                <a:ea typeface="Lora" pitchFamily="34" charset="-122"/>
                <a:cs typeface="Lora" pitchFamily="34" charset="-120"/>
              </a:rPr>
              <a:t>Κοινωνική Δικαιοσύνη</a:t>
            </a:r>
            <a:endParaRPr lang="en-US" sz="1950" dirty="0"/>
          </a:p>
        </p:txBody>
      </p:sp>
      <p:sp>
        <p:nvSpPr>
          <p:cNvPr id="12" name="Text 6"/>
          <p:cNvSpPr/>
          <p:nvPr/>
        </p:nvSpPr>
        <p:spPr>
          <a:xfrm>
            <a:off x="9886831" y="5001220"/>
            <a:ext cx="3851553" cy="345281"/>
          </a:xfrm>
          <a:prstGeom prst="rect">
            <a:avLst/>
          </a:prstGeom>
          <a:noFill/>
          <a:ln/>
        </p:spPr>
        <p:txBody>
          <a:bodyPr wrap="none" lIns="0" tIns="0" rIns="0" bIns="0" rtlCol="0" anchor="t"/>
          <a:lstStyle/>
          <a:p>
            <a:pPr algn="l" indent="0" marL="0">
              <a:lnSpc>
                <a:spcPts val="2700"/>
              </a:lnSpc>
              <a:buNone/>
            </a:pPr>
            <a:r>
              <a:rPr lang="en-US" sz="1650" dirty="0">
                <a:solidFill>
                  <a:srgbClr val="3A3630"/>
                </a:solidFill>
                <a:latin typeface="Source Sans 3" pitchFamily="34" charset="0"/>
                <a:ea typeface="Source Sans 3" pitchFamily="34" charset="-122"/>
                <a:cs typeface="Source Sans 3" pitchFamily="34" charset="-120"/>
              </a:rPr>
              <a:t>Προωθεί την ισότητα και τις ευκαιρίες</a:t>
            </a:r>
            <a:endParaRPr lang="en-US" sz="1650" dirty="0"/>
          </a:p>
        </p:txBody>
      </p:sp>
      <p:pic>
        <p:nvPicPr>
          <p:cNvPr id="13" name="Image 4" descr="preencoded.png">    </p:cNvPr>
          <p:cNvPicPr>
            <a:picLocks noChangeAspect="1"/>
          </p:cNvPicPr>
          <p:nvPr/>
        </p:nvPicPr>
        <p:blipFill>
          <a:blip r:embed="rId7"/>
          <a:stretch>
            <a:fillRect/>
          </a:stretch>
        </p:blipFill>
        <p:spPr>
          <a:xfrm>
            <a:off x="5067062" y="1583888"/>
            <a:ext cx="4496157" cy="4496157"/>
          </a:xfrm>
          <a:prstGeom prst="rect">
            <a:avLst/>
          </a:prstGeom>
        </p:spPr>
      </p:pic>
      <p:pic>
        <p:nvPicPr>
          <p:cNvPr id="14"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66450" y="4783276"/>
            <a:ext cx="322778" cy="322778"/>
          </a:xfrm>
          <a:prstGeom prst="rect">
            <a:avLst/>
          </a:prstGeom>
        </p:spPr>
      </p:pic>
      <p:sp>
        <p:nvSpPr>
          <p:cNvPr id="15" name="Text 7"/>
          <p:cNvSpPr/>
          <p:nvPr/>
        </p:nvSpPr>
        <p:spPr>
          <a:xfrm>
            <a:off x="2204680" y="4381857"/>
            <a:ext cx="2538770" cy="317302"/>
          </a:xfrm>
          <a:prstGeom prst="rect">
            <a:avLst/>
          </a:prstGeom>
          <a:noFill/>
          <a:ln/>
        </p:spPr>
        <p:txBody>
          <a:bodyPr wrap="none" lIns="0" tIns="0" rIns="0" bIns="0" rtlCol="0" anchor="t"/>
          <a:lstStyle/>
          <a:p>
            <a:pPr algn="r" indent="0" marL="0">
              <a:lnSpc>
                <a:spcPts val="2450"/>
              </a:lnSpc>
              <a:buNone/>
            </a:pPr>
            <a:r>
              <a:rPr lang="en-US" sz="1950" dirty="0">
                <a:solidFill>
                  <a:srgbClr val="3A3630"/>
                </a:solidFill>
                <a:latin typeface="Lora" pitchFamily="34" charset="0"/>
                <a:ea typeface="Lora" pitchFamily="34" charset="-122"/>
                <a:cs typeface="Lora" pitchFamily="34" charset="-120"/>
              </a:rPr>
              <a:t>Ανάπτυξη</a:t>
            </a:r>
            <a:endParaRPr lang="en-US" sz="1950" dirty="0"/>
          </a:p>
        </p:txBody>
      </p:sp>
      <p:sp>
        <p:nvSpPr>
          <p:cNvPr id="16" name="Text 8"/>
          <p:cNvSpPr/>
          <p:nvPr/>
        </p:nvSpPr>
        <p:spPr>
          <a:xfrm>
            <a:off x="891897" y="4828580"/>
            <a:ext cx="3851553" cy="690563"/>
          </a:xfrm>
          <a:prstGeom prst="rect">
            <a:avLst/>
          </a:prstGeom>
          <a:noFill/>
          <a:ln/>
        </p:spPr>
        <p:txBody>
          <a:bodyPr wrap="square" lIns="0" tIns="0" rIns="0" bIns="0" rtlCol="0" anchor="t"/>
          <a:lstStyle/>
          <a:p>
            <a:pPr algn="r" indent="0" marL="0">
              <a:lnSpc>
                <a:spcPts val="2700"/>
              </a:lnSpc>
              <a:buNone/>
            </a:pPr>
            <a:r>
              <a:rPr lang="en-US" sz="1650" dirty="0">
                <a:solidFill>
                  <a:srgbClr val="3A3630"/>
                </a:solidFill>
                <a:latin typeface="Source Sans 3" pitchFamily="34" charset="0"/>
                <a:ea typeface="Source Sans 3" pitchFamily="34" charset="-122"/>
                <a:cs typeface="Source Sans 3" pitchFamily="34" charset="-120"/>
              </a:rPr>
              <a:t>Δημιουργεί σταθερότητα για την οικονομία</a:t>
            </a:r>
            <a:endParaRPr lang="en-US" sz="1650" dirty="0"/>
          </a:p>
        </p:txBody>
      </p:sp>
      <p:pic>
        <p:nvPicPr>
          <p:cNvPr id="17" name="Image 6" descr="preencoded.png">    </p:cNvPr>
          <p:cNvPicPr>
            <a:picLocks noChangeAspect="1"/>
          </p:cNvPicPr>
          <p:nvPr/>
        </p:nvPicPr>
        <p:blipFill>
          <a:blip r:embed="rId10"/>
          <a:stretch>
            <a:fillRect/>
          </a:stretch>
        </p:blipFill>
        <p:spPr>
          <a:xfrm>
            <a:off x="5067062" y="1583888"/>
            <a:ext cx="4496157" cy="4496157"/>
          </a:xfrm>
          <a:prstGeom prst="rect">
            <a:avLst/>
          </a:prstGeom>
        </p:spPr>
      </p:pic>
      <p:pic>
        <p:nvPicPr>
          <p:cNvPr id="18"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40934" y="4783276"/>
            <a:ext cx="322778" cy="322778"/>
          </a:xfrm>
          <a:prstGeom prst="rect">
            <a:avLst/>
          </a:prstGeom>
        </p:spPr>
      </p:pic>
      <p:sp>
        <p:nvSpPr>
          <p:cNvPr id="19" name="Shape 9"/>
          <p:cNvSpPr/>
          <p:nvPr/>
        </p:nvSpPr>
        <p:spPr>
          <a:xfrm>
            <a:off x="891897" y="6322814"/>
            <a:ext cx="12846487" cy="1262301"/>
          </a:xfrm>
          <a:prstGeom prst="roundRect">
            <a:avLst>
              <a:gd name="adj" fmla="val 2564"/>
            </a:avLst>
          </a:prstGeom>
          <a:solidFill>
            <a:srgbClr val="D4E3CF"/>
          </a:solidFill>
          <a:ln/>
        </p:spPr>
      </p:sp>
      <p:pic>
        <p:nvPicPr>
          <p:cNvPr id="20" name="Image 8" descr="preencoded.png">    </p:cNvPr>
          <p:cNvPicPr>
            <a:picLocks noChangeAspect="1"/>
          </p:cNvPicPr>
          <p:nvPr/>
        </p:nvPicPr>
        <p:blipFill>
          <a:blip r:embed="rId13"/>
          <a:stretch>
            <a:fillRect/>
          </a:stretch>
        </p:blipFill>
        <p:spPr>
          <a:xfrm>
            <a:off x="1107638" y="6639877"/>
            <a:ext cx="269677" cy="215741"/>
          </a:xfrm>
          <a:prstGeom prst="rect">
            <a:avLst/>
          </a:prstGeom>
        </p:spPr>
      </p:pic>
      <p:sp>
        <p:nvSpPr>
          <p:cNvPr id="21" name="Text 10"/>
          <p:cNvSpPr/>
          <p:nvPr/>
        </p:nvSpPr>
        <p:spPr>
          <a:xfrm>
            <a:off x="1593056" y="6592491"/>
            <a:ext cx="11929586" cy="690563"/>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Source Sans 3" pitchFamily="34" charset="0"/>
                <a:ea typeface="Source Sans 3" pitchFamily="34" charset="-122"/>
                <a:cs typeface="Source Sans 3" pitchFamily="34" charset="-120"/>
              </a:rPr>
              <a:t>Το κράτος δικαίου είναι απαραίτητο για την εφαρμογή της νομοθεσίας και των πολιτικών της ΕΕ και είναι καίριας σημασίας για μια Ένωση ισότητας, ευκαιριών και κοινωνικής δικαιοσύνης.</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837724" y="695920"/>
            <a:ext cx="1103828" cy="449818"/>
          </a:xfrm>
          <a:prstGeom prst="roundRect">
            <a:avLst>
              <a:gd name="adj" fmla="val 6386"/>
            </a:avLst>
          </a:prstGeom>
          <a:solidFill>
            <a:srgbClr val="E2ECDF"/>
          </a:solidFill>
          <a:ln/>
        </p:spPr>
      </p:sp>
      <p:sp>
        <p:nvSpPr>
          <p:cNvPr id="3" name="Text 1"/>
          <p:cNvSpPr/>
          <p:nvPr/>
        </p:nvSpPr>
        <p:spPr>
          <a:xfrm>
            <a:off x="981313" y="767715"/>
            <a:ext cx="816650" cy="306229"/>
          </a:xfrm>
          <a:prstGeom prst="rect">
            <a:avLst/>
          </a:prstGeom>
          <a:noFill/>
          <a:ln/>
        </p:spPr>
        <p:txBody>
          <a:bodyPr wrap="none" lIns="0" tIns="0" rIns="0" bIns="0" rtlCol="0" anchor="t"/>
          <a:lstStyle/>
          <a:p>
            <a:pPr algn="l" indent="0" marL="0">
              <a:lnSpc>
                <a:spcPts val="2400"/>
              </a:lnSpc>
              <a:buNone/>
            </a:pPr>
            <a:r>
              <a:rPr lang="en-US" sz="1500" dirty="0">
                <a:solidFill>
                  <a:srgbClr val="3A3630"/>
                </a:solidFill>
                <a:latin typeface="Source Sans 3" pitchFamily="34" charset="0"/>
                <a:ea typeface="Source Sans 3" pitchFamily="34" charset="-122"/>
                <a:cs typeface="Source Sans 3" pitchFamily="34" charset="-120"/>
              </a:rPr>
              <a:t>ΕΙΣΑΓΩΓΉ</a:t>
            </a:r>
            <a:endParaRPr lang="en-US" sz="1500" dirty="0"/>
          </a:p>
        </p:txBody>
      </p:sp>
      <p:sp>
        <p:nvSpPr>
          <p:cNvPr id="4" name="Text 2"/>
          <p:cNvSpPr/>
          <p:nvPr/>
        </p:nvSpPr>
        <p:spPr>
          <a:xfrm>
            <a:off x="837724" y="1241465"/>
            <a:ext cx="5718929" cy="563285"/>
          </a:xfrm>
          <a:prstGeom prst="rect">
            <a:avLst/>
          </a:prstGeom>
          <a:noFill/>
          <a:ln/>
        </p:spPr>
        <p:txBody>
          <a:bodyPr wrap="none" lIns="0" tIns="0" rIns="0" bIns="0" rtlCol="0" anchor="t"/>
          <a:lstStyle/>
          <a:p>
            <a:pPr algn="l" indent="0" marL="0">
              <a:lnSpc>
                <a:spcPts val="4400"/>
              </a:lnSpc>
              <a:buNone/>
            </a:pPr>
            <a:r>
              <a:rPr lang="en-US" sz="3500" dirty="0">
                <a:solidFill>
                  <a:srgbClr val="38512F"/>
                </a:solidFill>
                <a:latin typeface="Lora" pitchFamily="34" charset="0"/>
                <a:ea typeface="Lora" pitchFamily="34" charset="-122"/>
                <a:cs typeface="Lora" pitchFamily="34" charset="-120"/>
              </a:rPr>
              <a:t>Τι είναι το Κράτος Δικαίου;</a:t>
            </a:r>
            <a:endParaRPr lang="en-US" sz="3500" dirty="0"/>
          </a:p>
        </p:txBody>
      </p:sp>
      <p:sp>
        <p:nvSpPr>
          <p:cNvPr id="5" name="Text 3"/>
          <p:cNvSpPr/>
          <p:nvPr/>
        </p:nvSpPr>
        <p:spPr>
          <a:xfrm>
            <a:off x="837724" y="2379107"/>
            <a:ext cx="7539395" cy="766048"/>
          </a:xfrm>
          <a:prstGeom prst="rect">
            <a:avLst/>
          </a:prstGeom>
          <a:noFill/>
          <a:ln/>
        </p:spPr>
        <p:txBody>
          <a:bodyPr wrap="square" lIns="0" tIns="0" rIns="0" bIns="0" rtlCol="0" anchor="t"/>
          <a:lstStyle/>
          <a:p>
            <a:pPr algn="l" indent="0" marL="0">
              <a:lnSpc>
                <a:spcPts val="3000"/>
              </a:lnSpc>
              <a:buNone/>
            </a:pPr>
            <a:r>
              <a:rPr lang="en-US" sz="1850" dirty="0">
                <a:solidFill>
                  <a:srgbClr val="3A3630"/>
                </a:solidFill>
                <a:latin typeface="Source Sans 3" pitchFamily="34" charset="0"/>
                <a:ea typeface="Source Sans 3" pitchFamily="34" charset="-122"/>
                <a:cs typeface="Source Sans 3" pitchFamily="34" charset="-120"/>
              </a:rPr>
              <a:t>Το κράτος δικαίου αποτελεί θεμελιώδη αξία της Ευρωπαϊκής Ένωσης και κατοχυρώνεται στο άρθρο 2 της Συνθήκης για την Ευρωπαϊκή Ένωση.</a:t>
            </a:r>
            <a:endParaRPr lang="en-US" sz="1850" dirty="0"/>
          </a:p>
        </p:txBody>
      </p:sp>
      <p:sp>
        <p:nvSpPr>
          <p:cNvPr id="6" name="Text 4"/>
          <p:cNvSpPr/>
          <p:nvPr/>
        </p:nvSpPr>
        <p:spPr>
          <a:xfrm>
            <a:off x="837724" y="3360539"/>
            <a:ext cx="7539395" cy="1149072"/>
          </a:xfrm>
          <a:prstGeom prst="rect">
            <a:avLst/>
          </a:prstGeom>
          <a:noFill/>
          <a:ln/>
        </p:spPr>
        <p:txBody>
          <a:bodyPr wrap="square" lIns="0" tIns="0" rIns="0" bIns="0" rtlCol="0" anchor="t"/>
          <a:lstStyle/>
          <a:p>
            <a:pPr algn="l" indent="0" marL="0">
              <a:lnSpc>
                <a:spcPts val="3000"/>
              </a:lnSpc>
              <a:buNone/>
            </a:pPr>
            <a:r>
              <a:rPr lang="en-US" sz="1850" dirty="0">
                <a:solidFill>
                  <a:srgbClr val="3A3630"/>
                </a:solidFill>
                <a:latin typeface="Source Sans 3" pitchFamily="34" charset="0"/>
                <a:ea typeface="Source Sans 3" pitchFamily="34" charset="-122"/>
                <a:cs typeface="Source Sans 3" pitchFamily="34" charset="-120"/>
              </a:rPr>
              <a:t>Στο πλαίσιο του κράτος δικαίου, </a:t>
            </a:r>
            <a:pPr algn="l" indent="0" marL="0">
              <a:lnSpc>
                <a:spcPts val="3000"/>
              </a:lnSpc>
              <a:buNone/>
            </a:pPr>
            <a:r>
              <a:rPr lang="en-US" sz="1850" b="1" dirty="0">
                <a:solidFill>
                  <a:srgbClr val="3A3630"/>
                </a:solidFill>
                <a:latin typeface="Source Sans 3" pitchFamily="34" charset="0"/>
                <a:ea typeface="Source Sans 3" pitchFamily="34" charset="-122"/>
                <a:cs typeface="Source Sans 3" pitchFamily="34" charset="-120"/>
              </a:rPr>
              <a:t>όλες οι δημόσιες αρχές ενεργούν πάντοτε με βάση τους περιορισμούς που θέτει ο νόμος</a:t>
            </a:r>
            <a:pPr algn="l" indent="0" marL="0">
              <a:lnSpc>
                <a:spcPts val="3000"/>
              </a:lnSpc>
              <a:buNone/>
            </a:pPr>
            <a:r>
              <a:rPr lang="en-US" sz="1850" dirty="0">
                <a:solidFill>
                  <a:srgbClr val="3A3630"/>
                </a:solidFill>
                <a:latin typeface="Source Sans 3" pitchFamily="34" charset="0"/>
                <a:ea typeface="Source Sans 3" pitchFamily="34" charset="-122"/>
                <a:cs typeface="Source Sans 3" pitchFamily="34" charset="-120"/>
              </a:rPr>
              <a:t>, σύμφωνα με τις αξίες της δημοκρατίας και τα θεμελιώδη δικαιώματα.</a:t>
            </a:r>
            <a:endParaRPr lang="en-US" sz="1850" dirty="0"/>
          </a:p>
        </p:txBody>
      </p:sp>
      <p:sp>
        <p:nvSpPr>
          <p:cNvPr id="7" name="Text 5"/>
          <p:cNvSpPr/>
          <p:nvPr/>
        </p:nvSpPr>
        <p:spPr>
          <a:xfrm>
            <a:off x="837724" y="4724995"/>
            <a:ext cx="7539395" cy="766048"/>
          </a:xfrm>
          <a:prstGeom prst="rect">
            <a:avLst/>
          </a:prstGeom>
          <a:noFill/>
          <a:ln/>
        </p:spPr>
        <p:txBody>
          <a:bodyPr wrap="square" lIns="0" tIns="0" rIns="0" bIns="0" rtlCol="0" anchor="t"/>
          <a:lstStyle/>
          <a:p>
            <a:pPr algn="l" indent="0" marL="0">
              <a:lnSpc>
                <a:spcPts val="3000"/>
              </a:lnSpc>
              <a:buNone/>
            </a:pPr>
            <a:r>
              <a:rPr lang="en-US" sz="1850" dirty="0">
                <a:solidFill>
                  <a:srgbClr val="3A3630"/>
                </a:solidFill>
                <a:latin typeface="Source Sans 3" pitchFamily="34" charset="0"/>
                <a:ea typeface="Source Sans 3" pitchFamily="34" charset="-122"/>
                <a:cs typeface="Source Sans 3" pitchFamily="34" charset="-120"/>
              </a:rPr>
              <a:t>Οι αρχές λειτουργούν υπό τον έλεγχο ανεξάρτητων και αμερόληπτων δικαστηρίων που διασφαλίζουν τη δικαιοσύνη για όλους.</a:t>
            </a:r>
            <a:endParaRPr lang="en-US" sz="1850" dirty="0"/>
          </a:p>
        </p:txBody>
      </p:sp>
      <p:pic>
        <p:nvPicPr>
          <p:cNvPr id="8" name="Image 0" descr="preencoded.png">    </p:cNvPr>
          <p:cNvPicPr>
            <a:picLocks noChangeAspect="1"/>
          </p:cNvPicPr>
          <p:nvPr/>
        </p:nvPicPr>
        <p:blipFill>
          <a:blip r:embed="rId1"/>
          <a:stretch>
            <a:fillRect/>
          </a:stretch>
        </p:blipFill>
        <p:spPr>
          <a:xfrm>
            <a:off x="8968621" y="2432923"/>
            <a:ext cx="4831556" cy="48315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2438757" y="579715"/>
            <a:ext cx="1564958" cy="323017"/>
          </a:xfrm>
          <a:prstGeom prst="roundRect">
            <a:avLst>
              <a:gd name="adj" fmla="val 6086"/>
            </a:avLst>
          </a:prstGeom>
          <a:noFill/>
          <a:ln w="7620">
            <a:solidFill>
              <a:srgbClr val="38512F"/>
            </a:solidFill>
            <a:prstDash val="solid"/>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544604" y="675680"/>
            <a:ext cx="130969" cy="130969"/>
          </a:xfrm>
          <a:prstGeom prst="rect">
            <a:avLst/>
          </a:prstGeom>
        </p:spPr>
      </p:pic>
      <p:sp>
        <p:nvSpPr>
          <p:cNvPr id="4" name="Text 1"/>
          <p:cNvSpPr/>
          <p:nvPr/>
        </p:nvSpPr>
        <p:spPr>
          <a:xfrm>
            <a:off x="2741057" y="636389"/>
            <a:ext cx="1156811" cy="209669"/>
          </a:xfrm>
          <a:prstGeom prst="rect">
            <a:avLst/>
          </a:prstGeom>
          <a:noFill/>
          <a:ln/>
        </p:spPr>
        <p:txBody>
          <a:bodyPr wrap="none" lIns="0" tIns="0" rIns="0" bIns="0" rtlCol="0" anchor="t"/>
          <a:lstStyle/>
          <a:p>
            <a:pPr algn="l" indent="0" marL="0">
              <a:lnSpc>
                <a:spcPts val="1650"/>
              </a:lnSpc>
              <a:buNone/>
            </a:pPr>
            <a:r>
              <a:rPr lang="en-US" sz="1000" dirty="0">
                <a:solidFill>
                  <a:srgbClr val="38512F"/>
                </a:solidFill>
                <a:latin typeface="Source Sans 3" pitchFamily="34" charset="0"/>
                <a:ea typeface="Source Sans 3" pitchFamily="34" charset="-122"/>
                <a:cs typeface="Source Sans 3" pitchFamily="34" charset="-120"/>
              </a:rPr>
              <a:t>ΘΕΜΕΛΙΏΔΕΙΣ ΑΡΧΈΣ</a:t>
            </a:r>
            <a:endParaRPr lang="en-US" sz="1000" dirty="0"/>
          </a:p>
        </p:txBody>
      </p:sp>
      <p:sp>
        <p:nvSpPr>
          <p:cNvPr id="5" name="Text 2"/>
          <p:cNvSpPr/>
          <p:nvPr/>
        </p:nvSpPr>
        <p:spPr>
          <a:xfrm>
            <a:off x="2438757" y="968216"/>
            <a:ext cx="5384840" cy="385405"/>
          </a:xfrm>
          <a:prstGeom prst="rect">
            <a:avLst/>
          </a:prstGeom>
          <a:noFill/>
          <a:ln/>
        </p:spPr>
        <p:txBody>
          <a:bodyPr wrap="none" lIns="0" tIns="0" rIns="0" bIns="0" rtlCol="0" anchor="t"/>
          <a:lstStyle/>
          <a:p>
            <a:pPr algn="l" indent="0" marL="0">
              <a:lnSpc>
                <a:spcPts val="3000"/>
              </a:lnSpc>
              <a:buNone/>
            </a:pPr>
            <a:r>
              <a:rPr lang="en-US" sz="2400" dirty="0">
                <a:solidFill>
                  <a:srgbClr val="38512F"/>
                </a:solidFill>
                <a:latin typeface="Lora" pitchFamily="34" charset="0"/>
                <a:ea typeface="Lora" pitchFamily="34" charset="-122"/>
                <a:cs typeface="Lora" pitchFamily="34" charset="-120"/>
              </a:rPr>
              <a:t>Οι Έξι Πυλώνες του Κράτους Δικαίου</a:t>
            </a:r>
            <a:endParaRPr lang="en-US" sz="2400" dirty="0"/>
          </a:p>
        </p:txBody>
      </p:sp>
      <p:sp>
        <p:nvSpPr>
          <p:cNvPr id="6" name="Text 3"/>
          <p:cNvSpPr/>
          <p:nvPr/>
        </p:nvSpPr>
        <p:spPr>
          <a:xfrm>
            <a:off x="2438757" y="1599367"/>
            <a:ext cx="9752886" cy="524113"/>
          </a:xfrm>
          <a:prstGeom prst="rect">
            <a:avLst/>
          </a:prstGeom>
          <a:noFill/>
          <a:ln/>
        </p:spPr>
        <p:txBody>
          <a:bodyPr wrap="square" lIns="0" tIns="0" rIns="0" bIns="0" rtlCol="0" anchor="t"/>
          <a:lstStyle/>
          <a:p>
            <a:pPr algn="l" indent="0" marL="0">
              <a:lnSpc>
                <a:spcPts val="2050"/>
              </a:lnSpc>
              <a:buNone/>
            </a:pPr>
            <a:r>
              <a:rPr lang="en-US" sz="1250" dirty="0">
                <a:solidFill>
                  <a:srgbClr val="3A3630"/>
                </a:solidFill>
                <a:latin typeface="Source Sans 3" pitchFamily="34" charset="0"/>
                <a:ea typeface="Source Sans 3" pitchFamily="34" charset="-122"/>
                <a:cs typeface="Source Sans 3" pitchFamily="34" charset="-120"/>
              </a:rPr>
              <a:t>Παρότι τα κράτη μέλη έχουν διαφορετικές εθνικές ταυτότητες και παραδόσεις, η βασική έννοια του κράτους δικαίου είναι η ίδια σε όλα και μπορεί να οριστεί με βάση έξι θεμελιώδεις αρχές:</a:t>
            </a:r>
            <a:endParaRPr lang="en-US" sz="1250" dirty="0"/>
          </a:p>
        </p:txBody>
      </p:sp>
      <p:sp>
        <p:nvSpPr>
          <p:cNvPr id="7" name="Shape 4"/>
          <p:cNvSpPr/>
          <p:nvPr/>
        </p:nvSpPr>
        <p:spPr>
          <a:xfrm>
            <a:off x="2438757" y="2307788"/>
            <a:ext cx="4794528" cy="1846183"/>
          </a:xfrm>
          <a:prstGeom prst="roundRect">
            <a:avLst>
              <a:gd name="adj" fmla="val 1331"/>
            </a:avLst>
          </a:prstGeom>
          <a:solidFill>
            <a:srgbClr val="F3E7D4"/>
          </a:solidFill>
          <a:ln/>
        </p:spPr>
      </p:sp>
      <p:sp>
        <p:nvSpPr>
          <p:cNvPr id="8" name="Shape 5"/>
          <p:cNvSpPr/>
          <p:nvPr/>
        </p:nvSpPr>
        <p:spPr>
          <a:xfrm>
            <a:off x="2602587" y="2471618"/>
            <a:ext cx="491490" cy="491490"/>
          </a:xfrm>
          <a:prstGeom prst="roundRect">
            <a:avLst>
              <a:gd name="adj" fmla="val 18602791"/>
            </a:avLst>
          </a:prstGeom>
          <a:solidFill>
            <a:srgbClr val="38512F"/>
          </a:solidFill>
          <a:ln/>
        </p:spPr>
      </p:sp>
      <p:pic>
        <p:nvPicPr>
          <p:cNvPr id="9"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7723" y="2606754"/>
            <a:ext cx="221099" cy="221099"/>
          </a:xfrm>
          <a:prstGeom prst="rect">
            <a:avLst/>
          </a:prstGeom>
        </p:spPr>
      </p:pic>
      <p:sp>
        <p:nvSpPr>
          <p:cNvPr id="10" name="Text 6"/>
          <p:cNvSpPr/>
          <p:nvPr/>
        </p:nvSpPr>
        <p:spPr>
          <a:xfrm>
            <a:off x="2602587" y="3126938"/>
            <a:ext cx="1927384" cy="240863"/>
          </a:xfrm>
          <a:prstGeom prst="rect">
            <a:avLst/>
          </a:prstGeom>
          <a:noFill/>
          <a:ln/>
        </p:spPr>
        <p:txBody>
          <a:bodyPr wrap="none" lIns="0" tIns="0" rIns="0" bIns="0" rtlCol="0" anchor="t"/>
          <a:lstStyle/>
          <a:p>
            <a:pPr algn="l" indent="0" marL="0">
              <a:lnSpc>
                <a:spcPts val="1850"/>
              </a:lnSpc>
              <a:buNone/>
            </a:pPr>
            <a:r>
              <a:rPr lang="en-US" sz="1500" dirty="0">
                <a:solidFill>
                  <a:srgbClr val="3A3630"/>
                </a:solidFill>
                <a:latin typeface="Lora" pitchFamily="34" charset="0"/>
                <a:ea typeface="Lora" pitchFamily="34" charset="-122"/>
                <a:cs typeface="Lora" pitchFamily="34" charset="-120"/>
              </a:rPr>
              <a:t>Νομιμότητα</a:t>
            </a:r>
            <a:endParaRPr lang="en-US" sz="1500" dirty="0"/>
          </a:p>
        </p:txBody>
      </p:sp>
      <p:sp>
        <p:nvSpPr>
          <p:cNvPr id="11" name="Text 7"/>
          <p:cNvSpPr/>
          <p:nvPr/>
        </p:nvSpPr>
        <p:spPr>
          <a:xfrm>
            <a:off x="2602587" y="3466028"/>
            <a:ext cx="4466868" cy="524113"/>
          </a:xfrm>
          <a:prstGeom prst="rect">
            <a:avLst/>
          </a:prstGeom>
          <a:noFill/>
          <a:ln/>
        </p:spPr>
        <p:txBody>
          <a:bodyPr wrap="square" lIns="0" tIns="0" rIns="0" bIns="0" rtlCol="0" anchor="t"/>
          <a:lstStyle/>
          <a:p>
            <a:pPr algn="l" indent="0" marL="0">
              <a:lnSpc>
                <a:spcPts val="2050"/>
              </a:lnSpc>
              <a:buNone/>
            </a:pPr>
            <a:r>
              <a:rPr lang="en-US" sz="1250" dirty="0">
                <a:solidFill>
                  <a:srgbClr val="3A3630"/>
                </a:solidFill>
                <a:latin typeface="Source Sans 3" pitchFamily="34" charset="0"/>
                <a:ea typeface="Source Sans 3" pitchFamily="34" charset="-122"/>
                <a:cs typeface="Source Sans 3" pitchFamily="34" charset="-120"/>
              </a:rPr>
              <a:t>Διαφανής, υπεύθυνη και δημοκρατική διαδικασία θέσπισης νόμων</a:t>
            </a:r>
            <a:endParaRPr lang="en-US" sz="1250" dirty="0"/>
          </a:p>
        </p:txBody>
      </p:sp>
      <p:sp>
        <p:nvSpPr>
          <p:cNvPr id="12" name="Shape 8"/>
          <p:cNvSpPr/>
          <p:nvPr/>
        </p:nvSpPr>
        <p:spPr>
          <a:xfrm>
            <a:off x="7397115" y="2307788"/>
            <a:ext cx="4794528" cy="1846183"/>
          </a:xfrm>
          <a:prstGeom prst="roundRect">
            <a:avLst>
              <a:gd name="adj" fmla="val 1331"/>
            </a:avLst>
          </a:prstGeom>
          <a:solidFill>
            <a:srgbClr val="F3E7D4"/>
          </a:solidFill>
          <a:ln/>
        </p:spPr>
      </p:sp>
      <p:sp>
        <p:nvSpPr>
          <p:cNvPr id="13" name="Shape 9"/>
          <p:cNvSpPr/>
          <p:nvPr/>
        </p:nvSpPr>
        <p:spPr>
          <a:xfrm>
            <a:off x="7560945" y="2471618"/>
            <a:ext cx="491490" cy="491490"/>
          </a:xfrm>
          <a:prstGeom prst="roundRect">
            <a:avLst>
              <a:gd name="adj" fmla="val 18602791"/>
            </a:avLst>
          </a:prstGeom>
          <a:solidFill>
            <a:srgbClr val="38512F"/>
          </a:solidFill>
          <a:ln/>
        </p:spPr>
      </p:sp>
      <p:pic>
        <p:nvPicPr>
          <p:cNvPr id="1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6081" y="2606754"/>
            <a:ext cx="221099" cy="221099"/>
          </a:xfrm>
          <a:prstGeom prst="rect">
            <a:avLst/>
          </a:prstGeom>
        </p:spPr>
      </p:pic>
      <p:sp>
        <p:nvSpPr>
          <p:cNvPr id="15" name="Text 10"/>
          <p:cNvSpPr/>
          <p:nvPr/>
        </p:nvSpPr>
        <p:spPr>
          <a:xfrm>
            <a:off x="7560945" y="3126938"/>
            <a:ext cx="1927384" cy="240863"/>
          </a:xfrm>
          <a:prstGeom prst="rect">
            <a:avLst/>
          </a:prstGeom>
          <a:noFill/>
          <a:ln/>
        </p:spPr>
        <p:txBody>
          <a:bodyPr wrap="none" lIns="0" tIns="0" rIns="0" bIns="0" rtlCol="0" anchor="t"/>
          <a:lstStyle/>
          <a:p>
            <a:pPr algn="l" indent="0" marL="0">
              <a:lnSpc>
                <a:spcPts val="1850"/>
              </a:lnSpc>
              <a:buNone/>
            </a:pPr>
            <a:r>
              <a:rPr lang="en-US" sz="1500" dirty="0">
                <a:solidFill>
                  <a:srgbClr val="3A3630"/>
                </a:solidFill>
                <a:latin typeface="Lora" pitchFamily="34" charset="0"/>
                <a:ea typeface="Lora" pitchFamily="34" charset="-122"/>
                <a:cs typeface="Lora" pitchFamily="34" charset="-120"/>
              </a:rPr>
              <a:t>Ασφάλεια Δικαίου</a:t>
            </a:r>
            <a:endParaRPr lang="en-US" sz="1500" dirty="0"/>
          </a:p>
        </p:txBody>
      </p:sp>
      <p:sp>
        <p:nvSpPr>
          <p:cNvPr id="16" name="Text 11"/>
          <p:cNvSpPr/>
          <p:nvPr/>
        </p:nvSpPr>
        <p:spPr>
          <a:xfrm>
            <a:off x="7560945" y="3466028"/>
            <a:ext cx="4466868" cy="262057"/>
          </a:xfrm>
          <a:prstGeom prst="rect">
            <a:avLst/>
          </a:prstGeom>
          <a:noFill/>
          <a:ln/>
        </p:spPr>
        <p:txBody>
          <a:bodyPr wrap="none" lIns="0" tIns="0" rIns="0" bIns="0" rtlCol="0" anchor="t"/>
          <a:lstStyle/>
          <a:p>
            <a:pPr algn="l" indent="0" marL="0">
              <a:lnSpc>
                <a:spcPts val="2050"/>
              </a:lnSpc>
              <a:buNone/>
            </a:pPr>
            <a:r>
              <a:rPr lang="en-US" sz="1250" dirty="0">
                <a:solidFill>
                  <a:srgbClr val="3A3630"/>
                </a:solidFill>
                <a:latin typeface="Source Sans 3" pitchFamily="34" charset="0"/>
                <a:ea typeface="Source Sans 3" pitchFamily="34" charset="-122"/>
                <a:cs typeface="Source Sans 3" pitchFamily="34" charset="-120"/>
              </a:rPr>
              <a:t>Σαφείς και προβλέψιμοι κανόνες για όλους</a:t>
            </a:r>
            <a:endParaRPr lang="en-US" sz="1250" dirty="0"/>
          </a:p>
        </p:txBody>
      </p:sp>
      <p:sp>
        <p:nvSpPr>
          <p:cNvPr id="17" name="Shape 12"/>
          <p:cNvSpPr/>
          <p:nvPr/>
        </p:nvSpPr>
        <p:spPr>
          <a:xfrm>
            <a:off x="2438757" y="4317802"/>
            <a:ext cx="4794528" cy="1584127"/>
          </a:xfrm>
          <a:prstGeom prst="roundRect">
            <a:avLst>
              <a:gd name="adj" fmla="val 1551"/>
            </a:avLst>
          </a:prstGeom>
          <a:solidFill>
            <a:srgbClr val="F3E7D4"/>
          </a:solidFill>
          <a:ln/>
        </p:spPr>
      </p:sp>
      <p:sp>
        <p:nvSpPr>
          <p:cNvPr id="18" name="Shape 13"/>
          <p:cNvSpPr/>
          <p:nvPr/>
        </p:nvSpPr>
        <p:spPr>
          <a:xfrm>
            <a:off x="2602587" y="4481632"/>
            <a:ext cx="491490" cy="491490"/>
          </a:xfrm>
          <a:prstGeom prst="roundRect">
            <a:avLst>
              <a:gd name="adj" fmla="val 18602791"/>
            </a:avLst>
          </a:prstGeom>
          <a:solidFill>
            <a:srgbClr val="38512F"/>
          </a:solidFill>
          <a:ln/>
        </p:spPr>
      </p:sp>
      <p:pic>
        <p:nvPicPr>
          <p:cNvPr id="19"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7723" y="4616768"/>
            <a:ext cx="221099" cy="221099"/>
          </a:xfrm>
          <a:prstGeom prst="rect">
            <a:avLst/>
          </a:prstGeom>
        </p:spPr>
      </p:pic>
      <p:sp>
        <p:nvSpPr>
          <p:cNvPr id="20" name="Text 14"/>
          <p:cNvSpPr/>
          <p:nvPr/>
        </p:nvSpPr>
        <p:spPr>
          <a:xfrm>
            <a:off x="2602587" y="5136952"/>
            <a:ext cx="2315170" cy="240863"/>
          </a:xfrm>
          <a:prstGeom prst="rect">
            <a:avLst/>
          </a:prstGeom>
          <a:noFill/>
          <a:ln/>
        </p:spPr>
        <p:txBody>
          <a:bodyPr wrap="none" lIns="0" tIns="0" rIns="0" bIns="0" rtlCol="0" anchor="t"/>
          <a:lstStyle/>
          <a:p>
            <a:pPr algn="l" indent="0" marL="0">
              <a:lnSpc>
                <a:spcPts val="1850"/>
              </a:lnSpc>
              <a:buNone/>
            </a:pPr>
            <a:r>
              <a:rPr lang="en-US" sz="1500" dirty="0">
                <a:solidFill>
                  <a:srgbClr val="3A3630"/>
                </a:solidFill>
                <a:latin typeface="Lora" pitchFamily="34" charset="0"/>
                <a:ea typeface="Lora" pitchFamily="34" charset="-122"/>
                <a:cs typeface="Lora" pitchFamily="34" charset="-120"/>
              </a:rPr>
              <a:t>Απαγόρευση Αυθαιρεσίας</a:t>
            </a:r>
            <a:endParaRPr lang="en-US" sz="1500" dirty="0"/>
          </a:p>
        </p:txBody>
      </p:sp>
      <p:sp>
        <p:nvSpPr>
          <p:cNvPr id="21" name="Text 15"/>
          <p:cNvSpPr/>
          <p:nvPr/>
        </p:nvSpPr>
        <p:spPr>
          <a:xfrm>
            <a:off x="2602587" y="5476042"/>
            <a:ext cx="4466868" cy="262057"/>
          </a:xfrm>
          <a:prstGeom prst="rect">
            <a:avLst/>
          </a:prstGeom>
          <a:noFill/>
          <a:ln/>
        </p:spPr>
        <p:txBody>
          <a:bodyPr wrap="none" lIns="0" tIns="0" rIns="0" bIns="0" rtlCol="0" anchor="t"/>
          <a:lstStyle/>
          <a:p>
            <a:pPr algn="l" indent="0" marL="0">
              <a:lnSpc>
                <a:spcPts val="2050"/>
              </a:lnSpc>
              <a:buNone/>
            </a:pPr>
            <a:r>
              <a:rPr lang="en-US" sz="1250" dirty="0">
                <a:solidFill>
                  <a:srgbClr val="3A3630"/>
                </a:solidFill>
                <a:latin typeface="Source Sans 3" pitchFamily="34" charset="0"/>
                <a:ea typeface="Source Sans 3" pitchFamily="34" charset="-122"/>
                <a:cs typeface="Source Sans 3" pitchFamily="34" charset="-120"/>
              </a:rPr>
              <a:t>Κανένα πρόσωπο δεν μπορεί να ενεργεί αυθαίρετα</a:t>
            </a:r>
            <a:endParaRPr lang="en-US" sz="1250" dirty="0"/>
          </a:p>
        </p:txBody>
      </p:sp>
      <p:sp>
        <p:nvSpPr>
          <p:cNvPr id="22" name="Shape 16"/>
          <p:cNvSpPr/>
          <p:nvPr/>
        </p:nvSpPr>
        <p:spPr>
          <a:xfrm>
            <a:off x="7397115" y="4317802"/>
            <a:ext cx="4794528" cy="1584127"/>
          </a:xfrm>
          <a:prstGeom prst="roundRect">
            <a:avLst>
              <a:gd name="adj" fmla="val 1551"/>
            </a:avLst>
          </a:prstGeom>
          <a:solidFill>
            <a:srgbClr val="F3E7D4"/>
          </a:solidFill>
          <a:ln/>
        </p:spPr>
      </p:sp>
      <p:sp>
        <p:nvSpPr>
          <p:cNvPr id="23" name="Shape 17"/>
          <p:cNvSpPr/>
          <p:nvPr/>
        </p:nvSpPr>
        <p:spPr>
          <a:xfrm>
            <a:off x="7560945" y="4481632"/>
            <a:ext cx="491490" cy="491490"/>
          </a:xfrm>
          <a:prstGeom prst="roundRect">
            <a:avLst>
              <a:gd name="adj" fmla="val 18602791"/>
            </a:avLst>
          </a:prstGeom>
          <a:solidFill>
            <a:srgbClr val="38512F"/>
          </a:solidFill>
          <a:ln/>
        </p:spPr>
      </p:sp>
      <p:pic>
        <p:nvPicPr>
          <p:cNvPr id="24"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96081" y="4616768"/>
            <a:ext cx="221099" cy="221099"/>
          </a:xfrm>
          <a:prstGeom prst="rect">
            <a:avLst/>
          </a:prstGeom>
        </p:spPr>
      </p:pic>
      <p:sp>
        <p:nvSpPr>
          <p:cNvPr id="25" name="Text 18"/>
          <p:cNvSpPr/>
          <p:nvPr/>
        </p:nvSpPr>
        <p:spPr>
          <a:xfrm>
            <a:off x="7560945" y="5136952"/>
            <a:ext cx="1969056" cy="240863"/>
          </a:xfrm>
          <a:prstGeom prst="rect">
            <a:avLst/>
          </a:prstGeom>
          <a:noFill/>
          <a:ln/>
        </p:spPr>
        <p:txBody>
          <a:bodyPr wrap="none" lIns="0" tIns="0" rIns="0" bIns="0" rtlCol="0" anchor="t"/>
          <a:lstStyle/>
          <a:p>
            <a:pPr algn="l" indent="0" marL="0">
              <a:lnSpc>
                <a:spcPts val="1850"/>
              </a:lnSpc>
              <a:buNone/>
            </a:pPr>
            <a:r>
              <a:rPr lang="en-US" sz="1500" dirty="0">
                <a:solidFill>
                  <a:srgbClr val="3A3630"/>
                </a:solidFill>
                <a:latin typeface="Lora" pitchFamily="34" charset="0"/>
                <a:ea typeface="Lora" pitchFamily="34" charset="-122"/>
                <a:cs typeface="Lora" pitchFamily="34" charset="-120"/>
              </a:rPr>
              <a:t>Δικαστική Προστασία</a:t>
            </a:r>
            <a:endParaRPr lang="en-US" sz="1500" dirty="0"/>
          </a:p>
        </p:txBody>
      </p:sp>
      <p:sp>
        <p:nvSpPr>
          <p:cNvPr id="26" name="Text 19"/>
          <p:cNvSpPr/>
          <p:nvPr/>
        </p:nvSpPr>
        <p:spPr>
          <a:xfrm>
            <a:off x="7560945" y="5476042"/>
            <a:ext cx="4466868" cy="262057"/>
          </a:xfrm>
          <a:prstGeom prst="rect">
            <a:avLst/>
          </a:prstGeom>
          <a:noFill/>
          <a:ln/>
        </p:spPr>
        <p:txBody>
          <a:bodyPr wrap="none" lIns="0" tIns="0" rIns="0" bIns="0" rtlCol="0" anchor="t"/>
          <a:lstStyle/>
          <a:p>
            <a:pPr algn="l" indent="0" marL="0">
              <a:lnSpc>
                <a:spcPts val="2050"/>
              </a:lnSpc>
              <a:buNone/>
            </a:pPr>
            <a:r>
              <a:rPr lang="en-US" sz="1250" dirty="0">
                <a:solidFill>
                  <a:srgbClr val="3A3630"/>
                </a:solidFill>
                <a:latin typeface="Source Sans 3" pitchFamily="34" charset="0"/>
                <a:ea typeface="Source Sans 3" pitchFamily="34" charset="-122"/>
                <a:cs typeface="Source Sans 3" pitchFamily="34" charset="-120"/>
              </a:rPr>
              <a:t>Αποτελεσματική προστασία από ανεξάρτητα δικαστήρια</a:t>
            </a:r>
            <a:endParaRPr lang="en-US" sz="1250" dirty="0"/>
          </a:p>
        </p:txBody>
      </p:sp>
      <p:sp>
        <p:nvSpPr>
          <p:cNvPr id="27" name="Shape 20"/>
          <p:cNvSpPr/>
          <p:nvPr/>
        </p:nvSpPr>
        <p:spPr>
          <a:xfrm>
            <a:off x="2438757" y="6065758"/>
            <a:ext cx="4794528" cy="1584127"/>
          </a:xfrm>
          <a:prstGeom prst="roundRect">
            <a:avLst>
              <a:gd name="adj" fmla="val 1551"/>
            </a:avLst>
          </a:prstGeom>
          <a:solidFill>
            <a:srgbClr val="F3E7D4"/>
          </a:solidFill>
          <a:ln/>
        </p:spPr>
      </p:sp>
      <p:sp>
        <p:nvSpPr>
          <p:cNvPr id="28" name="Shape 21"/>
          <p:cNvSpPr/>
          <p:nvPr/>
        </p:nvSpPr>
        <p:spPr>
          <a:xfrm>
            <a:off x="2602587" y="6229588"/>
            <a:ext cx="491490" cy="491490"/>
          </a:xfrm>
          <a:prstGeom prst="roundRect">
            <a:avLst>
              <a:gd name="adj" fmla="val 18602791"/>
            </a:avLst>
          </a:prstGeom>
          <a:solidFill>
            <a:srgbClr val="38512F"/>
          </a:solidFill>
          <a:ln/>
        </p:spPr>
      </p:sp>
      <p:pic>
        <p:nvPicPr>
          <p:cNvPr id="29"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7723" y="6364724"/>
            <a:ext cx="221099" cy="221099"/>
          </a:xfrm>
          <a:prstGeom prst="rect">
            <a:avLst/>
          </a:prstGeom>
        </p:spPr>
      </p:pic>
      <p:sp>
        <p:nvSpPr>
          <p:cNvPr id="30" name="Text 22"/>
          <p:cNvSpPr/>
          <p:nvPr/>
        </p:nvSpPr>
        <p:spPr>
          <a:xfrm>
            <a:off x="2602587" y="6884908"/>
            <a:ext cx="1927384" cy="240863"/>
          </a:xfrm>
          <a:prstGeom prst="rect">
            <a:avLst/>
          </a:prstGeom>
          <a:noFill/>
          <a:ln/>
        </p:spPr>
        <p:txBody>
          <a:bodyPr wrap="none" lIns="0" tIns="0" rIns="0" bIns="0" rtlCol="0" anchor="t"/>
          <a:lstStyle/>
          <a:p>
            <a:pPr algn="l" indent="0" marL="0">
              <a:lnSpc>
                <a:spcPts val="1850"/>
              </a:lnSpc>
              <a:buNone/>
            </a:pPr>
            <a:r>
              <a:rPr lang="en-US" sz="1500" dirty="0">
                <a:solidFill>
                  <a:srgbClr val="3A3630"/>
                </a:solidFill>
                <a:latin typeface="Lora" pitchFamily="34" charset="0"/>
                <a:ea typeface="Lora" pitchFamily="34" charset="-122"/>
                <a:cs typeface="Lora" pitchFamily="34" charset="-120"/>
              </a:rPr>
              <a:t>Διάκριση Εξουσιών</a:t>
            </a:r>
            <a:endParaRPr lang="en-US" sz="1500" dirty="0"/>
          </a:p>
        </p:txBody>
      </p:sp>
      <p:sp>
        <p:nvSpPr>
          <p:cNvPr id="31" name="Text 23"/>
          <p:cNvSpPr/>
          <p:nvPr/>
        </p:nvSpPr>
        <p:spPr>
          <a:xfrm>
            <a:off x="2602587" y="7223998"/>
            <a:ext cx="4466868" cy="262057"/>
          </a:xfrm>
          <a:prstGeom prst="rect">
            <a:avLst/>
          </a:prstGeom>
          <a:noFill/>
          <a:ln/>
        </p:spPr>
        <p:txBody>
          <a:bodyPr wrap="none" lIns="0" tIns="0" rIns="0" bIns="0" rtlCol="0" anchor="t"/>
          <a:lstStyle/>
          <a:p>
            <a:pPr algn="l" indent="0" marL="0">
              <a:lnSpc>
                <a:spcPts val="2050"/>
              </a:lnSpc>
              <a:buNone/>
            </a:pPr>
            <a:r>
              <a:rPr lang="en-US" sz="1250" dirty="0">
                <a:solidFill>
                  <a:srgbClr val="3A3630"/>
                </a:solidFill>
                <a:latin typeface="Source Sans 3" pitchFamily="34" charset="0"/>
                <a:ea typeface="Source Sans 3" pitchFamily="34" charset="-122"/>
                <a:cs typeface="Source Sans 3" pitchFamily="34" charset="-120"/>
              </a:rPr>
              <a:t>Διαχωρισμός νομοθετικής, εκτελεστικής και δικαστικής εξουσίας</a:t>
            </a:r>
            <a:endParaRPr lang="en-US" sz="1250" dirty="0"/>
          </a:p>
        </p:txBody>
      </p:sp>
      <p:sp>
        <p:nvSpPr>
          <p:cNvPr id="32" name="Shape 24"/>
          <p:cNvSpPr/>
          <p:nvPr/>
        </p:nvSpPr>
        <p:spPr>
          <a:xfrm>
            <a:off x="7397115" y="6065758"/>
            <a:ext cx="4794528" cy="1584127"/>
          </a:xfrm>
          <a:prstGeom prst="roundRect">
            <a:avLst>
              <a:gd name="adj" fmla="val 1551"/>
            </a:avLst>
          </a:prstGeom>
          <a:solidFill>
            <a:srgbClr val="F3E7D4"/>
          </a:solidFill>
          <a:ln/>
        </p:spPr>
      </p:sp>
      <p:sp>
        <p:nvSpPr>
          <p:cNvPr id="33" name="Shape 25"/>
          <p:cNvSpPr/>
          <p:nvPr/>
        </p:nvSpPr>
        <p:spPr>
          <a:xfrm>
            <a:off x="7560945" y="6229588"/>
            <a:ext cx="491490" cy="491490"/>
          </a:xfrm>
          <a:prstGeom prst="roundRect">
            <a:avLst>
              <a:gd name="adj" fmla="val 18602791"/>
            </a:avLst>
          </a:prstGeom>
          <a:solidFill>
            <a:srgbClr val="38512F"/>
          </a:solidFill>
          <a:ln/>
        </p:spPr>
      </p:sp>
      <p:pic>
        <p:nvPicPr>
          <p:cNvPr id="34" name="Image 6"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96081" y="6364724"/>
            <a:ext cx="221099" cy="221099"/>
          </a:xfrm>
          <a:prstGeom prst="rect">
            <a:avLst/>
          </a:prstGeom>
        </p:spPr>
      </p:pic>
      <p:sp>
        <p:nvSpPr>
          <p:cNvPr id="35" name="Text 26"/>
          <p:cNvSpPr/>
          <p:nvPr/>
        </p:nvSpPr>
        <p:spPr>
          <a:xfrm>
            <a:off x="7560945" y="6884908"/>
            <a:ext cx="2537222" cy="240863"/>
          </a:xfrm>
          <a:prstGeom prst="rect">
            <a:avLst/>
          </a:prstGeom>
          <a:noFill/>
          <a:ln/>
        </p:spPr>
        <p:txBody>
          <a:bodyPr wrap="none" lIns="0" tIns="0" rIns="0" bIns="0" rtlCol="0" anchor="t"/>
          <a:lstStyle/>
          <a:p>
            <a:pPr algn="l" indent="0" marL="0">
              <a:lnSpc>
                <a:spcPts val="1850"/>
              </a:lnSpc>
              <a:buNone/>
            </a:pPr>
            <a:r>
              <a:rPr lang="en-US" sz="1500" dirty="0">
                <a:solidFill>
                  <a:srgbClr val="3A3630"/>
                </a:solidFill>
                <a:latin typeface="Lora" pitchFamily="34" charset="0"/>
                <a:ea typeface="Lora" pitchFamily="34" charset="-122"/>
                <a:cs typeface="Lora" pitchFamily="34" charset="-120"/>
              </a:rPr>
              <a:t>Ισότητα ενώπιον του Νόμου</a:t>
            </a:r>
            <a:endParaRPr lang="en-US" sz="1500" dirty="0"/>
          </a:p>
        </p:txBody>
      </p:sp>
      <p:sp>
        <p:nvSpPr>
          <p:cNvPr id="36" name="Text 27"/>
          <p:cNvSpPr/>
          <p:nvPr/>
        </p:nvSpPr>
        <p:spPr>
          <a:xfrm>
            <a:off x="7560945" y="7223998"/>
            <a:ext cx="4466868" cy="262057"/>
          </a:xfrm>
          <a:prstGeom prst="rect">
            <a:avLst/>
          </a:prstGeom>
          <a:noFill/>
          <a:ln/>
        </p:spPr>
        <p:txBody>
          <a:bodyPr wrap="none" lIns="0" tIns="0" rIns="0" bIns="0" rtlCol="0" anchor="t"/>
          <a:lstStyle/>
          <a:p>
            <a:pPr algn="l" indent="0" marL="0">
              <a:lnSpc>
                <a:spcPts val="2050"/>
              </a:lnSpc>
              <a:buNone/>
            </a:pPr>
            <a:r>
              <a:rPr lang="en-US" sz="1250" dirty="0">
                <a:solidFill>
                  <a:srgbClr val="3A3630"/>
                </a:solidFill>
                <a:latin typeface="Source Sans 3" pitchFamily="34" charset="0"/>
                <a:ea typeface="Source Sans 3" pitchFamily="34" charset="-122"/>
                <a:cs typeface="Source Sans 3" pitchFamily="34" charset="-120"/>
              </a:rPr>
              <a:t>Οι ίδιοι κανόνες ισχύουν για όλους</a:t>
            </a:r>
            <a:endParaRPr lang="en-US" sz="12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Shape 0"/>
          <p:cNvSpPr/>
          <p:nvPr/>
        </p:nvSpPr>
        <p:spPr>
          <a:xfrm>
            <a:off x="709136" y="1273612"/>
            <a:ext cx="873562" cy="380643"/>
          </a:xfrm>
          <a:prstGeom prst="roundRect">
            <a:avLst>
              <a:gd name="adj" fmla="val 6387"/>
            </a:avLst>
          </a:prstGeom>
          <a:solidFill>
            <a:srgbClr val="E2ECDF"/>
          </a:solidFill>
          <a:ln/>
        </p:spPr>
      </p:sp>
      <p:sp>
        <p:nvSpPr>
          <p:cNvPr id="4" name="Text 1"/>
          <p:cNvSpPr/>
          <p:nvPr/>
        </p:nvSpPr>
        <p:spPr>
          <a:xfrm>
            <a:off x="830699" y="1334333"/>
            <a:ext cx="630436" cy="259199"/>
          </a:xfrm>
          <a:prstGeom prst="rect">
            <a:avLst/>
          </a:prstGeom>
          <a:noFill/>
          <a:ln/>
        </p:spPr>
        <p:txBody>
          <a:bodyPr wrap="none" lIns="0" tIns="0" rIns="0" bIns="0" rtlCol="0" anchor="t"/>
          <a:lstStyle/>
          <a:p>
            <a:pPr algn="l" indent="0" marL="0">
              <a:lnSpc>
                <a:spcPts val="2000"/>
              </a:lnSpc>
              <a:buNone/>
            </a:pPr>
            <a:r>
              <a:rPr lang="en-US" sz="1250" dirty="0">
                <a:solidFill>
                  <a:srgbClr val="3A3630"/>
                </a:solidFill>
                <a:latin typeface="Source Sans 3" pitchFamily="34" charset="0"/>
                <a:ea typeface="Source Sans 3" pitchFamily="34" charset="-122"/>
                <a:cs typeface="Source Sans 3" pitchFamily="34" charset="-120"/>
              </a:rPr>
              <a:t>ΣΗΜΑΣΊΑ</a:t>
            </a:r>
            <a:endParaRPr lang="en-US" sz="1250" dirty="0"/>
          </a:p>
        </p:txBody>
      </p:sp>
      <p:sp>
        <p:nvSpPr>
          <p:cNvPr id="5" name="Text 2"/>
          <p:cNvSpPr/>
          <p:nvPr/>
        </p:nvSpPr>
        <p:spPr>
          <a:xfrm>
            <a:off x="709136" y="1735217"/>
            <a:ext cx="7345799" cy="476607"/>
          </a:xfrm>
          <a:prstGeom prst="rect">
            <a:avLst/>
          </a:prstGeom>
          <a:noFill/>
          <a:ln/>
        </p:spPr>
        <p:txBody>
          <a:bodyPr wrap="none" lIns="0" tIns="0" rIns="0" bIns="0" rtlCol="0" anchor="t"/>
          <a:lstStyle/>
          <a:p>
            <a:pPr algn="l" indent="0" marL="0">
              <a:lnSpc>
                <a:spcPts val="3750"/>
              </a:lnSpc>
              <a:buNone/>
            </a:pPr>
            <a:r>
              <a:rPr lang="en-US" sz="3000" dirty="0">
                <a:solidFill>
                  <a:srgbClr val="38512F"/>
                </a:solidFill>
                <a:latin typeface="Lora" pitchFamily="34" charset="0"/>
                <a:ea typeface="Lora" pitchFamily="34" charset="-122"/>
                <a:cs typeface="Lora" pitchFamily="34" charset="-120"/>
              </a:rPr>
              <a:t>Γιατί είναι Σημαντικό το Κράτος Δικαίου;</a:t>
            </a:r>
            <a:endParaRPr lang="en-US" sz="3000" dirty="0"/>
          </a:p>
        </p:txBody>
      </p:sp>
      <p:sp>
        <p:nvSpPr>
          <p:cNvPr id="6" name="Shape 3"/>
          <p:cNvSpPr/>
          <p:nvPr/>
        </p:nvSpPr>
        <p:spPr>
          <a:xfrm>
            <a:off x="709136" y="2515672"/>
            <a:ext cx="3761542" cy="1842849"/>
          </a:xfrm>
          <a:prstGeom prst="roundRect">
            <a:avLst>
              <a:gd name="adj" fmla="val 1649"/>
            </a:avLst>
          </a:prstGeom>
          <a:solidFill>
            <a:srgbClr val="FEF5E7"/>
          </a:solidFill>
          <a:ln w="22860">
            <a:solidFill>
              <a:srgbClr val="D9CDBA"/>
            </a:solidFill>
            <a:prstDash val="solid"/>
          </a:ln>
        </p:spPr>
      </p:sp>
      <p:sp>
        <p:nvSpPr>
          <p:cNvPr id="7" name="Text 4"/>
          <p:cNvSpPr/>
          <p:nvPr/>
        </p:nvSpPr>
        <p:spPr>
          <a:xfrm>
            <a:off x="934522" y="2741057"/>
            <a:ext cx="3012996" cy="297894"/>
          </a:xfrm>
          <a:prstGeom prst="rect">
            <a:avLst/>
          </a:prstGeom>
          <a:noFill/>
          <a:ln/>
        </p:spPr>
        <p:txBody>
          <a:bodyPr wrap="none" lIns="0" tIns="0" rIns="0" bIns="0" rtlCol="0" anchor="t"/>
          <a:lstStyle/>
          <a:p>
            <a:pPr algn="l" indent="0" marL="0">
              <a:lnSpc>
                <a:spcPts val="2300"/>
              </a:lnSpc>
              <a:buNone/>
            </a:pPr>
            <a:r>
              <a:rPr lang="en-US" sz="1850" dirty="0">
                <a:solidFill>
                  <a:srgbClr val="3A3630"/>
                </a:solidFill>
                <a:latin typeface="Lora" pitchFamily="34" charset="0"/>
                <a:ea typeface="Lora" pitchFamily="34" charset="-122"/>
                <a:cs typeface="Lora" pitchFamily="34" charset="-120"/>
              </a:rPr>
              <a:t>Ακρογωνιαίος Λίθος της ΕΕ</a:t>
            </a:r>
            <a:endParaRPr lang="en-US" sz="1850" dirty="0"/>
          </a:p>
        </p:txBody>
      </p:sp>
      <p:sp>
        <p:nvSpPr>
          <p:cNvPr id="8" name="Text 5"/>
          <p:cNvSpPr/>
          <p:nvPr/>
        </p:nvSpPr>
        <p:spPr>
          <a:xfrm>
            <a:off x="934522" y="3160514"/>
            <a:ext cx="3310771" cy="972622"/>
          </a:xfrm>
          <a:prstGeom prst="rect">
            <a:avLst/>
          </a:prstGeom>
          <a:noFill/>
          <a:ln/>
        </p:spPr>
        <p:txBody>
          <a:bodyPr wrap="square" lIns="0" tIns="0" rIns="0" bIns="0" rtlCol="0" anchor="t"/>
          <a:lstStyle/>
          <a:p>
            <a:pPr algn="l" indent="0" marL="0">
              <a:lnSpc>
                <a:spcPts val="2550"/>
              </a:lnSpc>
              <a:buNone/>
            </a:pPr>
            <a:r>
              <a:rPr lang="en-US" sz="1550" dirty="0">
                <a:solidFill>
                  <a:srgbClr val="3A3630"/>
                </a:solidFill>
                <a:latin typeface="Source Sans 3" pitchFamily="34" charset="0"/>
                <a:ea typeface="Source Sans 3" pitchFamily="34" charset="-122"/>
                <a:cs typeface="Source Sans 3" pitchFamily="34" charset="-120"/>
              </a:rPr>
              <a:t>Αποτελεί τη βάση επί της οποίας χτίζεται ολόκληρη η Ευρωπαϊκή Ένωση και οι αξίες της</a:t>
            </a:r>
            <a:endParaRPr lang="en-US" sz="1550" dirty="0"/>
          </a:p>
        </p:txBody>
      </p:sp>
      <p:sp>
        <p:nvSpPr>
          <p:cNvPr id="9" name="Shape 6"/>
          <p:cNvSpPr/>
          <p:nvPr/>
        </p:nvSpPr>
        <p:spPr>
          <a:xfrm>
            <a:off x="4673203" y="2515672"/>
            <a:ext cx="3761661" cy="1842849"/>
          </a:xfrm>
          <a:prstGeom prst="roundRect">
            <a:avLst>
              <a:gd name="adj" fmla="val 1649"/>
            </a:avLst>
          </a:prstGeom>
          <a:solidFill>
            <a:srgbClr val="FEF5E7"/>
          </a:solidFill>
          <a:ln w="22860">
            <a:solidFill>
              <a:srgbClr val="D9CDBA"/>
            </a:solidFill>
            <a:prstDash val="solid"/>
          </a:ln>
        </p:spPr>
      </p:sp>
      <p:sp>
        <p:nvSpPr>
          <p:cNvPr id="10" name="Text 7"/>
          <p:cNvSpPr/>
          <p:nvPr/>
        </p:nvSpPr>
        <p:spPr>
          <a:xfrm>
            <a:off x="4898588" y="2741057"/>
            <a:ext cx="2660928" cy="297894"/>
          </a:xfrm>
          <a:prstGeom prst="rect">
            <a:avLst/>
          </a:prstGeom>
          <a:noFill/>
          <a:ln/>
        </p:spPr>
        <p:txBody>
          <a:bodyPr wrap="none" lIns="0" tIns="0" rIns="0" bIns="0" rtlCol="0" anchor="t"/>
          <a:lstStyle/>
          <a:p>
            <a:pPr algn="l" indent="0" marL="0">
              <a:lnSpc>
                <a:spcPts val="2300"/>
              </a:lnSpc>
              <a:buNone/>
            </a:pPr>
            <a:r>
              <a:rPr lang="en-US" sz="1850" dirty="0">
                <a:solidFill>
                  <a:srgbClr val="3A3630"/>
                </a:solidFill>
                <a:latin typeface="Lora" pitchFamily="34" charset="0"/>
                <a:ea typeface="Lora" pitchFamily="34" charset="-122"/>
                <a:cs typeface="Lora" pitchFamily="34" charset="-120"/>
              </a:rPr>
              <a:t>Ομοιόμορφη Εφαρμογή</a:t>
            </a:r>
            <a:endParaRPr lang="en-US" sz="1850" dirty="0"/>
          </a:p>
        </p:txBody>
      </p:sp>
      <p:sp>
        <p:nvSpPr>
          <p:cNvPr id="11" name="Text 8"/>
          <p:cNvSpPr/>
          <p:nvPr/>
        </p:nvSpPr>
        <p:spPr>
          <a:xfrm>
            <a:off x="4898588" y="3160514"/>
            <a:ext cx="3310890" cy="972622"/>
          </a:xfrm>
          <a:prstGeom prst="rect">
            <a:avLst/>
          </a:prstGeom>
          <a:noFill/>
          <a:ln/>
        </p:spPr>
        <p:txBody>
          <a:bodyPr wrap="square" lIns="0" tIns="0" rIns="0" bIns="0" rtlCol="0" anchor="t"/>
          <a:lstStyle/>
          <a:p>
            <a:pPr algn="l" indent="0" marL="0">
              <a:lnSpc>
                <a:spcPts val="2550"/>
              </a:lnSpc>
              <a:buNone/>
            </a:pPr>
            <a:r>
              <a:rPr lang="en-US" sz="1550" dirty="0">
                <a:solidFill>
                  <a:srgbClr val="3A3630"/>
                </a:solidFill>
                <a:latin typeface="Source Sans 3" pitchFamily="34" charset="0"/>
                <a:ea typeface="Source Sans 3" pitchFamily="34" charset="-122"/>
                <a:cs typeface="Source Sans 3" pitchFamily="34" charset="-120"/>
              </a:rPr>
              <a:t>Εγγυάται την ομοιόμορφη εφαρμογή του δικαίου της ΕΕ σε όλα τα κράτη μέλη</a:t>
            </a:r>
            <a:endParaRPr lang="en-US" sz="1550" dirty="0"/>
          </a:p>
        </p:txBody>
      </p:sp>
      <p:sp>
        <p:nvSpPr>
          <p:cNvPr id="12" name="Shape 9"/>
          <p:cNvSpPr/>
          <p:nvPr/>
        </p:nvSpPr>
        <p:spPr>
          <a:xfrm>
            <a:off x="709136" y="4561046"/>
            <a:ext cx="7725728" cy="1194435"/>
          </a:xfrm>
          <a:prstGeom prst="roundRect">
            <a:avLst>
              <a:gd name="adj" fmla="val 2544"/>
            </a:avLst>
          </a:prstGeom>
          <a:solidFill>
            <a:srgbClr val="FEF5E7"/>
          </a:solidFill>
          <a:ln w="22860">
            <a:solidFill>
              <a:srgbClr val="D9CDBA"/>
            </a:solidFill>
            <a:prstDash val="solid"/>
          </a:ln>
        </p:spPr>
      </p:sp>
      <p:sp>
        <p:nvSpPr>
          <p:cNvPr id="13" name="Text 10"/>
          <p:cNvSpPr/>
          <p:nvPr/>
        </p:nvSpPr>
        <p:spPr>
          <a:xfrm>
            <a:off x="934522" y="4786432"/>
            <a:ext cx="2812613" cy="297894"/>
          </a:xfrm>
          <a:prstGeom prst="rect">
            <a:avLst/>
          </a:prstGeom>
          <a:noFill/>
          <a:ln/>
        </p:spPr>
        <p:txBody>
          <a:bodyPr wrap="none" lIns="0" tIns="0" rIns="0" bIns="0" rtlCol="0" anchor="t"/>
          <a:lstStyle/>
          <a:p>
            <a:pPr algn="l" indent="0" marL="0">
              <a:lnSpc>
                <a:spcPts val="2300"/>
              </a:lnSpc>
              <a:buNone/>
            </a:pPr>
            <a:r>
              <a:rPr lang="en-US" sz="1850" dirty="0">
                <a:solidFill>
                  <a:srgbClr val="3A3630"/>
                </a:solidFill>
                <a:latin typeface="Lora" pitchFamily="34" charset="0"/>
                <a:ea typeface="Lora" pitchFamily="34" charset="-122"/>
                <a:cs typeface="Lora" pitchFamily="34" charset="-120"/>
              </a:rPr>
              <a:t>Προβλέψιμο Περιβάλλον</a:t>
            </a:r>
            <a:endParaRPr lang="en-US" sz="1850" dirty="0"/>
          </a:p>
        </p:txBody>
      </p:sp>
      <p:sp>
        <p:nvSpPr>
          <p:cNvPr id="14" name="Text 11"/>
          <p:cNvSpPr/>
          <p:nvPr/>
        </p:nvSpPr>
        <p:spPr>
          <a:xfrm>
            <a:off x="934522" y="5205889"/>
            <a:ext cx="7274957" cy="324207"/>
          </a:xfrm>
          <a:prstGeom prst="rect">
            <a:avLst/>
          </a:prstGeom>
          <a:noFill/>
          <a:ln/>
        </p:spPr>
        <p:txBody>
          <a:bodyPr wrap="none" lIns="0" tIns="0" rIns="0" bIns="0" rtlCol="0" anchor="t"/>
          <a:lstStyle/>
          <a:p>
            <a:pPr algn="l" indent="0" marL="0">
              <a:lnSpc>
                <a:spcPts val="2550"/>
              </a:lnSpc>
              <a:buNone/>
            </a:pPr>
            <a:r>
              <a:rPr lang="en-US" sz="1550" dirty="0">
                <a:solidFill>
                  <a:srgbClr val="3A3630"/>
                </a:solidFill>
                <a:latin typeface="Source Sans 3" pitchFamily="34" charset="0"/>
                <a:ea typeface="Source Sans 3" pitchFamily="34" charset="-122"/>
                <a:cs typeface="Source Sans 3" pitchFamily="34" charset="-120"/>
              </a:rPr>
              <a:t>Δημιουργεί σταθερότητα και προβλεψιμότητα για πολίτες και επιχειρήσεις</a:t>
            </a:r>
            <a:endParaRPr lang="en-US" sz="1550" dirty="0"/>
          </a:p>
        </p:txBody>
      </p:sp>
      <p:sp>
        <p:nvSpPr>
          <p:cNvPr id="15" name="Text 12"/>
          <p:cNvSpPr/>
          <p:nvPr/>
        </p:nvSpPr>
        <p:spPr>
          <a:xfrm>
            <a:off x="709136" y="5983367"/>
            <a:ext cx="7725728" cy="972622"/>
          </a:xfrm>
          <a:prstGeom prst="rect">
            <a:avLst/>
          </a:prstGeom>
          <a:noFill/>
          <a:ln/>
        </p:spPr>
        <p:txBody>
          <a:bodyPr wrap="square" lIns="0" tIns="0" rIns="0" bIns="0" rtlCol="0" anchor="t"/>
          <a:lstStyle/>
          <a:p>
            <a:pPr algn="l" indent="0" marL="0">
              <a:lnSpc>
                <a:spcPts val="2550"/>
              </a:lnSpc>
              <a:buNone/>
            </a:pPr>
            <a:r>
              <a:rPr lang="en-US" sz="1550" dirty="0">
                <a:solidFill>
                  <a:srgbClr val="3A3630"/>
                </a:solidFill>
                <a:latin typeface="Source Sans 3" pitchFamily="34" charset="0"/>
                <a:ea typeface="Source Sans 3" pitchFamily="34" charset="-122"/>
                <a:cs typeface="Source Sans 3" pitchFamily="34" charset="-120"/>
              </a:rPr>
              <a:t>Χωρίς το κράτος δικαίου, δεν θα υπήρχε ενιαία αγορά, και οι πολίτες δεν θα μπορούσαν να μετακινούνται από μια χώρα της ΕΕ σε άλλη με τη βεβαιότητα ότι οι ίδιοι κανόνες ισχύουν για όλους.</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Shape 0"/>
          <p:cNvSpPr/>
          <p:nvPr/>
        </p:nvSpPr>
        <p:spPr>
          <a:xfrm>
            <a:off x="9144000" y="0"/>
            <a:ext cx="5486400" cy="8229600"/>
          </a:xfrm>
          <a:prstGeom prst="rect">
            <a:avLst/>
          </a:prstGeom>
          <a:solidFill>
            <a:srgbClr val="DFDFE0"/>
          </a:solidFill>
          <a:ln/>
        </p:spPr>
      </p:sp>
      <p:pic>
        <p:nvPicPr>
          <p:cNvPr id="4" name="Image 1" descr="preencoded.png">    </p:cNvPr>
          <p:cNvPicPr>
            <a:picLocks noChangeAspect="1"/>
          </p:cNvPicPr>
          <p:nvPr/>
        </p:nvPicPr>
        <p:blipFill>
          <a:blip r:embed="rId2"/>
          <a:stretch>
            <a:fillRect/>
          </a:stretch>
        </p:blipFill>
        <p:spPr>
          <a:xfrm>
            <a:off x="9144000" y="0"/>
            <a:ext cx="5486400" cy="8229600"/>
          </a:xfrm>
          <a:prstGeom prst="rect">
            <a:avLst/>
          </a:prstGeom>
        </p:spPr>
      </p:pic>
      <p:sp>
        <p:nvSpPr>
          <p:cNvPr id="5" name="Text 1"/>
          <p:cNvSpPr/>
          <p:nvPr/>
        </p:nvSpPr>
        <p:spPr>
          <a:xfrm>
            <a:off x="837724" y="1392317"/>
            <a:ext cx="7235547" cy="563285"/>
          </a:xfrm>
          <a:prstGeom prst="rect">
            <a:avLst/>
          </a:prstGeom>
          <a:noFill/>
          <a:ln/>
        </p:spPr>
        <p:txBody>
          <a:bodyPr wrap="none" lIns="0" tIns="0" rIns="0" bIns="0" rtlCol="0" anchor="t"/>
          <a:lstStyle/>
          <a:p>
            <a:pPr algn="l" indent="0" marL="0">
              <a:lnSpc>
                <a:spcPts val="4400"/>
              </a:lnSpc>
              <a:buNone/>
            </a:pPr>
            <a:r>
              <a:rPr lang="en-US" sz="3500" dirty="0">
                <a:solidFill>
                  <a:srgbClr val="38512F"/>
                </a:solidFill>
                <a:latin typeface="Lora" pitchFamily="34" charset="0"/>
                <a:ea typeface="Lora" pitchFamily="34" charset="-122"/>
                <a:cs typeface="Lora" pitchFamily="34" charset="-120"/>
              </a:rPr>
              <a:t>Θεμελιώδης Αξία και Προϋπόθεση</a:t>
            </a:r>
            <a:endParaRPr lang="en-US" sz="3500" dirty="0"/>
          </a:p>
        </p:txBody>
      </p:sp>
      <p:sp>
        <p:nvSpPr>
          <p:cNvPr id="6" name="Text 2"/>
          <p:cNvSpPr/>
          <p:nvPr/>
        </p:nvSpPr>
        <p:spPr>
          <a:xfrm>
            <a:off x="837724" y="2434233"/>
            <a:ext cx="2290048" cy="789861"/>
          </a:xfrm>
          <a:prstGeom prst="rect">
            <a:avLst/>
          </a:prstGeom>
          <a:noFill/>
          <a:ln/>
        </p:spPr>
        <p:txBody>
          <a:bodyPr wrap="none" lIns="0" tIns="0" rIns="0" bIns="0" rtlCol="0" anchor="t"/>
          <a:lstStyle/>
          <a:p>
            <a:pPr algn="ctr" indent="0" marL="0">
              <a:lnSpc>
                <a:spcPts val="6200"/>
              </a:lnSpc>
              <a:buNone/>
            </a:pPr>
            <a:r>
              <a:rPr lang="en-US" sz="6200" dirty="0">
                <a:solidFill>
                  <a:srgbClr val="3A3630"/>
                </a:solidFill>
                <a:latin typeface="Lora" pitchFamily="34" charset="0"/>
                <a:ea typeface="Lora" pitchFamily="34" charset="-122"/>
                <a:cs typeface="Lora" pitchFamily="34" charset="-120"/>
              </a:rPr>
              <a:t>27</a:t>
            </a:r>
            <a:endParaRPr lang="en-US" sz="6200" dirty="0"/>
          </a:p>
        </p:txBody>
      </p:sp>
      <p:sp>
        <p:nvSpPr>
          <p:cNvPr id="7" name="Text 3"/>
          <p:cNvSpPr/>
          <p:nvPr/>
        </p:nvSpPr>
        <p:spPr>
          <a:xfrm>
            <a:off x="837724" y="3523178"/>
            <a:ext cx="2290048" cy="351949"/>
          </a:xfrm>
          <a:prstGeom prst="rect">
            <a:avLst/>
          </a:prstGeom>
          <a:noFill/>
          <a:ln/>
        </p:spPr>
        <p:txBody>
          <a:bodyPr wrap="none" lIns="0" tIns="0" rIns="0" bIns="0" rtlCol="0" anchor="t"/>
          <a:lstStyle/>
          <a:p>
            <a:pPr algn="ctr" indent="0" marL="0">
              <a:lnSpc>
                <a:spcPts val="2750"/>
              </a:lnSpc>
              <a:buNone/>
            </a:pPr>
            <a:r>
              <a:rPr lang="en-US" sz="2200" dirty="0">
                <a:solidFill>
                  <a:srgbClr val="3A3630"/>
                </a:solidFill>
                <a:latin typeface="Lora" pitchFamily="34" charset="0"/>
                <a:ea typeface="Lora" pitchFamily="34" charset="-122"/>
                <a:cs typeface="Lora" pitchFamily="34" charset="-120"/>
              </a:rPr>
              <a:t>Κράτη Μέλη</a:t>
            </a:r>
            <a:endParaRPr lang="en-US" sz="2200" dirty="0"/>
          </a:p>
        </p:txBody>
      </p:sp>
      <p:sp>
        <p:nvSpPr>
          <p:cNvPr id="8" name="Text 4"/>
          <p:cNvSpPr/>
          <p:nvPr/>
        </p:nvSpPr>
        <p:spPr>
          <a:xfrm>
            <a:off x="837724" y="4018717"/>
            <a:ext cx="2290048" cy="766048"/>
          </a:xfrm>
          <a:prstGeom prst="rect">
            <a:avLst/>
          </a:prstGeom>
          <a:noFill/>
          <a:ln/>
        </p:spPr>
        <p:txBody>
          <a:bodyPr wrap="square" lIns="0" tIns="0" rIns="0" bIns="0" rtlCol="0" anchor="t"/>
          <a:lstStyle/>
          <a:p>
            <a:pPr algn="ctr" indent="0" marL="0">
              <a:lnSpc>
                <a:spcPts val="3000"/>
              </a:lnSpc>
              <a:buNone/>
            </a:pPr>
            <a:r>
              <a:rPr lang="en-US" sz="1850" dirty="0">
                <a:solidFill>
                  <a:srgbClr val="3A3630"/>
                </a:solidFill>
                <a:latin typeface="Source Sans 3" pitchFamily="34" charset="0"/>
                <a:ea typeface="Source Sans 3" pitchFamily="34" charset="-122"/>
                <a:cs typeface="Source Sans 3" pitchFamily="34" charset="-120"/>
              </a:rPr>
              <a:t>Όλα δεσμεύονται από την ίδια αρχή</a:t>
            </a:r>
            <a:endParaRPr lang="en-US" sz="1850" dirty="0"/>
          </a:p>
        </p:txBody>
      </p:sp>
      <p:sp>
        <p:nvSpPr>
          <p:cNvPr id="9" name="Text 5"/>
          <p:cNvSpPr/>
          <p:nvPr/>
        </p:nvSpPr>
        <p:spPr>
          <a:xfrm>
            <a:off x="3426976" y="2434233"/>
            <a:ext cx="2290048" cy="789861"/>
          </a:xfrm>
          <a:prstGeom prst="rect">
            <a:avLst/>
          </a:prstGeom>
          <a:noFill/>
          <a:ln/>
        </p:spPr>
        <p:txBody>
          <a:bodyPr wrap="none" lIns="0" tIns="0" rIns="0" bIns="0" rtlCol="0" anchor="t"/>
          <a:lstStyle/>
          <a:p>
            <a:pPr algn="ctr" indent="0" marL="0">
              <a:lnSpc>
                <a:spcPts val="6200"/>
              </a:lnSpc>
              <a:buNone/>
            </a:pPr>
            <a:r>
              <a:rPr lang="en-US" sz="6200" dirty="0">
                <a:solidFill>
                  <a:srgbClr val="3A3630"/>
                </a:solidFill>
                <a:latin typeface="Lora" pitchFamily="34" charset="0"/>
                <a:ea typeface="Lora" pitchFamily="34" charset="-122"/>
                <a:cs typeface="Lora" pitchFamily="34" charset="-120"/>
              </a:rPr>
              <a:t>1</a:t>
            </a:r>
            <a:endParaRPr lang="en-US" sz="6200" dirty="0"/>
          </a:p>
        </p:txBody>
      </p:sp>
      <p:sp>
        <p:nvSpPr>
          <p:cNvPr id="10" name="Text 6"/>
          <p:cNvSpPr/>
          <p:nvPr/>
        </p:nvSpPr>
        <p:spPr>
          <a:xfrm>
            <a:off x="3426976" y="3523178"/>
            <a:ext cx="2290048" cy="351949"/>
          </a:xfrm>
          <a:prstGeom prst="rect">
            <a:avLst/>
          </a:prstGeom>
          <a:noFill/>
          <a:ln/>
        </p:spPr>
        <p:txBody>
          <a:bodyPr wrap="none" lIns="0" tIns="0" rIns="0" bIns="0" rtlCol="0" anchor="t"/>
          <a:lstStyle/>
          <a:p>
            <a:pPr algn="ctr" indent="0" marL="0">
              <a:lnSpc>
                <a:spcPts val="2750"/>
              </a:lnSpc>
              <a:buNone/>
            </a:pPr>
            <a:r>
              <a:rPr lang="en-US" sz="2200" dirty="0">
                <a:solidFill>
                  <a:srgbClr val="3A3630"/>
                </a:solidFill>
                <a:latin typeface="Lora" pitchFamily="34" charset="0"/>
                <a:ea typeface="Lora" pitchFamily="34" charset="-122"/>
                <a:cs typeface="Lora" pitchFamily="34" charset="-120"/>
              </a:rPr>
              <a:t>Ενιαία Αγορά</a:t>
            </a:r>
            <a:endParaRPr lang="en-US" sz="2200" dirty="0"/>
          </a:p>
        </p:txBody>
      </p:sp>
      <p:sp>
        <p:nvSpPr>
          <p:cNvPr id="11" name="Text 7"/>
          <p:cNvSpPr/>
          <p:nvPr/>
        </p:nvSpPr>
        <p:spPr>
          <a:xfrm>
            <a:off x="3426976" y="4018717"/>
            <a:ext cx="2290048" cy="766048"/>
          </a:xfrm>
          <a:prstGeom prst="rect">
            <a:avLst/>
          </a:prstGeom>
          <a:noFill/>
          <a:ln/>
        </p:spPr>
        <p:txBody>
          <a:bodyPr wrap="square" lIns="0" tIns="0" rIns="0" bIns="0" rtlCol="0" anchor="t"/>
          <a:lstStyle/>
          <a:p>
            <a:pPr algn="ctr" indent="0" marL="0">
              <a:lnSpc>
                <a:spcPts val="3000"/>
              </a:lnSpc>
              <a:buNone/>
            </a:pPr>
            <a:r>
              <a:rPr lang="en-US" sz="1850" dirty="0">
                <a:solidFill>
                  <a:srgbClr val="3A3630"/>
                </a:solidFill>
                <a:latin typeface="Source Sans 3" pitchFamily="34" charset="0"/>
                <a:ea typeface="Source Sans 3" pitchFamily="34" charset="-122"/>
                <a:cs typeface="Source Sans 3" pitchFamily="34" charset="-120"/>
              </a:rPr>
              <a:t>Εξαρτάται από το κράτος δικαίου</a:t>
            </a:r>
            <a:endParaRPr lang="en-US" sz="1850" dirty="0"/>
          </a:p>
        </p:txBody>
      </p:sp>
      <p:sp>
        <p:nvSpPr>
          <p:cNvPr id="12" name="Text 8"/>
          <p:cNvSpPr/>
          <p:nvPr/>
        </p:nvSpPr>
        <p:spPr>
          <a:xfrm>
            <a:off x="6016228" y="2434233"/>
            <a:ext cx="2290048" cy="789861"/>
          </a:xfrm>
          <a:prstGeom prst="rect">
            <a:avLst/>
          </a:prstGeom>
          <a:noFill/>
          <a:ln/>
        </p:spPr>
        <p:txBody>
          <a:bodyPr wrap="none" lIns="0" tIns="0" rIns="0" bIns="0" rtlCol="0" anchor="t"/>
          <a:lstStyle/>
          <a:p>
            <a:pPr algn="ctr" indent="0" marL="0">
              <a:lnSpc>
                <a:spcPts val="6200"/>
              </a:lnSpc>
              <a:buNone/>
            </a:pPr>
            <a:r>
              <a:rPr lang="en-US" sz="6200" dirty="0">
                <a:solidFill>
                  <a:srgbClr val="3A3630"/>
                </a:solidFill>
                <a:latin typeface="Lora" pitchFamily="34" charset="0"/>
                <a:ea typeface="Lora" pitchFamily="34" charset="-122"/>
                <a:cs typeface="Lora" pitchFamily="34" charset="-120"/>
              </a:rPr>
              <a:t>100%</a:t>
            </a:r>
            <a:endParaRPr lang="en-US" sz="6200" dirty="0"/>
          </a:p>
        </p:txBody>
      </p:sp>
      <p:sp>
        <p:nvSpPr>
          <p:cNvPr id="13" name="Text 9"/>
          <p:cNvSpPr/>
          <p:nvPr/>
        </p:nvSpPr>
        <p:spPr>
          <a:xfrm>
            <a:off x="6016228" y="3523178"/>
            <a:ext cx="2290048" cy="351949"/>
          </a:xfrm>
          <a:prstGeom prst="rect">
            <a:avLst/>
          </a:prstGeom>
          <a:noFill/>
          <a:ln/>
        </p:spPr>
        <p:txBody>
          <a:bodyPr wrap="none" lIns="0" tIns="0" rIns="0" bIns="0" rtlCol="0" anchor="t"/>
          <a:lstStyle/>
          <a:p>
            <a:pPr algn="ctr" indent="0" marL="0">
              <a:lnSpc>
                <a:spcPts val="2750"/>
              </a:lnSpc>
              <a:buNone/>
            </a:pPr>
            <a:r>
              <a:rPr lang="en-US" sz="2200" dirty="0">
                <a:solidFill>
                  <a:srgbClr val="3A3630"/>
                </a:solidFill>
                <a:latin typeface="Lora" pitchFamily="34" charset="0"/>
                <a:ea typeface="Lora" pitchFamily="34" charset="-122"/>
                <a:cs typeface="Lora" pitchFamily="34" charset="-120"/>
              </a:rPr>
              <a:t>Προστασία</a:t>
            </a:r>
            <a:endParaRPr lang="en-US" sz="2200" dirty="0"/>
          </a:p>
        </p:txBody>
      </p:sp>
      <p:sp>
        <p:nvSpPr>
          <p:cNvPr id="14" name="Text 10"/>
          <p:cNvSpPr/>
          <p:nvPr/>
        </p:nvSpPr>
        <p:spPr>
          <a:xfrm>
            <a:off x="6016228" y="4018717"/>
            <a:ext cx="2290048" cy="383024"/>
          </a:xfrm>
          <a:prstGeom prst="rect">
            <a:avLst/>
          </a:prstGeom>
          <a:noFill/>
          <a:ln/>
        </p:spPr>
        <p:txBody>
          <a:bodyPr wrap="none" lIns="0" tIns="0" rIns="0" bIns="0" rtlCol="0" anchor="t"/>
          <a:lstStyle/>
          <a:p>
            <a:pPr algn="ctr" indent="0" marL="0">
              <a:lnSpc>
                <a:spcPts val="3000"/>
              </a:lnSpc>
              <a:buNone/>
            </a:pPr>
            <a:r>
              <a:rPr lang="en-US" sz="1850" dirty="0">
                <a:solidFill>
                  <a:srgbClr val="3A3630"/>
                </a:solidFill>
                <a:latin typeface="Source Sans 3" pitchFamily="34" charset="0"/>
                <a:ea typeface="Source Sans 3" pitchFamily="34" charset="-122"/>
                <a:cs typeface="Source Sans 3" pitchFamily="34" charset="-120"/>
              </a:rPr>
              <a:t>Για όλους τους πολίτες</a:t>
            </a:r>
            <a:endParaRPr lang="en-US" sz="1850" dirty="0"/>
          </a:p>
        </p:txBody>
      </p:sp>
      <p:sp>
        <p:nvSpPr>
          <p:cNvPr id="15" name="Shape 11"/>
          <p:cNvSpPr/>
          <p:nvPr/>
        </p:nvSpPr>
        <p:spPr>
          <a:xfrm>
            <a:off x="837724" y="5053965"/>
            <a:ext cx="7468553" cy="1783199"/>
          </a:xfrm>
          <a:prstGeom prst="roundRect">
            <a:avLst>
              <a:gd name="adj" fmla="val 2014"/>
            </a:avLst>
          </a:prstGeom>
          <a:solidFill>
            <a:srgbClr val="D4E3CF"/>
          </a:solidFill>
          <a:ln/>
        </p:spPr>
      </p:sp>
      <p:pic>
        <p:nvPicPr>
          <p:cNvPr id="16" name="Image 2" descr="preencoded.png">    </p:cNvPr>
          <p:cNvPicPr>
            <a:picLocks noChangeAspect="1"/>
          </p:cNvPicPr>
          <p:nvPr/>
        </p:nvPicPr>
        <p:blipFill>
          <a:blip r:embed="rId3"/>
          <a:stretch>
            <a:fillRect/>
          </a:stretch>
        </p:blipFill>
        <p:spPr>
          <a:xfrm>
            <a:off x="1077039" y="5402699"/>
            <a:ext cx="299204" cy="239316"/>
          </a:xfrm>
          <a:prstGeom prst="rect">
            <a:avLst/>
          </a:prstGeom>
        </p:spPr>
      </p:pic>
      <p:sp>
        <p:nvSpPr>
          <p:cNvPr id="17" name="Text 12"/>
          <p:cNvSpPr/>
          <p:nvPr/>
        </p:nvSpPr>
        <p:spPr>
          <a:xfrm>
            <a:off x="1615559" y="5353050"/>
            <a:ext cx="6451402" cy="1149072"/>
          </a:xfrm>
          <a:prstGeom prst="rect">
            <a:avLst/>
          </a:prstGeom>
          <a:noFill/>
          <a:ln/>
        </p:spPr>
        <p:txBody>
          <a:bodyPr wrap="square" lIns="0" tIns="0" rIns="0" bIns="0" rtlCol="0" anchor="t"/>
          <a:lstStyle/>
          <a:p>
            <a:pPr algn="l" indent="0" marL="0">
              <a:lnSpc>
                <a:spcPts val="3000"/>
              </a:lnSpc>
              <a:buNone/>
            </a:pPr>
            <a:r>
              <a:rPr lang="en-US" sz="1850" b="1" dirty="0">
                <a:solidFill>
                  <a:srgbClr val="000000"/>
                </a:solidFill>
                <a:latin typeface="Source Sans 3" pitchFamily="34" charset="0"/>
                <a:ea typeface="Source Sans 3" pitchFamily="34" charset="-122"/>
                <a:cs typeface="Source Sans 3" pitchFamily="34" charset="-120"/>
              </a:rPr>
              <a:t>Σημαντικό:</a:t>
            </a:r>
            <a:pPr algn="l" indent="0" marL="0">
              <a:lnSpc>
                <a:spcPts val="3000"/>
              </a:lnSpc>
              <a:buNone/>
            </a:pPr>
            <a:r>
              <a:rPr lang="en-US" sz="1850" dirty="0">
                <a:solidFill>
                  <a:srgbClr val="000000"/>
                </a:solidFill>
                <a:latin typeface="Source Sans 3" pitchFamily="34" charset="0"/>
                <a:ea typeface="Source Sans 3" pitchFamily="34" charset="-122"/>
                <a:cs typeface="Source Sans 3" pitchFamily="34" charset="-120"/>
              </a:rPr>
              <a:t> Το κράτος δικαίου αποτελεί επίσης βασικό κριτήριο για τις υποψήφιες χώρες που επιθυμούν να προσχωρήσουν στην ΕΕ.</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1553885" y="533519"/>
            <a:ext cx="1761411" cy="378976"/>
          </a:xfrm>
          <a:prstGeom prst="roundRect">
            <a:avLst>
              <a:gd name="adj" fmla="val 6129"/>
            </a:avLst>
          </a:prstGeom>
          <a:noFill/>
          <a:ln w="7620">
            <a:solidFill>
              <a:srgbClr val="38512F"/>
            </a:solidFill>
            <a:prstDash val="solid"/>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77591" y="645557"/>
            <a:ext cx="154781" cy="154781"/>
          </a:xfrm>
          <a:prstGeom prst="rect">
            <a:avLst/>
          </a:prstGeom>
        </p:spPr>
      </p:pic>
      <p:sp>
        <p:nvSpPr>
          <p:cNvPr id="4" name="Text 1"/>
          <p:cNvSpPr/>
          <p:nvPr/>
        </p:nvSpPr>
        <p:spPr>
          <a:xfrm>
            <a:off x="1909762" y="599123"/>
            <a:ext cx="1281827" cy="247769"/>
          </a:xfrm>
          <a:prstGeom prst="rect">
            <a:avLst/>
          </a:prstGeom>
          <a:noFill/>
          <a:ln/>
        </p:spPr>
        <p:txBody>
          <a:bodyPr wrap="none" lIns="0" tIns="0" rIns="0" bIns="0" rtlCol="0" anchor="t"/>
          <a:lstStyle/>
          <a:p>
            <a:pPr algn="l" indent="0" marL="0">
              <a:lnSpc>
                <a:spcPts val="1950"/>
              </a:lnSpc>
              <a:buNone/>
            </a:pPr>
            <a:r>
              <a:rPr lang="en-US" sz="1200" dirty="0">
                <a:solidFill>
                  <a:srgbClr val="38512F"/>
                </a:solidFill>
                <a:latin typeface="Source Sans 3" pitchFamily="34" charset="0"/>
                <a:ea typeface="Source Sans 3" pitchFamily="34" charset="-122"/>
                <a:cs typeface="Source Sans 3" pitchFamily="34" charset="-120"/>
              </a:rPr>
              <a:t>ΘΕΜΕΛΙΏΔΗΣ ΑΡΧΉ</a:t>
            </a:r>
            <a:endParaRPr lang="en-US" sz="1200" dirty="0"/>
          </a:p>
        </p:txBody>
      </p:sp>
      <p:sp>
        <p:nvSpPr>
          <p:cNvPr id="5" name="Text 2"/>
          <p:cNvSpPr/>
          <p:nvPr/>
        </p:nvSpPr>
        <p:spPr>
          <a:xfrm>
            <a:off x="1553885" y="989886"/>
            <a:ext cx="4537115" cy="455414"/>
          </a:xfrm>
          <a:prstGeom prst="rect">
            <a:avLst/>
          </a:prstGeom>
          <a:noFill/>
          <a:ln/>
        </p:spPr>
        <p:txBody>
          <a:bodyPr wrap="none" lIns="0" tIns="0" rIns="0" bIns="0" rtlCol="0" anchor="t"/>
          <a:lstStyle/>
          <a:p>
            <a:pPr algn="l" indent="0" marL="0">
              <a:lnSpc>
                <a:spcPts val="3550"/>
              </a:lnSpc>
              <a:buNone/>
            </a:pPr>
            <a:r>
              <a:rPr lang="en-US" sz="2850" dirty="0">
                <a:solidFill>
                  <a:srgbClr val="38512F"/>
                </a:solidFill>
                <a:latin typeface="Lora" pitchFamily="34" charset="0"/>
                <a:ea typeface="Lora" pitchFamily="34" charset="-122"/>
                <a:cs typeface="Lora" pitchFamily="34" charset="-120"/>
              </a:rPr>
              <a:t>Ισότητα Έναντι του Νόμου</a:t>
            </a:r>
            <a:endParaRPr lang="en-US" sz="2850" dirty="0"/>
          </a:p>
        </p:txBody>
      </p:sp>
      <p:pic>
        <p:nvPicPr>
          <p:cNvPr id="6" name="Image 1" descr="preencoded.png">    </p:cNvPr>
          <p:cNvPicPr>
            <a:picLocks noChangeAspect="1"/>
          </p:cNvPicPr>
          <p:nvPr/>
        </p:nvPicPr>
        <p:blipFill>
          <a:blip r:embed="rId3"/>
          <a:stretch>
            <a:fillRect/>
          </a:stretch>
        </p:blipFill>
        <p:spPr>
          <a:xfrm>
            <a:off x="1553885" y="1953220"/>
            <a:ext cx="5525214" cy="5525214"/>
          </a:xfrm>
          <a:prstGeom prst="rect">
            <a:avLst/>
          </a:prstGeom>
        </p:spPr>
      </p:pic>
      <p:sp>
        <p:nvSpPr>
          <p:cNvPr id="7" name="Text 3"/>
          <p:cNvSpPr/>
          <p:nvPr/>
        </p:nvSpPr>
        <p:spPr>
          <a:xfrm>
            <a:off x="7558921" y="1909763"/>
            <a:ext cx="5525214" cy="309682"/>
          </a:xfrm>
          <a:prstGeom prst="rect">
            <a:avLst/>
          </a:prstGeom>
          <a:noFill/>
          <a:ln/>
        </p:spPr>
        <p:txBody>
          <a:bodyPr wrap="none" lIns="0" tIns="0" rIns="0" bIns="0" rtlCol="0" anchor="t"/>
          <a:lstStyle/>
          <a:p>
            <a:pPr algn="l" indent="0" marL="0">
              <a:lnSpc>
                <a:spcPts val="2400"/>
              </a:lnSpc>
              <a:buNone/>
            </a:pPr>
            <a:r>
              <a:rPr lang="en-US" sz="1500" dirty="0">
                <a:solidFill>
                  <a:srgbClr val="3A3630"/>
                </a:solidFill>
                <a:latin typeface="Source Sans 3" pitchFamily="34" charset="0"/>
                <a:ea typeface="Source Sans 3" pitchFamily="34" charset="-122"/>
                <a:cs typeface="Source Sans 3" pitchFamily="34" charset="-120"/>
              </a:rPr>
              <a:t>Στην Ευρώπη, </a:t>
            </a:r>
            <a:pPr algn="l" indent="0" marL="0">
              <a:lnSpc>
                <a:spcPts val="2400"/>
              </a:lnSpc>
              <a:buNone/>
            </a:pPr>
            <a:r>
              <a:rPr lang="en-US" sz="1500" b="1" dirty="0">
                <a:solidFill>
                  <a:srgbClr val="3A3630"/>
                </a:solidFill>
                <a:latin typeface="Source Sans 3" pitchFamily="34" charset="0"/>
                <a:ea typeface="Source Sans 3" pitchFamily="34" charset="-122"/>
                <a:cs typeface="Source Sans 3" pitchFamily="34" charset="-120"/>
              </a:rPr>
              <a:t>οι ίδιοι κανόνες ισχύουν για όλους</a:t>
            </a:r>
            <a:pPr algn="l" indent="0" marL="0">
              <a:lnSpc>
                <a:spcPts val="2400"/>
              </a:lnSpc>
              <a:buNone/>
            </a:pPr>
            <a:r>
              <a:rPr lang="en-US" sz="1500" dirty="0">
                <a:solidFill>
                  <a:srgbClr val="3A3630"/>
                </a:solidFill>
                <a:latin typeface="Source Sans 3" pitchFamily="34" charset="0"/>
                <a:ea typeface="Source Sans 3" pitchFamily="34" charset="-122"/>
                <a:cs typeface="Source Sans 3" pitchFamily="34" charset="-120"/>
              </a:rPr>
              <a:t> ανεξάρτητα από:</a:t>
            </a:r>
            <a:endParaRPr lang="en-US" sz="1500" dirty="0"/>
          </a:p>
        </p:txBody>
      </p:sp>
      <p:sp>
        <p:nvSpPr>
          <p:cNvPr id="8" name="Text 4"/>
          <p:cNvSpPr/>
          <p:nvPr/>
        </p:nvSpPr>
        <p:spPr>
          <a:xfrm>
            <a:off x="7558921" y="2393633"/>
            <a:ext cx="5525214" cy="309682"/>
          </a:xfrm>
          <a:prstGeom prst="rect">
            <a:avLst/>
          </a:prstGeom>
          <a:noFill/>
          <a:ln/>
        </p:spPr>
        <p:txBody>
          <a:bodyPr wrap="none" lIns="0" tIns="0" rIns="0" bIns="0" rtlCol="0" anchor="t"/>
          <a:lstStyle/>
          <a:p>
            <a:pPr algn="l" marL="342900" indent="-342900">
              <a:lnSpc>
                <a:spcPts val="2400"/>
              </a:lnSpc>
              <a:buSzPct val="100000"/>
              <a:buChar char="•"/>
            </a:pPr>
            <a:r>
              <a:rPr lang="en-US" sz="1500" dirty="0">
                <a:solidFill>
                  <a:srgbClr val="3A3630"/>
                </a:solidFill>
                <a:latin typeface="Source Sans 3" pitchFamily="34" charset="0"/>
                <a:ea typeface="Source Sans 3" pitchFamily="34" charset="-122"/>
                <a:cs typeface="Source Sans 3" pitchFamily="34" charset="-120"/>
              </a:rPr>
              <a:t>Την καταγωγή</a:t>
            </a:r>
            <a:endParaRPr lang="en-US" sz="1500" dirty="0"/>
          </a:p>
        </p:txBody>
      </p:sp>
      <p:sp>
        <p:nvSpPr>
          <p:cNvPr id="9" name="Text 5"/>
          <p:cNvSpPr/>
          <p:nvPr/>
        </p:nvSpPr>
        <p:spPr>
          <a:xfrm>
            <a:off x="7558921" y="2771061"/>
            <a:ext cx="5525214" cy="309682"/>
          </a:xfrm>
          <a:prstGeom prst="rect">
            <a:avLst/>
          </a:prstGeom>
          <a:noFill/>
          <a:ln/>
        </p:spPr>
        <p:txBody>
          <a:bodyPr wrap="none" lIns="0" tIns="0" rIns="0" bIns="0" rtlCol="0" anchor="t"/>
          <a:lstStyle/>
          <a:p>
            <a:pPr algn="l" marL="342900" indent="-342900">
              <a:lnSpc>
                <a:spcPts val="2400"/>
              </a:lnSpc>
              <a:buSzPct val="100000"/>
              <a:buChar char="•"/>
            </a:pPr>
            <a:r>
              <a:rPr lang="en-US" sz="1500" dirty="0">
                <a:solidFill>
                  <a:srgbClr val="3A3630"/>
                </a:solidFill>
                <a:latin typeface="Source Sans 3" pitchFamily="34" charset="0"/>
                <a:ea typeface="Source Sans 3" pitchFamily="34" charset="-122"/>
                <a:cs typeface="Source Sans 3" pitchFamily="34" charset="-120"/>
              </a:rPr>
              <a:t>Το φύλο</a:t>
            </a:r>
            <a:endParaRPr lang="en-US" sz="1500" dirty="0"/>
          </a:p>
        </p:txBody>
      </p:sp>
      <p:sp>
        <p:nvSpPr>
          <p:cNvPr id="10" name="Text 6"/>
          <p:cNvSpPr/>
          <p:nvPr/>
        </p:nvSpPr>
        <p:spPr>
          <a:xfrm>
            <a:off x="7558921" y="3148489"/>
            <a:ext cx="5525214" cy="309682"/>
          </a:xfrm>
          <a:prstGeom prst="rect">
            <a:avLst/>
          </a:prstGeom>
          <a:noFill/>
          <a:ln/>
        </p:spPr>
        <p:txBody>
          <a:bodyPr wrap="none" lIns="0" tIns="0" rIns="0" bIns="0" rtlCol="0" anchor="t"/>
          <a:lstStyle/>
          <a:p>
            <a:pPr algn="l" marL="342900" indent="-342900">
              <a:lnSpc>
                <a:spcPts val="2400"/>
              </a:lnSpc>
              <a:buSzPct val="100000"/>
              <a:buChar char="•"/>
            </a:pPr>
            <a:r>
              <a:rPr lang="en-US" sz="1500" dirty="0">
                <a:solidFill>
                  <a:srgbClr val="3A3630"/>
                </a:solidFill>
                <a:latin typeface="Source Sans 3" pitchFamily="34" charset="0"/>
                <a:ea typeface="Source Sans 3" pitchFamily="34" charset="-122"/>
                <a:cs typeface="Source Sans 3" pitchFamily="34" charset="-120"/>
              </a:rPr>
              <a:t>Τη φυλή</a:t>
            </a:r>
            <a:endParaRPr lang="en-US" sz="1500" dirty="0"/>
          </a:p>
        </p:txBody>
      </p:sp>
      <p:sp>
        <p:nvSpPr>
          <p:cNvPr id="11" name="Text 7"/>
          <p:cNvSpPr/>
          <p:nvPr/>
        </p:nvSpPr>
        <p:spPr>
          <a:xfrm>
            <a:off x="7558921" y="3525917"/>
            <a:ext cx="5525214" cy="309682"/>
          </a:xfrm>
          <a:prstGeom prst="rect">
            <a:avLst/>
          </a:prstGeom>
          <a:noFill/>
          <a:ln/>
        </p:spPr>
        <p:txBody>
          <a:bodyPr wrap="none" lIns="0" tIns="0" rIns="0" bIns="0" rtlCol="0" anchor="t"/>
          <a:lstStyle/>
          <a:p>
            <a:pPr algn="l" marL="342900" indent="-342900">
              <a:lnSpc>
                <a:spcPts val="2400"/>
              </a:lnSpc>
              <a:buSzPct val="100000"/>
              <a:buChar char="•"/>
            </a:pPr>
            <a:r>
              <a:rPr lang="en-US" sz="1500" dirty="0">
                <a:solidFill>
                  <a:srgbClr val="3A3630"/>
                </a:solidFill>
                <a:latin typeface="Source Sans 3" pitchFamily="34" charset="0"/>
                <a:ea typeface="Source Sans 3" pitchFamily="34" charset="-122"/>
                <a:cs typeface="Source Sans 3" pitchFamily="34" charset="-120"/>
              </a:rPr>
              <a:t>Την ηλικία</a:t>
            </a:r>
            <a:endParaRPr lang="en-US" sz="1500" dirty="0"/>
          </a:p>
        </p:txBody>
      </p:sp>
      <p:sp>
        <p:nvSpPr>
          <p:cNvPr id="12" name="Text 8"/>
          <p:cNvSpPr/>
          <p:nvPr/>
        </p:nvSpPr>
        <p:spPr>
          <a:xfrm>
            <a:off x="7558921" y="3903345"/>
            <a:ext cx="5525214" cy="309682"/>
          </a:xfrm>
          <a:prstGeom prst="rect">
            <a:avLst/>
          </a:prstGeom>
          <a:noFill/>
          <a:ln/>
        </p:spPr>
        <p:txBody>
          <a:bodyPr wrap="none" lIns="0" tIns="0" rIns="0" bIns="0" rtlCol="0" anchor="t"/>
          <a:lstStyle/>
          <a:p>
            <a:pPr algn="l" marL="342900" indent="-342900">
              <a:lnSpc>
                <a:spcPts val="2400"/>
              </a:lnSpc>
              <a:buSzPct val="100000"/>
              <a:buChar char="•"/>
            </a:pPr>
            <a:r>
              <a:rPr lang="en-US" sz="1500" dirty="0">
                <a:solidFill>
                  <a:srgbClr val="3A3630"/>
                </a:solidFill>
                <a:latin typeface="Source Sans 3" pitchFamily="34" charset="0"/>
                <a:ea typeface="Source Sans 3" pitchFamily="34" charset="-122"/>
                <a:cs typeface="Source Sans 3" pitchFamily="34" charset="-120"/>
              </a:rPr>
              <a:t>Τη θρησκεία</a:t>
            </a:r>
            <a:endParaRPr lang="en-US" sz="1500" dirty="0"/>
          </a:p>
        </p:txBody>
      </p:sp>
      <p:sp>
        <p:nvSpPr>
          <p:cNvPr id="13" name="Text 9"/>
          <p:cNvSpPr/>
          <p:nvPr/>
        </p:nvSpPr>
        <p:spPr>
          <a:xfrm>
            <a:off x="7558921" y="4280773"/>
            <a:ext cx="5525214" cy="309682"/>
          </a:xfrm>
          <a:prstGeom prst="rect">
            <a:avLst/>
          </a:prstGeom>
          <a:noFill/>
          <a:ln/>
        </p:spPr>
        <p:txBody>
          <a:bodyPr wrap="none" lIns="0" tIns="0" rIns="0" bIns="0" rtlCol="0" anchor="t"/>
          <a:lstStyle/>
          <a:p>
            <a:pPr algn="l" marL="342900" indent="-342900">
              <a:lnSpc>
                <a:spcPts val="2400"/>
              </a:lnSpc>
              <a:buSzPct val="100000"/>
              <a:buChar char="•"/>
            </a:pPr>
            <a:r>
              <a:rPr lang="en-US" sz="1500" dirty="0">
                <a:solidFill>
                  <a:srgbClr val="3A3630"/>
                </a:solidFill>
                <a:latin typeface="Source Sans 3" pitchFamily="34" charset="0"/>
                <a:ea typeface="Source Sans 3" pitchFamily="34" charset="-122"/>
                <a:cs typeface="Source Sans 3" pitchFamily="34" charset="-120"/>
              </a:rPr>
              <a:t>Οποιοδήποτε άλλο χαρακτηριστικό</a:t>
            </a:r>
            <a:endParaRPr lang="en-US" sz="1500" dirty="0"/>
          </a:p>
        </p:txBody>
      </p:sp>
      <p:sp>
        <p:nvSpPr>
          <p:cNvPr id="14" name="Text 10"/>
          <p:cNvSpPr/>
          <p:nvPr/>
        </p:nvSpPr>
        <p:spPr>
          <a:xfrm>
            <a:off x="7849195" y="4808101"/>
            <a:ext cx="5234940" cy="619363"/>
          </a:xfrm>
          <a:prstGeom prst="rect">
            <a:avLst/>
          </a:prstGeom>
          <a:noFill/>
          <a:ln/>
        </p:spPr>
        <p:txBody>
          <a:bodyPr wrap="square" lIns="0" tIns="0" rIns="0" bIns="0" rtlCol="0" anchor="t"/>
          <a:lstStyle/>
          <a:p>
            <a:pPr algn="l" indent="0" marL="0">
              <a:lnSpc>
                <a:spcPts val="2400"/>
              </a:lnSpc>
              <a:buNone/>
            </a:pPr>
            <a:r>
              <a:rPr lang="en-US" sz="1500" dirty="0">
                <a:solidFill>
                  <a:srgbClr val="3A3630"/>
                </a:solidFill>
                <a:latin typeface="Source Sans 3" pitchFamily="34" charset="0"/>
                <a:ea typeface="Source Sans 3" pitchFamily="34" charset="-122"/>
                <a:cs typeface="Source Sans 3" pitchFamily="34" charset="-120"/>
              </a:rPr>
              <a:t>Με την προάσπιση της αρχής της ισότητας ενώπιον του νόμου, διασφαλίζουμε τη δικαιοσύνη στην Ευρώπη.</a:t>
            </a:r>
            <a:endParaRPr lang="en-US" sz="1500" dirty="0"/>
          </a:p>
        </p:txBody>
      </p:sp>
      <p:sp>
        <p:nvSpPr>
          <p:cNvPr id="15" name="Shape 11"/>
          <p:cNvSpPr/>
          <p:nvPr/>
        </p:nvSpPr>
        <p:spPr>
          <a:xfrm>
            <a:off x="7558921" y="4808101"/>
            <a:ext cx="22860" cy="619363"/>
          </a:xfrm>
          <a:prstGeom prst="rect">
            <a:avLst/>
          </a:prstGeom>
          <a:solidFill>
            <a:srgbClr val="38512F"/>
          </a:solid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3605451" y="344091"/>
            <a:ext cx="5949196" cy="293132"/>
          </a:xfrm>
          <a:prstGeom prst="rect">
            <a:avLst/>
          </a:prstGeom>
          <a:noFill/>
          <a:ln/>
        </p:spPr>
        <p:txBody>
          <a:bodyPr wrap="none" lIns="0" tIns="0" rIns="0" bIns="0" rtlCol="0" anchor="t"/>
          <a:lstStyle/>
          <a:p>
            <a:pPr algn="l" indent="0" marL="0">
              <a:lnSpc>
                <a:spcPts val="2300"/>
              </a:lnSpc>
              <a:buNone/>
            </a:pPr>
            <a:r>
              <a:rPr lang="en-US" sz="1800" dirty="0">
                <a:solidFill>
                  <a:srgbClr val="38512F"/>
                </a:solidFill>
                <a:latin typeface="Lora" pitchFamily="34" charset="0"/>
                <a:ea typeface="Lora" pitchFamily="34" charset="-122"/>
                <a:cs typeface="Lora" pitchFamily="34" charset="-120"/>
              </a:rPr>
              <a:t>Ασφάλεια Δικαίου και Προστασία από την Αυθαιρεσία</a:t>
            </a:r>
            <a:endParaRPr lang="en-US" sz="1800" dirty="0"/>
          </a:p>
        </p:txBody>
      </p:sp>
      <p:sp>
        <p:nvSpPr>
          <p:cNvPr id="3" name="Shape 1"/>
          <p:cNvSpPr/>
          <p:nvPr/>
        </p:nvSpPr>
        <p:spPr>
          <a:xfrm>
            <a:off x="7307580" y="886420"/>
            <a:ext cx="15240" cy="6999089"/>
          </a:xfrm>
          <a:prstGeom prst="roundRect">
            <a:avLst>
              <a:gd name="adj" fmla="val 122674"/>
            </a:avLst>
          </a:prstGeom>
          <a:solidFill>
            <a:srgbClr val="516A48"/>
          </a:solidFill>
          <a:ln/>
        </p:spPr>
      </p:sp>
      <p:sp>
        <p:nvSpPr>
          <p:cNvPr id="4" name="Shape 2"/>
          <p:cNvSpPr/>
          <p:nvPr/>
        </p:nvSpPr>
        <p:spPr>
          <a:xfrm>
            <a:off x="3590211" y="886420"/>
            <a:ext cx="3709749" cy="3374946"/>
          </a:xfrm>
          <a:prstGeom prst="roundRect">
            <a:avLst>
              <a:gd name="adj" fmla="val 554"/>
            </a:avLst>
          </a:prstGeom>
          <a:solidFill>
            <a:srgbClr val="F3E7D4"/>
          </a:solidFill>
          <a:ln/>
        </p:spPr>
      </p:sp>
      <p:sp>
        <p:nvSpPr>
          <p:cNvPr id="5" name="Text 3"/>
          <p:cNvSpPr/>
          <p:nvPr/>
        </p:nvSpPr>
        <p:spPr>
          <a:xfrm>
            <a:off x="5709166" y="1010960"/>
            <a:ext cx="1466255" cy="183356"/>
          </a:xfrm>
          <a:prstGeom prst="rect">
            <a:avLst/>
          </a:prstGeom>
          <a:noFill/>
          <a:ln/>
        </p:spPr>
        <p:txBody>
          <a:bodyPr wrap="none" lIns="0" tIns="0" rIns="0" bIns="0" rtlCol="0" anchor="t"/>
          <a:lstStyle/>
          <a:p>
            <a:pPr algn="r" indent="0" marL="0">
              <a:lnSpc>
                <a:spcPts val="1400"/>
              </a:lnSpc>
              <a:buNone/>
            </a:pPr>
            <a:r>
              <a:rPr lang="en-US" sz="1150" dirty="0">
                <a:solidFill>
                  <a:srgbClr val="3A3630"/>
                </a:solidFill>
                <a:latin typeface="Lora" pitchFamily="34" charset="0"/>
                <a:ea typeface="Lora" pitchFamily="34" charset="-122"/>
                <a:cs typeface="Lora" pitchFamily="34" charset="-120"/>
              </a:rPr>
              <a:t>Ασφάλεια Δικαίου</a:t>
            </a:r>
            <a:endParaRPr lang="en-US" sz="1150" dirty="0"/>
          </a:p>
        </p:txBody>
      </p:sp>
      <p:sp>
        <p:nvSpPr>
          <p:cNvPr id="6" name="Text 4"/>
          <p:cNvSpPr/>
          <p:nvPr/>
        </p:nvSpPr>
        <p:spPr>
          <a:xfrm>
            <a:off x="3714750" y="1269087"/>
            <a:ext cx="3460671" cy="797719"/>
          </a:xfrm>
          <a:prstGeom prst="rect">
            <a:avLst/>
          </a:prstGeom>
          <a:noFill/>
          <a:ln/>
        </p:spPr>
        <p:txBody>
          <a:bodyPr wrap="square" lIns="0" tIns="0" rIns="0" bIns="0" rtlCol="0" anchor="t"/>
          <a:lstStyle/>
          <a:p>
            <a:pPr algn="r" indent="0" marL="0">
              <a:lnSpc>
                <a:spcPts val="1550"/>
              </a:lnSpc>
              <a:buNone/>
            </a:pPr>
            <a:r>
              <a:rPr lang="en-US" sz="950" dirty="0">
                <a:solidFill>
                  <a:srgbClr val="3A3630"/>
                </a:solidFill>
                <a:latin typeface="Source Sans 3" pitchFamily="34" charset="0"/>
                <a:ea typeface="Source Sans 3" pitchFamily="34" charset="-122"/>
                <a:cs typeface="Source Sans 3" pitchFamily="34" charset="-120"/>
              </a:rPr>
              <a:t>Οι κανόνες πρέπει να είναι </a:t>
            </a:r>
            <a:pPr algn="r" indent="0" marL="0">
              <a:lnSpc>
                <a:spcPts val="1550"/>
              </a:lnSpc>
              <a:buNone/>
            </a:pPr>
            <a:r>
              <a:rPr lang="en-US" sz="950" b="1" dirty="0">
                <a:solidFill>
                  <a:srgbClr val="3A3630"/>
                </a:solidFill>
                <a:latin typeface="Source Sans 3" pitchFamily="34" charset="0"/>
                <a:ea typeface="Source Sans 3" pitchFamily="34" charset="-122"/>
                <a:cs typeface="Source Sans 3" pitchFamily="34" charset="-120"/>
              </a:rPr>
              <a:t>σαφείς και προβλέψιμοι</a:t>
            </a:r>
            <a:pPr algn="r" indent="0" marL="0">
              <a:lnSpc>
                <a:spcPts val="1550"/>
              </a:lnSpc>
              <a:buNone/>
            </a:pPr>
            <a:r>
              <a:rPr lang="en-US" sz="950" dirty="0">
                <a:solidFill>
                  <a:srgbClr val="3A3630"/>
                </a:solidFill>
                <a:latin typeface="Source Sans 3" pitchFamily="34" charset="0"/>
                <a:ea typeface="Source Sans 3" pitchFamily="34" charset="-122"/>
                <a:cs typeface="Source Sans 3" pitchFamily="34" charset="-120"/>
              </a:rPr>
              <a:t>. Με τον τρόπο αυτό, οι πολίτες και οι επιχειρήσεις γνωρίζουν ποια είναι τα δικαιώματα και οι υποχρεώσεις τους, κι έτσι μπορούν να ενεργούν αναλόγως.</a:t>
            </a:r>
            <a:endParaRPr lang="en-US" sz="950" dirty="0"/>
          </a:p>
        </p:txBody>
      </p:sp>
      <p:pic>
        <p:nvPicPr>
          <p:cNvPr id="7" name="Image 0" descr="preencoded.png">    </p:cNvPr>
          <p:cNvPicPr>
            <a:picLocks noChangeAspect="1"/>
          </p:cNvPicPr>
          <p:nvPr/>
        </p:nvPicPr>
        <p:blipFill>
          <a:blip r:embed="rId1"/>
          <a:stretch>
            <a:fillRect/>
          </a:stretch>
        </p:blipFill>
        <p:spPr>
          <a:xfrm>
            <a:off x="3714750" y="2206943"/>
            <a:ext cx="3460671" cy="1929884"/>
          </a:xfrm>
          <a:prstGeom prst="rect">
            <a:avLst/>
          </a:prstGeom>
        </p:spPr>
      </p:pic>
      <p:sp>
        <p:nvSpPr>
          <p:cNvPr id="8" name="Shape 5"/>
          <p:cNvSpPr/>
          <p:nvPr/>
        </p:nvSpPr>
        <p:spPr>
          <a:xfrm>
            <a:off x="7330440" y="4510564"/>
            <a:ext cx="3709749" cy="3374946"/>
          </a:xfrm>
          <a:prstGeom prst="rect">
            <a:avLst/>
          </a:prstGeom>
          <a:solidFill>
            <a:srgbClr val="F3E7D4"/>
          </a:solidFill>
          <a:ln/>
        </p:spPr>
      </p:sp>
      <p:sp>
        <p:nvSpPr>
          <p:cNvPr id="9" name="Text 6"/>
          <p:cNvSpPr/>
          <p:nvPr/>
        </p:nvSpPr>
        <p:spPr>
          <a:xfrm>
            <a:off x="7454979" y="4635103"/>
            <a:ext cx="2408634" cy="183356"/>
          </a:xfrm>
          <a:prstGeom prst="rect">
            <a:avLst/>
          </a:prstGeom>
          <a:noFill/>
          <a:ln/>
        </p:spPr>
        <p:txBody>
          <a:bodyPr wrap="none" lIns="0" tIns="0" rIns="0" bIns="0" rtlCol="0" anchor="t"/>
          <a:lstStyle/>
          <a:p>
            <a:pPr algn="l" indent="0" marL="0">
              <a:lnSpc>
                <a:spcPts val="1400"/>
              </a:lnSpc>
              <a:buNone/>
            </a:pPr>
            <a:r>
              <a:rPr lang="en-US" sz="1150" dirty="0">
                <a:solidFill>
                  <a:srgbClr val="3A3630"/>
                </a:solidFill>
                <a:latin typeface="Lora" pitchFamily="34" charset="0"/>
                <a:ea typeface="Lora" pitchFamily="34" charset="-122"/>
                <a:cs typeface="Lora" pitchFamily="34" charset="-120"/>
              </a:rPr>
              <a:t>Απαγόρευση Κατάχρησης Εξουσίας</a:t>
            </a:r>
            <a:endParaRPr lang="en-US" sz="1150" dirty="0"/>
          </a:p>
        </p:txBody>
      </p:sp>
      <p:sp>
        <p:nvSpPr>
          <p:cNvPr id="10" name="Text 7"/>
          <p:cNvSpPr/>
          <p:nvPr/>
        </p:nvSpPr>
        <p:spPr>
          <a:xfrm>
            <a:off x="7454979" y="4893231"/>
            <a:ext cx="3460671" cy="797719"/>
          </a:xfrm>
          <a:prstGeom prst="rect">
            <a:avLst/>
          </a:prstGeom>
          <a:noFill/>
          <a:ln/>
        </p:spPr>
        <p:txBody>
          <a:bodyPr wrap="square" lIns="0" tIns="0" rIns="0" bIns="0" rtlCol="0" anchor="t"/>
          <a:lstStyle/>
          <a:p>
            <a:pPr algn="l" indent="0" marL="0">
              <a:lnSpc>
                <a:spcPts val="1550"/>
              </a:lnSpc>
              <a:buNone/>
            </a:pPr>
            <a:r>
              <a:rPr lang="en-US" sz="950" dirty="0">
                <a:solidFill>
                  <a:srgbClr val="3A3630"/>
                </a:solidFill>
                <a:latin typeface="Source Sans 3" pitchFamily="34" charset="0"/>
                <a:ea typeface="Source Sans 3" pitchFamily="34" charset="-122"/>
                <a:cs typeface="Source Sans 3" pitchFamily="34" charset="-120"/>
              </a:rPr>
              <a:t>Κανένα πρόσωπο που κατέχει δημόσιο αξίωμα δεν μπορεί να </a:t>
            </a:r>
            <a:pPr algn="l" indent="0" marL="0">
              <a:lnSpc>
                <a:spcPts val="1550"/>
              </a:lnSpc>
              <a:buNone/>
            </a:pPr>
            <a:r>
              <a:rPr lang="en-US" sz="950" b="1" dirty="0">
                <a:solidFill>
                  <a:srgbClr val="3A3630"/>
                </a:solidFill>
                <a:latin typeface="Source Sans 3" pitchFamily="34" charset="0"/>
                <a:ea typeface="Source Sans 3" pitchFamily="34" charset="-122"/>
                <a:cs typeface="Source Sans 3" pitchFamily="34" charset="-120"/>
              </a:rPr>
              <a:t>ενεργεί αυθαίρετα ή να καταχράται την εξουσία</a:t>
            </a:r>
            <a:pPr algn="l" indent="0" marL="0">
              <a:lnSpc>
                <a:spcPts val="1550"/>
              </a:lnSpc>
              <a:buNone/>
            </a:pPr>
            <a:r>
              <a:rPr lang="en-US" sz="950" dirty="0">
                <a:solidFill>
                  <a:srgbClr val="3A3630"/>
                </a:solidFill>
                <a:latin typeface="Source Sans 3" pitchFamily="34" charset="0"/>
                <a:ea typeface="Source Sans 3" pitchFamily="34" charset="-122"/>
                <a:cs typeface="Source Sans 3" pitchFamily="34" charset="-120"/>
              </a:rPr>
              <a:t> του για προσωπικό όφελος. Εάν κάποιος παραβεί αυτή την αρχή, θα κληθεί να λογοδοτήσει.</a:t>
            </a:r>
            <a:endParaRPr lang="en-US" sz="950" dirty="0"/>
          </a:p>
        </p:txBody>
      </p:sp>
      <p:pic>
        <p:nvPicPr>
          <p:cNvPr id="11" name="Image 1" descr="preencoded.png">    </p:cNvPr>
          <p:cNvPicPr>
            <a:picLocks noChangeAspect="1"/>
          </p:cNvPicPr>
          <p:nvPr/>
        </p:nvPicPr>
        <p:blipFill>
          <a:blip r:embed="rId2"/>
          <a:stretch>
            <a:fillRect/>
          </a:stretch>
        </p:blipFill>
        <p:spPr>
          <a:xfrm>
            <a:off x="7454979" y="5831086"/>
            <a:ext cx="3460671" cy="192988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Shape 0"/>
          <p:cNvSpPr/>
          <p:nvPr/>
        </p:nvSpPr>
        <p:spPr>
          <a:xfrm>
            <a:off x="610552" y="963335"/>
            <a:ext cx="1915239" cy="327779"/>
          </a:xfrm>
          <a:prstGeom prst="roundRect">
            <a:avLst>
              <a:gd name="adj" fmla="val 6387"/>
            </a:avLst>
          </a:prstGeom>
          <a:solidFill>
            <a:srgbClr val="E2ECDF"/>
          </a:solidFill>
          <a:ln/>
        </p:spPr>
      </p:sp>
      <p:pic>
        <p:nvPicPr>
          <p:cNvPr id="4"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5208" y="1057394"/>
            <a:ext cx="139541" cy="139541"/>
          </a:xfrm>
          <a:prstGeom prst="rect">
            <a:avLst/>
          </a:prstGeom>
        </p:spPr>
      </p:pic>
      <p:sp>
        <p:nvSpPr>
          <p:cNvPr id="5" name="Text 1"/>
          <p:cNvSpPr/>
          <p:nvPr/>
        </p:nvSpPr>
        <p:spPr>
          <a:xfrm>
            <a:off x="924520" y="1015603"/>
            <a:ext cx="1496616" cy="223242"/>
          </a:xfrm>
          <a:prstGeom prst="rect">
            <a:avLst/>
          </a:prstGeom>
          <a:noFill/>
          <a:ln/>
        </p:spPr>
        <p:txBody>
          <a:bodyPr wrap="none" lIns="0" tIns="0" rIns="0" bIns="0" rtlCol="0" anchor="t"/>
          <a:lstStyle/>
          <a:p>
            <a:pPr algn="l" indent="0" marL="0">
              <a:lnSpc>
                <a:spcPts val="1750"/>
              </a:lnSpc>
              <a:buNone/>
            </a:pPr>
            <a:r>
              <a:rPr lang="en-US" sz="1050" dirty="0">
                <a:solidFill>
                  <a:srgbClr val="3A3630"/>
                </a:solidFill>
                <a:latin typeface="Source Sans 3" pitchFamily="34" charset="0"/>
                <a:ea typeface="Source Sans 3" pitchFamily="34" charset="-122"/>
                <a:cs typeface="Source Sans 3" pitchFamily="34" charset="-120"/>
              </a:rPr>
              <a:t>ΔΙΚΑΣΤΙΚΉ ΑΝΕΞΑΡΤΗΣΊΑ</a:t>
            </a:r>
            <a:endParaRPr lang="en-US" sz="1050" dirty="0"/>
          </a:p>
        </p:txBody>
      </p:sp>
      <p:sp>
        <p:nvSpPr>
          <p:cNvPr id="6" name="Text 2"/>
          <p:cNvSpPr/>
          <p:nvPr/>
        </p:nvSpPr>
        <p:spPr>
          <a:xfrm>
            <a:off x="610552" y="1360884"/>
            <a:ext cx="6214943" cy="410408"/>
          </a:xfrm>
          <a:prstGeom prst="rect">
            <a:avLst/>
          </a:prstGeom>
          <a:noFill/>
          <a:ln/>
        </p:spPr>
        <p:txBody>
          <a:bodyPr wrap="none" lIns="0" tIns="0" rIns="0" bIns="0" rtlCol="0" anchor="t"/>
          <a:lstStyle/>
          <a:p>
            <a:pPr algn="l" indent="0" marL="0">
              <a:lnSpc>
                <a:spcPts val="3200"/>
              </a:lnSpc>
              <a:buNone/>
            </a:pPr>
            <a:r>
              <a:rPr lang="en-US" sz="2550" dirty="0">
                <a:solidFill>
                  <a:srgbClr val="38512F"/>
                </a:solidFill>
                <a:latin typeface="Lora" pitchFamily="34" charset="0"/>
                <a:ea typeface="Lora" pitchFamily="34" charset="-122"/>
                <a:cs typeface="Lora" pitchFamily="34" charset="-120"/>
              </a:rPr>
              <a:t>Ανεξάρτητα και Αμερόληπτα Δικαστήρια</a:t>
            </a:r>
            <a:endParaRPr lang="en-US" sz="2550" dirty="0"/>
          </a:p>
        </p:txBody>
      </p:sp>
      <p:pic>
        <p:nvPicPr>
          <p:cNvPr id="7"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0552" y="2054662"/>
            <a:ext cx="174427" cy="174427"/>
          </a:xfrm>
          <a:prstGeom prst="rect">
            <a:avLst/>
          </a:prstGeom>
        </p:spPr>
      </p:pic>
      <p:sp>
        <p:nvSpPr>
          <p:cNvPr id="8" name="Shape 3"/>
          <p:cNvSpPr/>
          <p:nvPr/>
        </p:nvSpPr>
        <p:spPr>
          <a:xfrm>
            <a:off x="610552" y="2306479"/>
            <a:ext cx="7922895" cy="22860"/>
          </a:xfrm>
          <a:prstGeom prst="rect">
            <a:avLst/>
          </a:prstGeom>
          <a:solidFill>
            <a:srgbClr val="38512F"/>
          </a:solidFill>
          <a:ln/>
        </p:spPr>
      </p:sp>
      <p:sp>
        <p:nvSpPr>
          <p:cNvPr id="9" name="Text 4"/>
          <p:cNvSpPr/>
          <p:nvPr/>
        </p:nvSpPr>
        <p:spPr>
          <a:xfrm>
            <a:off x="610552" y="2439352"/>
            <a:ext cx="2932748" cy="256580"/>
          </a:xfrm>
          <a:prstGeom prst="rect">
            <a:avLst/>
          </a:prstGeom>
          <a:noFill/>
          <a:ln/>
        </p:spPr>
        <p:txBody>
          <a:bodyPr wrap="none" lIns="0" tIns="0" rIns="0" bIns="0" rtlCol="0" anchor="t"/>
          <a:lstStyle/>
          <a:p>
            <a:pPr algn="l" indent="0" marL="0">
              <a:lnSpc>
                <a:spcPts val="2000"/>
              </a:lnSpc>
              <a:buNone/>
            </a:pPr>
            <a:r>
              <a:rPr lang="en-US" sz="1600" dirty="0">
                <a:solidFill>
                  <a:srgbClr val="3A3630"/>
                </a:solidFill>
                <a:latin typeface="Lora" pitchFamily="34" charset="0"/>
                <a:ea typeface="Lora" pitchFamily="34" charset="-122"/>
                <a:cs typeface="Lora" pitchFamily="34" charset="-120"/>
              </a:rPr>
              <a:t>Ανεξαρτησία από Κυβερνήσεις</a:t>
            </a:r>
            <a:endParaRPr lang="en-US" sz="1600" dirty="0"/>
          </a:p>
        </p:txBody>
      </p:sp>
      <p:sp>
        <p:nvSpPr>
          <p:cNvPr id="10" name="Text 5"/>
          <p:cNvSpPr/>
          <p:nvPr/>
        </p:nvSpPr>
        <p:spPr>
          <a:xfrm>
            <a:off x="610552" y="2800588"/>
            <a:ext cx="7922895" cy="279083"/>
          </a:xfrm>
          <a:prstGeom prst="rect">
            <a:avLst/>
          </a:prstGeom>
          <a:noFill/>
          <a:ln/>
        </p:spPr>
        <p:txBody>
          <a:bodyPr wrap="none" lIns="0" tIns="0" rIns="0" bIns="0" rtlCol="0" anchor="t"/>
          <a:lstStyle/>
          <a:p>
            <a:pPr algn="l" indent="0" marL="0">
              <a:lnSpc>
                <a:spcPts val="2150"/>
              </a:lnSpc>
              <a:buNone/>
            </a:pPr>
            <a:r>
              <a:rPr lang="en-US" sz="1350" dirty="0">
                <a:solidFill>
                  <a:srgbClr val="3A3630"/>
                </a:solidFill>
                <a:latin typeface="Source Sans 3" pitchFamily="34" charset="0"/>
                <a:ea typeface="Source Sans 3" pitchFamily="34" charset="-122"/>
                <a:cs typeface="Source Sans 3" pitchFamily="34" charset="-120"/>
              </a:rPr>
              <a:t>Οι δικαστές πρέπει να είναι ανεξάρτητοι από τις κυβερνήσεις για να προστατεύουν τα θεμελιώδη δικαιώματα</a:t>
            </a:r>
            <a:endParaRPr lang="en-US" sz="1350" dirty="0"/>
          </a:p>
        </p:txBody>
      </p:sp>
      <p:pic>
        <p:nvPicPr>
          <p:cNvPr id="11"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0552" y="3406616"/>
            <a:ext cx="174427" cy="174427"/>
          </a:xfrm>
          <a:prstGeom prst="rect">
            <a:avLst/>
          </a:prstGeom>
        </p:spPr>
      </p:pic>
      <p:sp>
        <p:nvSpPr>
          <p:cNvPr id="12" name="Shape 6"/>
          <p:cNvSpPr/>
          <p:nvPr/>
        </p:nvSpPr>
        <p:spPr>
          <a:xfrm>
            <a:off x="610552" y="3658433"/>
            <a:ext cx="7922895" cy="22860"/>
          </a:xfrm>
          <a:prstGeom prst="rect">
            <a:avLst/>
          </a:prstGeom>
          <a:solidFill>
            <a:srgbClr val="38512F"/>
          </a:solidFill>
          <a:ln/>
        </p:spPr>
      </p:sp>
      <p:sp>
        <p:nvSpPr>
          <p:cNvPr id="13" name="Text 7"/>
          <p:cNvSpPr/>
          <p:nvPr/>
        </p:nvSpPr>
        <p:spPr>
          <a:xfrm>
            <a:off x="610552" y="3791307"/>
            <a:ext cx="2052280" cy="256580"/>
          </a:xfrm>
          <a:prstGeom prst="rect">
            <a:avLst/>
          </a:prstGeom>
          <a:noFill/>
          <a:ln/>
        </p:spPr>
        <p:txBody>
          <a:bodyPr wrap="none" lIns="0" tIns="0" rIns="0" bIns="0" rtlCol="0" anchor="t"/>
          <a:lstStyle/>
          <a:p>
            <a:pPr algn="l" indent="0" marL="0">
              <a:lnSpc>
                <a:spcPts val="2000"/>
              </a:lnSpc>
              <a:buNone/>
            </a:pPr>
            <a:r>
              <a:rPr lang="en-US" sz="1600" dirty="0">
                <a:solidFill>
                  <a:srgbClr val="3A3630"/>
                </a:solidFill>
                <a:latin typeface="Lora" pitchFamily="34" charset="0"/>
                <a:ea typeface="Lora" pitchFamily="34" charset="-122"/>
                <a:cs typeface="Lora" pitchFamily="34" charset="-120"/>
              </a:rPr>
              <a:t>Αμεροληψία</a:t>
            </a:r>
            <a:endParaRPr lang="en-US" sz="1600" dirty="0"/>
          </a:p>
        </p:txBody>
      </p:sp>
      <p:sp>
        <p:nvSpPr>
          <p:cNvPr id="14" name="Text 8"/>
          <p:cNvSpPr/>
          <p:nvPr/>
        </p:nvSpPr>
        <p:spPr>
          <a:xfrm>
            <a:off x="610552" y="4152543"/>
            <a:ext cx="7922895" cy="279083"/>
          </a:xfrm>
          <a:prstGeom prst="rect">
            <a:avLst/>
          </a:prstGeom>
          <a:noFill/>
          <a:ln/>
        </p:spPr>
        <p:txBody>
          <a:bodyPr wrap="none" lIns="0" tIns="0" rIns="0" bIns="0" rtlCol="0" anchor="t"/>
          <a:lstStyle/>
          <a:p>
            <a:pPr algn="l" indent="0" marL="0">
              <a:lnSpc>
                <a:spcPts val="2150"/>
              </a:lnSpc>
              <a:buNone/>
            </a:pPr>
            <a:r>
              <a:rPr lang="en-US" sz="1350" dirty="0">
                <a:solidFill>
                  <a:srgbClr val="3A3630"/>
                </a:solidFill>
                <a:latin typeface="Source Sans 3" pitchFamily="34" charset="0"/>
                <a:ea typeface="Source Sans 3" pitchFamily="34" charset="-122"/>
                <a:cs typeface="Source Sans 3" pitchFamily="34" charset="-120"/>
              </a:rPr>
              <a:t>Τα δικαστήρια δεν μπορούν να ευνοούν κανέναν από τους διαδίκους</a:t>
            </a:r>
            <a:endParaRPr lang="en-US" sz="1350" dirty="0"/>
          </a:p>
        </p:txBody>
      </p:sp>
      <p:pic>
        <p:nvPicPr>
          <p:cNvPr id="15"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0552" y="4758571"/>
            <a:ext cx="174427" cy="174427"/>
          </a:xfrm>
          <a:prstGeom prst="rect">
            <a:avLst/>
          </a:prstGeom>
        </p:spPr>
      </p:pic>
      <p:sp>
        <p:nvSpPr>
          <p:cNvPr id="16" name="Shape 9"/>
          <p:cNvSpPr/>
          <p:nvPr/>
        </p:nvSpPr>
        <p:spPr>
          <a:xfrm>
            <a:off x="610552" y="5010388"/>
            <a:ext cx="7922895" cy="22860"/>
          </a:xfrm>
          <a:prstGeom prst="rect">
            <a:avLst/>
          </a:prstGeom>
          <a:solidFill>
            <a:srgbClr val="38512F"/>
          </a:solidFill>
          <a:ln/>
        </p:spPr>
      </p:sp>
      <p:sp>
        <p:nvSpPr>
          <p:cNvPr id="17" name="Text 10"/>
          <p:cNvSpPr/>
          <p:nvPr/>
        </p:nvSpPr>
        <p:spPr>
          <a:xfrm>
            <a:off x="610552" y="5143262"/>
            <a:ext cx="2052280" cy="256580"/>
          </a:xfrm>
          <a:prstGeom prst="rect">
            <a:avLst/>
          </a:prstGeom>
          <a:noFill/>
          <a:ln/>
        </p:spPr>
        <p:txBody>
          <a:bodyPr wrap="none" lIns="0" tIns="0" rIns="0" bIns="0" rtlCol="0" anchor="t"/>
          <a:lstStyle/>
          <a:p>
            <a:pPr algn="l" indent="0" marL="0">
              <a:lnSpc>
                <a:spcPts val="2000"/>
              </a:lnSpc>
              <a:buNone/>
            </a:pPr>
            <a:r>
              <a:rPr lang="en-US" sz="1600" dirty="0">
                <a:solidFill>
                  <a:srgbClr val="3A3630"/>
                </a:solidFill>
                <a:latin typeface="Lora" pitchFamily="34" charset="0"/>
                <a:ea typeface="Lora" pitchFamily="34" charset="-122"/>
                <a:cs typeface="Lora" pitchFamily="34" charset="-120"/>
              </a:rPr>
              <a:t>Εμπιστοσύνη</a:t>
            </a:r>
            <a:endParaRPr lang="en-US" sz="1600" dirty="0"/>
          </a:p>
        </p:txBody>
      </p:sp>
      <p:sp>
        <p:nvSpPr>
          <p:cNvPr id="18" name="Text 11"/>
          <p:cNvSpPr/>
          <p:nvPr/>
        </p:nvSpPr>
        <p:spPr>
          <a:xfrm>
            <a:off x="610552" y="5504498"/>
            <a:ext cx="7922895" cy="279083"/>
          </a:xfrm>
          <a:prstGeom prst="rect">
            <a:avLst/>
          </a:prstGeom>
          <a:noFill/>
          <a:ln/>
        </p:spPr>
        <p:txBody>
          <a:bodyPr wrap="none" lIns="0" tIns="0" rIns="0" bIns="0" rtlCol="0" anchor="t"/>
          <a:lstStyle/>
          <a:p>
            <a:pPr algn="l" indent="0" marL="0">
              <a:lnSpc>
                <a:spcPts val="2150"/>
              </a:lnSpc>
              <a:buNone/>
            </a:pPr>
            <a:r>
              <a:rPr lang="en-US" sz="1350" dirty="0">
                <a:solidFill>
                  <a:srgbClr val="3A3630"/>
                </a:solidFill>
                <a:latin typeface="Source Sans 3" pitchFamily="34" charset="0"/>
                <a:ea typeface="Source Sans 3" pitchFamily="34" charset="-122"/>
                <a:cs typeface="Source Sans 3" pitchFamily="34" charset="-120"/>
              </a:rPr>
              <a:t>Οι πολίτες και οι επιχειρήσεις μπορούν να εμπιστεύονται ότι οι υποθέσεις τους κρίνονται δίκαια</a:t>
            </a:r>
            <a:endParaRPr lang="en-US" sz="1350" dirty="0"/>
          </a:p>
        </p:txBody>
      </p:sp>
      <p:pic>
        <p:nvPicPr>
          <p:cNvPr id="19" name="Image 5"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0552" y="6110526"/>
            <a:ext cx="174427" cy="174427"/>
          </a:xfrm>
          <a:prstGeom prst="rect">
            <a:avLst/>
          </a:prstGeom>
        </p:spPr>
      </p:pic>
      <p:sp>
        <p:nvSpPr>
          <p:cNvPr id="20" name="Shape 12"/>
          <p:cNvSpPr/>
          <p:nvPr/>
        </p:nvSpPr>
        <p:spPr>
          <a:xfrm>
            <a:off x="610552" y="6362343"/>
            <a:ext cx="7922895" cy="22860"/>
          </a:xfrm>
          <a:prstGeom prst="rect">
            <a:avLst/>
          </a:prstGeom>
          <a:solidFill>
            <a:srgbClr val="38512F"/>
          </a:solidFill>
          <a:ln/>
        </p:spPr>
      </p:sp>
      <p:sp>
        <p:nvSpPr>
          <p:cNvPr id="21" name="Text 13"/>
          <p:cNvSpPr/>
          <p:nvPr/>
        </p:nvSpPr>
        <p:spPr>
          <a:xfrm>
            <a:off x="610552" y="6495217"/>
            <a:ext cx="2398633" cy="256580"/>
          </a:xfrm>
          <a:prstGeom prst="rect">
            <a:avLst/>
          </a:prstGeom>
          <a:noFill/>
          <a:ln/>
        </p:spPr>
        <p:txBody>
          <a:bodyPr wrap="none" lIns="0" tIns="0" rIns="0" bIns="0" rtlCol="0" anchor="t"/>
          <a:lstStyle/>
          <a:p>
            <a:pPr algn="l" indent="0" marL="0">
              <a:lnSpc>
                <a:spcPts val="2000"/>
              </a:lnSpc>
              <a:buNone/>
            </a:pPr>
            <a:r>
              <a:rPr lang="en-US" sz="1600" dirty="0">
                <a:solidFill>
                  <a:srgbClr val="3A3630"/>
                </a:solidFill>
                <a:latin typeface="Lora" pitchFamily="34" charset="0"/>
                <a:ea typeface="Lora" pitchFamily="34" charset="-122"/>
                <a:cs typeface="Lora" pitchFamily="34" charset="-120"/>
              </a:rPr>
              <a:t>Δικαίωμα σε Δίκαιη Δίκη</a:t>
            </a:r>
            <a:endParaRPr lang="en-US" sz="1600" dirty="0"/>
          </a:p>
        </p:txBody>
      </p:sp>
      <p:sp>
        <p:nvSpPr>
          <p:cNvPr id="22" name="Text 14"/>
          <p:cNvSpPr/>
          <p:nvPr/>
        </p:nvSpPr>
        <p:spPr>
          <a:xfrm>
            <a:off x="610552" y="6856452"/>
            <a:ext cx="7922895" cy="279083"/>
          </a:xfrm>
          <a:prstGeom prst="rect">
            <a:avLst/>
          </a:prstGeom>
          <a:noFill/>
          <a:ln/>
        </p:spPr>
        <p:txBody>
          <a:bodyPr wrap="none" lIns="0" tIns="0" rIns="0" bIns="0" rtlCol="0" anchor="t"/>
          <a:lstStyle/>
          <a:p>
            <a:pPr algn="l" indent="0" marL="0">
              <a:lnSpc>
                <a:spcPts val="2150"/>
              </a:lnSpc>
              <a:buNone/>
            </a:pPr>
            <a:r>
              <a:rPr lang="en-US" sz="1350" dirty="0">
                <a:solidFill>
                  <a:srgbClr val="3A3630"/>
                </a:solidFill>
                <a:latin typeface="Source Sans 3" pitchFamily="34" charset="0"/>
                <a:ea typeface="Source Sans 3" pitchFamily="34" charset="-122"/>
                <a:cs typeface="Source Sans 3" pitchFamily="34" charset="-120"/>
              </a:rPr>
              <a:t>Διασφαλίζουμε για όλους το δικαίωμα σε δίκαιη και αμερόληπτη δίκη</a:t>
            </a:r>
            <a:endParaRPr lang="en-US" sz="13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2720935" y="424458"/>
            <a:ext cx="5475684" cy="363141"/>
          </a:xfrm>
          <a:prstGeom prst="rect">
            <a:avLst/>
          </a:prstGeom>
          <a:noFill/>
          <a:ln/>
        </p:spPr>
        <p:txBody>
          <a:bodyPr wrap="none" lIns="0" tIns="0" rIns="0" bIns="0" rtlCol="0" anchor="t"/>
          <a:lstStyle/>
          <a:p>
            <a:pPr algn="l" indent="0" marL="0">
              <a:lnSpc>
                <a:spcPts val="2850"/>
              </a:lnSpc>
              <a:buNone/>
            </a:pPr>
            <a:r>
              <a:rPr lang="en-US" sz="2250" dirty="0">
                <a:solidFill>
                  <a:srgbClr val="38512F"/>
                </a:solidFill>
                <a:latin typeface="Lora" pitchFamily="34" charset="0"/>
                <a:ea typeface="Lora" pitchFamily="34" charset="-122"/>
                <a:cs typeface="Lora" pitchFamily="34" charset="-120"/>
              </a:rPr>
              <a:t>Νομιμότητα και Διάκριση των Εξουσιών</a:t>
            </a:r>
            <a:endParaRPr lang="en-US" sz="2250" dirty="0"/>
          </a:p>
        </p:txBody>
      </p:sp>
      <p:sp>
        <p:nvSpPr>
          <p:cNvPr id="3" name="Shape 1"/>
          <p:cNvSpPr/>
          <p:nvPr/>
        </p:nvSpPr>
        <p:spPr>
          <a:xfrm>
            <a:off x="2720935" y="1192649"/>
            <a:ext cx="4406027" cy="1861661"/>
          </a:xfrm>
          <a:prstGeom prst="roundRect">
            <a:avLst>
              <a:gd name="adj" fmla="val 5894"/>
            </a:avLst>
          </a:prstGeom>
          <a:solidFill>
            <a:srgbClr val="FEF5E7"/>
          </a:solidFill>
          <a:ln w="22860">
            <a:solidFill>
              <a:srgbClr val="D9CDBA"/>
            </a:solidFill>
            <a:prstDash val="solid"/>
          </a:ln>
        </p:spPr>
      </p:sp>
      <p:sp>
        <p:nvSpPr>
          <p:cNvPr id="4" name="Shape 2"/>
          <p:cNvSpPr/>
          <p:nvPr/>
        </p:nvSpPr>
        <p:spPr>
          <a:xfrm>
            <a:off x="2698075" y="1192649"/>
            <a:ext cx="91440" cy="1861661"/>
          </a:xfrm>
          <a:prstGeom prst="roundRect">
            <a:avLst>
              <a:gd name="adj" fmla="val 25321"/>
            </a:avLst>
          </a:prstGeom>
          <a:solidFill>
            <a:srgbClr val="38512F"/>
          </a:solidFill>
          <a:ln/>
        </p:spPr>
      </p:sp>
      <p:sp>
        <p:nvSpPr>
          <p:cNvPr id="5" name="Text 3"/>
          <p:cNvSpPr/>
          <p:nvPr/>
        </p:nvSpPr>
        <p:spPr>
          <a:xfrm>
            <a:off x="2966680" y="1369814"/>
            <a:ext cx="1815822" cy="226933"/>
          </a:xfrm>
          <a:prstGeom prst="rect">
            <a:avLst/>
          </a:prstGeom>
          <a:noFill/>
          <a:ln/>
        </p:spPr>
        <p:txBody>
          <a:bodyPr wrap="none" lIns="0" tIns="0" rIns="0" bIns="0" rtlCol="0" anchor="t"/>
          <a:lstStyle/>
          <a:p>
            <a:pPr algn="l" indent="0" marL="0">
              <a:lnSpc>
                <a:spcPts val="1750"/>
              </a:lnSpc>
              <a:buNone/>
            </a:pPr>
            <a:r>
              <a:rPr lang="en-US" sz="1400" dirty="0">
                <a:solidFill>
                  <a:srgbClr val="3A3630"/>
                </a:solidFill>
                <a:latin typeface="Lora" pitchFamily="34" charset="0"/>
                <a:ea typeface="Lora" pitchFamily="34" charset="-122"/>
                <a:cs typeface="Lora" pitchFamily="34" charset="-120"/>
              </a:rPr>
              <a:t>Νομιμότητα</a:t>
            </a:r>
            <a:endParaRPr lang="en-US" sz="1400" dirty="0"/>
          </a:p>
        </p:txBody>
      </p:sp>
      <p:sp>
        <p:nvSpPr>
          <p:cNvPr id="6" name="Text 4"/>
          <p:cNvSpPr/>
          <p:nvPr/>
        </p:nvSpPr>
        <p:spPr>
          <a:xfrm>
            <a:off x="2966680" y="1751052"/>
            <a:ext cx="3983117" cy="493633"/>
          </a:xfrm>
          <a:prstGeom prst="rect">
            <a:avLst/>
          </a:prstGeom>
          <a:noFill/>
          <a:ln/>
        </p:spPr>
        <p:txBody>
          <a:bodyPr wrap="square" lIns="0" tIns="0" rIns="0" bIns="0" rtlCol="0" anchor="t"/>
          <a:lstStyle/>
          <a:p>
            <a:pPr algn="l" indent="0" marL="0">
              <a:lnSpc>
                <a:spcPts val="1900"/>
              </a:lnSpc>
              <a:buNone/>
            </a:pPr>
            <a:r>
              <a:rPr lang="en-US" sz="1200" dirty="0">
                <a:solidFill>
                  <a:srgbClr val="3A3630"/>
                </a:solidFill>
                <a:latin typeface="Source Sans 3" pitchFamily="34" charset="0"/>
                <a:ea typeface="Source Sans 3" pitchFamily="34" charset="-122"/>
                <a:cs typeface="Source Sans 3" pitchFamily="34" charset="-120"/>
              </a:rPr>
              <a:t>Κανείς δεν είναι υπεράνω του νόμου. Οι νόμοι εγκρίνονται με δημοκρατική διαδικασία, βάσει σαφών κανόνων.</a:t>
            </a:r>
            <a:endParaRPr lang="en-US" sz="1200" dirty="0"/>
          </a:p>
        </p:txBody>
      </p:sp>
      <p:sp>
        <p:nvSpPr>
          <p:cNvPr id="7" name="Text 5"/>
          <p:cNvSpPr/>
          <p:nvPr/>
        </p:nvSpPr>
        <p:spPr>
          <a:xfrm>
            <a:off x="2966680" y="2383512"/>
            <a:ext cx="3983117" cy="493633"/>
          </a:xfrm>
          <a:prstGeom prst="rect">
            <a:avLst/>
          </a:prstGeom>
          <a:noFill/>
          <a:ln/>
        </p:spPr>
        <p:txBody>
          <a:bodyPr wrap="square" lIns="0" tIns="0" rIns="0" bIns="0" rtlCol="0" anchor="t"/>
          <a:lstStyle/>
          <a:p>
            <a:pPr algn="l" indent="0" marL="0">
              <a:lnSpc>
                <a:spcPts val="1900"/>
              </a:lnSpc>
              <a:buNone/>
            </a:pPr>
            <a:r>
              <a:rPr lang="en-US" sz="1200" dirty="0">
                <a:solidFill>
                  <a:srgbClr val="3A3630"/>
                </a:solidFill>
                <a:latin typeface="Source Sans 3" pitchFamily="34" charset="0"/>
                <a:ea typeface="Source Sans 3" pitchFamily="34" charset="-122"/>
                <a:cs typeface="Source Sans 3" pitchFamily="34" charset="-120"/>
              </a:rPr>
              <a:t>Τα πρόσωπα που έχουν την εξουσία πρέπει να ενεργούν σύμφωνα με τον νόμο.</a:t>
            </a:r>
            <a:endParaRPr lang="en-US" sz="1200" dirty="0"/>
          </a:p>
        </p:txBody>
      </p:sp>
      <p:pic>
        <p:nvPicPr>
          <p:cNvPr id="8" name="Image 0" descr="preencoded.png">    </p:cNvPr>
          <p:cNvPicPr>
            <a:picLocks noChangeAspect="1"/>
          </p:cNvPicPr>
          <p:nvPr/>
        </p:nvPicPr>
        <p:blipFill>
          <a:blip r:embed="rId1"/>
          <a:stretch>
            <a:fillRect/>
          </a:stretch>
        </p:blipFill>
        <p:spPr>
          <a:xfrm>
            <a:off x="2720935" y="3227903"/>
            <a:ext cx="4406027" cy="4406027"/>
          </a:xfrm>
          <a:prstGeom prst="rect">
            <a:avLst/>
          </a:prstGeom>
        </p:spPr>
      </p:pic>
      <p:pic>
        <p:nvPicPr>
          <p:cNvPr id="9" name="Image 1" descr="preencoded.png">    </p:cNvPr>
          <p:cNvPicPr>
            <a:picLocks noChangeAspect="1"/>
          </p:cNvPicPr>
          <p:nvPr/>
        </p:nvPicPr>
        <p:blipFill>
          <a:blip r:embed="rId2"/>
          <a:stretch>
            <a:fillRect/>
          </a:stretch>
        </p:blipFill>
        <p:spPr>
          <a:xfrm>
            <a:off x="7511058" y="1192649"/>
            <a:ext cx="4406027" cy="4406027"/>
          </a:xfrm>
          <a:prstGeom prst="rect">
            <a:avLst/>
          </a:prstGeom>
        </p:spPr>
      </p:pic>
      <p:sp>
        <p:nvSpPr>
          <p:cNvPr id="10" name="Shape 6"/>
          <p:cNvSpPr/>
          <p:nvPr/>
        </p:nvSpPr>
        <p:spPr>
          <a:xfrm>
            <a:off x="7511058" y="5772269"/>
            <a:ext cx="4406027" cy="1861661"/>
          </a:xfrm>
          <a:prstGeom prst="roundRect">
            <a:avLst>
              <a:gd name="adj" fmla="val 5894"/>
            </a:avLst>
          </a:prstGeom>
          <a:solidFill>
            <a:srgbClr val="FEF5E7"/>
          </a:solidFill>
          <a:ln w="22860">
            <a:solidFill>
              <a:srgbClr val="D9CDBA"/>
            </a:solidFill>
            <a:prstDash val="solid"/>
          </a:ln>
        </p:spPr>
      </p:sp>
      <p:sp>
        <p:nvSpPr>
          <p:cNvPr id="11" name="Shape 7"/>
          <p:cNvSpPr/>
          <p:nvPr/>
        </p:nvSpPr>
        <p:spPr>
          <a:xfrm>
            <a:off x="7488198" y="5772269"/>
            <a:ext cx="91440" cy="1861661"/>
          </a:xfrm>
          <a:prstGeom prst="roundRect">
            <a:avLst>
              <a:gd name="adj" fmla="val 25321"/>
            </a:avLst>
          </a:prstGeom>
          <a:solidFill>
            <a:srgbClr val="38512F"/>
          </a:solidFill>
          <a:ln/>
        </p:spPr>
      </p:sp>
      <p:sp>
        <p:nvSpPr>
          <p:cNvPr id="12" name="Text 8"/>
          <p:cNvSpPr/>
          <p:nvPr/>
        </p:nvSpPr>
        <p:spPr>
          <a:xfrm>
            <a:off x="7756803" y="5949434"/>
            <a:ext cx="2026444" cy="226933"/>
          </a:xfrm>
          <a:prstGeom prst="rect">
            <a:avLst/>
          </a:prstGeom>
          <a:noFill/>
          <a:ln/>
        </p:spPr>
        <p:txBody>
          <a:bodyPr wrap="none" lIns="0" tIns="0" rIns="0" bIns="0" rtlCol="0" anchor="t"/>
          <a:lstStyle/>
          <a:p>
            <a:pPr algn="l" indent="0" marL="0">
              <a:lnSpc>
                <a:spcPts val="1750"/>
              </a:lnSpc>
              <a:buNone/>
            </a:pPr>
            <a:r>
              <a:rPr lang="en-US" sz="1400" dirty="0">
                <a:solidFill>
                  <a:srgbClr val="3A3630"/>
                </a:solidFill>
                <a:latin typeface="Lora" pitchFamily="34" charset="0"/>
                <a:ea typeface="Lora" pitchFamily="34" charset="-122"/>
                <a:cs typeface="Lora" pitchFamily="34" charset="-120"/>
              </a:rPr>
              <a:t>Διάκριση των Εξουσιών</a:t>
            </a:r>
            <a:endParaRPr lang="en-US" sz="1400" dirty="0"/>
          </a:p>
        </p:txBody>
      </p:sp>
      <p:sp>
        <p:nvSpPr>
          <p:cNvPr id="13" name="Text 9"/>
          <p:cNvSpPr/>
          <p:nvPr/>
        </p:nvSpPr>
        <p:spPr>
          <a:xfrm>
            <a:off x="7756803" y="6330672"/>
            <a:ext cx="3983117" cy="493633"/>
          </a:xfrm>
          <a:prstGeom prst="rect">
            <a:avLst/>
          </a:prstGeom>
          <a:noFill/>
          <a:ln/>
        </p:spPr>
        <p:txBody>
          <a:bodyPr wrap="square" lIns="0" tIns="0" rIns="0" bIns="0" rtlCol="0" anchor="t"/>
          <a:lstStyle/>
          <a:p>
            <a:pPr algn="l" indent="0" marL="0">
              <a:lnSpc>
                <a:spcPts val="1900"/>
              </a:lnSpc>
              <a:buNone/>
            </a:pPr>
            <a:r>
              <a:rPr lang="en-US" sz="1200" dirty="0">
                <a:solidFill>
                  <a:srgbClr val="3A3630"/>
                </a:solidFill>
                <a:latin typeface="Source Sans 3" pitchFamily="34" charset="0"/>
                <a:ea typeface="Source Sans 3" pitchFamily="34" charset="-122"/>
                <a:cs typeface="Source Sans 3" pitchFamily="34" charset="-120"/>
              </a:rPr>
              <a:t>Κανείς δεν μπορεί να έχει απεριόριστη εξουσία. Η νομοθετική, η εκτελεστική και η δικαστική εξουσία διαχωρίζονται.</a:t>
            </a:r>
            <a:endParaRPr lang="en-US" sz="1200" dirty="0"/>
          </a:p>
        </p:txBody>
      </p:sp>
      <p:sp>
        <p:nvSpPr>
          <p:cNvPr id="14" name="Text 10"/>
          <p:cNvSpPr/>
          <p:nvPr/>
        </p:nvSpPr>
        <p:spPr>
          <a:xfrm>
            <a:off x="7756803" y="6963132"/>
            <a:ext cx="3983117" cy="493633"/>
          </a:xfrm>
          <a:prstGeom prst="rect">
            <a:avLst/>
          </a:prstGeom>
          <a:noFill/>
          <a:ln/>
        </p:spPr>
        <p:txBody>
          <a:bodyPr wrap="square" lIns="0" tIns="0" rIns="0" bIns="0" rtlCol="0" anchor="t"/>
          <a:lstStyle/>
          <a:p>
            <a:pPr algn="l" indent="0" marL="0">
              <a:lnSpc>
                <a:spcPts val="1900"/>
              </a:lnSpc>
              <a:buNone/>
            </a:pPr>
            <a:r>
              <a:rPr lang="en-US" sz="1200" dirty="0">
                <a:solidFill>
                  <a:srgbClr val="3A3630"/>
                </a:solidFill>
                <a:latin typeface="Source Sans 3" pitchFamily="34" charset="0"/>
                <a:ea typeface="Source Sans 3" pitchFamily="34" charset="-122"/>
                <a:cs typeface="Source Sans 3" pitchFamily="34" charset="-120"/>
              </a:rPr>
              <a:t>Οι εξουσίες αυτές </a:t>
            </a:r>
            <a:pPr algn="l" indent="0" marL="0">
              <a:lnSpc>
                <a:spcPts val="1900"/>
              </a:lnSpc>
              <a:buNone/>
            </a:pPr>
            <a:r>
              <a:rPr lang="en-US" sz="1200" b="1" dirty="0">
                <a:solidFill>
                  <a:srgbClr val="3A3630"/>
                </a:solidFill>
                <a:latin typeface="Source Sans 3" pitchFamily="34" charset="0"/>
                <a:ea typeface="Source Sans 3" pitchFamily="34" charset="-122"/>
                <a:cs typeface="Source Sans 3" pitchFamily="34" charset="-120"/>
              </a:rPr>
              <a:t>ελέγχουν και εξισορροπούν</a:t>
            </a:r>
            <a:pPr algn="l" indent="0" marL="0">
              <a:lnSpc>
                <a:spcPts val="1900"/>
              </a:lnSpc>
              <a:buNone/>
            </a:pPr>
            <a:r>
              <a:rPr lang="en-US" sz="1200" dirty="0">
                <a:solidFill>
                  <a:srgbClr val="3A3630"/>
                </a:solidFill>
                <a:latin typeface="Source Sans 3" pitchFamily="34" charset="0"/>
                <a:ea typeface="Source Sans 3" pitchFamily="34" charset="-122"/>
                <a:cs typeface="Source Sans 3" pitchFamily="34" charset="-120"/>
              </a:rPr>
              <a:t> η μία την άλλη.</a:t>
            </a:r>
            <a:endParaRPr lang="en-US" sz="1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2026-01-11T16:23:53Z</dcterms:created>
  <dcterms:modified xsi:type="dcterms:W3CDTF">2026-01-11T16:23:53Z</dcterms:modified>
</cp:coreProperties>
</file>