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7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081454"/>
            <a:ext cx="8915399" cy="3695927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3200" dirty="0"/>
              <a:t>Η Ελλάδα και τα Βαλκάνια αμέσως </a:t>
            </a: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μετά </a:t>
            </a:r>
            <a:r>
              <a:rPr lang="el-GR" sz="3200" dirty="0"/>
              <a:t>τους βαλκανικούς </a:t>
            </a:r>
            <a:r>
              <a:rPr lang="el-GR" sz="3200" dirty="0" smtClean="0"/>
              <a:t>πολέμους</a:t>
            </a:r>
            <a:br>
              <a:rPr lang="el-GR" sz="3200" dirty="0" smtClean="0"/>
            </a:br>
            <a:r>
              <a:rPr lang="el-GR" sz="3200" dirty="0"/>
              <a:t/>
            </a:r>
            <a:br>
              <a:rPr lang="el-GR" sz="3200" dirty="0"/>
            </a:b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55181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2639" y="538316"/>
            <a:ext cx="8118230" cy="600164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sz="2400" b="1" dirty="0" smtClean="0">
              <a:latin typeface="Arial" panose="020B0604020202020204" pitchFamily="34" charset="0"/>
            </a:endParaRPr>
          </a:p>
          <a:p>
            <a:r>
              <a:rPr lang="el-GR" sz="2400" b="1" dirty="0" smtClean="0">
                <a:latin typeface="Arial" panose="020B0604020202020204" pitchFamily="34" charset="0"/>
              </a:rPr>
              <a:t>Οι </a:t>
            </a:r>
            <a:r>
              <a:rPr lang="el-GR" sz="2400" b="1" dirty="0">
                <a:latin typeface="Arial" panose="020B0604020202020204" pitchFamily="34" charset="0"/>
              </a:rPr>
              <a:t>βαλκανικοί πόλεμοι τελείωσαν με τη συνθήκη του Βουκουρεστίου (28 Ιουλίου 1913).</a:t>
            </a:r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i="1" u="sng" dirty="0">
                <a:latin typeface="Arial" panose="020B0604020202020204" pitchFamily="34" charset="0"/>
              </a:rPr>
              <a:t>Το περιεχόμενο της συνθήκης του Βουκουρεστίου</a:t>
            </a:r>
            <a:r>
              <a:rPr lang="el-GR" sz="2400" i="1" u="sng" dirty="0" smtClean="0">
                <a:latin typeface="Arial" panose="020B0604020202020204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i="1" u="sng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Η </a:t>
            </a:r>
            <a:r>
              <a:rPr lang="el-GR" sz="2400" dirty="0">
                <a:latin typeface="Arial" panose="020B0604020202020204" pitchFamily="34" charset="0"/>
              </a:rPr>
              <a:t>Ελλάδα εξασφάλισε: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το μεγαλύτερο μέρος της Μακεδονίας,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τη νότια Ήπειρο, </a:t>
            </a:r>
            <a:r>
              <a:rPr lang="el-GR" sz="2400" dirty="0" smtClean="0">
                <a:latin typeface="Arial" panose="020B0604020202020204" pitchFamily="34" charset="0"/>
              </a:rPr>
              <a:t>σημαντικά </a:t>
            </a:r>
            <a:r>
              <a:rPr lang="el-GR" sz="2400" dirty="0">
                <a:latin typeface="Arial" panose="020B0604020202020204" pitchFamily="34" charset="0"/>
              </a:rPr>
              <a:t>νησιά στο Β.  </a:t>
            </a:r>
            <a:r>
              <a:rPr lang="el-GR" sz="2400" dirty="0">
                <a:latin typeface="Arial" panose="020B0604020202020204" pitchFamily="34" charset="0"/>
              </a:rPr>
              <a:t>&amp;</a:t>
            </a:r>
            <a:r>
              <a:rPr lang="el-GR" sz="2400" dirty="0" smtClean="0">
                <a:latin typeface="Arial" panose="020B0604020202020204" pitchFamily="34" charset="0"/>
              </a:rPr>
              <a:t> </a:t>
            </a:r>
            <a:r>
              <a:rPr lang="el-GR" sz="2400" dirty="0">
                <a:latin typeface="Arial" panose="020B0604020202020204" pitchFamily="34" charset="0"/>
              </a:rPr>
              <a:t>Α. Αιγαίο,                           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την Κρήτη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dirty="0">
              <a:latin typeface="Arial" panose="020B0604020202020204" pitchFamily="34" charset="0"/>
            </a:endParaRPr>
          </a:p>
          <a:p>
            <a:endParaRPr lang="el-GR" sz="2400" dirty="0">
              <a:latin typeface="Arial" panose="020B0604020202020204" pitchFamily="34" charset="0"/>
            </a:endParaRPr>
          </a:p>
          <a:p>
            <a:r>
              <a:rPr lang="el-GR" sz="2400" dirty="0" smtClean="0">
                <a:latin typeface="Arial" panose="020B0604020202020204" pitchFamily="34" charset="0"/>
              </a:rPr>
              <a:t> </a:t>
            </a:r>
            <a:r>
              <a:rPr lang="el-GR" sz="2400" dirty="0">
                <a:latin typeface="Arial" panose="020B0604020202020204" pitchFamily="34" charset="0"/>
              </a:rPr>
              <a:t>Τα εδάφη αυτά ονομάστηκαν </a:t>
            </a:r>
            <a:r>
              <a:rPr lang="el-GR" sz="2400" i="1" dirty="0">
                <a:latin typeface="Arial" panose="020B0604020202020204" pitchFamily="34" charset="0"/>
              </a:rPr>
              <a:t>Νέες Χώρες</a:t>
            </a:r>
            <a:r>
              <a:rPr lang="el-GR" sz="2400" i="1" dirty="0" smtClean="0">
                <a:latin typeface="Arial" panose="020B0604020202020204" pitchFamily="34" charset="0"/>
              </a:rPr>
              <a:t>.</a:t>
            </a:r>
          </a:p>
          <a:p>
            <a:endParaRPr lang="el-GR" sz="2400" i="1" dirty="0">
              <a:latin typeface="Arial" panose="020B0604020202020204" pitchFamily="34" charset="0"/>
            </a:endParaRP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353932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8462" y="753769"/>
            <a:ext cx="10075983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l-GR" sz="2400" dirty="0" smtClean="0">
              <a:latin typeface="Arial" panose="020B0604020202020204" pitchFamily="34" charset="0"/>
            </a:endParaRPr>
          </a:p>
          <a:p>
            <a:endParaRPr lang="el-GR" sz="2400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Η </a:t>
            </a:r>
            <a:r>
              <a:rPr lang="el-GR" sz="2400" dirty="0">
                <a:latin typeface="Arial" panose="020B0604020202020204" pitchFamily="34" charset="0"/>
              </a:rPr>
              <a:t>Σερβία κέρδισε ένα σημαντικό τμήμα της Β. Μακεδονίας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Η Βουλγαρία πήρε το μεγαλύτερο μέρος της Δ. Θράκης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Η Οθωμανική αυτοκρατορία ανέκτησε την Α. Θράκη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Τα Δωδεκάνησα παρέμειναν υπό ιταλικό έλεγχο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Η Β. Ήπειρος, περιοχή με σημαντική παρουσία ελληνικών πληθυσμών, παραχωρήθηκε στην Αλβανία με το Πρωτόκολλο της Φλωρεντίας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b="0" i="0" dirty="0">
              <a:effectLst/>
              <a:latin typeface="Arial" panose="020B0604020202020204" pitchFamily="34" charset="0"/>
            </a:endParaRPr>
          </a:p>
          <a:p>
            <a:endParaRPr lang="el-GR" sz="24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10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0877" y="183697"/>
            <a:ext cx="10235920" cy="65556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endParaRPr lang="el-GR" sz="2000" b="1" dirty="0" smtClean="0">
              <a:latin typeface="Arial" panose="020B0604020202020204" pitchFamily="34" charset="0"/>
            </a:endParaRPr>
          </a:p>
          <a:p>
            <a:pPr algn="ctr"/>
            <a:r>
              <a:rPr lang="el-GR" sz="2000" b="1" dirty="0" smtClean="0">
                <a:latin typeface="Arial" panose="020B0604020202020204" pitchFamily="34" charset="0"/>
              </a:rPr>
              <a:t>Τα</a:t>
            </a:r>
            <a:r>
              <a:rPr lang="el-GR" sz="2000" b="1" dirty="0">
                <a:latin typeface="Arial" panose="020B0604020202020204" pitchFamily="34" charset="0"/>
              </a:rPr>
              <a:t> </a:t>
            </a:r>
            <a:r>
              <a:rPr lang="el-GR" sz="2000" b="1" i="1" dirty="0">
                <a:latin typeface="Arial" panose="020B0604020202020204" pitchFamily="34" charset="0"/>
              </a:rPr>
              <a:t>αποτελέσματα των βαλκανικών πολέμων για την </a:t>
            </a:r>
            <a:r>
              <a:rPr lang="el-GR" sz="2000" b="1" i="1" dirty="0" smtClean="0">
                <a:latin typeface="Arial" panose="020B0604020202020204" pitchFamily="34" charset="0"/>
              </a:rPr>
              <a:t>Ελλάδα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000" b="1" i="1" u="sng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Arial" panose="020B0604020202020204" pitchFamily="34" charset="0"/>
              </a:rPr>
              <a:t>Διπλασίασε </a:t>
            </a:r>
            <a:r>
              <a:rPr lang="el-GR" sz="2000" dirty="0">
                <a:latin typeface="Arial" panose="020B0604020202020204" pitchFamily="34" charset="0"/>
              </a:rPr>
              <a:t>σχεδόν τα εδάφη της και τον πληθυσμό της.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</a:rPr>
              <a:t>Δημιουργήθηκαν θετικές προοπτικές, καθώς προστέθηκαν πόλεις που ήταν ακμαία οικονομικά κέντρα (Θεσσαλονίκη, Ιωάννινα, Καβάλα, Μυτιλήνη, Χίος, Ηράκλειο της Κρήτης).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>
                <a:latin typeface="Arial" panose="020B0604020202020204" pitchFamily="34" charset="0"/>
              </a:rPr>
              <a:t>Προέκυψε το πρόβλημα της αφομοίωσης των Νέων Χωρών με την ισχυρή παρουσία μουσουλμανικών και σλαβικών πληθυσμών.</a:t>
            </a:r>
          </a:p>
          <a:p>
            <a:r>
              <a:rPr lang="el-GR" sz="2000" dirty="0">
                <a:latin typeface="Arial" panose="020B0604020202020204" pitchFamily="34" charset="0"/>
              </a:rPr>
              <a:t/>
            </a:r>
            <a:br>
              <a:rPr lang="el-GR" sz="2000" dirty="0">
                <a:latin typeface="Arial" panose="020B0604020202020204" pitchFamily="34" charset="0"/>
              </a:rPr>
            </a:br>
            <a:r>
              <a:rPr lang="el-GR" sz="2000" dirty="0" smtClean="0">
                <a:latin typeface="Arial" panose="020B0604020202020204" pitchFamily="34" charset="0"/>
              </a:rPr>
              <a:t>Π</a:t>
            </a:r>
            <a:r>
              <a:rPr lang="el-GR" sz="2000" b="1" dirty="0" smtClean="0">
                <a:latin typeface="Arial" panose="020B0604020202020204" pitchFamily="34" charset="0"/>
              </a:rPr>
              <a:t>ολιτικός τομέας: </a:t>
            </a:r>
            <a:r>
              <a:rPr lang="el-GR" sz="2000" dirty="0">
                <a:latin typeface="Arial" panose="020B0604020202020204" pitchFamily="34" charset="0"/>
              </a:rPr>
              <a:t>συνεχίστηκαν οι </a:t>
            </a:r>
            <a:r>
              <a:rPr lang="el-GR" sz="2000" b="1" dirty="0">
                <a:latin typeface="Arial" panose="020B0604020202020204" pitchFamily="34" charset="0"/>
              </a:rPr>
              <a:t>μεταρρυθμίσεις</a:t>
            </a:r>
            <a:r>
              <a:rPr lang="el-GR" sz="2000" dirty="0">
                <a:latin typeface="Arial" panose="020B0604020202020204" pitchFamily="34" charset="0"/>
              </a:rPr>
              <a:t> που είχαν ξεκινήσει πριν από το 1912 από τις κυβερνήσεις Βενιζέλου</a:t>
            </a:r>
            <a:r>
              <a:rPr lang="el-GR" sz="2000" dirty="0" smtClean="0">
                <a:latin typeface="Arial" panose="020B0604020202020204" pitchFamily="34" charset="0"/>
              </a:rPr>
              <a:t>:</a:t>
            </a:r>
          </a:p>
          <a:p>
            <a:r>
              <a:rPr lang="el-GR" sz="2000" b="1" dirty="0" smtClean="0">
                <a:latin typeface="Arial" panose="020B0604020202020204" pitchFamily="34" charset="0"/>
              </a:rPr>
              <a:t>1. </a:t>
            </a:r>
            <a:r>
              <a:rPr lang="el-GR" sz="2000" dirty="0" smtClean="0">
                <a:latin typeface="Arial" panose="020B0604020202020204" pitchFamily="34" charset="0"/>
              </a:rPr>
              <a:t>αναγνώριση </a:t>
            </a:r>
            <a:r>
              <a:rPr lang="el-GR" sz="2000" dirty="0">
                <a:latin typeface="Arial" panose="020B0604020202020204" pitchFamily="34" charset="0"/>
              </a:rPr>
              <a:t>εργατικών σωματείων,</a:t>
            </a:r>
          </a:p>
          <a:p>
            <a:r>
              <a:rPr lang="el-GR" sz="2000" b="1" dirty="0" smtClean="0">
                <a:latin typeface="Arial" panose="020B0604020202020204" pitchFamily="34" charset="0"/>
              </a:rPr>
              <a:t>2. </a:t>
            </a:r>
            <a:r>
              <a:rPr lang="el-GR" sz="2000" dirty="0" smtClean="0">
                <a:latin typeface="Arial" panose="020B0604020202020204" pitchFamily="34" charset="0"/>
              </a:rPr>
              <a:t>ασφάλιση </a:t>
            </a:r>
            <a:r>
              <a:rPr lang="el-GR" sz="2000" dirty="0">
                <a:latin typeface="Arial" panose="020B0604020202020204" pitchFamily="34" charset="0"/>
              </a:rPr>
              <a:t>των εργαζομένων και καθιέρωση της οκτάωρης εργασίας,</a:t>
            </a:r>
          </a:p>
          <a:p>
            <a:r>
              <a:rPr lang="el-GR" sz="2000" b="1" dirty="0" smtClean="0">
                <a:latin typeface="Arial" panose="020B0604020202020204" pitchFamily="34" charset="0"/>
              </a:rPr>
              <a:t>3. </a:t>
            </a:r>
            <a:r>
              <a:rPr lang="el-GR" sz="2000" dirty="0" smtClean="0">
                <a:latin typeface="Arial" panose="020B0604020202020204" pitchFamily="34" charset="0"/>
              </a:rPr>
              <a:t>ίδρυση </a:t>
            </a:r>
            <a:r>
              <a:rPr lang="el-GR" sz="2000" dirty="0">
                <a:latin typeface="Arial" panose="020B0604020202020204" pitchFamily="34" charset="0"/>
              </a:rPr>
              <a:t>αγροτικών συνεταιρισμών.                                             </a:t>
            </a:r>
          </a:p>
          <a:p>
            <a:r>
              <a:rPr lang="el-GR" sz="2000" dirty="0">
                <a:latin typeface="Arial" panose="020B0604020202020204" pitchFamily="34" charset="0"/>
              </a:rPr>
              <a:t/>
            </a:r>
            <a:br>
              <a:rPr lang="el-GR" sz="2000" dirty="0">
                <a:latin typeface="Arial" panose="020B0604020202020204" pitchFamily="34" charset="0"/>
              </a:rPr>
            </a:br>
            <a:r>
              <a:rPr lang="el-GR" sz="2000" dirty="0">
                <a:latin typeface="Arial" panose="020B0604020202020204" pitchFamily="34" charset="0"/>
              </a:rPr>
              <a:t>Ε</a:t>
            </a:r>
            <a:r>
              <a:rPr lang="el-GR" sz="2000" b="1" dirty="0" smtClean="0">
                <a:latin typeface="Arial" panose="020B0604020202020204" pitchFamily="34" charset="0"/>
              </a:rPr>
              <a:t>ξωτερική πολιτική: </a:t>
            </a:r>
            <a:r>
              <a:rPr lang="el-GR" sz="2000" dirty="0">
                <a:latin typeface="Arial" panose="020B0604020202020204" pitchFamily="34" charset="0"/>
              </a:rPr>
              <a:t>παρέμεναν ανοιχτά σημαντικά εθνικά ζητήματα</a:t>
            </a:r>
            <a:r>
              <a:rPr lang="el-GR" sz="2000" dirty="0" smtClean="0">
                <a:latin typeface="Arial" panose="020B0604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Arial" panose="020B0604020202020204" pitchFamily="34" charset="0"/>
              </a:rPr>
              <a:t>οι </a:t>
            </a:r>
            <a:r>
              <a:rPr lang="el-GR" sz="2000" dirty="0">
                <a:latin typeface="Arial" panose="020B0604020202020204" pitchFamily="34" charset="0"/>
              </a:rPr>
              <a:t>ελληνικές διεκδικήσεις στη Β. Ήπειρο,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Arial" panose="020B0604020202020204" pitchFamily="34" charset="0"/>
              </a:rPr>
              <a:t> η </a:t>
            </a:r>
            <a:r>
              <a:rPr lang="el-GR" sz="2000" dirty="0">
                <a:latin typeface="Arial" panose="020B0604020202020204" pitchFamily="34" charset="0"/>
              </a:rPr>
              <a:t>άρνηση του Σουλτάνου να δεχτεί την ελληνική κυριαρχία στα νησιά του Β. και Α. Αιγαίου,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Arial" panose="020B0604020202020204" pitchFamily="34" charset="0"/>
              </a:rPr>
              <a:t> η </a:t>
            </a:r>
            <a:r>
              <a:rPr lang="el-GR" sz="2000" dirty="0">
                <a:latin typeface="Arial" panose="020B0604020202020204" pitchFamily="34" charset="0"/>
              </a:rPr>
              <a:t>ύπαρξη πυκνών ελληνικών πληθυσμών στη Θράκη και τη Μ. </a:t>
            </a:r>
            <a:r>
              <a:rPr lang="el-GR" sz="2000" dirty="0" smtClean="0">
                <a:latin typeface="Arial" panose="020B0604020202020204" pitchFamily="34" charset="0"/>
              </a:rPr>
              <a:t>Ασία</a:t>
            </a:r>
            <a:endParaRPr lang="el-GR" sz="20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44635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</TotalTime>
  <Words>80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Η Ελλάδα και τα Βαλκάνια αμέσως  μετά τους βαλκανικούς πολέμους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Ελλάδα και τα Βαλκάνια αμέσως μετά τους βαλκανικούς πολέμους </dc:title>
  <dc:creator>ΤΑΣΙΟΠΟΥΛΟΥ</dc:creator>
  <cp:lastModifiedBy>huawei</cp:lastModifiedBy>
  <cp:revision>4</cp:revision>
  <dcterms:created xsi:type="dcterms:W3CDTF">2023-09-03T01:59:25Z</dcterms:created>
  <dcterms:modified xsi:type="dcterms:W3CDTF">2023-09-03T21:43:42Z</dcterms:modified>
</cp:coreProperties>
</file>