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4_70103AD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78283F-3065-2652-3870-C4F91EF67F70}" name="GEORGE PLIOUTSIAS" initials="GP" userId="41baecd37077a51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14" autoAdjust="0"/>
  </p:normalViewPr>
  <p:slideViewPr>
    <p:cSldViewPr snapToGrid="0">
      <p:cViewPr varScale="1">
        <p:scale>
          <a:sx n="87" d="100"/>
          <a:sy n="87" d="100"/>
        </p:scale>
        <p:origin x="-1219" y="-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84" y="2638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4_70103A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317099-E112-48A0-81D8-D017EE741DB1}" authorId="{4378283F-3065-2652-3870-C4F91EF67F70}" created="2024-11-29T12:58:23.2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80111824" sldId="260"/>
      <ac:spMk id="2" creationId="{C6AD6BAE-8025-11A4-DA23-678F95B77CFE}"/>
      <ac:txMk cp="98" len="20">
        <ac:context len="123" hash="296650210"/>
      </ac:txMk>
    </ac:txMkLst>
    <p188:pos x="2204631" y="2476591"/>
    <p188:txBody>
      <a:bodyPr/>
      <a:lstStyle/>
      <a:p>
        <a:r>
          <a:rPr lang="el-GR"/>
          <a:t>Περιοδικός πίνακας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421B-F20A-4F8F-A0BD-8132A74DAEB6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84D8-8E88-4AA2-8F11-33D3CA3BCA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4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84D8-8E88-4AA2-8F11-33D3CA3BCAF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47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B3A824-1A51-4B26-AD58-A6D8E14F6C04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04_70103AD0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sers.sch.gr/lefgeo/omoiopol2021/omoiopol_26042021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8E6140-54ED-E095-5E9A-BA99D496E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chemeClr val="tx1"/>
                </a:solidFill>
              </a:rPr>
              <a:t>ΟΜΟΙΟΠΟΛΙΚΟΣ ΔΕΣΜΟΣ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0F80F44E-30C5-65CC-C8B9-8F1A6035C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ΜΗ</a:t>
            </a:r>
            <a:r>
              <a:rPr lang="el-GR" sz="3200" b="1" dirty="0" smtClean="0"/>
              <a:t> </a:t>
            </a:r>
            <a:r>
              <a:rPr lang="el-GR" sz="3200" dirty="0"/>
              <a:t>ΠΟΛΙΚΟΣ</a:t>
            </a:r>
          </a:p>
        </p:txBody>
      </p:sp>
    </p:spTree>
    <p:extLst>
      <p:ext uri="{BB962C8B-B14F-4D97-AF65-F5344CB8AC3E}">
        <p14:creationId xmlns:p14="http://schemas.microsoft.com/office/powerpoint/2010/main" val="12039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483567" y="1250302"/>
            <a:ext cx="90506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dirty="0"/>
              <a:t>Με βάση όσα έχουμε μάθει για την δημιουργία του </a:t>
            </a:r>
            <a:r>
              <a:rPr lang="el-GR" dirty="0" smtClean="0"/>
              <a:t>πολικού </a:t>
            </a:r>
            <a:r>
              <a:rPr lang="el-GR" dirty="0"/>
              <a:t>ομοιοπολικού δεσμού ας εξηγήσουμε τους δεσμούς που σχηματίζονται στο μόριο του </a:t>
            </a:r>
            <a:r>
              <a:rPr lang="en-US" b="1" dirty="0" smtClean="0"/>
              <a:t>CO</a:t>
            </a:r>
            <a:r>
              <a:rPr lang="en-US" sz="1200" b="1" dirty="0" smtClean="0"/>
              <a:t>2</a:t>
            </a:r>
            <a:r>
              <a:rPr lang="el-GR" dirty="0" smtClean="0"/>
              <a:t> . Δίνονται : </a:t>
            </a:r>
            <a:r>
              <a:rPr lang="el-GR" sz="1200" b="1" dirty="0" smtClean="0"/>
              <a:t>6</a:t>
            </a:r>
            <a:r>
              <a:rPr lang="en-US" b="1" dirty="0" smtClean="0"/>
              <a:t>C </a:t>
            </a:r>
            <a:r>
              <a:rPr lang="el-GR" b="1" dirty="0" smtClean="0"/>
              <a:t>και </a:t>
            </a:r>
            <a:r>
              <a:rPr lang="el-GR" sz="1200" b="1" dirty="0" smtClean="0"/>
              <a:t>8</a:t>
            </a:r>
            <a:r>
              <a:rPr lang="el-GR" b="1" dirty="0" smtClean="0"/>
              <a:t>Ο</a:t>
            </a:r>
            <a:r>
              <a:rPr lang="el-GR" dirty="0" smtClean="0"/>
              <a:t>. Τι δεσμός σχηματίζεται ανάμεσα στον </a:t>
            </a:r>
            <a:r>
              <a:rPr lang="en-US" dirty="0" smtClean="0"/>
              <a:t>C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O</a:t>
            </a:r>
            <a:r>
              <a:rPr lang="el-GR" dirty="0" smtClean="0"/>
              <a:t>; </a:t>
            </a:r>
            <a:endParaRPr lang="el-GR" dirty="0"/>
          </a:p>
          <a:p>
            <a:r>
              <a:rPr lang="el-GR" smtClean="0"/>
              <a:t>     Δίνεται </a:t>
            </a:r>
            <a:r>
              <a:rPr lang="el-GR" dirty="0" smtClean="0"/>
              <a:t>η </a:t>
            </a:r>
            <a:r>
              <a:rPr lang="el-GR" smtClean="0"/>
              <a:t>σειρά ηλεκτραρνητικότητας:</a:t>
            </a:r>
            <a:r>
              <a:rPr lang="pt-BR" b="1" dirty="0"/>
              <a:t>“F &gt; O &gt; N, Cl &gt; Br &gt; S, I, C &gt; P &gt; H”.</a:t>
            </a:r>
            <a:endParaRPr lang="el-GR" dirty="0" smtClean="0"/>
          </a:p>
          <a:p>
            <a:pPr marL="285750" indent="-285750">
              <a:buFont typeface="Wingdings" pitchFamily="2" charset="2"/>
              <a:buChar char="Ø"/>
            </a:pPr>
            <a:endParaRPr lang="el-GR" dirty="0"/>
          </a:p>
          <a:p>
            <a:pPr marL="285750" indent="-285750">
              <a:buFont typeface="Wingdings" pitchFamily="2" charset="2"/>
              <a:buChar char="Ø"/>
            </a:pPr>
            <a:endParaRPr lang="el-GR" dirty="0" smtClean="0"/>
          </a:p>
          <a:p>
            <a:pPr marL="285750" indent="-285750">
              <a:buFont typeface="Wingdings" pitchFamily="2" charset="2"/>
              <a:buChar char="Ø"/>
            </a:pPr>
            <a:endParaRPr lang="el-GR" dirty="0"/>
          </a:p>
          <a:p>
            <a:pPr marL="285750" indent="-285750">
              <a:buFont typeface="Wingdings" pitchFamily="2" charset="2"/>
              <a:buChar char="Ø"/>
            </a:pPr>
            <a:endParaRPr lang="el-GR" dirty="0" smtClean="0"/>
          </a:p>
          <a:p>
            <a:pPr marL="285750" indent="-285750">
              <a:buFont typeface="Wingdings" pitchFamily="2" charset="2"/>
              <a:buChar char="Ø"/>
            </a:pPr>
            <a:endParaRPr lang="el-GR" dirty="0"/>
          </a:p>
          <a:p>
            <a:pPr marL="285750" indent="-285750">
              <a:buFont typeface="Wingdings" pitchFamily="2" charset="2"/>
              <a:buChar char="Ø"/>
            </a:pPr>
            <a:endParaRPr lang="el-GR" dirty="0" smtClean="0"/>
          </a:p>
          <a:p>
            <a:pPr marL="285750" indent="-285750">
              <a:buFont typeface="Wingdings" pitchFamily="2" charset="2"/>
              <a:buChar char="Ø"/>
            </a:pPr>
            <a:endParaRPr lang="el-GR" dirty="0"/>
          </a:p>
          <a:p>
            <a:pPr marL="285750" indent="-285750">
              <a:buFont typeface="Wingdings" pitchFamily="2" charset="2"/>
              <a:buChar char="Ø"/>
            </a:pPr>
            <a:endParaRPr lang="el-GR" dirty="0" smtClean="0"/>
          </a:p>
          <a:p>
            <a:pPr marL="285750" indent="-285750">
              <a:buFont typeface="Wingdings" pitchFamily="2" charset="2"/>
              <a:buChar char="Ø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Wingdings" pitchFamily="2" charset="2"/>
              <a:buChar char="Ø"/>
            </a:pPr>
            <a:endParaRPr lang="el-GR" dirty="0"/>
          </a:p>
          <a:p>
            <a:pPr marL="285750" indent="-285750"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523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xmlns="" id="{6FF798EE-F236-4588-49BE-012217FB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65" y="1483568"/>
            <a:ext cx="4401312" cy="1427584"/>
          </a:xfrm>
        </p:spPr>
        <p:txBody>
          <a:bodyPr/>
          <a:lstStyle/>
          <a:p>
            <a:r>
              <a:rPr lang="el-GR" dirty="0"/>
              <a:t>Τι παρατηρείτε στην διπλανή εικόνα;</a:t>
            </a:r>
          </a:p>
        </p:txBody>
      </p:sp>
      <p:pic>
        <p:nvPicPr>
          <p:cNvPr id="1026" name="Picture 2" descr="Φυσικής. Μη μειγνυόμενων υγρά, το λάδι και το νερό. Σειρά. 4 0f 4. —  Φωτογραφία © pathastings #162034744">
            <a:extLst>
              <a:ext uri="{FF2B5EF4-FFF2-40B4-BE49-F238E27FC236}">
                <a16:creationId xmlns:a16="http://schemas.microsoft.com/office/drawing/2014/main" xmlns="" id="{0CA5EB5C-EF0A-7C0E-E839-D8FD212AFE8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1" b="119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5069CA5-4366-6DD3-2D4F-50913252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2841" y="3265715"/>
            <a:ext cx="4400764" cy="1231640"/>
          </a:xfrm>
        </p:spPr>
        <p:txBody>
          <a:bodyPr/>
          <a:lstStyle/>
          <a:p>
            <a:r>
              <a:rPr lang="el-GR" dirty="0"/>
              <a:t>Έχετε ποτέ αναρωτηθεί γιατί δεν αναμιγνύονται αυτά τα δύο υγρά;</a:t>
            </a:r>
          </a:p>
        </p:txBody>
      </p:sp>
    </p:spTree>
    <p:extLst>
      <p:ext uri="{BB962C8B-B14F-4D97-AF65-F5344CB8AC3E}">
        <p14:creationId xmlns:p14="http://schemas.microsoft.com/office/powerpoint/2010/main" val="3104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54D6979-3F5A-26F4-FF85-BBA98BAE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174" y="2052116"/>
            <a:ext cx="9114965" cy="260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απάντηση βρίσκεται στους </a:t>
            </a:r>
            <a:r>
              <a:rPr lang="el-GR" b="1" dirty="0"/>
              <a:t>χημικούς δεσμούς </a:t>
            </a:r>
            <a:r>
              <a:rPr lang="el-GR" dirty="0"/>
              <a:t>και την πολικότητα των μορίων. Σήμερα θα δούμε τι είναι ο </a:t>
            </a:r>
            <a:r>
              <a:rPr lang="el-GR" b="1" dirty="0"/>
              <a:t>ομοιοπολικός δεσμός </a:t>
            </a:r>
            <a:r>
              <a:rPr lang="el-GR" dirty="0"/>
              <a:t>και πιο </a:t>
            </a:r>
            <a:r>
              <a:rPr lang="el-GR" dirty="0" smtClean="0"/>
              <a:t>συγκεκριμένα  </a:t>
            </a:r>
            <a:r>
              <a:rPr lang="el-GR" dirty="0"/>
              <a:t>ο </a:t>
            </a:r>
            <a:r>
              <a:rPr lang="el-GR" b="1" dirty="0"/>
              <a:t>πολικός ομοιοπολικός δεσμός</a:t>
            </a:r>
            <a:r>
              <a:rPr lang="el-GR" dirty="0"/>
              <a:t>. Επίσης θα μελετήσουμε ποιος είναι ο παράγοντας που καθορίζει </a:t>
            </a:r>
            <a:r>
              <a:rPr lang="el-GR" dirty="0" smtClean="0"/>
              <a:t>την πολικότητα </a:t>
            </a:r>
            <a:r>
              <a:rPr lang="el-GR" dirty="0"/>
              <a:t>ή μη πολικότητα </a:t>
            </a:r>
            <a:r>
              <a:rPr lang="el-GR" dirty="0" smtClean="0"/>
              <a:t>ενός </a:t>
            </a:r>
            <a:r>
              <a:rPr lang="el-GR" dirty="0"/>
              <a:t>μορίου</a:t>
            </a:r>
            <a:r>
              <a:rPr lang="el-GR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2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AF0407B-48CB-4C05-B0D7-7A69A0D40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DC50C3D-0DA0-4914-B5B4-D1819CC69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F9E583-1A92-4144-B4FA-81D98317F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55980737-1E33-40A8-819D-C20C41E4F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ABBD51A-FA48-44B8-B184-A40D7F13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10188A9-F0D9-4FE9-85DC-217914527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2927575-BD84-44B6-BE49-E0C7EDD0E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FDF09A-B960-49F4-BAEB-DA397BDCD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1BE6C0-4118-460B-90C2-160041247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6AD6BAE-8025-11A4-DA23-678F95B7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753626"/>
            <a:ext cx="2668479" cy="49439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l-GR" sz="2000" b="1" dirty="0">
                <a:solidFill>
                  <a:schemeClr val="tx1"/>
                </a:solidFill>
              </a:rPr>
              <a:t>1. Ποιο είναι το διπλανό μόριο;</a:t>
            </a:r>
            <a:br>
              <a:rPr lang="el-GR" sz="2000" b="1" dirty="0">
                <a:solidFill>
                  <a:schemeClr val="tx1"/>
                </a:solidFill>
              </a:rPr>
            </a:br>
            <a:r>
              <a:rPr lang="el-GR" sz="2000" b="1" dirty="0">
                <a:solidFill>
                  <a:schemeClr val="tx1"/>
                </a:solidFill>
              </a:rPr>
              <a:t/>
            </a:r>
            <a:br>
              <a:rPr lang="el-GR" sz="2000" b="1" dirty="0">
                <a:solidFill>
                  <a:schemeClr val="tx1"/>
                </a:solidFill>
              </a:rPr>
            </a:br>
            <a:r>
              <a:rPr lang="el-GR" sz="2000" b="1" dirty="0">
                <a:solidFill>
                  <a:schemeClr val="tx1"/>
                </a:solidFill>
              </a:rPr>
              <a:t>2. Από ποια άτομα αποτελείται;</a:t>
            </a:r>
            <a:br>
              <a:rPr lang="el-GR" sz="2000" b="1" dirty="0">
                <a:solidFill>
                  <a:schemeClr val="tx1"/>
                </a:solidFill>
              </a:rPr>
            </a:br>
            <a:r>
              <a:rPr lang="el-GR" sz="2000" b="1" dirty="0">
                <a:solidFill>
                  <a:schemeClr val="tx1"/>
                </a:solidFill>
              </a:rPr>
              <a:t/>
            </a:r>
            <a:br>
              <a:rPr lang="el-GR" sz="2000" b="1" dirty="0">
                <a:solidFill>
                  <a:schemeClr val="tx1"/>
                </a:solidFill>
              </a:rPr>
            </a:br>
            <a:r>
              <a:rPr lang="el-GR" sz="2000" b="1" dirty="0">
                <a:solidFill>
                  <a:schemeClr val="tx1"/>
                </a:solidFill>
              </a:rPr>
              <a:t>3. Τα άτομα αυτά που ανήκουν στο περιοδικό πίνακα</a:t>
            </a:r>
            <a:r>
              <a:rPr lang="el-GR" sz="2000" b="1" dirty="0"/>
              <a:t>;</a:t>
            </a:r>
            <a:br>
              <a:rPr lang="el-GR" sz="2000" b="1" dirty="0"/>
            </a:br>
            <a:r>
              <a:rPr lang="el-GR" sz="2000" b="1" dirty="0"/>
              <a:t/>
            </a:r>
            <a:br>
              <a:rPr lang="el-GR" sz="2000" b="1" dirty="0"/>
            </a:br>
            <a:r>
              <a:rPr lang="el-GR" sz="2000" b="1" dirty="0" smtClean="0">
                <a:solidFill>
                  <a:schemeClr val="tx1"/>
                </a:solidFill>
              </a:rPr>
              <a:t>4. Γιατί πιστεύετε ότι το νερό χαρακτηρίζεται σαν «παγκόσμιος διαλύτης»;</a:t>
            </a:r>
            <a:r>
              <a:rPr lang="el-GR" sz="2000" dirty="0">
                <a:solidFill>
                  <a:schemeClr val="tx1"/>
                </a:solidFill>
              </a:rPr>
              <a:t/>
            </a:r>
            <a:br>
              <a:rPr lang="el-GR" sz="2000" dirty="0">
                <a:solidFill>
                  <a:schemeClr val="tx1"/>
                </a:solidFill>
              </a:rPr>
            </a:br>
            <a:r>
              <a:rPr lang="el-GR" sz="2000" dirty="0">
                <a:solidFill>
                  <a:schemeClr val="tx1"/>
                </a:solidFill>
              </a:rPr>
              <a:t>  </a:t>
            </a:r>
            <a:br>
              <a:rPr lang="el-GR" sz="2000" dirty="0">
                <a:solidFill>
                  <a:schemeClr val="tx1"/>
                </a:solidFill>
              </a:rPr>
            </a:br>
            <a:r>
              <a:rPr lang="el-GR" sz="2000" dirty="0"/>
              <a:t/>
            </a:r>
            <a:br>
              <a:rPr lang="el-GR" sz="2000" dirty="0"/>
            </a:br>
            <a:endParaRPr lang="en-US" sz="2000" dirty="0"/>
          </a:p>
        </p:txBody>
      </p:sp>
      <p:pic>
        <p:nvPicPr>
          <p:cNvPr id="5" name="Θέση περιεχομένου 4" descr="Εικόνα που περιέχει σφαίρα, μπάλα, μπαλόνι, μαράκε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DB413A1-7B8A-427B-5507-4BF6584CC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44747" y="1106389"/>
            <a:ext cx="5297322" cy="472053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5B5C763-A6E8-4D31-B139-30D083B82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6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BAF6C74-5C29-3DB7-1340-63B2CB19C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5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261FEF-3A73-AB52-D80D-9ABC7A79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11" y="503853"/>
            <a:ext cx="9121091" cy="101703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l-GR" sz="3600" b="1" dirty="0">
                <a:solidFill>
                  <a:schemeClr val="tx1"/>
                </a:solidFill>
              </a:rPr>
              <a:t>Πως σχηματίζεται ο ομοιοπολικός </a:t>
            </a:r>
            <a:r>
              <a:rPr lang="el-GR" sz="3600" b="1" dirty="0" smtClean="0">
                <a:solidFill>
                  <a:schemeClr val="tx1"/>
                </a:solidFill>
              </a:rPr>
              <a:t>δεσμός</a:t>
            </a:r>
            <a:r>
              <a:rPr lang="el-GR" sz="3600" dirty="0" smtClean="0">
                <a:solidFill>
                  <a:schemeClr val="tx1"/>
                </a:solidFill>
              </a:rPr>
              <a:t>;</a:t>
            </a:r>
            <a:br>
              <a:rPr lang="el-GR" sz="3600" dirty="0" smtClean="0">
                <a:solidFill>
                  <a:schemeClr val="tx1"/>
                </a:solidFill>
              </a:rPr>
            </a:br>
            <a:r>
              <a:rPr lang="en-US" sz="1300" dirty="0" smtClean="0">
                <a:solidFill>
                  <a:schemeClr val="tx1"/>
                </a:solidFill>
                <a:hlinkClick r:id="rId2"/>
              </a:rPr>
              <a:t>http://users.sch.gr/lefgeo/omoiopol2021/omoiopol_26042021.html</a:t>
            </a:r>
            <a:endParaRPr lang="el-GR" sz="1300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07D101D-D83F-8526-A49F-AB87E0F1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569" y="1614196"/>
            <a:ext cx="4880184" cy="765110"/>
          </a:xfrm>
        </p:spPr>
        <p:txBody>
          <a:bodyPr>
            <a:normAutofit fontScale="92500"/>
          </a:bodyPr>
          <a:lstStyle/>
          <a:p>
            <a:r>
              <a:rPr lang="el-GR" sz="1800" b="0" dirty="0">
                <a:solidFill>
                  <a:schemeClr val="tx1"/>
                </a:solidFill>
              </a:rPr>
              <a:t>Ένωση δύο όμοιων αμετάλλων π.χ. </a:t>
            </a:r>
            <a:r>
              <a:rPr lang="el-GR" sz="1800" dirty="0">
                <a:solidFill>
                  <a:schemeClr val="tx1"/>
                </a:solidFill>
              </a:rPr>
              <a:t>Η-Η -&gt;Η2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l-GR" sz="1800" b="0" dirty="0">
                <a:solidFill>
                  <a:schemeClr val="tx1"/>
                </a:solidFill>
              </a:rPr>
              <a:t>δημιουργεί </a:t>
            </a:r>
            <a:r>
              <a:rPr lang="el-GR" sz="1800" dirty="0">
                <a:solidFill>
                  <a:schemeClr val="tx1"/>
                </a:solidFill>
              </a:rPr>
              <a:t>μη πολικό ομοιοπολικό δεσμό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C340C0A-6AA0-4640-F9DB-912214A3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4777" y="1558213"/>
            <a:ext cx="4851818" cy="905070"/>
          </a:xfrm>
        </p:spPr>
        <p:txBody>
          <a:bodyPr>
            <a:normAutofit lnSpcReduction="10000"/>
          </a:bodyPr>
          <a:lstStyle/>
          <a:p>
            <a:r>
              <a:rPr lang="el-GR" sz="1800" b="0" dirty="0">
                <a:solidFill>
                  <a:schemeClr val="tx1"/>
                </a:solidFill>
              </a:rPr>
              <a:t>Ένωση διαφορετικών αμετάλλων </a:t>
            </a:r>
            <a:r>
              <a:rPr lang="el-GR" sz="1800" dirty="0" err="1">
                <a:solidFill>
                  <a:schemeClr val="tx1"/>
                </a:solidFill>
              </a:rPr>
              <a:t>π.χ</a:t>
            </a:r>
            <a:r>
              <a:rPr lang="el-GR" sz="1800" dirty="0">
                <a:solidFill>
                  <a:schemeClr val="tx1"/>
                </a:solidFill>
              </a:rPr>
              <a:t> Η με </a:t>
            </a:r>
            <a:r>
              <a:rPr lang="en-US" sz="1800" dirty="0">
                <a:solidFill>
                  <a:schemeClr val="tx1"/>
                </a:solidFill>
              </a:rPr>
              <a:t>Cl</a:t>
            </a:r>
            <a:r>
              <a:rPr lang="el-GR" sz="1800" dirty="0">
                <a:solidFill>
                  <a:schemeClr val="tx1"/>
                </a:solidFill>
                <a:sym typeface="Wingdings" panose="05000000000000000000" pitchFamily="2" charset="2"/>
              </a:rPr>
              <a:t> Η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Cl</a:t>
            </a:r>
            <a:r>
              <a:rPr lang="el-GR" sz="1800" dirty="0">
                <a:solidFill>
                  <a:schemeClr val="tx1"/>
                </a:solidFill>
              </a:rPr>
              <a:t> ,Ν με Η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NH3</a:t>
            </a:r>
            <a:r>
              <a:rPr lang="el-GR" sz="1800" dirty="0">
                <a:solidFill>
                  <a:schemeClr val="tx1"/>
                </a:solidFill>
              </a:rPr>
              <a:t> ,Η με</a:t>
            </a:r>
            <a:r>
              <a:rPr lang="en-US" sz="1800" dirty="0">
                <a:solidFill>
                  <a:schemeClr val="tx1"/>
                </a:solidFill>
              </a:rPr>
              <a:t> O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H2O 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l-GR" sz="1800" b="0" dirty="0">
                <a:solidFill>
                  <a:schemeClr val="tx1"/>
                </a:solidFill>
              </a:rPr>
              <a:t>δημιουργεί</a:t>
            </a:r>
            <a:r>
              <a:rPr lang="el-GR" sz="1800" dirty="0">
                <a:solidFill>
                  <a:schemeClr val="tx1"/>
                </a:solidFill>
              </a:rPr>
              <a:t> πολικό ομοιοπολικό δεσμό.</a:t>
            </a:r>
          </a:p>
        </p:txBody>
      </p:sp>
      <p:pic>
        <p:nvPicPr>
          <p:cNvPr id="10" name="Θέση περιεχομένου 9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72F0086-847B-541A-E1A1-5186892633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83098" y="2621903"/>
            <a:ext cx="4548322" cy="2677886"/>
          </a:xfrm>
        </p:spPr>
      </p:pic>
      <p:pic>
        <p:nvPicPr>
          <p:cNvPr id="8" name="Θέση περιεχομένου 7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955979A-90F5-4284-79CA-3B36083AB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622216" y="2621902"/>
            <a:ext cx="4880184" cy="2715208"/>
          </a:xfrm>
        </p:spPr>
      </p:pic>
    </p:spTree>
    <p:extLst>
      <p:ext uri="{BB962C8B-B14F-4D97-AF65-F5344CB8AC3E}">
        <p14:creationId xmlns:p14="http://schemas.microsoft.com/office/powerpoint/2010/main" val="2842099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9A7D9C3-257A-83D3-6CF9-3F0DA980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52" y="942391"/>
            <a:ext cx="9940411" cy="3172409"/>
          </a:xfrm>
        </p:spPr>
        <p:txBody>
          <a:bodyPr/>
          <a:lstStyle/>
          <a:p>
            <a:pPr algn="l"/>
            <a:r>
              <a:rPr lang="el-GR" sz="2000" dirty="0">
                <a:solidFill>
                  <a:schemeClr val="tx1"/>
                </a:solidFill>
              </a:rPr>
              <a:t>Πάμε να δούμε πως δημιουργείται ο ομοιοπολικός δεσμός στο μόριο του </a:t>
            </a:r>
            <a:r>
              <a:rPr lang="el-GR" sz="2000" b="1" dirty="0">
                <a:solidFill>
                  <a:schemeClr val="tx1"/>
                </a:solidFill>
              </a:rPr>
              <a:t>Η</a:t>
            </a:r>
            <a:r>
              <a:rPr lang="el-GR" sz="900" b="1" dirty="0">
                <a:solidFill>
                  <a:schemeClr val="tx1"/>
                </a:solidFill>
              </a:rPr>
              <a:t>2</a:t>
            </a:r>
            <a:r>
              <a:rPr lang="el-GR" sz="2000" b="1" dirty="0">
                <a:solidFill>
                  <a:schemeClr val="tx1"/>
                </a:solidFill>
              </a:rPr>
              <a:t>Ο</a:t>
            </a:r>
            <a:r>
              <a:rPr lang="el-GR" sz="2000" dirty="0">
                <a:solidFill>
                  <a:schemeClr val="tx1"/>
                </a:solidFill>
              </a:rPr>
              <a:t> : Δίνονται </a:t>
            </a:r>
            <a:r>
              <a:rPr lang="el-GR" sz="1600" b="1" dirty="0">
                <a:solidFill>
                  <a:schemeClr val="tx1"/>
                </a:solidFill>
              </a:rPr>
              <a:t>1</a:t>
            </a:r>
            <a:r>
              <a:rPr lang="el-GR" sz="2000" b="1" dirty="0">
                <a:solidFill>
                  <a:schemeClr val="tx1"/>
                </a:solidFill>
              </a:rPr>
              <a:t>Η</a:t>
            </a:r>
            <a:r>
              <a:rPr lang="el-GR" sz="2000" dirty="0">
                <a:solidFill>
                  <a:schemeClr val="tx1"/>
                </a:solidFill>
              </a:rPr>
              <a:t> και </a:t>
            </a:r>
            <a:r>
              <a:rPr lang="el-GR" sz="1600" b="1" dirty="0">
                <a:solidFill>
                  <a:schemeClr val="tx1"/>
                </a:solidFill>
              </a:rPr>
              <a:t>8</a:t>
            </a:r>
            <a:r>
              <a:rPr lang="el-GR" sz="2400" b="1" dirty="0">
                <a:solidFill>
                  <a:schemeClr val="tx1"/>
                </a:solidFill>
              </a:rPr>
              <a:t>Ο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  <a:r>
              <a:rPr lang="el-GR" sz="1800" dirty="0">
                <a:solidFill>
                  <a:schemeClr val="tx1"/>
                </a:solidFill>
              </a:rPr>
              <a:t>Επίσης γιατί χαρακτηρίζεται πολικός; Που οφείλεται η πολικότητα του μορίου;</a:t>
            </a:r>
            <a:r>
              <a:rPr lang="el-GR" sz="3600" dirty="0">
                <a:solidFill>
                  <a:schemeClr val="tx1"/>
                </a:solidFill>
              </a:rPr>
              <a:t/>
            </a:r>
            <a:br>
              <a:rPr lang="el-GR" sz="3600" dirty="0">
                <a:solidFill>
                  <a:schemeClr val="tx1"/>
                </a:solidFill>
              </a:rPr>
            </a:br>
            <a:r>
              <a:rPr lang="el-GR" sz="3600" dirty="0"/>
              <a:t> </a:t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DD43B4E-26C7-F296-4EA8-6EE810BB6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524" y="275304"/>
            <a:ext cx="9248376" cy="855406"/>
          </a:xfrm>
        </p:spPr>
        <p:txBody>
          <a:bodyPr/>
          <a:lstStyle/>
          <a:p>
            <a:pPr algn="l"/>
            <a:r>
              <a:rPr lang="el-GR" b="1" dirty="0"/>
              <a:t>ΠΟΛΙΚΟΣ ΟΜΟΙΟΠΟΛΙΚΟΣ ΔΕΣΜΟΣ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99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0343" y="1847460"/>
            <a:ext cx="9269477" cy="3806891"/>
          </a:xfrm>
        </p:spPr>
        <p:txBody>
          <a:bodyPr>
            <a:normAutofit fontScale="90000"/>
          </a:bodyPr>
          <a:lstStyle/>
          <a:p>
            <a:r>
              <a:rPr lang="el-GR" sz="1800" dirty="0" smtClean="0">
                <a:solidFill>
                  <a:schemeClr val="tx1"/>
                </a:solidFill>
              </a:rPr>
              <a:t>Το </a:t>
            </a:r>
            <a:r>
              <a:rPr lang="el-GR" sz="1800" b="1" dirty="0" smtClean="0">
                <a:solidFill>
                  <a:schemeClr val="tx1"/>
                </a:solidFill>
              </a:rPr>
              <a:t>Η</a:t>
            </a:r>
            <a:r>
              <a:rPr lang="el-GR" sz="1200" b="1" dirty="0" smtClean="0">
                <a:solidFill>
                  <a:schemeClr val="tx1"/>
                </a:solidFill>
              </a:rPr>
              <a:t>2</a:t>
            </a:r>
            <a:r>
              <a:rPr lang="el-GR" sz="1800" b="1" dirty="0" smtClean="0">
                <a:solidFill>
                  <a:schemeClr val="tx1"/>
                </a:solidFill>
              </a:rPr>
              <a:t>Ο </a:t>
            </a:r>
            <a:r>
              <a:rPr lang="el-GR" sz="1800" dirty="0" smtClean="0">
                <a:solidFill>
                  <a:schemeClr val="tx1"/>
                </a:solidFill>
              </a:rPr>
              <a:t>σχηματίζεται από την ένωση δύο διαφορετικών αμετάλλων .Το </a:t>
            </a:r>
            <a:r>
              <a:rPr lang="el-GR" sz="1800" dirty="0">
                <a:solidFill>
                  <a:schemeClr val="tx1"/>
                </a:solidFill>
              </a:rPr>
              <a:t>Η</a:t>
            </a:r>
            <a:r>
              <a:rPr lang="el-GR" sz="1800" dirty="0" smtClean="0">
                <a:solidFill>
                  <a:schemeClr val="tx1"/>
                </a:solidFill>
              </a:rPr>
              <a:t> έχει </a:t>
            </a:r>
            <a:r>
              <a:rPr lang="el-GR" sz="1800" dirty="0" smtClean="0">
                <a:solidFill>
                  <a:schemeClr val="tx1"/>
                </a:solidFill>
              </a:rPr>
              <a:t>ατομικό αριθμό 1(Ζ=1) , δηλαδή  στον </a:t>
            </a:r>
            <a:r>
              <a:rPr lang="el-GR" sz="1800" dirty="0" smtClean="0">
                <a:solidFill>
                  <a:schemeClr val="tx1"/>
                </a:solidFill>
              </a:rPr>
              <a:t>πυρήνα του </a:t>
            </a:r>
            <a:r>
              <a:rPr lang="el-GR" sz="1800" dirty="0" smtClean="0">
                <a:solidFill>
                  <a:schemeClr val="tx1"/>
                </a:solidFill>
              </a:rPr>
              <a:t>έχει 1 πρωτόνιο </a:t>
            </a:r>
            <a:r>
              <a:rPr lang="el-GR" sz="1800" b="1" dirty="0" smtClean="0">
                <a:solidFill>
                  <a:schemeClr val="tx1"/>
                </a:solidFill>
              </a:rPr>
              <a:t>(1</a:t>
            </a:r>
            <a:r>
              <a:rPr lang="en-US" sz="1800" b="1" dirty="0" smtClean="0">
                <a:solidFill>
                  <a:schemeClr val="tx1"/>
                </a:solidFill>
              </a:rPr>
              <a:t>p </a:t>
            </a:r>
            <a:r>
              <a:rPr lang="el-GR" sz="1800" b="1" dirty="0" smtClean="0">
                <a:solidFill>
                  <a:schemeClr val="tx1"/>
                </a:solidFill>
              </a:rPr>
              <a:t>) </a:t>
            </a:r>
            <a:r>
              <a:rPr lang="el-GR" sz="1800" dirty="0" smtClean="0">
                <a:solidFill>
                  <a:schemeClr val="tx1"/>
                </a:solidFill>
              </a:rPr>
              <a:t>με </a:t>
            </a:r>
            <a:r>
              <a:rPr lang="el-GR" sz="1800" dirty="0" smtClean="0">
                <a:solidFill>
                  <a:schemeClr val="tx1"/>
                </a:solidFill>
              </a:rPr>
              <a:t>το οποίο έλκει το κοινό ζεύγος ηλεκτρονίων , ενώ το Ο </a:t>
            </a:r>
            <a:r>
              <a:rPr lang="el-GR" sz="1800" dirty="0" smtClean="0">
                <a:solidFill>
                  <a:schemeClr val="tx1"/>
                </a:solidFill>
              </a:rPr>
              <a:t>έχει ατομικό αριθμό 8 ( Ζ=8) δηλαδή έχει </a:t>
            </a:r>
            <a:r>
              <a:rPr lang="el-GR" sz="1800" dirty="0" smtClean="0">
                <a:solidFill>
                  <a:schemeClr val="tx1"/>
                </a:solidFill>
              </a:rPr>
              <a:t>στον πυρήνα του 8 πρωτόνια τα οποία έλκουν το κοινό ζεύγος ηλεκτρονίων. </a:t>
            </a:r>
            <a:br>
              <a:rPr lang="el-GR" sz="1800" dirty="0" smtClean="0">
                <a:solidFill>
                  <a:schemeClr val="tx1"/>
                </a:solidFill>
              </a:rPr>
            </a:br>
            <a:r>
              <a:rPr lang="el-GR" sz="1800" dirty="0">
                <a:solidFill>
                  <a:schemeClr val="tx1"/>
                </a:solidFill>
              </a:rPr>
              <a:t/>
            </a:r>
            <a:br>
              <a:rPr lang="el-GR" sz="1800" dirty="0">
                <a:solidFill>
                  <a:schemeClr val="tx1"/>
                </a:solidFill>
              </a:rPr>
            </a:br>
            <a:r>
              <a:rPr lang="el-GR" sz="1800" dirty="0" smtClean="0">
                <a:solidFill>
                  <a:schemeClr val="tx1"/>
                </a:solidFill>
              </a:rPr>
              <a:t/>
            </a:r>
            <a:br>
              <a:rPr lang="el-GR" sz="1800" dirty="0" smtClean="0">
                <a:solidFill>
                  <a:schemeClr val="tx1"/>
                </a:solidFill>
              </a:rPr>
            </a:br>
            <a:r>
              <a:rPr lang="el-GR" sz="1800" b="1" dirty="0" smtClean="0">
                <a:solidFill>
                  <a:schemeClr val="tx1"/>
                </a:solidFill>
              </a:rPr>
              <a:t>                                                                     Η </a:t>
            </a:r>
            <a:r>
              <a:rPr lang="el-GR" sz="1800" b="1" dirty="0" smtClean="0">
                <a:solidFill>
                  <a:schemeClr val="tx1"/>
                </a:solidFill>
              </a:rPr>
              <a:t>(:)  </a:t>
            </a:r>
            <a:r>
              <a:rPr lang="el-GR" sz="1800" b="1" dirty="0" smtClean="0">
                <a:solidFill>
                  <a:schemeClr val="tx1"/>
                </a:solidFill>
              </a:rPr>
              <a:t>Ο  (:</a:t>
            </a:r>
            <a:r>
              <a:rPr lang="el-GR" sz="1800" b="1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l-GR" sz="1800" b="1" dirty="0" smtClean="0">
                <a:solidFill>
                  <a:schemeClr val="tx1"/>
                </a:solidFill>
              </a:rPr>
              <a:t> Η</a:t>
            </a:r>
            <a:r>
              <a:rPr lang="el-GR" sz="1800" b="1" dirty="0">
                <a:solidFill>
                  <a:schemeClr val="tx1"/>
                </a:solidFill>
              </a:rPr>
              <a:t/>
            </a:r>
            <a:br>
              <a:rPr lang="el-GR" sz="1800" b="1" dirty="0">
                <a:solidFill>
                  <a:schemeClr val="tx1"/>
                </a:solidFill>
              </a:rPr>
            </a:br>
            <a:r>
              <a:rPr lang="el-GR" sz="1800" b="1" dirty="0" smtClean="0">
                <a:solidFill>
                  <a:schemeClr val="tx1"/>
                </a:solidFill>
              </a:rPr>
              <a:t>                                                                    1</a:t>
            </a:r>
            <a:r>
              <a:rPr lang="en-US" sz="1800" b="1" dirty="0" smtClean="0">
                <a:solidFill>
                  <a:schemeClr val="tx1"/>
                </a:solidFill>
              </a:rPr>
              <a:t>p    8p     1p</a:t>
            </a:r>
            <a:r>
              <a:rPr lang="el-GR" sz="1800" b="1" dirty="0" smtClean="0">
                <a:solidFill>
                  <a:schemeClr val="tx1"/>
                </a:solidFill>
              </a:rPr>
              <a:t/>
            </a:r>
            <a:br>
              <a:rPr lang="el-GR" sz="1800" b="1" dirty="0" smtClean="0">
                <a:solidFill>
                  <a:schemeClr val="tx1"/>
                </a:solidFill>
              </a:rPr>
            </a:br>
            <a:r>
              <a:rPr lang="el-GR" sz="1800" b="1" dirty="0" smtClean="0">
                <a:solidFill>
                  <a:schemeClr val="tx1"/>
                </a:solidFill>
              </a:rPr>
              <a:t/>
            </a:r>
            <a:br>
              <a:rPr lang="el-GR" sz="1800" b="1" dirty="0" smtClean="0">
                <a:solidFill>
                  <a:schemeClr val="tx1"/>
                </a:solidFill>
              </a:rPr>
            </a:br>
            <a:r>
              <a:rPr lang="el-GR" sz="1800" dirty="0">
                <a:solidFill>
                  <a:schemeClr val="tx1"/>
                </a:solidFill>
              </a:rPr>
              <a:t/>
            </a:r>
            <a:br>
              <a:rPr lang="el-GR" sz="1800" dirty="0">
                <a:solidFill>
                  <a:schemeClr val="tx1"/>
                </a:solidFill>
              </a:rPr>
            </a:br>
            <a:r>
              <a:rPr lang="el-GR" sz="1800" dirty="0" smtClean="0">
                <a:solidFill>
                  <a:schemeClr val="tx1"/>
                </a:solidFill>
              </a:rPr>
              <a:t>Ποιος από τους δύο πυρήνες  </a:t>
            </a:r>
            <a:r>
              <a:rPr lang="el-GR" sz="1800" dirty="0" smtClean="0">
                <a:solidFill>
                  <a:schemeClr val="tx1"/>
                </a:solidFill>
              </a:rPr>
              <a:t>πιστεύετ</a:t>
            </a:r>
            <a:r>
              <a:rPr lang="el-GR" sz="1800" dirty="0">
                <a:solidFill>
                  <a:schemeClr val="tx1"/>
                </a:solidFill>
              </a:rPr>
              <a:t>ε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έλκει </a:t>
            </a:r>
            <a:r>
              <a:rPr lang="el-GR" sz="1800" dirty="0" smtClean="0">
                <a:solidFill>
                  <a:schemeClr val="tx1"/>
                </a:solidFill>
              </a:rPr>
              <a:t>πιο ισχυρά το κοινό ζεύγος ηλεκτρονίων;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l-GR" sz="1800" dirty="0" smtClean="0">
                <a:solidFill>
                  <a:schemeClr val="tx1"/>
                </a:solidFill>
              </a:rPr>
              <a:t/>
            </a:r>
            <a:br>
              <a:rPr lang="el-GR" sz="1800" dirty="0" smtClean="0">
                <a:solidFill>
                  <a:schemeClr val="tx1"/>
                </a:solidFill>
              </a:rPr>
            </a:br>
            <a:r>
              <a:rPr lang="el-GR" sz="1800" dirty="0">
                <a:solidFill>
                  <a:schemeClr val="tx1"/>
                </a:solidFill>
              </a:rPr>
              <a:t/>
            </a:r>
            <a:br>
              <a:rPr lang="el-GR" sz="1800" dirty="0">
                <a:solidFill>
                  <a:schemeClr val="tx1"/>
                </a:solidFill>
              </a:rPr>
            </a:br>
            <a:r>
              <a:rPr lang="el-GR" sz="1600" dirty="0" smtClean="0">
                <a:solidFill>
                  <a:schemeClr val="tx1"/>
                </a:solidFill>
              </a:rPr>
              <a:t/>
            </a:r>
            <a:br>
              <a:rPr lang="el-GR" sz="1600" dirty="0" smtClean="0">
                <a:solidFill>
                  <a:schemeClr val="tx1"/>
                </a:solidFill>
              </a:rPr>
            </a:b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51722" y="727788"/>
            <a:ext cx="9218645" cy="718456"/>
          </a:xfrm>
        </p:spPr>
        <p:txBody>
          <a:bodyPr>
            <a:normAutofit lnSpcReduction="10000"/>
          </a:bodyPr>
          <a:lstStyle/>
          <a:p>
            <a:pPr algn="l"/>
            <a:r>
              <a:rPr lang="el-GR" b="1" dirty="0" smtClean="0">
                <a:solidFill>
                  <a:schemeClr val="tx1"/>
                </a:solidFill>
              </a:rPr>
              <a:t>Το νερό εμφανίζεται σαν ένα δίπολο μόριο με θετικό και αρνητικό φορτίο.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tx1"/>
                </a:solidFill>
              </a:rPr>
              <a:t>Που οφείλεται η πολικότητα του Η</a:t>
            </a:r>
            <a:r>
              <a:rPr lang="el-GR" sz="1600" b="1" dirty="0" smtClean="0">
                <a:solidFill>
                  <a:schemeClr val="tx1"/>
                </a:solidFill>
              </a:rPr>
              <a:t>2</a:t>
            </a:r>
            <a:r>
              <a:rPr lang="el-GR" b="1" dirty="0" smtClean="0">
                <a:solidFill>
                  <a:schemeClr val="tx1"/>
                </a:solidFill>
              </a:rPr>
              <a:t>Ο ;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24947" y="2646486"/>
            <a:ext cx="9069354" cy="1776045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/>
                </a:solidFill>
              </a:rPr>
              <a:t>Γενικά , τα στοιχεία που έλκουν προς το μέρος τους το κοινό ζεύγος ηλεκτρονίων σε έναν ομοιοπολικό δεσμό ονομάζονται ηλεκτραρνητικά. Ηλεκτραρνητικά στοιχεία είναι όλα τα αμέταλλα. </a:t>
            </a:r>
            <a:br>
              <a:rPr lang="el-GR" sz="1600" dirty="0" smtClean="0">
                <a:solidFill>
                  <a:schemeClr val="tx1"/>
                </a:solidFill>
              </a:rPr>
            </a:br>
            <a:r>
              <a:rPr lang="el-GR" sz="1600" dirty="0" smtClean="0">
                <a:solidFill>
                  <a:schemeClr val="tx1"/>
                </a:solidFill>
              </a:rPr>
              <a:t>Η </a:t>
            </a:r>
            <a:r>
              <a:rPr lang="el-GR" sz="1600" b="1" dirty="0" smtClean="0">
                <a:solidFill>
                  <a:schemeClr val="tx1"/>
                </a:solidFill>
              </a:rPr>
              <a:t>σειρά δραστικότητας των αμετάλλων </a:t>
            </a:r>
            <a:r>
              <a:rPr lang="el-GR" sz="1600" dirty="0" smtClean="0">
                <a:solidFill>
                  <a:schemeClr val="tx1"/>
                </a:solidFill>
              </a:rPr>
              <a:t>είναι η εξής:</a:t>
            </a:r>
            <a:br>
              <a:rPr lang="el-GR" sz="1600" dirty="0" smtClean="0">
                <a:solidFill>
                  <a:schemeClr val="tx1"/>
                </a:solidFill>
              </a:rPr>
            </a:br>
            <a:r>
              <a:rPr lang="el-GR" sz="1600" dirty="0" smtClean="0">
                <a:solidFill>
                  <a:schemeClr val="tx1"/>
                </a:solidFill>
              </a:rPr>
              <a:t/>
            </a:r>
            <a:br>
              <a:rPr lang="el-GR" sz="1600" dirty="0" smtClean="0">
                <a:solidFill>
                  <a:schemeClr val="tx1"/>
                </a:solidFill>
              </a:rPr>
            </a:br>
            <a:r>
              <a:rPr lang="el-GR" sz="1600" dirty="0" smtClean="0">
                <a:solidFill>
                  <a:schemeClr val="tx1"/>
                </a:solidFill>
              </a:rPr>
              <a:t>                                </a:t>
            </a:r>
            <a:r>
              <a:rPr lang="pt-BR" sz="1600" b="1" dirty="0" smtClean="0">
                <a:solidFill>
                  <a:schemeClr val="tx1"/>
                </a:solidFill>
              </a:rPr>
              <a:t>“</a:t>
            </a:r>
            <a:r>
              <a:rPr lang="pt-BR" sz="1600" b="1" dirty="0">
                <a:solidFill>
                  <a:schemeClr val="tx1"/>
                </a:solidFill>
              </a:rPr>
              <a:t>F &gt; O &gt; N, Cl &gt; Br &gt; S, I, C &gt; P &gt; H”.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6956" y="690467"/>
            <a:ext cx="8858398" cy="1868096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l-GR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l-GR" sz="240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el-GR" sz="2900" dirty="0" smtClean="0">
                <a:solidFill>
                  <a:schemeClr val="tx1"/>
                </a:solidFill>
              </a:rPr>
              <a:t>Το </a:t>
            </a:r>
            <a:r>
              <a:rPr lang="el-GR" sz="2900" b="1" dirty="0" smtClean="0">
                <a:solidFill>
                  <a:schemeClr val="tx1"/>
                </a:solidFill>
              </a:rPr>
              <a:t>Ο</a:t>
            </a:r>
            <a:r>
              <a:rPr lang="el-GR" sz="2900" dirty="0" smtClean="0">
                <a:solidFill>
                  <a:schemeClr val="tx1"/>
                </a:solidFill>
              </a:rPr>
              <a:t> που έλκει πιο ισχυρά το κοινό ζεύγος ηλεκτρονίων «φαίνεται να το κερδίζει» και να αποκτά  φορτίο </a:t>
            </a:r>
            <a:r>
              <a:rPr lang="el-GR" sz="2900" b="1" dirty="0" smtClean="0">
                <a:solidFill>
                  <a:schemeClr val="tx1"/>
                </a:solidFill>
              </a:rPr>
              <a:t>(-δ), </a:t>
            </a:r>
            <a:r>
              <a:rPr lang="el-GR" sz="2900" dirty="0" smtClean="0">
                <a:solidFill>
                  <a:schemeClr val="tx1"/>
                </a:solidFill>
              </a:rPr>
              <a:t>ενώ το </a:t>
            </a:r>
            <a:r>
              <a:rPr lang="el-GR" sz="2900" b="1" dirty="0" smtClean="0">
                <a:solidFill>
                  <a:schemeClr val="tx1"/>
                </a:solidFill>
              </a:rPr>
              <a:t>Η </a:t>
            </a:r>
            <a:r>
              <a:rPr lang="el-GR" sz="2900" dirty="0" smtClean="0">
                <a:solidFill>
                  <a:schemeClr val="tx1"/>
                </a:solidFill>
              </a:rPr>
              <a:t>«φαίνεται ότι χάνει» το κοινό ζεύγος ηλεκτρονίων και αποκτά φορτίο </a:t>
            </a:r>
            <a:r>
              <a:rPr lang="el-GR" sz="2900" b="1" dirty="0" smtClean="0">
                <a:solidFill>
                  <a:schemeClr val="tx1"/>
                </a:solidFill>
              </a:rPr>
              <a:t>(+δ).   </a:t>
            </a:r>
          </a:p>
          <a:p>
            <a:pPr algn="l"/>
            <a:r>
              <a:rPr lang="el-GR" sz="2900" dirty="0" smtClean="0">
                <a:solidFill>
                  <a:schemeClr val="tx1"/>
                </a:solidFill>
              </a:rPr>
              <a:t>                            </a:t>
            </a:r>
            <a:r>
              <a:rPr lang="el-GR" sz="2900" b="1" dirty="0" smtClean="0">
                <a:solidFill>
                  <a:schemeClr val="tx1"/>
                </a:solidFill>
              </a:rPr>
              <a:t>Η   (:) Ο (:)    Η   =&gt;  </a:t>
            </a:r>
            <a:r>
              <a:rPr lang="el-GR" sz="2900" b="1" dirty="0" smtClean="0">
                <a:solidFill>
                  <a:schemeClr val="tx1"/>
                </a:solidFill>
              </a:rPr>
              <a:t>Η </a:t>
            </a:r>
            <a:r>
              <a:rPr lang="el-GR" sz="2900" b="1" dirty="0" smtClean="0">
                <a:solidFill>
                  <a:schemeClr val="tx1"/>
                </a:solidFill>
              </a:rPr>
              <a:t>– Ο – Η  =&gt; Η</a:t>
            </a:r>
            <a:r>
              <a:rPr lang="el-GR" sz="1500" b="1" dirty="0" smtClean="0">
                <a:solidFill>
                  <a:schemeClr val="tx1"/>
                </a:solidFill>
              </a:rPr>
              <a:t>2</a:t>
            </a:r>
            <a:r>
              <a:rPr lang="el-GR" sz="2900" b="1" dirty="0" smtClean="0">
                <a:solidFill>
                  <a:schemeClr val="tx1"/>
                </a:solidFill>
              </a:rPr>
              <a:t>Ο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l-GR" sz="2900" dirty="0" smtClean="0">
                <a:solidFill>
                  <a:schemeClr val="tx1"/>
                </a:solidFill>
              </a:rPr>
              <a:t>Εξαιτίας των αντίθετων φορτίων που παρουσιάζονται στην ένωση οι ομοιοπολικοί δεσμοί χαρακτηρίζονται </a:t>
            </a:r>
            <a:r>
              <a:rPr lang="el-GR" sz="2900" b="1" dirty="0" smtClean="0">
                <a:solidFill>
                  <a:schemeClr val="tx1"/>
                </a:solidFill>
              </a:rPr>
              <a:t>πολωμένοι</a:t>
            </a:r>
            <a:r>
              <a:rPr lang="el-GR" sz="29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l-GR" sz="29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l-GR" sz="2900" dirty="0" smtClean="0">
              <a:solidFill>
                <a:schemeClr val="tx1"/>
              </a:solidFill>
            </a:endParaRPr>
          </a:p>
          <a:p>
            <a:pPr algn="l"/>
            <a:endParaRPr lang="el-GR" sz="2900" dirty="0" smtClean="0"/>
          </a:p>
        </p:txBody>
      </p:sp>
      <p:pic>
        <p:nvPicPr>
          <p:cNvPr id="1026" name="Picture 2" descr="C:\Users\geopl\OneDrive\Υπολογιστής\αρχείο λήψη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3472962"/>
            <a:ext cx="4659922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1280</TotalTime>
  <Words>402</Words>
  <Application>Microsoft Office PowerPoint</Application>
  <PresentationFormat>Προσαρμογή</PresentationFormat>
  <Paragraphs>36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Austin</vt:lpstr>
      <vt:lpstr>ΟΜΟΙΟΠΟΛΙΚΟΣ ΔΕΣΜΟΣ</vt:lpstr>
      <vt:lpstr>Τι παρατηρείτε στην διπλανή εικόνα;</vt:lpstr>
      <vt:lpstr>Παρουσίαση του PowerPoint</vt:lpstr>
      <vt:lpstr>1. Ποιο είναι το διπλανό μόριο;  2. Από ποια άτομα αποτελείται;  3. Τα άτομα αυτά που ανήκουν στο περιοδικό πίνακα;  4. Γιατί πιστεύετε ότι το νερό χαρακτηρίζεται σαν «παγκόσμιος διαλύτης»;     </vt:lpstr>
      <vt:lpstr>Παρουσίαση του PowerPoint</vt:lpstr>
      <vt:lpstr>Πως σχηματίζεται ο ομοιοπολικός δεσμός; http://users.sch.gr/lefgeo/omoiopol2021/omoiopol_26042021.html</vt:lpstr>
      <vt:lpstr>Πάμε να δούμε πως δημιουργείται ο ομοιοπολικός δεσμός στο μόριο του Η2Ο : Δίνονται 1Η και 8Ο.Επίσης γιατί χαρακτηρίζεται πολικός; Που οφείλεται η πολικότητα του μορίου;    </vt:lpstr>
      <vt:lpstr>Το Η2Ο σχηματίζεται από την ένωση δύο διαφορετικών αμετάλλων .Το Η έχει ατομικό αριθμό 1(Ζ=1) , δηλαδή  στον πυρήνα του έχει 1 πρωτόνιο (1p ) με το οποίο έλκει το κοινό ζεύγος ηλεκτρονίων , ενώ το Ο έχει ατομικό αριθμό 8 ( Ζ=8) δηλαδή έχει στον πυρήνα του 8 πρωτόνια τα οποία έλκουν το κοινό ζεύγος ηλεκτρονίων.                                                                         Η (:)  Ο  (:) Η                                                                     1p    8p     1p   Ποιος από τους δύο πυρήνες  πιστεύετε έλκει πιο ισχυρά το κοινό ζεύγος ηλεκτρονίων;    </vt:lpstr>
      <vt:lpstr>Γενικά , τα στοιχεία που έλκουν προς το μέρος τους το κοινό ζεύγος ηλεκτρονίων σε έναν ομοιοπολικό δεσμό ονομάζονται ηλεκτραρνητικά. Ηλεκτραρνητικά στοιχεία είναι όλα τα αμέταλλα.  Η σειρά δραστικότητας των αμετάλλων είναι η εξής:                                  “F &gt; O &gt; N, Cl &gt; Br &gt; S, I, C &gt; P &gt; H”.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ΟΜΟΙΟΠΟΛΙΚΟΣ ΔΕΣΜΟΣ</dc:title>
  <dc:creator>GEORGE PLIOUTSIAS</dc:creator>
  <cp:lastModifiedBy>GEORGE PLIOUTSIAS</cp:lastModifiedBy>
  <cp:revision>31</cp:revision>
  <dcterms:created xsi:type="dcterms:W3CDTF">2024-11-29T12:33:13Z</dcterms:created>
  <dcterms:modified xsi:type="dcterms:W3CDTF">2024-12-02T18:30:05Z</dcterms:modified>
</cp:coreProperties>
</file>