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2" r:id="rId4"/>
    <p:sldId id="259" r:id="rId5"/>
    <p:sldId id="265" r:id="rId6"/>
    <p:sldId id="260" r:id="rId7"/>
    <p:sldId id="258" r:id="rId8"/>
    <p:sldId id="261" r:id="rId9"/>
    <p:sldId id="263" r:id="rId10"/>
    <p:sldId id="264" r:id="rId11"/>
    <p:sldId id="266" r:id="rId12"/>
    <p:sldId id="271" r:id="rId13"/>
    <p:sldId id="267" r:id="rId14"/>
    <p:sldId id="268" r:id="rId15"/>
    <p:sldId id="270" r:id="rId16"/>
    <p:sldId id="269"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9" d="100"/>
          <a:sy n="79" d="100"/>
        </p:scale>
        <p:origin x="-154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342CEA3-3058-4D43-AE35-B3DA76CB4003}" type="datetimeFigureOut">
              <a:rPr lang="el-GR" smtClean="0"/>
              <a:pPr/>
              <a:t>6/10/2025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42CEA3-3058-4D43-AE35-B3DA76CB4003}" type="datetimeFigureOut">
              <a:rPr lang="el-GR" smtClean="0"/>
              <a:pPr/>
              <a:t>6/10/2025</a:t>
            </a:fld>
            <a:endParaRPr lang="el-G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42CEA3-3058-4D43-AE35-B3DA76CB4003}" type="datetimeFigureOut">
              <a:rPr lang="el-GR" smtClean="0"/>
              <a:pPr/>
              <a:t>6/10/2025</a:t>
            </a:fld>
            <a:endParaRPr lang="el-G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3F1D1C4-C2D9-4231-9FB2-B2D9D97AA41D}"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42CEA3-3058-4D43-AE35-B3DA76CB4003}" type="datetimeFigureOut">
              <a:rPr lang="el-GR" smtClean="0"/>
              <a:pPr/>
              <a:t>6/10/2025</a:t>
            </a:fld>
            <a:endParaRPr lang="el-GR"/>
          </a:p>
        </p:txBody>
      </p:sp>
      <p:sp>
        <p:nvSpPr>
          <p:cNvPr id="10" name="9 - Θέση αριθμού διαφάνειας"/>
          <p:cNvSpPr>
            <a:spLocks noGrp="1"/>
          </p:cNvSpPr>
          <p:nvPr>
            <p:ph type="sldNum" sz="quarter" idx="16"/>
          </p:nvPr>
        </p:nvSpPr>
        <p:spPr/>
        <p:txBody>
          <a:bodyPr rtlCol="0"/>
          <a:lstStyle/>
          <a:p>
            <a:fld id="{D3F1D1C4-C2D9-4231-9FB2-B2D9D97AA41D}"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42CEA3-3058-4D43-AE35-B3DA76CB4003}" type="datetimeFigureOut">
              <a:rPr lang="el-GR" smtClean="0"/>
              <a:pPr/>
              <a:t>6/10/2025</a:t>
            </a:fld>
            <a:endParaRPr lang="el-GR"/>
          </a:p>
        </p:txBody>
      </p:sp>
      <p:sp>
        <p:nvSpPr>
          <p:cNvPr id="12" name="11 - Θέση αριθμού διαφάνειας"/>
          <p:cNvSpPr>
            <a:spLocks noGrp="1"/>
          </p:cNvSpPr>
          <p:nvPr>
            <p:ph type="sldNum" sz="quarter" idx="16"/>
          </p:nvPr>
        </p:nvSpPr>
        <p:spPr/>
        <p:txBody>
          <a:bodyPr rtlCol="0"/>
          <a:lstStyle/>
          <a:p>
            <a:fld id="{D3F1D1C4-C2D9-4231-9FB2-B2D9D97AA41D}"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6/10/2025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6/10/2025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42CEA3-3058-4D43-AE35-B3DA76CB4003}" type="datetimeFigureOut">
              <a:rPr lang="el-GR" smtClean="0"/>
              <a:pPr/>
              <a:t>6/10/2025</a:t>
            </a:fld>
            <a:endParaRPr lang="el-G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D3F1D1C4-C2D9-4231-9FB2-B2D9D97AA41D}"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42CEA3-3058-4D43-AE35-B3DA76CB4003}" type="datetimeFigureOut">
              <a:rPr lang="el-GR" smtClean="0"/>
              <a:pPr/>
              <a:t>6/10/2025</a:t>
            </a:fld>
            <a:endParaRPr lang="el-G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Πώς γράφουμε κείμενο</a:t>
            </a:r>
            <a:endParaRPr lang="el-GR" dirty="0"/>
          </a:p>
        </p:txBody>
      </p:sp>
      <p:sp>
        <p:nvSpPr>
          <p:cNvPr id="3" name="2 - Υπότιτλος"/>
          <p:cNvSpPr>
            <a:spLocks noGrp="1"/>
          </p:cNvSpPr>
          <p:nvPr>
            <p:ph type="subTitle" idx="1"/>
          </p:nvPr>
        </p:nvSpPr>
        <p:spPr/>
        <p:txBody>
          <a:bodyPr/>
          <a:lstStyle/>
          <a:p>
            <a:r>
              <a:rPr lang="el-GR" dirty="0" smtClean="0"/>
              <a:t>Βασικά στοιχεία για την παράγραφο</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Εμπλουτισμένη ανάπτυξη</a:t>
            </a:r>
            <a:endParaRPr lang="el-GR" dirty="0"/>
          </a:p>
        </p:txBody>
      </p:sp>
      <p:sp>
        <p:nvSpPr>
          <p:cNvPr id="3" name="2 - Θέση περιεχομένου"/>
          <p:cNvSpPr>
            <a:spLocks noGrp="1"/>
          </p:cNvSpPr>
          <p:nvPr>
            <p:ph sz="quarter" idx="1"/>
          </p:nvPr>
        </p:nvSpPr>
        <p:spPr/>
        <p:txBody>
          <a:bodyPr>
            <a:normAutofit lnSpcReduction="10000"/>
          </a:bodyPr>
          <a:lstStyle/>
          <a:p>
            <a:pPr algn="just">
              <a:buNone/>
            </a:pPr>
            <a:r>
              <a:rPr lang="el-GR" dirty="0" smtClean="0"/>
              <a:t>  </a:t>
            </a:r>
            <a:r>
              <a:rPr lang="el-GR" dirty="0" smtClean="0">
                <a:latin typeface="Calibri" pitchFamily="34" charset="0"/>
                <a:cs typeface="Calibri" pitchFamily="34" charset="0"/>
              </a:rPr>
              <a:t>  	</a:t>
            </a:r>
          </a:p>
          <a:p>
            <a:pPr algn="just">
              <a:buNone/>
            </a:pPr>
            <a:r>
              <a:rPr lang="el-GR" dirty="0" smtClean="0">
                <a:latin typeface="Calibri" pitchFamily="34" charset="0"/>
                <a:cs typeface="Calibri" pitchFamily="34" charset="0"/>
              </a:rPr>
              <a:t>		Ο Στάθης είναι πολύ καλό κι ευγενικό παιδί, γι’ αυτό και τον επέλεξα για φίλο μου. Είναι αθλητικός τύπος και λατρεύει το μπάσκετ. Πολύ συχνά πηγαίνω κι εγώ στους αγώνες που παίζει για να τον δω και να τον υποστηρίξω. Ξέρει να λέει φοβερά ανέκδοτα που μας κάνουν να γελάμε. Μαθαίνει συνεχώς καινούρια για να μην λέει τα ίδια και τα ίδια, πράγμα που θα μ’ έκανε να βαριέμαι. </a:t>
            </a:r>
            <a:endParaRPr lang="el-GR"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Τρόποι ανάπτυξης παραγράφου</a:t>
            </a:r>
            <a:endParaRPr lang="el-GR" dirty="0"/>
          </a:p>
        </p:txBody>
      </p:sp>
      <p:sp>
        <p:nvSpPr>
          <p:cNvPr id="3" name="2 - Θέση περιεχομένου"/>
          <p:cNvSpPr>
            <a:spLocks noGrp="1"/>
          </p:cNvSpPr>
          <p:nvPr>
            <p:ph sz="quarter" idx="1"/>
          </p:nvPr>
        </p:nvSpPr>
        <p:spPr/>
        <p:txBody>
          <a:bodyPr/>
          <a:lstStyle/>
          <a:p>
            <a:endParaRPr lang="el-GR" dirty="0" smtClean="0">
              <a:latin typeface="Calibri" pitchFamily="34" charset="0"/>
              <a:cs typeface="Calibri" pitchFamily="34" charset="0"/>
            </a:endParaRPr>
          </a:p>
          <a:p>
            <a:r>
              <a:rPr lang="el-GR" sz="3200" dirty="0" smtClean="0">
                <a:latin typeface="Calibri" pitchFamily="34" charset="0"/>
                <a:cs typeface="Calibri" pitchFamily="34" charset="0"/>
              </a:rPr>
              <a:t>Με παραδείγματα</a:t>
            </a:r>
          </a:p>
          <a:p>
            <a:r>
              <a:rPr lang="el-GR" sz="3200" dirty="0" smtClean="0">
                <a:latin typeface="Calibri" pitchFamily="34" charset="0"/>
                <a:cs typeface="Calibri" pitchFamily="34" charset="0"/>
              </a:rPr>
              <a:t>Με σύγκριση-αντίθεση</a:t>
            </a:r>
          </a:p>
          <a:p>
            <a:r>
              <a:rPr lang="el-GR" sz="3200" dirty="0" smtClean="0">
                <a:latin typeface="Calibri" pitchFamily="34" charset="0"/>
                <a:cs typeface="Calibri" pitchFamily="34" charset="0"/>
              </a:rPr>
              <a:t>Με αιτιολόγηση</a:t>
            </a:r>
          </a:p>
          <a:p>
            <a:r>
              <a:rPr lang="el-GR" sz="3200" dirty="0" smtClean="0">
                <a:latin typeface="Calibri" pitchFamily="34" charset="0"/>
                <a:cs typeface="Calibri" pitchFamily="34" charset="0"/>
              </a:rPr>
              <a:t>Με διαίρεση</a:t>
            </a:r>
          </a:p>
          <a:p>
            <a:r>
              <a:rPr lang="el-GR" sz="3200" dirty="0" smtClean="0">
                <a:latin typeface="Calibri" pitchFamily="34" charset="0"/>
                <a:cs typeface="Calibri" pitchFamily="34" charset="0"/>
              </a:rPr>
              <a:t>Με ορισμό</a:t>
            </a:r>
            <a:endParaRPr lang="el-GR" sz="3200" dirty="0">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Ανάπτυξη παραγράφου με παραδείγματα</a:t>
            </a:r>
            <a:endParaRPr lang="el-GR" dirty="0"/>
          </a:p>
        </p:txBody>
      </p:sp>
      <p:sp>
        <p:nvSpPr>
          <p:cNvPr id="3" name="2 - Θέση περιεχομένου"/>
          <p:cNvSpPr>
            <a:spLocks noGrp="1"/>
          </p:cNvSpPr>
          <p:nvPr>
            <p:ph sz="quarter" idx="1"/>
          </p:nvPr>
        </p:nvSpPr>
        <p:spPr/>
        <p:txBody>
          <a:bodyPr>
            <a:normAutofit/>
          </a:bodyPr>
          <a:lstStyle/>
          <a:p>
            <a:pPr algn="just">
              <a:buNone/>
            </a:pPr>
            <a:r>
              <a:rPr lang="el-GR" dirty="0" smtClean="0"/>
              <a:t>		</a:t>
            </a:r>
            <a:r>
              <a:rPr lang="el-GR" dirty="0" smtClean="0">
                <a:latin typeface="Calibri" pitchFamily="34" charset="0"/>
                <a:cs typeface="Calibri" pitchFamily="34" charset="0"/>
              </a:rPr>
              <a:t>Πολλά παιδιά σε ολόκληρο τον κόσμο εργάζονται από πολύ μικρή ηλικία. </a:t>
            </a:r>
            <a:r>
              <a:rPr lang="el-GR" b="1" dirty="0" smtClean="0">
                <a:latin typeface="Calibri" pitchFamily="34" charset="0"/>
                <a:cs typeface="Calibri" pitchFamily="34" charset="0"/>
              </a:rPr>
              <a:t>Για παράδειγμα, </a:t>
            </a:r>
            <a:r>
              <a:rPr lang="el-GR" dirty="0" smtClean="0">
                <a:latin typeface="Calibri" pitchFamily="34" charset="0"/>
                <a:cs typeface="Calibri" pitchFamily="34" charset="0"/>
              </a:rPr>
              <a:t>στην Ινδία και στο Πακιστάν δουλεύουν σε εργοστάσια ταπητουργίας, ενώ πολλά </a:t>
            </a:r>
            <a:r>
              <a:rPr lang="el-GR" dirty="0" err="1" smtClean="0">
                <a:latin typeface="Calibri" pitchFamily="34" charset="0"/>
                <a:cs typeface="Calibri" pitchFamily="34" charset="0"/>
              </a:rPr>
              <a:t>Μεξικανάκια</a:t>
            </a:r>
            <a:r>
              <a:rPr lang="el-GR" dirty="0" smtClean="0">
                <a:latin typeface="Calibri" pitchFamily="34" charset="0"/>
                <a:cs typeface="Calibri" pitchFamily="34" charset="0"/>
              </a:rPr>
              <a:t> εργάζονται σε φάρμες της Νέας Υόρκης. Στο Περού και στη Βολιβία χιλιάδες παιδιά εργάζονται σε ορυχεία. Όπως συμπεραίνει κανείς, η παιδική εργασία αφορά όλες τις ηπείρους, είναι ένα παγκόσμιο πρόβλημα.</a:t>
            </a:r>
            <a:endParaRPr lang="el-GR"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Ανάπτυξη παραγράφου με σύγκριση-αντίθεση</a:t>
            </a:r>
            <a:endParaRPr lang="el-GR" dirty="0"/>
          </a:p>
        </p:txBody>
      </p:sp>
      <p:sp>
        <p:nvSpPr>
          <p:cNvPr id="3" name="2 - Θέση περιεχομένου"/>
          <p:cNvSpPr>
            <a:spLocks noGrp="1"/>
          </p:cNvSpPr>
          <p:nvPr>
            <p:ph sz="quarter" idx="1"/>
          </p:nvPr>
        </p:nvSpPr>
        <p:spPr/>
        <p:txBody>
          <a:bodyPr>
            <a:normAutofit lnSpcReduction="10000"/>
          </a:bodyPr>
          <a:lstStyle/>
          <a:p>
            <a:pPr algn="just">
              <a:buNone/>
            </a:pPr>
            <a:r>
              <a:rPr lang="el-GR" dirty="0" smtClean="0">
                <a:latin typeface="Calibri" pitchFamily="34" charset="0"/>
                <a:cs typeface="Calibri" pitchFamily="34" charset="0"/>
              </a:rPr>
              <a:t>		</a:t>
            </a:r>
            <a:r>
              <a:rPr lang="el-GR" dirty="0" err="1" smtClean="0">
                <a:latin typeface="Calibri" pitchFamily="34" charset="0"/>
                <a:cs typeface="Calibri" pitchFamily="34" charset="0"/>
              </a:rPr>
              <a:t>Αστερίξ</a:t>
            </a:r>
            <a:r>
              <a:rPr lang="el-GR" dirty="0" smtClean="0">
                <a:latin typeface="Calibri" pitchFamily="34" charset="0"/>
                <a:cs typeface="Calibri" pitchFamily="34" charset="0"/>
              </a:rPr>
              <a:t> και </a:t>
            </a:r>
            <a:r>
              <a:rPr lang="el-GR" dirty="0" err="1" smtClean="0">
                <a:latin typeface="Calibri" pitchFamily="34" charset="0"/>
                <a:cs typeface="Calibri" pitchFamily="34" charset="0"/>
              </a:rPr>
              <a:t>Οβελίξ</a:t>
            </a:r>
            <a:r>
              <a:rPr lang="el-GR" dirty="0" smtClean="0">
                <a:latin typeface="Calibri" pitchFamily="34" charset="0"/>
                <a:cs typeface="Calibri" pitchFamily="34" charset="0"/>
              </a:rPr>
              <a:t> είναι αχώριστοι φίλοι, όμως τόσο πολύ διαφορετικοί. Ο </a:t>
            </a:r>
            <a:r>
              <a:rPr lang="el-GR" dirty="0" err="1" smtClean="0">
                <a:latin typeface="Calibri" pitchFamily="34" charset="0"/>
                <a:cs typeface="Calibri" pitchFamily="34" charset="0"/>
              </a:rPr>
              <a:t>Αστερίξ</a:t>
            </a:r>
            <a:r>
              <a:rPr lang="el-GR" dirty="0" smtClean="0">
                <a:latin typeface="Calibri" pitchFamily="34" charset="0"/>
                <a:cs typeface="Calibri" pitchFamily="34" charset="0"/>
              </a:rPr>
              <a:t> είναι μικρόσωμος πολεμιστής αλλά παμπόνηρος και με κοφτερό μυαλό. Του εμπιστεύονται, χωρίς αμφιβολίες, όλες τις επικίνδυνες αποστολές, για τις οποίες συνήθως καταστρώνει και το σχέδιο δράσης. </a:t>
            </a:r>
            <a:r>
              <a:rPr lang="el-GR" b="1" dirty="0" smtClean="0">
                <a:latin typeface="Calibri" pitchFamily="34" charset="0"/>
                <a:cs typeface="Calibri" pitchFamily="34" charset="0"/>
              </a:rPr>
              <a:t>Αντίθετα</a:t>
            </a:r>
            <a:r>
              <a:rPr lang="el-GR" dirty="0" smtClean="0">
                <a:latin typeface="Calibri" pitchFamily="34" charset="0"/>
                <a:cs typeface="Calibri" pitchFamily="34" charset="0"/>
              </a:rPr>
              <a:t> ο </a:t>
            </a:r>
            <a:r>
              <a:rPr lang="el-GR" dirty="0" err="1" smtClean="0">
                <a:latin typeface="Calibri" pitchFamily="34" charset="0"/>
                <a:cs typeface="Calibri" pitchFamily="34" charset="0"/>
              </a:rPr>
              <a:t>Οβελίξ</a:t>
            </a:r>
            <a:r>
              <a:rPr lang="el-GR" dirty="0" smtClean="0">
                <a:latin typeface="Calibri" pitchFamily="34" charset="0"/>
                <a:cs typeface="Calibri" pitchFamily="34" charset="0"/>
              </a:rPr>
              <a:t> είναι μεγάλων σωματικών διαστάσεων, αλλά χωρίς μεγάλη εξυπνάδα. Προμηθεύει </a:t>
            </a:r>
            <a:r>
              <a:rPr lang="el-GR" dirty="0" err="1" smtClean="0">
                <a:latin typeface="Calibri" pitchFamily="34" charset="0"/>
                <a:cs typeface="Calibri" pitchFamily="34" charset="0"/>
              </a:rPr>
              <a:t>μενίρ</a:t>
            </a:r>
            <a:r>
              <a:rPr lang="el-GR" dirty="0" smtClean="0">
                <a:latin typeface="Calibri" pitchFamily="34" charset="0"/>
                <a:cs typeface="Calibri" pitchFamily="34" charset="0"/>
              </a:rPr>
              <a:t> σε ολόκληρη την επικράτεια και είναι μεγάλος εραστής του ψητού αγριογούρουνου</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Ανάπτυξη παραγράφου με αιτιολόγηση</a:t>
            </a:r>
            <a:endParaRPr lang="el-GR" dirty="0"/>
          </a:p>
        </p:txBody>
      </p:sp>
      <p:sp>
        <p:nvSpPr>
          <p:cNvPr id="3" name="2 - Θέση περιεχομένου"/>
          <p:cNvSpPr>
            <a:spLocks noGrp="1"/>
          </p:cNvSpPr>
          <p:nvPr>
            <p:ph sz="quarter" idx="1"/>
          </p:nvPr>
        </p:nvSpPr>
        <p:spPr/>
        <p:txBody>
          <a:bodyPr/>
          <a:lstStyle/>
          <a:p>
            <a:pPr algn="just">
              <a:buNone/>
            </a:pPr>
            <a:r>
              <a:rPr lang="el-GR" dirty="0" smtClean="0"/>
              <a:t>		</a:t>
            </a:r>
          </a:p>
          <a:p>
            <a:pPr algn="just">
              <a:buNone/>
            </a:pPr>
            <a:r>
              <a:rPr lang="el-GR" dirty="0" smtClean="0">
                <a:latin typeface="Calibri" pitchFamily="34" charset="0"/>
                <a:cs typeface="Calibri" pitchFamily="34" charset="0"/>
              </a:rPr>
              <a:t>		Μου αρέσει το βόλεϊ </a:t>
            </a:r>
            <a:r>
              <a:rPr lang="el-GR" b="1" dirty="0" smtClean="0">
                <a:latin typeface="Calibri" pitchFamily="34" charset="0"/>
                <a:cs typeface="Calibri" pitchFamily="34" charset="0"/>
              </a:rPr>
              <a:t>για πολλούς λόγους</a:t>
            </a:r>
            <a:r>
              <a:rPr lang="el-GR" dirty="0" smtClean="0">
                <a:latin typeface="Calibri" pitchFamily="34" charset="0"/>
                <a:cs typeface="Calibri" pitchFamily="34" charset="0"/>
              </a:rPr>
              <a:t>. Είναι ένα ομαδικό άθλημα, αλλά καθόλου βίαιο, αφού δεν έρχεσαι σε σωματική επαφή με τον αντίπαλο. Σου ζητά να έχεις ευλυγισία, ταχύτητα κινήσεων και σκέψης. Ακόμη μπορείς να παίξεις βόλεϊ όχι μόνο σε οργανωμένο γήπεδο, αλλά και στην αυλή του σχολείου.</a:t>
            </a:r>
            <a:endParaRPr lang="el-GR"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Ανάπτυξη παραγράφου με διαίρεση</a:t>
            </a:r>
            <a:endParaRPr lang="el-GR" dirty="0"/>
          </a:p>
        </p:txBody>
      </p:sp>
      <p:sp>
        <p:nvSpPr>
          <p:cNvPr id="3" name="2 - Θέση περιεχομένου"/>
          <p:cNvSpPr>
            <a:spLocks noGrp="1"/>
          </p:cNvSpPr>
          <p:nvPr>
            <p:ph sz="quarter" idx="1"/>
          </p:nvPr>
        </p:nvSpPr>
        <p:spPr/>
        <p:txBody>
          <a:bodyPr>
            <a:normAutofit/>
          </a:bodyPr>
          <a:lstStyle/>
          <a:p>
            <a:pPr algn="just">
              <a:buNone/>
            </a:pPr>
            <a:r>
              <a:rPr lang="el-GR" dirty="0" smtClean="0"/>
              <a:t>		</a:t>
            </a:r>
            <a:r>
              <a:rPr lang="el-GR" dirty="0" smtClean="0">
                <a:latin typeface="Calibri" pitchFamily="34" charset="0"/>
                <a:cs typeface="Calibri" pitchFamily="34" charset="0"/>
              </a:rPr>
              <a:t>Υπάρχουν πολλές </a:t>
            </a:r>
            <a:r>
              <a:rPr lang="el-GR" b="1" dirty="0" smtClean="0">
                <a:latin typeface="Calibri" pitchFamily="34" charset="0"/>
                <a:cs typeface="Calibri" pitchFamily="34" charset="0"/>
              </a:rPr>
              <a:t>κατηγορίες </a:t>
            </a:r>
            <a:r>
              <a:rPr lang="el-GR" dirty="0" smtClean="0">
                <a:latin typeface="Calibri" pitchFamily="34" charset="0"/>
                <a:cs typeface="Calibri" pitchFamily="34" charset="0"/>
              </a:rPr>
              <a:t>ταξιδιωτικών προορισμών στην Ελλάδα: τα νησιά, οι ορεινές, αλλά και οι παραλίμνιες περιοχές. Τα νησιά έχουν το προνόμιο της θάλασσας, με το κολύμπι και την ηλιοθεραπεία. Οι ορεινές περιοχές φημίζονται για τον καθαρό αέρα, τη δροσιά και τα σπάνια φυσικά τοπία. Οι παραλίμνιες περιοχές σε γαληνεύουν με την ηρεμία τους. Όμως όπου και να ταξιδέψεις, θα απολαύσεις την ομορφιά της χώρας.</a:t>
            </a:r>
            <a:endParaRPr lang="el-GR"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Ανάπτυξη παραγράφου με ορισμό</a:t>
            </a:r>
            <a:endParaRPr lang="el-GR" dirty="0"/>
          </a:p>
        </p:txBody>
      </p:sp>
      <p:sp>
        <p:nvSpPr>
          <p:cNvPr id="3" name="2 - Θέση περιεχομένου"/>
          <p:cNvSpPr>
            <a:spLocks noGrp="1"/>
          </p:cNvSpPr>
          <p:nvPr>
            <p:ph sz="quarter" idx="1"/>
          </p:nvPr>
        </p:nvSpPr>
        <p:spPr/>
        <p:txBody>
          <a:bodyPr>
            <a:normAutofit fontScale="92500"/>
          </a:bodyPr>
          <a:lstStyle/>
          <a:p>
            <a:pPr algn="just">
              <a:buNone/>
            </a:pPr>
            <a:r>
              <a:rPr lang="el-GR" dirty="0" smtClean="0"/>
              <a:t>		</a:t>
            </a:r>
          </a:p>
          <a:p>
            <a:pPr algn="just">
              <a:buNone/>
            </a:pPr>
            <a:r>
              <a:rPr lang="el-GR" b="1" dirty="0" smtClean="0">
                <a:latin typeface="Calibri" pitchFamily="34" charset="0"/>
                <a:cs typeface="Calibri" pitchFamily="34" charset="0"/>
              </a:rPr>
              <a:t>		Με τον όρο «Πολιτισμός» </a:t>
            </a:r>
            <a:r>
              <a:rPr lang="el-GR" dirty="0" smtClean="0">
                <a:latin typeface="Calibri" pitchFamily="34" charset="0"/>
                <a:cs typeface="Calibri" pitchFamily="34" charset="0"/>
              </a:rPr>
              <a:t>οι κοινωνικοί επιστήμονες δεν εννοούν μόνο τις τέχνες και τα πνευματικά δημιουργήματα των ανθρώπων. Ο πολιτισμός περιλαμβάνει επιπλέον κοινούς κώδικες επικοινωνίας (π.χ. τη γλώσσα), αξίες (π.χ. δημοκρατία, ελευθερία κτλ.), πεποιθήσεις (τα πιστεύω των μελών για τον κόσμο γύρω τους), κανόνες συμπεριφοράς (π.χ. ήθη και έθιμα), καθώς και τους κοινωνικούς θεσμούς και τις κοινωνικές δομές.</a:t>
            </a:r>
            <a:endParaRPr lang="el-GR"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Παράγραφος </a:t>
            </a:r>
            <a:endParaRPr lang="el-GR" dirty="0"/>
          </a:p>
        </p:txBody>
      </p:sp>
      <p:sp>
        <p:nvSpPr>
          <p:cNvPr id="3" name="2 - Θέση περιεχομένου"/>
          <p:cNvSpPr>
            <a:spLocks noGrp="1"/>
          </p:cNvSpPr>
          <p:nvPr>
            <p:ph sz="quarter" idx="1"/>
          </p:nvPr>
        </p:nvSpPr>
        <p:spPr/>
        <p:txBody>
          <a:bodyPr>
            <a:normAutofit/>
          </a:bodyPr>
          <a:lstStyle/>
          <a:p>
            <a:r>
              <a:rPr lang="el-GR" dirty="0" smtClean="0">
                <a:latin typeface="Calibri" pitchFamily="34" charset="0"/>
                <a:cs typeface="Calibri" pitchFamily="34" charset="0"/>
              </a:rPr>
              <a:t>Μικρή μονάδα κειμένου με νόημα</a:t>
            </a:r>
          </a:p>
          <a:p>
            <a:pPr>
              <a:buNone/>
            </a:pPr>
            <a:endParaRPr lang="el-GR" dirty="0" smtClean="0">
              <a:latin typeface="Calibri" pitchFamily="34" charset="0"/>
              <a:cs typeface="Calibri" pitchFamily="34" charset="0"/>
            </a:endParaRPr>
          </a:p>
          <a:p>
            <a:r>
              <a:rPr lang="el-GR" dirty="0" smtClean="0">
                <a:latin typeface="Calibri" pitchFamily="34" charset="0"/>
                <a:cs typeface="Calibri" pitchFamily="34" charset="0"/>
              </a:rPr>
              <a:t>Διαθέτει </a:t>
            </a:r>
            <a:endParaRPr lang="en-US" dirty="0" smtClean="0">
              <a:latin typeface="Calibri" pitchFamily="34" charset="0"/>
              <a:cs typeface="Calibri" pitchFamily="34" charset="0"/>
            </a:endParaRPr>
          </a:p>
          <a:p>
            <a:pPr marL="514350" indent="-514350">
              <a:buFont typeface="+mj-lt"/>
              <a:buAutoNum type="arabicPeriod"/>
            </a:pPr>
            <a:r>
              <a:rPr lang="el-GR" b="1" dirty="0" smtClean="0">
                <a:latin typeface="Calibri" pitchFamily="34" charset="0"/>
                <a:cs typeface="Calibri" pitchFamily="34" charset="0"/>
              </a:rPr>
              <a:t>σαφή σκοπό</a:t>
            </a:r>
            <a:endParaRPr lang="en-US" b="1" dirty="0" smtClean="0">
              <a:latin typeface="Calibri" pitchFamily="34" charset="0"/>
              <a:cs typeface="Calibri" pitchFamily="34" charset="0"/>
            </a:endParaRPr>
          </a:p>
          <a:p>
            <a:pPr marL="514350" indent="-514350">
              <a:buFont typeface="+mj-lt"/>
              <a:buAutoNum type="arabicPeriod"/>
            </a:pPr>
            <a:r>
              <a:rPr lang="el-GR" b="1" dirty="0" smtClean="0">
                <a:latin typeface="Calibri" pitchFamily="34" charset="0"/>
                <a:cs typeface="Calibri" pitchFamily="34" charset="0"/>
              </a:rPr>
              <a:t>επαρκείς λεπτομέρειες</a:t>
            </a:r>
            <a:endParaRPr lang="en-US" b="1" dirty="0" smtClean="0">
              <a:latin typeface="Calibri" pitchFamily="34" charset="0"/>
              <a:cs typeface="Calibri" pitchFamily="34" charset="0"/>
            </a:endParaRPr>
          </a:p>
          <a:p>
            <a:pPr marL="514350" indent="-514350">
              <a:buFont typeface="+mj-lt"/>
              <a:buAutoNum type="arabicPeriod"/>
            </a:pPr>
            <a:r>
              <a:rPr lang="el-GR" b="1" dirty="0" smtClean="0">
                <a:latin typeface="Calibri" pitchFamily="34" charset="0"/>
                <a:cs typeface="Calibri" pitchFamily="34" charset="0"/>
              </a:rPr>
              <a:t>ενότητα</a:t>
            </a:r>
            <a:endParaRPr lang="en-US" b="1" dirty="0" smtClean="0">
              <a:latin typeface="Calibri" pitchFamily="34" charset="0"/>
              <a:cs typeface="Calibri" pitchFamily="34" charset="0"/>
            </a:endParaRPr>
          </a:p>
          <a:p>
            <a:pPr marL="514350" indent="-514350">
              <a:buFont typeface="+mj-lt"/>
              <a:buAutoNum type="arabicPeriod"/>
            </a:pPr>
            <a:r>
              <a:rPr lang="el-GR" b="1" dirty="0" smtClean="0">
                <a:latin typeface="Calibri" pitchFamily="34" charset="0"/>
                <a:cs typeface="Calibri" pitchFamily="34" charset="0"/>
              </a:rPr>
              <a:t>αλληλουχία-συνοχή</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Παράγραφος</a:t>
            </a:r>
            <a:endParaRPr lang="el-GR" dirty="0"/>
          </a:p>
        </p:txBody>
      </p:sp>
      <p:sp>
        <p:nvSpPr>
          <p:cNvPr id="3" name="2 - Θέση περιεχομένου"/>
          <p:cNvSpPr>
            <a:spLocks noGrp="1"/>
          </p:cNvSpPr>
          <p:nvPr>
            <p:ph sz="quarter" idx="1"/>
          </p:nvPr>
        </p:nvSpPr>
        <p:spPr/>
        <p:txBody>
          <a:bodyPr/>
          <a:lstStyle/>
          <a:p>
            <a:pPr>
              <a:buNone/>
            </a:pPr>
            <a:r>
              <a:rPr lang="el-GR" sz="3200" dirty="0" smtClean="0">
                <a:latin typeface="Calibri" pitchFamily="34" charset="0"/>
                <a:cs typeface="Calibri" pitchFamily="34" charset="0"/>
              </a:rPr>
              <a:t>     Αποτελείται από: </a:t>
            </a:r>
          </a:p>
          <a:p>
            <a:pPr>
              <a:buNone/>
            </a:pPr>
            <a:endParaRPr lang="el-GR" sz="3200" dirty="0" smtClean="0">
              <a:latin typeface="Calibri" pitchFamily="34" charset="0"/>
              <a:cs typeface="Calibri" pitchFamily="34" charset="0"/>
            </a:endParaRPr>
          </a:p>
          <a:p>
            <a:pPr marL="514350" indent="-514350">
              <a:buFont typeface="+mj-lt"/>
              <a:buAutoNum type="arabicPeriod"/>
            </a:pPr>
            <a:r>
              <a:rPr lang="el-GR" sz="3200" dirty="0" smtClean="0">
                <a:latin typeface="Calibri" pitchFamily="34" charset="0"/>
                <a:cs typeface="Calibri" pitchFamily="34" charset="0"/>
              </a:rPr>
              <a:t>Θεματική πρόταση</a:t>
            </a:r>
          </a:p>
          <a:p>
            <a:pPr marL="514350" indent="-514350">
              <a:buFont typeface="+mj-lt"/>
              <a:buAutoNum type="arabicPeriod"/>
            </a:pPr>
            <a:r>
              <a:rPr lang="el-GR" sz="3200" dirty="0" smtClean="0">
                <a:latin typeface="Calibri" pitchFamily="34" charset="0"/>
                <a:cs typeface="Calibri" pitchFamily="34" charset="0"/>
              </a:rPr>
              <a:t>Λεπτομέρειες</a:t>
            </a:r>
          </a:p>
          <a:p>
            <a:pPr marL="514350" indent="-514350">
              <a:buFont typeface="+mj-lt"/>
              <a:buAutoNum type="arabicPeriod"/>
            </a:pPr>
            <a:r>
              <a:rPr lang="el-GR" sz="3200" dirty="0" smtClean="0">
                <a:latin typeface="Calibri" pitchFamily="34" charset="0"/>
                <a:cs typeface="Calibri" pitchFamily="34" charset="0"/>
              </a:rPr>
              <a:t>Κατακλείδα</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Βρες την πρόταση που καταστρέφει την ενότητα της παραγράφου</a:t>
            </a:r>
            <a:endParaRPr lang="el-GR" dirty="0"/>
          </a:p>
        </p:txBody>
      </p:sp>
      <p:sp>
        <p:nvSpPr>
          <p:cNvPr id="3" name="2 - Θέση περιεχομένου"/>
          <p:cNvSpPr>
            <a:spLocks noGrp="1"/>
          </p:cNvSpPr>
          <p:nvPr>
            <p:ph sz="quarter" idx="1"/>
          </p:nvPr>
        </p:nvSpPr>
        <p:spPr>
          <a:xfrm>
            <a:off x="502920" y="1643050"/>
            <a:ext cx="7998170" cy="4429156"/>
          </a:xfrm>
        </p:spPr>
        <p:txBody>
          <a:bodyPr>
            <a:normAutofit/>
          </a:bodyPr>
          <a:lstStyle/>
          <a:p>
            <a:pPr algn="just">
              <a:buNone/>
            </a:pPr>
            <a:r>
              <a:rPr lang="el-GR" dirty="0" smtClean="0"/>
              <a:t>		</a:t>
            </a:r>
            <a:endParaRPr lang="el-GR" dirty="0" smtClean="0">
              <a:latin typeface="Calibri" pitchFamily="34" charset="0"/>
              <a:cs typeface="Calibri" pitchFamily="34" charset="0"/>
            </a:endParaRPr>
          </a:p>
          <a:p>
            <a:pPr algn="just">
              <a:buNone/>
            </a:pPr>
            <a:r>
              <a:rPr lang="el-GR" dirty="0" smtClean="0">
                <a:latin typeface="Calibri" pitchFamily="34" charset="0"/>
                <a:cs typeface="Calibri" pitchFamily="34" charset="0"/>
              </a:rPr>
              <a:t>		</a:t>
            </a:r>
            <a:r>
              <a:rPr lang="el-GR" sz="2400" dirty="0" smtClean="0">
                <a:latin typeface="Calibri" pitchFamily="34" charset="0"/>
                <a:cs typeface="Calibri" pitchFamily="34" charset="0"/>
              </a:rPr>
              <a:t>Το </a:t>
            </a:r>
            <a:r>
              <a:rPr lang="el-GR" sz="2400" dirty="0" err="1" smtClean="0">
                <a:latin typeface="Calibri" pitchFamily="34" charset="0"/>
                <a:cs typeface="Calibri" pitchFamily="34" charset="0"/>
              </a:rPr>
              <a:t>ράφτινγκ</a:t>
            </a:r>
            <a:r>
              <a:rPr lang="el-GR" sz="2400" dirty="0" smtClean="0">
                <a:latin typeface="Calibri" pitchFamily="34" charset="0"/>
                <a:cs typeface="Calibri" pitchFamily="34" charset="0"/>
              </a:rPr>
              <a:t> είναι ο ιδανικός τρόπος για να πλησιάσεις την ομορφιά της φύσης. Αρχικά πρόκειται για κίνηση σε ποτάμι με ειδική βάρκα και  είναι σίγουρα ο πιο κατάλληλος τρόπος για να γνωρίσεις τα ελληνικά ποτάμια. Τέλος είναι μια ήπια δραστηριότητα στην ύπαιθρο, που μπορούν να τη γευτούν παιδιά και μεγάλοι. Το θαλάσσιο σκι είναι μια πολύ ωραία δραστηριότητα. Μια ξεχωριστή εμπειρία που πρέπει οπωσδήποτε να δοκιμάσεις!</a:t>
            </a:r>
            <a:endParaRPr lang="el-GR" sz="24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5072074"/>
            <a:ext cx="8183880" cy="1051560"/>
          </a:xfrm>
        </p:spPr>
        <p:txBody>
          <a:bodyPr/>
          <a:lstStyle/>
          <a:p>
            <a:r>
              <a:rPr lang="el-GR" dirty="0" smtClean="0"/>
              <a:t>            Δομή παραγράφου</a:t>
            </a:r>
            <a:endParaRPr lang="el-GR" dirty="0"/>
          </a:p>
        </p:txBody>
      </p:sp>
      <p:sp>
        <p:nvSpPr>
          <p:cNvPr id="3" name="2 - Θέση περιεχομένου"/>
          <p:cNvSpPr>
            <a:spLocks noGrp="1"/>
          </p:cNvSpPr>
          <p:nvPr>
            <p:ph sz="quarter" idx="1"/>
          </p:nvPr>
        </p:nvSpPr>
        <p:spPr/>
        <p:txBody>
          <a:bodyPr>
            <a:normAutofit/>
          </a:bodyPr>
          <a:lstStyle/>
          <a:p>
            <a:r>
              <a:rPr lang="el-GR" dirty="0" smtClean="0">
                <a:latin typeface="Calibri" pitchFamily="34" charset="0"/>
                <a:cs typeface="Calibri" pitchFamily="34" charset="0"/>
              </a:rPr>
              <a:t>Το </a:t>
            </a:r>
            <a:r>
              <a:rPr lang="el-GR" dirty="0" err="1" smtClean="0">
                <a:latin typeface="Calibri" pitchFamily="34" charset="0"/>
                <a:cs typeface="Calibri" pitchFamily="34" charset="0"/>
              </a:rPr>
              <a:t>ράφτινγκ</a:t>
            </a:r>
            <a:r>
              <a:rPr lang="el-GR" dirty="0" smtClean="0">
                <a:latin typeface="Calibri" pitchFamily="34" charset="0"/>
                <a:cs typeface="Calibri" pitchFamily="34" charset="0"/>
              </a:rPr>
              <a:t> είναι ο ιδανικός τρόπος για να πλησιάσεις την ομορφιά της φύσης.</a:t>
            </a:r>
          </a:p>
          <a:p>
            <a:r>
              <a:rPr lang="el-GR" dirty="0" smtClean="0">
                <a:latin typeface="Calibri" pitchFamily="34" charset="0"/>
                <a:cs typeface="Calibri" pitchFamily="34" charset="0"/>
              </a:rPr>
              <a:t>Αρχικά πρόκειται για κίνηση σε ποτάμι με ειδική βάρκα και  είναι σίγουρα ο πιο κατάλληλος τρόπος για να γνωρίσεις τα ελληνικά ποτάμια. Επίσης είναι μια ήπια δραστηριότητα στην ύπαιθρο, που μπορούν να τη γευτούν παιδιά και μεγάλοι. </a:t>
            </a:r>
          </a:p>
          <a:p>
            <a:r>
              <a:rPr lang="el-GR" dirty="0" smtClean="0">
                <a:latin typeface="Calibri" pitchFamily="34" charset="0"/>
                <a:cs typeface="Calibri" pitchFamily="34" charset="0"/>
              </a:rPr>
              <a:t>Μια ξεχωριστή εμπειρία που πρέπει οπωσδήποτε να δοκιμάσεις!</a:t>
            </a:r>
            <a:endParaRPr lang="el-GR"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Γράψε:</a:t>
            </a:r>
            <a:br>
              <a:rPr lang="el-GR" sz="2800" dirty="0" smtClean="0"/>
            </a:br>
            <a:r>
              <a:rPr lang="el-GR" sz="2800" dirty="0" smtClean="0"/>
              <a:t>Θεματική πρόταση-Κατακλείδα</a:t>
            </a:r>
            <a:endParaRPr lang="el-GR" sz="2800" dirty="0"/>
          </a:p>
        </p:txBody>
      </p:sp>
      <p:sp>
        <p:nvSpPr>
          <p:cNvPr id="3" name="2 - Θέση περιεχομένου"/>
          <p:cNvSpPr>
            <a:spLocks noGrp="1"/>
          </p:cNvSpPr>
          <p:nvPr>
            <p:ph sz="quarter" idx="1"/>
          </p:nvPr>
        </p:nvSpPr>
        <p:spPr>
          <a:xfrm>
            <a:off x="502920" y="1643050"/>
            <a:ext cx="8069608" cy="4500594"/>
          </a:xfrm>
        </p:spPr>
        <p:txBody>
          <a:bodyPr>
            <a:normAutofit fontScale="92500"/>
          </a:bodyPr>
          <a:lstStyle/>
          <a:p>
            <a:pPr>
              <a:buNone/>
            </a:pPr>
            <a:r>
              <a:rPr lang="el-GR" dirty="0" smtClean="0"/>
              <a:t>    </a:t>
            </a:r>
            <a:r>
              <a:rPr lang="el-GR" sz="2600" dirty="0" smtClean="0"/>
              <a:t>………………………………………………………………………………….    </a:t>
            </a:r>
            <a:endParaRPr lang="el-GR" sz="2600" dirty="0" smtClean="0"/>
          </a:p>
          <a:p>
            <a:pPr>
              <a:buNone/>
            </a:pPr>
            <a:r>
              <a:rPr lang="el-GR" sz="2600" dirty="0" smtClean="0">
                <a:latin typeface="Calibri" pitchFamily="34" charset="0"/>
                <a:cs typeface="Calibri" pitchFamily="34" charset="0"/>
              </a:rPr>
              <a:t>    </a:t>
            </a:r>
            <a:r>
              <a:rPr lang="el-GR" sz="2600" dirty="0" err="1" smtClean="0">
                <a:latin typeface="Calibri" pitchFamily="34" charset="0"/>
                <a:cs typeface="Calibri" pitchFamily="34" charset="0"/>
              </a:rPr>
              <a:t>Αστερίξ</a:t>
            </a:r>
            <a:r>
              <a:rPr lang="el-GR" sz="2600" dirty="0" smtClean="0">
                <a:latin typeface="Calibri" pitchFamily="34" charset="0"/>
                <a:cs typeface="Calibri" pitchFamily="34" charset="0"/>
              </a:rPr>
              <a:t>, μικρόσωμος πολεμιστής αλλά παμπόνηρος και με κοφτερό μυαλό. Του εμπιστεύονται χωρίς αμφιβολίες όλες τις επικίνδυνες αποστολές, για τις οποίες συνήθως καταστρώνει και το σχέδιο δράσης. </a:t>
            </a:r>
            <a:r>
              <a:rPr lang="el-GR" sz="2600" dirty="0" err="1" smtClean="0">
                <a:latin typeface="Calibri" pitchFamily="34" charset="0"/>
                <a:cs typeface="Calibri" pitchFamily="34" charset="0"/>
              </a:rPr>
              <a:t>Οβελίξ</a:t>
            </a:r>
            <a:r>
              <a:rPr lang="el-GR" sz="2600" dirty="0" smtClean="0">
                <a:latin typeface="Calibri" pitchFamily="34" charset="0"/>
                <a:cs typeface="Calibri" pitchFamily="34" charset="0"/>
              </a:rPr>
              <a:t>, ο σύντροφος του </a:t>
            </a:r>
            <a:r>
              <a:rPr lang="el-GR" sz="2600" dirty="0" err="1" smtClean="0">
                <a:latin typeface="Calibri" pitchFamily="34" charset="0"/>
                <a:cs typeface="Calibri" pitchFamily="34" charset="0"/>
              </a:rPr>
              <a:t>Αστερίξ</a:t>
            </a:r>
            <a:r>
              <a:rPr lang="el-GR" sz="2600" dirty="0" smtClean="0">
                <a:latin typeface="Calibri" pitchFamily="34" charset="0"/>
                <a:cs typeface="Calibri" pitchFamily="34" charset="0"/>
              </a:rPr>
              <a:t>. Είναι μεγάλων σωματικών διαστάσεων. Προμηθευτής </a:t>
            </a:r>
            <a:r>
              <a:rPr lang="el-GR" sz="2600" dirty="0" err="1" smtClean="0">
                <a:latin typeface="Calibri" pitchFamily="34" charset="0"/>
                <a:cs typeface="Calibri" pitchFamily="34" charset="0"/>
              </a:rPr>
              <a:t>μενίρ</a:t>
            </a:r>
            <a:r>
              <a:rPr lang="el-GR" sz="2600" dirty="0" smtClean="0">
                <a:latin typeface="Calibri" pitchFamily="34" charset="0"/>
                <a:cs typeface="Calibri" pitchFamily="34" charset="0"/>
              </a:rPr>
              <a:t> σε ολόκληρη την επικράτεια και μεγάλος εραστής του </a:t>
            </a:r>
            <a:r>
              <a:rPr lang="el-GR" sz="2600" dirty="0" smtClean="0">
                <a:latin typeface="Calibri" pitchFamily="34" charset="0"/>
                <a:cs typeface="Calibri" pitchFamily="34" charset="0"/>
              </a:rPr>
              <a:t>ψητού αγριογούρουνου! ………………………………………………………………………………………………………………………………………………………………………………………...</a:t>
            </a:r>
            <a:endParaRPr lang="el-GR" sz="26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λάθος κάνω</a:t>
            </a:r>
            <a:endParaRPr lang="el-GR" dirty="0"/>
          </a:p>
        </p:txBody>
      </p:sp>
      <p:sp>
        <p:nvSpPr>
          <p:cNvPr id="3" name="2 - Θέση περιεχομένου"/>
          <p:cNvSpPr>
            <a:spLocks noGrp="1"/>
          </p:cNvSpPr>
          <p:nvPr>
            <p:ph sz="quarter" idx="1"/>
          </p:nvPr>
        </p:nvSpPr>
        <p:spPr/>
        <p:txBody>
          <a:bodyPr/>
          <a:lstStyle/>
          <a:p>
            <a:r>
              <a:rPr lang="el-GR" dirty="0" smtClean="0">
                <a:latin typeface="Calibri" pitchFamily="34" charset="0"/>
                <a:cs typeface="Calibri" pitchFamily="34" charset="0"/>
              </a:rPr>
              <a:t>Αρκετές φορές οι παράγραφοι στα κείμενά μου είναι πολύ σύντομες…</a:t>
            </a:r>
          </a:p>
          <a:p>
            <a:endParaRPr lang="el-GR" dirty="0" smtClean="0">
              <a:latin typeface="Calibri" pitchFamily="34" charset="0"/>
              <a:cs typeface="Calibri" pitchFamily="34" charset="0"/>
            </a:endParaRPr>
          </a:p>
          <a:p>
            <a:endParaRPr lang="el-GR" dirty="0" smtClean="0">
              <a:latin typeface="Calibri" pitchFamily="34" charset="0"/>
              <a:cs typeface="Calibri" pitchFamily="34" charset="0"/>
            </a:endParaRPr>
          </a:p>
          <a:p>
            <a:r>
              <a:rPr lang="el-GR" b="1" i="1" dirty="0" smtClean="0">
                <a:solidFill>
                  <a:schemeClr val="accent6"/>
                </a:solidFill>
                <a:latin typeface="Calibri" pitchFamily="34" charset="0"/>
                <a:cs typeface="Calibri" pitchFamily="34" charset="0"/>
              </a:rPr>
              <a:t>Μη βιάζεσαι να γράψεις όλες τις ιδέες σε μια περίοδο λόγου. Σε κάθε περίοδο λόγου γράψε μόνο ένα επιχείρημα. </a:t>
            </a:r>
            <a:endParaRPr lang="el-GR" b="1" i="1" dirty="0">
              <a:solidFill>
                <a:schemeClr val="accent6"/>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λάθος κάνω</a:t>
            </a:r>
            <a:endParaRPr lang="el-GR" dirty="0"/>
          </a:p>
        </p:txBody>
      </p:sp>
      <p:sp>
        <p:nvSpPr>
          <p:cNvPr id="3" name="2 - Θέση περιεχομένου"/>
          <p:cNvSpPr>
            <a:spLocks noGrp="1"/>
          </p:cNvSpPr>
          <p:nvPr>
            <p:ph sz="quarter" idx="1"/>
          </p:nvPr>
        </p:nvSpPr>
        <p:spPr/>
        <p:txBody>
          <a:bodyPr>
            <a:normAutofit/>
          </a:bodyPr>
          <a:lstStyle/>
          <a:p>
            <a:r>
              <a:rPr lang="el-GR" dirty="0" smtClean="0">
                <a:latin typeface="Calibri" pitchFamily="34" charset="0"/>
                <a:cs typeface="Calibri" pitchFamily="34" charset="0"/>
              </a:rPr>
              <a:t>Ξεκινάω να γράφω αμέσως, σαν να απαντάω σε ερώτηση…</a:t>
            </a:r>
          </a:p>
          <a:p>
            <a:endParaRPr lang="el-GR" dirty="0" smtClean="0">
              <a:latin typeface="Calibri" pitchFamily="34" charset="0"/>
              <a:cs typeface="Calibri" pitchFamily="34" charset="0"/>
            </a:endParaRPr>
          </a:p>
          <a:p>
            <a:endParaRPr lang="el-GR" dirty="0" smtClean="0">
              <a:latin typeface="Calibri" pitchFamily="34" charset="0"/>
              <a:cs typeface="Calibri" pitchFamily="34" charset="0"/>
            </a:endParaRPr>
          </a:p>
          <a:p>
            <a:r>
              <a:rPr lang="el-GR" b="1" i="1" dirty="0" smtClean="0">
                <a:solidFill>
                  <a:schemeClr val="accent6"/>
                </a:solidFill>
                <a:latin typeface="Calibri" pitchFamily="34" charset="0"/>
                <a:cs typeface="Calibri" pitchFamily="34" charset="0"/>
              </a:rPr>
              <a:t>Λάθος! Οι απαντήσεις πρέπει να είναι πρωτότυπες.</a:t>
            </a:r>
          </a:p>
          <a:p>
            <a:r>
              <a:rPr lang="el-GR" b="1" i="1" u="sng" dirty="0" smtClean="0">
                <a:solidFill>
                  <a:schemeClr val="accent6"/>
                </a:solidFill>
                <a:latin typeface="Calibri" pitchFamily="34" charset="0"/>
                <a:cs typeface="Calibri" pitchFamily="34" charset="0"/>
              </a:rPr>
              <a:t>Σκέψου</a:t>
            </a:r>
            <a:r>
              <a:rPr lang="el-GR" b="1" i="1" dirty="0" smtClean="0">
                <a:solidFill>
                  <a:schemeClr val="accent6"/>
                </a:solidFill>
                <a:latin typeface="Calibri" pitchFamily="34" charset="0"/>
                <a:cs typeface="Calibri" pitchFamily="34" charset="0"/>
              </a:rPr>
              <a:t> πώς πρέπει να γράψεις την ιδέα σου με αρκετές λέξεις και ενδιαφέροντα τρόπο. Μη χρησιμοποιείς λέξεις που ήδη χρησιμοποίησες</a:t>
            </a:r>
            <a:endParaRPr lang="el-GR" b="1" i="1" dirty="0">
              <a:solidFill>
                <a:schemeClr val="accent6"/>
              </a:solidFill>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Σύντομη ανάπτυξη</a:t>
            </a:r>
            <a:endParaRPr lang="el-GR" dirty="0"/>
          </a:p>
        </p:txBody>
      </p:sp>
      <p:sp>
        <p:nvSpPr>
          <p:cNvPr id="3" name="2 - Θέση περιεχομένου"/>
          <p:cNvSpPr>
            <a:spLocks noGrp="1"/>
          </p:cNvSpPr>
          <p:nvPr>
            <p:ph sz="quarter" idx="1"/>
          </p:nvPr>
        </p:nvSpPr>
        <p:spPr/>
        <p:txBody>
          <a:bodyPr>
            <a:normAutofit/>
          </a:bodyPr>
          <a:lstStyle/>
          <a:p>
            <a:r>
              <a:rPr lang="el-GR" sz="3200" dirty="0" smtClean="0">
                <a:latin typeface="Calibri" pitchFamily="34" charset="0"/>
                <a:cs typeface="Calibri" pitchFamily="34" charset="0"/>
              </a:rPr>
              <a:t>Ο φίλος μου ο Στάθης είναι καλός, αγαπάει το μπάσκετ, κάνει πολλά αστεία και γελάμε.</a:t>
            </a:r>
            <a:endParaRPr lang="el-GR" sz="3200"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289</TotalTime>
  <Words>301</Words>
  <PresentationFormat>Προβολή στην οθόνη (4:3)</PresentationFormat>
  <Paragraphs>61</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Διάμεσος</vt:lpstr>
      <vt:lpstr>Πώς γράφουμε κείμενο</vt:lpstr>
      <vt:lpstr>Παράγραφος </vt:lpstr>
      <vt:lpstr>Παράγραφος</vt:lpstr>
      <vt:lpstr>Βρες την πρόταση που καταστρέφει την ενότητα της παραγράφου</vt:lpstr>
      <vt:lpstr>            Δομή παραγράφου</vt:lpstr>
      <vt:lpstr>Γράψε: Θεματική πρόταση-Κατακλείδα</vt:lpstr>
      <vt:lpstr>Τι λάθος κάνω</vt:lpstr>
      <vt:lpstr>Τι λάθος κάνω</vt:lpstr>
      <vt:lpstr>Σύντομη ανάπτυξη</vt:lpstr>
      <vt:lpstr>Εμπλουτισμένη ανάπτυξη</vt:lpstr>
      <vt:lpstr>Τρόποι ανάπτυξης παραγράφου</vt:lpstr>
      <vt:lpstr>Ανάπτυξη παραγράφου με παραδείγματα</vt:lpstr>
      <vt:lpstr>Ανάπτυξη παραγράφου με σύγκριση-αντίθεση</vt:lpstr>
      <vt:lpstr>Ανάπτυξη παραγράφου με αιτιολόγηση</vt:lpstr>
      <vt:lpstr>Ανάπτυξη παραγράφου με διαίρεση</vt:lpstr>
      <vt:lpstr>Ανάπτυξη παραγράφου με ορισμό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46</cp:revision>
  <dcterms:created xsi:type="dcterms:W3CDTF">2023-11-10T19:12:10Z</dcterms:created>
  <dcterms:modified xsi:type="dcterms:W3CDTF">2025-10-06T19:58:01Z</dcterms:modified>
</cp:coreProperties>
</file>