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9" r:id="rId6"/>
    <p:sldId id="266" r:id="rId7"/>
    <p:sldId id="267" r:id="rId8"/>
    <p:sldId id="262" r:id="rId9"/>
  </p:sldIdLst>
  <p:sldSz cx="18288000" cy="10287000"/>
  <p:notesSz cx="6858000" cy="9144000"/>
  <p:embeddedFontLst>
    <p:embeddedFont>
      <p:font typeface="Cambria Math" panose="02040503050406030204" pitchFamily="18" charset="0"/>
      <p:regular r:id="rId10"/>
    </p:embeddedFon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</p:embeddedFont>
    <p:embeddedFont>
      <p:font typeface="Codec Pro" panose="020B0604020202020204" charset="0"/>
      <p:regular r:id="rId13"/>
    </p:embeddedFont>
    <p:embeddedFont>
      <p:font typeface="Codec Pro Bold" panose="020B0604020202020204" charset="0"/>
      <p:regular r:id="rId14"/>
    </p:embeddedFont>
    <p:embeddedFont>
      <p:font typeface="Codec Pro Ultra-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1074" y="12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4.svg"/><Relationship Id="rId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637662" y="1540347"/>
            <a:ext cx="1276987" cy="1276987"/>
          </a:xfrm>
          <a:custGeom>
            <a:avLst/>
            <a:gdLst/>
            <a:ahLst/>
            <a:cxnLst/>
            <a:rect l="l" t="t" r="r" b="b"/>
            <a:pathLst>
              <a:path w="1276987" h="1276987">
                <a:moveTo>
                  <a:pt x="0" y="0"/>
                </a:moveTo>
                <a:lnTo>
                  <a:pt x="1276987" y="0"/>
                </a:lnTo>
                <a:lnTo>
                  <a:pt x="1276987" y="1276987"/>
                </a:lnTo>
                <a:lnTo>
                  <a:pt x="0" y="1276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TextBox 6"/>
          <p:cNvSpPr txBox="1"/>
          <p:nvPr/>
        </p:nvSpPr>
        <p:spPr>
          <a:xfrm>
            <a:off x="1722956" y="6564251"/>
            <a:ext cx="8883055" cy="2594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6"/>
              </a:lnSpc>
            </a:pPr>
            <a:r>
              <a:rPr lang="el-GR" sz="4230" b="1" spc="287" dirty="0">
                <a:solidFill>
                  <a:srgbClr val="F35000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Συντακτικό φαινόμενο Δευτερεύουσες προτάσεις: Ενδοιαστικές</a:t>
            </a:r>
            <a:endParaRPr lang="en-US" sz="4230" b="1" spc="287" dirty="0">
              <a:solidFill>
                <a:srgbClr val="F35000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l">
              <a:lnSpc>
                <a:spcPts val="5076"/>
              </a:lnSpc>
            </a:pPr>
            <a:endParaRPr lang="en-US" sz="4230" b="1" spc="287" dirty="0">
              <a:solidFill>
                <a:srgbClr val="F35000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22956" y="8559895"/>
            <a:ext cx="6900386" cy="698405"/>
            <a:chOff x="0" y="0"/>
            <a:chExt cx="1342999" cy="135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2999" cy="135928"/>
            </a:xfrm>
            <a:custGeom>
              <a:avLst/>
              <a:gdLst/>
              <a:ahLst/>
              <a:cxnLst/>
              <a:rect l="l" t="t" r="r" b="b"/>
              <a:pathLst>
                <a:path w="1342999" h="135928">
                  <a:moveTo>
                    <a:pt x="20195" y="0"/>
                  </a:moveTo>
                  <a:lnTo>
                    <a:pt x="1322804" y="0"/>
                  </a:lnTo>
                  <a:cubicBezTo>
                    <a:pt x="1333957" y="0"/>
                    <a:pt x="1342999" y="9042"/>
                    <a:pt x="1342999" y="20195"/>
                  </a:cubicBezTo>
                  <a:lnTo>
                    <a:pt x="1342999" y="115733"/>
                  </a:lnTo>
                  <a:cubicBezTo>
                    <a:pt x="1342999" y="126887"/>
                    <a:pt x="1333957" y="135928"/>
                    <a:pt x="1322804" y="135928"/>
                  </a:cubicBezTo>
                  <a:lnTo>
                    <a:pt x="20195" y="135928"/>
                  </a:lnTo>
                  <a:cubicBezTo>
                    <a:pt x="9042" y="135928"/>
                    <a:pt x="0" y="126887"/>
                    <a:pt x="0" y="115733"/>
                  </a:cubicBezTo>
                  <a:lnTo>
                    <a:pt x="0" y="20195"/>
                  </a:lnTo>
                  <a:cubicBezTo>
                    <a:pt x="0" y="9042"/>
                    <a:pt x="9042" y="0"/>
                    <a:pt x="2019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342999" cy="154978"/>
            </a:xfrm>
            <a:prstGeom prst="rect">
              <a:avLst/>
            </a:prstGeom>
          </p:spPr>
          <p:txBody>
            <a:bodyPr lIns="68744" tIns="68744" rIns="68744" bIns="68744" rtlCol="0" anchor="ctr"/>
            <a:lstStyle/>
            <a:p>
              <a:pPr algn="r">
                <a:lnSpc>
                  <a:spcPts val="2730"/>
                </a:lnSpc>
              </a:pPr>
              <a:r>
                <a:rPr lang="el-GR" sz="2100" spc="119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7</a:t>
              </a:r>
              <a:r>
                <a:rPr lang="el-GR" sz="2100" spc="119" baseline="30000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ο</a:t>
              </a:r>
              <a:r>
                <a:rPr lang="el-GR" sz="2100" spc="119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Λύκειο Λάρισας</a:t>
              </a:r>
              <a:endParaRPr lang="en-US" sz="2100" spc="11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2669053"/>
            <a:ext cx="9577311" cy="3601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88"/>
              </a:lnSpc>
            </a:pPr>
            <a:r>
              <a:rPr lang="el-GR" sz="5400" b="1" spc="549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dec Pro"/>
                <a:sym typeface="Codec Pro"/>
              </a:rPr>
              <a:t>Μάθημα 47</a:t>
            </a:r>
            <a:r>
              <a:rPr lang="el-GR" sz="5400" b="1" spc="549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dec Pro"/>
                <a:sym typeface="Codec Pro"/>
              </a:rPr>
              <a:t>: Ο Αύγουστος και η φιλαρέσκεια της κόρης του Ιουλίας</a:t>
            </a:r>
            <a:endParaRPr lang="en-US" sz="5400" b="1" spc="549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odec Pro"/>
              <a:sym typeface="Codec Pro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90C3C2E-8F20-E2DE-B26F-3314D837E7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4200" y="2794474"/>
            <a:ext cx="7058872" cy="7025628"/>
          </a:xfrm>
          <a:prstGeom prst="rect">
            <a:avLst/>
          </a:prstGeom>
        </p:spPr>
      </p:pic>
      <p:sp>
        <p:nvSpPr>
          <p:cNvPr id="15" name="Freeform 3">
            <a:extLst>
              <a:ext uri="{FF2B5EF4-FFF2-40B4-BE49-F238E27FC236}">
                <a16:creationId xmlns:a16="http://schemas.microsoft.com/office/drawing/2014/main" id="{25705760-CE57-C5AF-4653-DAAC07E3FEBD}"/>
              </a:ext>
            </a:extLst>
          </p:cNvPr>
          <p:cNvSpPr/>
          <p:nvPr/>
        </p:nvSpPr>
        <p:spPr>
          <a:xfrm rot="12176930">
            <a:off x="336609" y="8569804"/>
            <a:ext cx="1276987" cy="1276987"/>
          </a:xfrm>
          <a:custGeom>
            <a:avLst/>
            <a:gdLst/>
            <a:ahLst/>
            <a:cxnLst/>
            <a:rect l="l" t="t" r="r" b="b"/>
            <a:pathLst>
              <a:path w="1276987" h="1276987">
                <a:moveTo>
                  <a:pt x="0" y="0"/>
                </a:moveTo>
                <a:lnTo>
                  <a:pt x="1276987" y="0"/>
                </a:lnTo>
                <a:lnTo>
                  <a:pt x="1276987" y="1276987"/>
                </a:lnTo>
                <a:lnTo>
                  <a:pt x="0" y="1276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242369"/>
            <a:ext cx="18288000" cy="2044631"/>
            <a:chOff x="0" y="0"/>
            <a:chExt cx="4816593" cy="538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753664" y="0"/>
            <a:ext cx="2534336" cy="1689557"/>
          </a:xfrm>
          <a:custGeom>
            <a:avLst/>
            <a:gdLst/>
            <a:ahLst/>
            <a:cxnLst/>
            <a:rect l="l" t="t" r="r" b="b"/>
            <a:pathLst>
              <a:path w="2534336" h="1689557">
                <a:moveTo>
                  <a:pt x="0" y="0"/>
                </a:moveTo>
                <a:lnTo>
                  <a:pt x="2534336" y="0"/>
                </a:lnTo>
                <a:lnTo>
                  <a:pt x="2534336" y="1689557"/>
                </a:lnTo>
                <a:lnTo>
                  <a:pt x="0" y="1689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7"/>
          <p:cNvSpPr txBox="1"/>
          <p:nvPr/>
        </p:nvSpPr>
        <p:spPr>
          <a:xfrm>
            <a:off x="10257901" y="441862"/>
            <a:ext cx="7337695" cy="80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69"/>
              </a:lnSpc>
              <a:spcBef>
                <a:spcPct val="0"/>
              </a:spcBef>
            </a:pPr>
            <a:r>
              <a:rPr lang="el-GR" sz="4833" b="1" spc="241" dirty="0">
                <a:solidFill>
                  <a:srgbClr val="F47C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Ομάδα Α</a:t>
            </a:r>
            <a:endParaRPr lang="en-US" sz="4833" b="1" spc="241" dirty="0">
              <a:solidFill>
                <a:srgbClr val="F47C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75506" y="1140476"/>
            <a:ext cx="10725894" cy="6884902"/>
            <a:chOff x="0" y="0"/>
            <a:chExt cx="1046652" cy="13389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46652" cy="1338921"/>
            </a:xfrm>
            <a:custGeom>
              <a:avLst/>
              <a:gdLst/>
              <a:ahLst/>
              <a:cxnLst/>
              <a:rect l="l" t="t" r="r" b="b"/>
              <a:pathLst>
                <a:path w="1046652" h="1338921">
                  <a:moveTo>
                    <a:pt x="41557" y="0"/>
                  </a:moveTo>
                  <a:lnTo>
                    <a:pt x="1005095" y="0"/>
                  </a:lnTo>
                  <a:cubicBezTo>
                    <a:pt x="1028046" y="0"/>
                    <a:pt x="1046652" y="18606"/>
                    <a:pt x="1046652" y="41557"/>
                  </a:cubicBezTo>
                  <a:lnTo>
                    <a:pt x="1046652" y="1297364"/>
                  </a:lnTo>
                  <a:cubicBezTo>
                    <a:pt x="1046652" y="1320316"/>
                    <a:pt x="1028046" y="1338921"/>
                    <a:pt x="1005095" y="1338921"/>
                  </a:cubicBezTo>
                  <a:lnTo>
                    <a:pt x="41557" y="1338921"/>
                  </a:lnTo>
                  <a:cubicBezTo>
                    <a:pt x="18606" y="1338921"/>
                    <a:pt x="0" y="1320316"/>
                    <a:pt x="0" y="1297364"/>
                  </a:cubicBezTo>
                  <a:lnTo>
                    <a:pt x="0" y="41557"/>
                  </a:lnTo>
                  <a:cubicBezTo>
                    <a:pt x="0" y="18606"/>
                    <a:pt x="18606" y="0"/>
                    <a:pt x="41557" y="0"/>
                  </a:cubicBezTo>
                  <a:close/>
                </a:path>
              </a:pathLst>
            </a:custGeom>
            <a:ln w="38100" cap="sq">
              <a:solidFill>
                <a:srgbClr val="F47C00"/>
              </a:solidFill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046652" cy="1386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2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62000" y="1301213"/>
            <a:ext cx="9982200" cy="6437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Iulia, Augusti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filia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mature habere</a:t>
            </a: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coeperat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canos,</a:t>
            </a: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quos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legere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secrete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solebat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endParaRPr lang="el-GR" sz="28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Hac re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audita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Augustus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voluit</a:t>
            </a: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filiam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deterrere</a:t>
            </a:r>
            <a:endParaRPr lang="en-US" sz="28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quominus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id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faceret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endParaRPr lang="el-GR" sz="28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it-IT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Eo consilio aliquando</a:t>
            </a: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it-IT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repente intervenit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</a:t>
            </a:r>
            <a:r>
              <a:rPr lang="it-IT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oppressitque ornatrices.</a:t>
            </a:r>
            <a:endParaRPr lang="el-GR" sz="28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endParaRPr lang="el-GR" sz="24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endParaRPr lang="en-US" sz="20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1676906" y="1390919"/>
            <a:ext cx="5315694" cy="6634459"/>
            <a:chOff x="0" y="0"/>
            <a:chExt cx="1046652" cy="133892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46652" cy="1338921"/>
            </a:xfrm>
            <a:custGeom>
              <a:avLst/>
              <a:gdLst/>
              <a:ahLst/>
              <a:cxnLst/>
              <a:rect l="l" t="t" r="r" b="b"/>
              <a:pathLst>
                <a:path w="1046652" h="1338921">
                  <a:moveTo>
                    <a:pt x="41557" y="0"/>
                  </a:moveTo>
                  <a:lnTo>
                    <a:pt x="1005095" y="0"/>
                  </a:lnTo>
                  <a:cubicBezTo>
                    <a:pt x="1028046" y="0"/>
                    <a:pt x="1046652" y="18606"/>
                    <a:pt x="1046652" y="41557"/>
                  </a:cubicBezTo>
                  <a:lnTo>
                    <a:pt x="1046652" y="1297364"/>
                  </a:lnTo>
                  <a:cubicBezTo>
                    <a:pt x="1046652" y="1320316"/>
                    <a:pt x="1028046" y="1338921"/>
                    <a:pt x="1005095" y="1338921"/>
                  </a:cubicBezTo>
                  <a:lnTo>
                    <a:pt x="41557" y="1338921"/>
                  </a:lnTo>
                  <a:cubicBezTo>
                    <a:pt x="18606" y="1338921"/>
                    <a:pt x="0" y="1320316"/>
                    <a:pt x="0" y="1297364"/>
                  </a:cubicBezTo>
                  <a:lnTo>
                    <a:pt x="0" y="41557"/>
                  </a:lnTo>
                  <a:cubicBezTo>
                    <a:pt x="0" y="18606"/>
                    <a:pt x="18606" y="0"/>
                    <a:pt x="41557" y="0"/>
                  </a:cubicBezTo>
                  <a:close/>
                </a:path>
              </a:pathLst>
            </a:custGeom>
            <a:ln w="38100" cap="sq">
              <a:solidFill>
                <a:srgbClr val="F47C00"/>
              </a:solidFill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046652" cy="1386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2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811000" y="1708063"/>
            <a:ext cx="4572000" cy="5831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mature=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πρόωρα.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coepi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</a:t>
            </a: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coepisse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(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ελλ.) = άρχισα.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cani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-</a:t>
            </a: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orum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οι άσπρες τρίχες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lego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κόβω, βγάζω, αφαιρώ.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soleo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2,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</a:t>
            </a:r>
            <a:r>
              <a:rPr lang="el-GR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ημιαποθ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. = συνηθίζω.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deterreo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2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αποθαρρύνω.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consilium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-ii (</a:t>
            </a: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i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),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 το σχέδιο.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intervenio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4 =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εμφανίζομαι απρόοπτα.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opprimo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</a:t>
            </a: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oppressi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3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πιάνω </a:t>
            </a:r>
            <a:r>
              <a:rPr lang="el-GR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επ’αυτοφώρω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ornatrix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</a:t>
            </a: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ornatricis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θ, = η κομμώτρια.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n-US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27166" y="8504695"/>
            <a:ext cx="5749834" cy="1565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217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Η Ιουλία, η κόρη του Αυγούστου, είχε</a:t>
            </a:r>
          </a:p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217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αρχίσει να εμφανίζει πρόωρα άσπρες</a:t>
            </a:r>
          </a:p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217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τρίχες, τις οποίες συνήθιζε να αφαιρεί</a:t>
            </a:r>
          </a:p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217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κρυφά.</a:t>
            </a:r>
            <a:endParaRPr lang="en-US" sz="2217" spc="22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AE7902-EBC3-8481-2DDD-3C501DD72C1F}"/>
              </a:ext>
            </a:extLst>
          </p:cNvPr>
          <p:cNvSpPr txBox="1"/>
          <p:nvPr/>
        </p:nvSpPr>
        <p:spPr>
          <a:xfrm>
            <a:off x="7129020" y="124913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9754A8-E323-10E2-7B6F-2154E007A6D3}"/>
              </a:ext>
            </a:extLst>
          </p:cNvPr>
          <p:cNvSpPr txBox="1"/>
          <p:nvPr/>
        </p:nvSpPr>
        <p:spPr>
          <a:xfrm>
            <a:off x="914400" y="128944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05DF11-56E6-D918-87A7-9BABBBAF1FDD}"/>
              </a:ext>
            </a:extLst>
          </p:cNvPr>
          <p:cNvSpPr txBox="1"/>
          <p:nvPr/>
        </p:nvSpPr>
        <p:spPr>
          <a:xfrm>
            <a:off x="5657164" y="124913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566A77-B363-1618-0A52-1414FF32A96B}"/>
              </a:ext>
            </a:extLst>
          </p:cNvPr>
          <p:cNvSpPr txBox="1"/>
          <p:nvPr/>
        </p:nvSpPr>
        <p:spPr>
          <a:xfrm>
            <a:off x="8410376" y="1289447"/>
            <a:ext cx="809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 </a:t>
            </a:r>
            <a:r>
              <a:rPr lang="el-GR" sz="2000" b="1" dirty="0" err="1">
                <a:solidFill>
                  <a:srgbClr val="00B050"/>
                </a:solidFill>
              </a:rPr>
              <a:t>απ</a:t>
            </a:r>
            <a:r>
              <a:rPr lang="el-GR" sz="20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4B80EF-A427-5012-1FF4-7E28C9433E9E}"/>
              </a:ext>
            </a:extLst>
          </p:cNvPr>
          <p:cNvSpPr txBox="1"/>
          <p:nvPr/>
        </p:nvSpPr>
        <p:spPr>
          <a:xfrm>
            <a:off x="5108666" y="386031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7F8554-62E5-7059-F23E-D530C8E5E64D}"/>
              </a:ext>
            </a:extLst>
          </p:cNvPr>
          <p:cNvSpPr txBox="1"/>
          <p:nvPr/>
        </p:nvSpPr>
        <p:spPr>
          <a:xfrm>
            <a:off x="5029200" y="304122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4566DE-2E5F-8268-D96C-FAD98C343BB4}"/>
              </a:ext>
            </a:extLst>
          </p:cNvPr>
          <p:cNvSpPr txBox="1"/>
          <p:nvPr/>
        </p:nvSpPr>
        <p:spPr>
          <a:xfrm>
            <a:off x="7319520" y="211641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1F02C3-C9E6-8FA2-B0F4-035FA22000C7}"/>
              </a:ext>
            </a:extLst>
          </p:cNvPr>
          <p:cNvSpPr txBox="1"/>
          <p:nvPr/>
        </p:nvSpPr>
        <p:spPr>
          <a:xfrm>
            <a:off x="1833154" y="55245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4586B6-7E4D-0DE7-4BC9-78E718C8FB8E}"/>
              </a:ext>
            </a:extLst>
          </p:cNvPr>
          <p:cNvSpPr txBox="1"/>
          <p:nvPr/>
        </p:nvSpPr>
        <p:spPr>
          <a:xfrm>
            <a:off x="6400800" y="458292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1FE675-3196-BB1C-3599-C9EC22FFD437}"/>
              </a:ext>
            </a:extLst>
          </p:cNvPr>
          <p:cNvSpPr txBox="1"/>
          <p:nvPr/>
        </p:nvSpPr>
        <p:spPr>
          <a:xfrm>
            <a:off x="7520906" y="293161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817576-E630-A895-AFE5-57CBD3811907}"/>
              </a:ext>
            </a:extLst>
          </p:cNvPr>
          <p:cNvSpPr txBox="1"/>
          <p:nvPr/>
        </p:nvSpPr>
        <p:spPr>
          <a:xfrm>
            <a:off x="3918786" y="554548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89A0DE-93F9-3507-13EA-1D8E2BAA10A4}"/>
              </a:ext>
            </a:extLst>
          </p:cNvPr>
          <p:cNvSpPr txBox="1"/>
          <p:nvPr/>
        </p:nvSpPr>
        <p:spPr>
          <a:xfrm>
            <a:off x="4442660" y="383201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680D70-0329-2976-BBB7-A613A98E1C28}"/>
              </a:ext>
            </a:extLst>
          </p:cNvPr>
          <p:cNvSpPr txBox="1"/>
          <p:nvPr/>
        </p:nvSpPr>
        <p:spPr>
          <a:xfrm>
            <a:off x="4648200" y="219557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44" name="TextBox 30">
            <a:extLst>
              <a:ext uri="{FF2B5EF4-FFF2-40B4-BE49-F238E27FC236}">
                <a16:creationId xmlns:a16="http://schemas.microsoft.com/office/drawing/2014/main" id="{D1FC00C9-35AD-5457-640D-452CDBB114C7}"/>
              </a:ext>
            </a:extLst>
          </p:cNvPr>
          <p:cNvSpPr txBox="1"/>
          <p:nvPr/>
        </p:nvSpPr>
        <p:spPr>
          <a:xfrm>
            <a:off x="6269081" y="8479098"/>
            <a:ext cx="5749834" cy="1167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217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Όταν άκουσε ο Αύγουστος αυτό το</a:t>
            </a:r>
          </a:p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217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πράγμα, θέλησε να αποτρέψει την</a:t>
            </a:r>
          </a:p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217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κόρη του από το να κάνει αυτό.</a:t>
            </a:r>
            <a:endParaRPr lang="en-US" sz="2217" spc="22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</p:txBody>
      </p:sp>
      <p:sp>
        <p:nvSpPr>
          <p:cNvPr id="45" name="TextBox 30">
            <a:extLst>
              <a:ext uri="{FF2B5EF4-FFF2-40B4-BE49-F238E27FC236}">
                <a16:creationId xmlns:a16="http://schemas.microsoft.com/office/drawing/2014/main" id="{7AE66D92-2AA1-6D11-7623-38E35F572127}"/>
              </a:ext>
            </a:extLst>
          </p:cNvPr>
          <p:cNvSpPr txBox="1"/>
          <p:nvPr/>
        </p:nvSpPr>
        <p:spPr>
          <a:xfrm>
            <a:off x="11322230" y="8588610"/>
            <a:ext cx="5749834" cy="1167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217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Με αυτό το σχέδιο κάποτε</a:t>
            </a:r>
          </a:p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217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εμφανίστηκε ξαφνικά και έπιασε επ’</a:t>
            </a:r>
          </a:p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217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αυτοφώρω τις κομμώτριες.</a:t>
            </a:r>
            <a:endParaRPr lang="en-US" sz="2217" spc="22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9126D0-D1F0-00DF-4974-61B66A6A9089}"/>
              </a:ext>
            </a:extLst>
          </p:cNvPr>
          <p:cNvSpPr txBox="1"/>
          <p:nvPr/>
        </p:nvSpPr>
        <p:spPr>
          <a:xfrm>
            <a:off x="3758510" y="293161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70C0"/>
                </a:solidFill>
              </a:rPr>
              <a:t>Υ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5B7CC4-4E69-CECC-3943-AA3ABF86653F}"/>
              </a:ext>
            </a:extLst>
          </p:cNvPr>
          <p:cNvSpPr txBox="1"/>
          <p:nvPr/>
        </p:nvSpPr>
        <p:spPr>
          <a:xfrm>
            <a:off x="6781800" y="4027346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B050"/>
                </a:solidFill>
              </a:rPr>
              <a:t>Αντικείμενο </a:t>
            </a:r>
            <a:r>
              <a:rPr lang="en-US" sz="2400" b="1" dirty="0" err="1">
                <a:solidFill>
                  <a:srgbClr val="00B050"/>
                </a:solidFill>
              </a:rPr>
              <a:t>deterrere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l-GR" sz="2400" b="1" dirty="0">
                <a:solidFill>
                  <a:srgbClr val="00B050"/>
                </a:solidFill>
              </a:rPr>
              <a:t>Ονοματική [</a:t>
            </a:r>
            <a:r>
              <a:rPr lang="en-US" sz="2400" b="1" dirty="0" err="1">
                <a:solidFill>
                  <a:srgbClr val="00B050"/>
                </a:solidFill>
              </a:rPr>
              <a:t>quominus</a:t>
            </a:r>
            <a:r>
              <a:rPr lang="en-US" sz="2400" b="1" dirty="0">
                <a:solidFill>
                  <a:srgbClr val="00B050"/>
                </a:solidFill>
              </a:rPr>
              <a:t>/quin]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4DE5A5-C9CF-A8FA-4750-80FF1B1847D6}"/>
              </a:ext>
            </a:extLst>
          </p:cNvPr>
          <p:cNvSpPr txBox="1"/>
          <p:nvPr/>
        </p:nvSpPr>
        <p:spPr>
          <a:xfrm>
            <a:off x="8406711" y="2341114"/>
            <a:ext cx="233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Αναφορική - Ονοματική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9D1C5-0810-5876-4CB0-4684661DD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A18EEAA-4BF9-09E9-401C-04D3DE58BE4F}"/>
              </a:ext>
            </a:extLst>
          </p:cNvPr>
          <p:cNvGrpSpPr/>
          <p:nvPr/>
        </p:nvGrpSpPr>
        <p:grpSpPr>
          <a:xfrm>
            <a:off x="0" y="8242369"/>
            <a:ext cx="18288000" cy="2044631"/>
            <a:chOff x="0" y="0"/>
            <a:chExt cx="4816593" cy="5385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3E61319-441D-22D2-BDDE-B6352B0F9523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B9082D0-10D6-860D-B28E-8EF6E4E26A0C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28E2DF42-C97B-3BF3-B14D-44D04FFD8223}"/>
              </a:ext>
            </a:extLst>
          </p:cNvPr>
          <p:cNvSpPr/>
          <p:nvPr/>
        </p:nvSpPr>
        <p:spPr>
          <a:xfrm>
            <a:off x="15753664" y="0"/>
            <a:ext cx="2534336" cy="1689557"/>
          </a:xfrm>
          <a:custGeom>
            <a:avLst/>
            <a:gdLst/>
            <a:ahLst/>
            <a:cxnLst/>
            <a:rect l="l" t="t" r="r" b="b"/>
            <a:pathLst>
              <a:path w="2534336" h="1689557">
                <a:moveTo>
                  <a:pt x="0" y="0"/>
                </a:moveTo>
                <a:lnTo>
                  <a:pt x="2534336" y="0"/>
                </a:lnTo>
                <a:lnTo>
                  <a:pt x="2534336" y="1689557"/>
                </a:lnTo>
                <a:lnTo>
                  <a:pt x="0" y="1689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18BC483-5DB0-386F-E685-988E0B392C07}"/>
              </a:ext>
            </a:extLst>
          </p:cNvPr>
          <p:cNvSpPr txBox="1"/>
          <p:nvPr/>
        </p:nvSpPr>
        <p:spPr>
          <a:xfrm>
            <a:off x="10257901" y="441862"/>
            <a:ext cx="7337695" cy="80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69"/>
              </a:lnSpc>
              <a:spcBef>
                <a:spcPct val="0"/>
              </a:spcBef>
            </a:pPr>
            <a:r>
              <a:rPr lang="el-GR" sz="4833" b="1" spc="241" dirty="0">
                <a:solidFill>
                  <a:srgbClr val="F47C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Ομάδα Α</a:t>
            </a:r>
            <a:endParaRPr lang="en-US" sz="4833" b="1" spc="241" dirty="0">
              <a:solidFill>
                <a:srgbClr val="F47C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71BCD0CD-4302-8E54-6F0C-5F0097C8FEF8}"/>
              </a:ext>
            </a:extLst>
          </p:cNvPr>
          <p:cNvGrpSpPr/>
          <p:nvPr/>
        </p:nvGrpSpPr>
        <p:grpSpPr>
          <a:xfrm>
            <a:off x="475506" y="1140476"/>
            <a:ext cx="10725894" cy="6884902"/>
            <a:chOff x="0" y="0"/>
            <a:chExt cx="1046652" cy="1338921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3B956D9-07AE-99A4-567D-A2535E367FE9}"/>
                </a:ext>
              </a:extLst>
            </p:cNvPr>
            <p:cNvSpPr/>
            <p:nvPr/>
          </p:nvSpPr>
          <p:spPr>
            <a:xfrm>
              <a:off x="0" y="0"/>
              <a:ext cx="1046652" cy="1338921"/>
            </a:xfrm>
            <a:custGeom>
              <a:avLst/>
              <a:gdLst/>
              <a:ahLst/>
              <a:cxnLst/>
              <a:rect l="l" t="t" r="r" b="b"/>
              <a:pathLst>
                <a:path w="1046652" h="1338921">
                  <a:moveTo>
                    <a:pt x="41557" y="0"/>
                  </a:moveTo>
                  <a:lnTo>
                    <a:pt x="1005095" y="0"/>
                  </a:lnTo>
                  <a:cubicBezTo>
                    <a:pt x="1028046" y="0"/>
                    <a:pt x="1046652" y="18606"/>
                    <a:pt x="1046652" y="41557"/>
                  </a:cubicBezTo>
                  <a:lnTo>
                    <a:pt x="1046652" y="1297364"/>
                  </a:lnTo>
                  <a:cubicBezTo>
                    <a:pt x="1046652" y="1320316"/>
                    <a:pt x="1028046" y="1338921"/>
                    <a:pt x="1005095" y="1338921"/>
                  </a:cubicBezTo>
                  <a:lnTo>
                    <a:pt x="41557" y="1338921"/>
                  </a:lnTo>
                  <a:cubicBezTo>
                    <a:pt x="18606" y="1338921"/>
                    <a:pt x="0" y="1320316"/>
                    <a:pt x="0" y="1297364"/>
                  </a:cubicBezTo>
                  <a:lnTo>
                    <a:pt x="0" y="41557"/>
                  </a:lnTo>
                  <a:cubicBezTo>
                    <a:pt x="0" y="18606"/>
                    <a:pt x="18606" y="0"/>
                    <a:pt x="41557" y="0"/>
                  </a:cubicBezTo>
                  <a:close/>
                </a:path>
              </a:pathLst>
            </a:custGeom>
            <a:ln w="38100" cap="sq">
              <a:solidFill>
                <a:srgbClr val="F47C00"/>
              </a:solidFill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CD8F177E-DA52-6788-BE6C-FFE36687D0F7}"/>
                </a:ext>
              </a:extLst>
            </p:cNvPr>
            <p:cNvSpPr txBox="1"/>
            <p:nvPr/>
          </p:nvSpPr>
          <p:spPr>
            <a:xfrm>
              <a:off x="0" y="-47625"/>
              <a:ext cx="1046652" cy="1386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2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1A9915AF-B84E-E16B-6C1D-BA6DCB886F3D}"/>
              </a:ext>
            </a:extLst>
          </p:cNvPr>
          <p:cNvSpPr txBox="1"/>
          <p:nvPr/>
        </p:nvSpPr>
        <p:spPr>
          <a:xfrm>
            <a:off x="762000" y="1301213"/>
            <a:ext cx="9982200" cy="6560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Etsi super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vestem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earum</a:t>
            </a: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deprehendit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canos,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tamen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Augustus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dissimulavit</a:t>
            </a: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eos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vidisse</a:t>
            </a:r>
            <a:endParaRPr lang="en-US" sz="28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et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aliis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sermonibus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tempus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extraxit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donec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induxit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mentionem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aetatis.</a:t>
            </a:r>
            <a:endParaRPr lang="el-GR" sz="28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endParaRPr lang="el-GR" sz="28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Tum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interrogavit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filiam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utrum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post aliquot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annos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cana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esse</a:t>
            </a: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mallet an calva.</a:t>
            </a:r>
            <a:endParaRPr lang="el-GR" sz="28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endParaRPr lang="en-US" sz="20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3ACA11B-2A7B-F5E1-5405-2E2A966D7321}"/>
              </a:ext>
            </a:extLst>
          </p:cNvPr>
          <p:cNvGrpSpPr/>
          <p:nvPr/>
        </p:nvGrpSpPr>
        <p:grpSpPr>
          <a:xfrm>
            <a:off x="11676906" y="1390919"/>
            <a:ext cx="5315694" cy="6634459"/>
            <a:chOff x="0" y="0"/>
            <a:chExt cx="1046652" cy="1338921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14FB07D-8511-C5B3-C9B9-02803797FA28}"/>
                </a:ext>
              </a:extLst>
            </p:cNvPr>
            <p:cNvSpPr/>
            <p:nvPr/>
          </p:nvSpPr>
          <p:spPr>
            <a:xfrm>
              <a:off x="0" y="0"/>
              <a:ext cx="1046652" cy="1338921"/>
            </a:xfrm>
            <a:custGeom>
              <a:avLst/>
              <a:gdLst/>
              <a:ahLst/>
              <a:cxnLst/>
              <a:rect l="l" t="t" r="r" b="b"/>
              <a:pathLst>
                <a:path w="1046652" h="1338921">
                  <a:moveTo>
                    <a:pt x="41557" y="0"/>
                  </a:moveTo>
                  <a:lnTo>
                    <a:pt x="1005095" y="0"/>
                  </a:lnTo>
                  <a:cubicBezTo>
                    <a:pt x="1028046" y="0"/>
                    <a:pt x="1046652" y="18606"/>
                    <a:pt x="1046652" y="41557"/>
                  </a:cubicBezTo>
                  <a:lnTo>
                    <a:pt x="1046652" y="1297364"/>
                  </a:lnTo>
                  <a:cubicBezTo>
                    <a:pt x="1046652" y="1320316"/>
                    <a:pt x="1028046" y="1338921"/>
                    <a:pt x="1005095" y="1338921"/>
                  </a:cubicBezTo>
                  <a:lnTo>
                    <a:pt x="41557" y="1338921"/>
                  </a:lnTo>
                  <a:cubicBezTo>
                    <a:pt x="18606" y="1338921"/>
                    <a:pt x="0" y="1320316"/>
                    <a:pt x="0" y="1297364"/>
                  </a:cubicBezTo>
                  <a:lnTo>
                    <a:pt x="0" y="41557"/>
                  </a:lnTo>
                  <a:cubicBezTo>
                    <a:pt x="0" y="18606"/>
                    <a:pt x="18606" y="0"/>
                    <a:pt x="41557" y="0"/>
                  </a:cubicBezTo>
                  <a:close/>
                </a:path>
              </a:pathLst>
            </a:custGeom>
            <a:ln w="38100" cap="sq">
              <a:solidFill>
                <a:srgbClr val="F47C00"/>
              </a:solidFill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36FDFE00-539E-BB6C-42BF-56BD8CE55D68}"/>
                </a:ext>
              </a:extLst>
            </p:cNvPr>
            <p:cNvSpPr txBox="1"/>
            <p:nvPr/>
          </p:nvSpPr>
          <p:spPr>
            <a:xfrm>
              <a:off x="0" y="-47625"/>
              <a:ext cx="1046652" cy="1386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2"/>
                </a:lnSpc>
              </a:pPr>
              <a:endParaRPr/>
            </a:p>
          </p:txBody>
        </p: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71422660-5BA5-55D5-98F5-7B6189717428}"/>
              </a:ext>
            </a:extLst>
          </p:cNvPr>
          <p:cNvSpPr txBox="1"/>
          <p:nvPr/>
        </p:nvSpPr>
        <p:spPr>
          <a:xfrm>
            <a:off x="11811000" y="1708063"/>
            <a:ext cx="4572000" cy="6139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vestis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</a:t>
            </a: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vestis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 το φόρεμα.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deprehendo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3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ανακαλύπτω.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dissimulo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1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προσποιούμαι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sermo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–</a:t>
            </a: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onis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= ο λόγος.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tempus, temporis,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 ο χρόνος.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extraho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3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παρατείνω.</a:t>
            </a:r>
            <a:endParaRPr lang="en-US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induco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3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εισάγω, φέρνω για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συζήτηση.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aetas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–</a:t>
            </a: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atis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ηλικία</a:t>
            </a:r>
            <a:endParaRPr lang="en-US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n-US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n-US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aliquot: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 μερικοί, -</a:t>
            </a:r>
            <a:r>
              <a:rPr lang="el-GR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ές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-ά.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canus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-a, -um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ασπρομάλλης</a:t>
            </a:r>
            <a:endParaRPr lang="en-US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malo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προτιμώ.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calvus, -a, -um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φαλακρός.</a:t>
            </a:r>
            <a:endParaRPr lang="en-US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n-US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0B89837E-5FBB-D030-5FD8-4BD5D6705E84}"/>
              </a:ext>
            </a:extLst>
          </p:cNvPr>
          <p:cNvSpPr txBox="1"/>
          <p:nvPr/>
        </p:nvSpPr>
        <p:spPr>
          <a:xfrm>
            <a:off x="762000" y="8479098"/>
            <a:ext cx="7924800" cy="1571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04"/>
              </a:lnSpc>
              <a:spcBef>
                <a:spcPct val="0"/>
              </a:spcBef>
            </a:pPr>
            <a:r>
              <a:rPr lang="el-GR" sz="2400" spc="22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Αν και ανακάλυψε άσπρες τρίχες πάνω στο φόρεμά τους, όμως ο Αύγουστος προσποιήθηκε πως δεν τις</a:t>
            </a:r>
          </a:p>
          <a:p>
            <a:pPr algn="just">
              <a:lnSpc>
                <a:spcPts val="3104"/>
              </a:lnSpc>
              <a:spcBef>
                <a:spcPct val="0"/>
              </a:spcBef>
            </a:pPr>
            <a:r>
              <a:rPr lang="el-GR" sz="2400" spc="22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είδε και με άλλες κουβέντες </a:t>
            </a:r>
            <a:r>
              <a:rPr lang="el-GR" sz="2400" spc="22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παρέτεινε</a:t>
            </a:r>
            <a:r>
              <a:rPr lang="el-GR" sz="2400" spc="22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τον χρόνο, μέχρι που έφερε τη συζήτηση στην ηλικία.</a:t>
            </a:r>
            <a:endParaRPr lang="en-US" sz="2400" spc="22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2744FB50-E27E-48B7-EFF2-93266154E649}"/>
              </a:ext>
            </a:extLst>
          </p:cNvPr>
          <p:cNvSpPr txBox="1"/>
          <p:nvPr/>
        </p:nvSpPr>
        <p:spPr>
          <a:xfrm>
            <a:off x="9753600" y="8548093"/>
            <a:ext cx="6172200" cy="1167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400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Τότε ρώτησε την κόρη του, αν μετά</a:t>
            </a:r>
          </a:p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400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από κάποια χρόνια θα προτιμούσε να</a:t>
            </a:r>
          </a:p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400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είναι ασπρομάλλα ή φαλακρή.</a:t>
            </a:r>
            <a:endParaRPr lang="en-US" sz="2400" spc="22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16C18-A97C-92CC-ED61-30FE585FE2BB}"/>
              </a:ext>
            </a:extLst>
          </p:cNvPr>
          <p:cNvSpPr txBox="1"/>
          <p:nvPr/>
        </p:nvSpPr>
        <p:spPr>
          <a:xfrm>
            <a:off x="6096000" y="11908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A121B-BE4E-7B34-790B-9215DB528E7F}"/>
              </a:ext>
            </a:extLst>
          </p:cNvPr>
          <p:cNvSpPr txBox="1"/>
          <p:nvPr/>
        </p:nvSpPr>
        <p:spPr>
          <a:xfrm>
            <a:off x="7600769" y="11908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BCCC4-BB51-1451-A6BC-50E8BA9A9317}"/>
              </a:ext>
            </a:extLst>
          </p:cNvPr>
          <p:cNvSpPr txBox="1"/>
          <p:nvPr/>
        </p:nvSpPr>
        <p:spPr>
          <a:xfrm>
            <a:off x="8561859" y="149566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Εναντιωματική/</a:t>
            </a:r>
          </a:p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επιρρηματική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7D02D6-6A57-BB8A-4EAA-9857C453C138}"/>
              </a:ext>
            </a:extLst>
          </p:cNvPr>
          <p:cNvSpPr txBox="1"/>
          <p:nvPr/>
        </p:nvSpPr>
        <p:spPr>
          <a:xfrm>
            <a:off x="4799511" y="206156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A2BF5-B009-309A-9B53-B6BB14606027}"/>
              </a:ext>
            </a:extLst>
          </p:cNvPr>
          <p:cNvSpPr txBox="1"/>
          <p:nvPr/>
        </p:nvSpPr>
        <p:spPr>
          <a:xfrm>
            <a:off x="6705600" y="29907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BDBA47-705D-C41F-F801-46F45E8EF349}"/>
              </a:ext>
            </a:extLst>
          </p:cNvPr>
          <p:cNvSpPr txBox="1"/>
          <p:nvPr/>
        </p:nvSpPr>
        <p:spPr>
          <a:xfrm>
            <a:off x="2362200" y="54483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FCE2B4-C114-61D4-AA85-DAC00A7AEC0B}"/>
              </a:ext>
            </a:extLst>
          </p:cNvPr>
          <p:cNvSpPr txBox="1"/>
          <p:nvPr/>
        </p:nvSpPr>
        <p:spPr>
          <a:xfrm>
            <a:off x="3733800" y="383721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A7966A-7F65-895F-8365-A62A5E288083}"/>
              </a:ext>
            </a:extLst>
          </p:cNvPr>
          <p:cNvSpPr txBox="1"/>
          <p:nvPr/>
        </p:nvSpPr>
        <p:spPr>
          <a:xfrm>
            <a:off x="7219769" y="62865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DE8135-9B42-82E7-881D-104C60FF7131}"/>
              </a:ext>
            </a:extLst>
          </p:cNvPr>
          <p:cNvSpPr txBox="1"/>
          <p:nvPr/>
        </p:nvSpPr>
        <p:spPr>
          <a:xfrm>
            <a:off x="7280855" y="204469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A298E9-2FCA-0A16-17B5-63AA27DBB459}"/>
              </a:ext>
            </a:extLst>
          </p:cNvPr>
          <p:cNvSpPr txBox="1"/>
          <p:nvPr/>
        </p:nvSpPr>
        <p:spPr>
          <a:xfrm>
            <a:off x="5457453" y="29907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1732BB-C2C0-7CC2-6758-33634A66965F}"/>
              </a:ext>
            </a:extLst>
          </p:cNvPr>
          <p:cNvSpPr txBox="1"/>
          <p:nvPr/>
        </p:nvSpPr>
        <p:spPr>
          <a:xfrm>
            <a:off x="5180511" y="378580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652F2D-A822-991C-63C3-414B8671BE70}"/>
              </a:ext>
            </a:extLst>
          </p:cNvPr>
          <p:cNvSpPr txBox="1"/>
          <p:nvPr/>
        </p:nvSpPr>
        <p:spPr>
          <a:xfrm>
            <a:off x="6286500" y="62865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1BDCC7-7586-8B58-2694-D838A0CE47B7}"/>
              </a:ext>
            </a:extLst>
          </p:cNvPr>
          <p:cNvSpPr txBox="1"/>
          <p:nvPr/>
        </p:nvSpPr>
        <p:spPr>
          <a:xfrm>
            <a:off x="2853267" y="206156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1"/>
                </a:solidFill>
              </a:rPr>
              <a:t>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ACD009-7FAA-CAF0-8518-291AEF2E588B}"/>
              </a:ext>
            </a:extLst>
          </p:cNvPr>
          <p:cNvSpPr txBox="1"/>
          <p:nvPr/>
        </p:nvSpPr>
        <p:spPr>
          <a:xfrm>
            <a:off x="3962400" y="547815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52FB27-9350-B444-BBA2-31EB3DC3410F}"/>
              </a:ext>
            </a:extLst>
          </p:cNvPr>
          <p:cNvSpPr txBox="1"/>
          <p:nvPr/>
        </p:nvSpPr>
        <p:spPr>
          <a:xfrm>
            <a:off x="8426831" y="402647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Χρονική / επιρρηματική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0277B5-9907-C587-7B2D-B7BB31E26F2F}"/>
              </a:ext>
            </a:extLst>
          </p:cNvPr>
          <p:cNvSpPr txBox="1"/>
          <p:nvPr/>
        </p:nvSpPr>
        <p:spPr>
          <a:xfrm>
            <a:off x="8218959" y="5312276"/>
            <a:ext cx="2762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B050"/>
                </a:solidFill>
              </a:rPr>
              <a:t>Πλάγια ερωτηματική</a:t>
            </a:r>
          </a:p>
          <a:p>
            <a:r>
              <a:rPr lang="el-GR" sz="2400" b="1" dirty="0">
                <a:solidFill>
                  <a:srgbClr val="00B050"/>
                </a:solidFill>
              </a:rPr>
              <a:t>Αντικείμενο</a:t>
            </a:r>
          </a:p>
        </p:txBody>
      </p:sp>
    </p:spTree>
    <p:extLst>
      <p:ext uri="{BB962C8B-B14F-4D97-AF65-F5344CB8AC3E}">
        <p14:creationId xmlns:p14="http://schemas.microsoft.com/office/powerpoint/2010/main" val="10293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  <p:bldP spid="8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38D5A-3F18-F255-4B8F-93CCA3FD4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6653BE-D94B-19FA-C5A9-1CE745615ACE}"/>
              </a:ext>
            </a:extLst>
          </p:cNvPr>
          <p:cNvGrpSpPr/>
          <p:nvPr/>
        </p:nvGrpSpPr>
        <p:grpSpPr>
          <a:xfrm>
            <a:off x="0" y="8242369"/>
            <a:ext cx="18288000" cy="2044631"/>
            <a:chOff x="0" y="0"/>
            <a:chExt cx="4816593" cy="5385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82E875C-E26A-FFB0-4BFC-E96385662B23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7CE1893-9231-DA09-F22A-C600A5E01F02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0A6B8EE-04BC-95D1-E1CC-2280C286E23F}"/>
              </a:ext>
            </a:extLst>
          </p:cNvPr>
          <p:cNvSpPr/>
          <p:nvPr/>
        </p:nvSpPr>
        <p:spPr>
          <a:xfrm>
            <a:off x="15753664" y="0"/>
            <a:ext cx="2534336" cy="1689557"/>
          </a:xfrm>
          <a:custGeom>
            <a:avLst/>
            <a:gdLst/>
            <a:ahLst/>
            <a:cxnLst/>
            <a:rect l="l" t="t" r="r" b="b"/>
            <a:pathLst>
              <a:path w="2534336" h="1689557">
                <a:moveTo>
                  <a:pt x="0" y="0"/>
                </a:moveTo>
                <a:lnTo>
                  <a:pt x="2534336" y="0"/>
                </a:lnTo>
                <a:lnTo>
                  <a:pt x="2534336" y="1689557"/>
                </a:lnTo>
                <a:lnTo>
                  <a:pt x="0" y="1689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6942AE0-CBBD-111F-F0F9-5BA28E3F3B29}"/>
              </a:ext>
            </a:extLst>
          </p:cNvPr>
          <p:cNvSpPr txBox="1"/>
          <p:nvPr/>
        </p:nvSpPr>
        <p:spPr>
          <a:xfrm>
            <a:off x="10257901" y="441862"/>
            <a:ext cx="7337695" cy="80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69"/>
              </a:lnSpc>
              <a:spcBef>
                <a:spcPct val="0"/>
              </a:spcBef>
            </a:pPr>
            <a:r>
              <a:rPr lang="el-GR" sz="4833" b="1" spc="241" dirty="0">
                <a:solidFill>
                  <a:srgbClr val="F47C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Ομάδα Α</a:t>
            </a:r>
            <a:endParaRPr lang="en-US" sz="4833" b="1" spc="241" dirty="0">
              <a:solidFill>
                <a:srgbClr val="F47C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3B83B523-5860-E794-1BCB-028F00555DC0}"/>
              </a:ext>
            </a:extLst>
          </p:cNvPr>
          <p:cNvGrpSpPr/>
          <p:nvPr/>
        </p:nvGrpSpPr>
        <p:grpSpPr>
          <a:xfrm>
            <a:off x="475506" y="1140476"/>
            <a:ext cx="10725894" cy="6884902"/>
            <a:chOff x="0" y="0"/>
            <a:chExt cx="1046652" cy="1338921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28496D8-0392-8CAC-6AFB-64E5A358E690}"/>
                </a:ext>
              </a:extLst>
            </p:cNvPr>
            <p:cNvSpPr/>
            <p:nvPr/>
          </p:nvSpPr>
          <p:spPr>
            <a:xfrm>
              <a:off x="0" y="0"/>
              <a:ext cx="1046652" cy="1338921"/>
            </a:xfrm>
            <a:custGeom>
              <a:avLst/>
              <a:gdLst/>
              <a:ahLst/>
              <a:cxnLst/>
              <a:rect l="l" t="t" r="r" b="b"/>
              <a:pathLst>
                <a:path w="1046652" h="1338921">
                  <a:moveTo>
                    <a:pt x="41557" y="0"/>
                  </a:moveTo>
                  <a:lnTo>
                    <a:pt x="1005095" y="0"/>
                  </a:lnTo>
                  <a:cubicBezTo>
                    <a:pt x="1028046" y="0"/>
                    <a:pt x="1046652" y="18606"/>
                    <a:pt x="1046652" y="41557"/>
                  </a:cubicBezTo>
                  <a:lnTo>
                    <a:pt x="1046652" y="1297364"/>
                  </a:lnTo>
                  <a:cubicBezTo>
                    <a:pt x="1046652" y="1320316"/>
                    <a:pt x="1028046" y="1338921"/>
                    <a:pt x="1005095" y="1338921"/>
                  </a:cubicBezTo>
                  <a:lnTo>
                    <a:pt x="41557" y="1338921"/>
                  </a:lnTo>
                  <a:cubicBezTo>
                    <a:pt x="18606" y="1338921"/>
                    <a:pt x="0" y="1320316"/>
                    <a:pt x="0" y="1297364"/>
                  </a:cubicBezTo>
                  <a:lnTo>
                    <a:pt x="0" y="41557"/>
                  </a:lnTo>
                  <a:cubicBezTo>
                    <a:pt x="0" y="18606"/>
                    <a:pt x="18606" y="0"/>
                    <a:pt x="41557" y="0"/>
                  </a:cubicBezTo>
                  <a:close/>
                </a:path>
              </a:pathLst>
            </a:custGeom>
            <a:ln w="38100" cap="sq">
              <a:solidFill>
                <a:srgbClr val="F47C00"/>
              </a:solidFill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DD6C09B-1C59-658A-BD51-77A592C200E2}"/>
                </a:ext>
              </a:extLst>
            </p:cNvPr>
            <p:cNvSpPr txBox="1"/>
            <p:nvPr/>
          </p:nvSpPr>
          <p:spPr>
            <a:xfrm>
              <a:off x="0" y="-47625"/>
              <a:ext cx="1046652" cy="1386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2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33A5DB39-C56D-C6E4-E1FE-9088F36F7968}"/>
              </a:ext>
            </a:extLst>
          </p:cNvPr>
          <p:cNvSpPr txBox="1"/>
          <p:nvPr/>
        </p:nvSpPr>
        <p:spPr>
          <a:xfrm>
            <a:off x="762000" y="1301213"/>
            <a:ext cx="9982200" cy="6560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</a:t>
            </a:r>
            <a:r>
              <a:rPr lang="it-IT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Cum illa respondisset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</a:t>
            </a:r>
            <a:r>
              <a:rPr lang="it-IT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«ego, pater, cana esse malo»,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it-IT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mendacium illi pater obiecit:</a:t>
            </a:r>
            <a:endParaRPr lang="el-GR" sz="28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it-IT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«Non dubito </a:t>
            </a:r>
            <a:endParaRPr lang="el-GR" sz="28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</a:t>
            </a:r>
            <a:r>
              <a:rPr lang="it-IT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quin calva esse nolis.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it-IT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Quid ergo non times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l-GR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</a:t>
            </a:r>
            <a:r>
              <a:rPr lang="it-IT" sz="2800" b="1" spc="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 istae te calvam faciant?»</a:t>
            </a:r>
            <a:endParaRPr lang="el-GR" sz="28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endParaRPr lang="en-US" sz="2000" b="1" spc="1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0C2BBBC-B182-480B-66A4-A53797AC8A0E}"/>
              </a:ext>
            </a:extLst>
          </p:cNvPr>
          <p:cNvGrpSpPr/>
          <p:nvPr/>
        </p:nvGrpSpPr>
        <p:grpSpPr>
          <a:xfrm>
            <a:off x="11676906" y="1390919"/>
            <a:ext cx="5315694" cy="6634459"/>
            <a:chOff x="0" y="0"/>
            <a:chExt cx="1046652" cy="1338921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EECBCBB-9BA5-23D0-969B-C72C418FE2BF}"/>
                </a:ext>
              </a:extLst>
            </p:cNvPr>
            <p:cNvSpPr/>
            <p:nvPr/>
          </p:nvSpPr>
          <p:spPr>
            <a:xfrm>
              <a:off x="0" y="0"/>
              <a:ext cx="1046652" cy="1338921"/>
            </a:xfrm>
            <a:custGeom>
              <a:avLst/>
              <a:gdLst/>
              <a:ahLst/>
              <a:cxnLst/>
              <a:rect l="l" t="t" r="r" b="b"/>
              <a:pathLst>
                <a:path w="1046652" h="1338921">
                  <a:moveTo>
                    <a:pt x="41557" y="0"/>
                  </a:moveTo>
                  <a:lnTo>
                    <a:pt x="1005095" y="0"/>
                  </a:lnTo>
                  <a:cubicBezTo>
                    <a:pt x="1028046" y="0"/>
                    <a:pt x="1046652" y="18606"/>
                    <a:pt x="1046652" y="41557"/>
                  </a:cubicBezTo>
                  <a:lnTo>
                    <a:pt x="1046652" y="1297364"/>
                  </a:lnTo>
                  <a:cubicBezTo>
                    <a:pt x="1046652" y="1320316"/>
                    <a:pt x="1028046" y="1338921"/>
                    <a:pt x="1005095" y="1338921"/>
                  </a:cubicBezTo>
                  <a:lnTo>
                    <a:pt x="41557" y="1338921"/>
                  </a:lnTo>
                  <a:cubicBezTo>
                    <a:pt x="18606" y="1338921"/>
                    <a:pt x="0" y="1320316"/>
                    <a:pt x="0" y="1297364"/>
                  </a:cubicBezTo>
                  <a:lnTo>
                    <a:pt x="0" y="41557"/>
                  </a:lnTo>
                  <a:cubicBezTo>
                    <a:pt x="0" y="18606"/>
                    <a:pt x="18606" y="0"/>
                    <a:pt x="41557" y="0"/>
                  </a:cubicBezTo>
                  <a:close/>
                </a:path>
              </a:pathLst>
            </a:custGeom>
            <a:ln w="38100" cap="sq">
              <a:solidFill>
                <a:srgbClr val="F47C00"/>
              </a:solidFill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8F538C11-2134-7171-8333-9CEDED5E7C7D}"/>
                </a:ext>
              </a:extLst>
            </p:cNvPr>
            <p:cNvSpPr txBox="1"/>
            <p:nvPr/>
          </p:nvSpPr>
          <p:spPr>
            <a:xfrm>
              <a:off x="0" y="-47625"/>
              <a:ext cx="1046652" cy="1386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2"/>
                </a:lnSpc>
              </a:pPr>
              <a:endParaRPr/>
            </a:p>
          </p:txBody>
        </p: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4EBCC8FB-985D-DB4C-C91A-DB4F188346C1}"/>
              </a:ext>
            </a:extLst>
          </p:cNvPr>
          <p:cNvSpPr txBox="1"/>
          <p:nvPr/>
        </p:nvSpPr>
        <p:spPr>
          <a:xfrm>
            <a:off x="11811000" y="1708063"/>
            <a:ext cx="4572000" cy="6139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vestis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</a:t>
            </a: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vestis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 το φόρεμα.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deprehendo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3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ανακαλύπτω.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dissimulo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1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προσποιούμαι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sermo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–</a:t>
            </a: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onis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= ο λόγος.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tempus, temporis,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 ο χρόνος.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extraho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3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παρατείνω.</a:t>
            </a:r>
            <a:endParaRPr lang="en-US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induco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3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εισάγω, φέρνω για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συζήτηση.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aetas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–</a:t>
            </a: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atis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ηλικία</a:t>
            </a:r>
            <a:endParaRPr lang="en-US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n-US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l-GR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n-US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aliquot: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= μερικοί, -</a:t>
            </a:r>
            <a:r>
              <a:rPr lang="el-GR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ές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-ά.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canus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, -a, -um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ασπρομάλλης</a:t>
            </a:r>
            <a:endParaRPr lang="en-US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malo</a:t>
            </a: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προτιμώ.</a:t>
            </a:r>
          </a:p>
          <a:p>
            <a:pPr>
              <a:lnSpc>
                <a:spcPts val="2372"/>
              </a:lnSpc>
              <a:spcBef>
                <a:spcPct val="0"/>
              </a:spcBef>
            </a:pPr>
            <a:r>
              <a:rPr lang="en-US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calvus, -a, -um = </a:t>
            </a:r>
            <a:r>
              <a:rPr lang="el-GR" sz="2400" spc="16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φαλακρός.</a:t>
            </a:r>
            <a:endParaRPr lang="en-US" sz="2400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  <a:p>
            <a:pPr>
              <a:lnSpc>
                <a:spcPts val="2372"/>
              </a:lnSpc>
              <a:spcBef>
                <a:spcPct val="0"/>
              </a:spcBef>
            </a:pPr>
            <a:endParaRPr lang="en-US" spc="16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F5055F16-0AB0-E511-6FF5-B009AF599BC9}"/>
              </a:ext>
            </a:extLst>
          </p:cNvPr>
          <p:cNvSpPr txBox="1"/>
          <p:nvPr/>
        </p:nvSpPr>
        <p:spPr>
          <a:xfrm>
            <a:off x="762000" y="8479098"/>
            <a:ext cx="7924800" cy="11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04"/>
              </a:lnSpc>
              <a:spcBef>
                <a:spcPct val="0"/>
              </a:spcBef>
            </a:pPr>
            <a:r>
              <a:rPr lang="el-GR" sz="2400" spc="22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Όταν εκείνη απάντησε «εγώ, πατέρα, προτιμώ να είμαι ασπρομάλλα», ο πατέρας </a:t>
            </a:r>
            <a:r>
              <a:rPr lang="el-GR" sz="2400" spc="22" dirty="0" err="1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προέβαλε</a:t>
            </a:r>
            <a:r>
              <a:rPr lang="el-GR" sz="2400" spc="22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 σ’ αυτήν το εξής</a:t>
            </a:r>
          </a:p>
          <a:p>
            <a:pPr algn="just">
              <a:lnSpc>
                <a:spcPts val="3104"/>
              </a:lnSpc>
              <a:spcBef>
                <a:spcPct val="0"/>
              </a:spcBef>
            </a:pPr>
            <a:r>
              <a:rPr lang="el-GR" sz="2400" spc="22" dirty="0">
                <a:solidFill>
                  <a:srgbClr val="000000"/>
                </a:solidFill>
                <a:latin typeface="+mj-lt"/>
                <a:ea typeface="Canva Sans"/>
                <a:cs typeface="Canva Sans"/>
                <a:sym typeface="Canva Sans"/>
              </a:rPr>
              <a:t>ψεύτικο επιχείρημα:</a:t>
            </a:r>
            <a:endParaRPr lang="en-US" sz="2400" spc="22" dirty="0">
              <a:solidFill>
                <a:srgbClr val="000000"/>
              </a:solidFill>
              <a:latin typeface="+mj-lt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60BA7C15-7331-234B-205D-8A9DF888AE9F}"/>
              </a:ext>
            </a:extLst>
          </p:cNvPr>
          <p:cNvSpPr txBox="1"/>
          <p:nvPr/>
        </p:nvSpPr>
        <p:spPr>
          <a:xfrm>
            <a:off x="9753600" y="8548093"/>
            <a:ext cx="6172200" cy="1572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400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«Δεν αμφιβάλλω ότι δεν θέλεις να</a:t>
            </a:r>
          </a:p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400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είσαι φαλακρή. Γιατί, λοιπόν, δεν</a:t>
            </a:r>
          </a:p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400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φοβάσαι μήπως αυτές εδώ σε κάνουν</a:t>
            </a:r>
          </a:p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l-GR" sz="2400" spc="22" dirty="0">
                <a:solidFill>
                  <a:srgbClr val="000000"/>
                </a:solidFill>
                <a:ea typeface="Canva Sans"/>
                <a:cs typeface="Canva Sans"/>
                <a:sym typeface="Canva Sans"/>
              </a:rPr>
              <a:t>φαλακρή;»</a:t>
            </a:r>
            <a:endParaRPr lang="en-US" sz="2400" spc="22" dirty="0">
              <a:solidFill>
                <a:srgbClr val="000000"/>
              </a:solidFill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B7AAC-3899-4B70-5114-878C39FF6D97}"/>
              </a:ext>
            </a:extLst>
          </p:cNvPr>
          <p:cNvSpPr txBox="1"/>
          <p:nvPr/>
        </p:nvSpPr>
        <p:spPr>
          <a:xfrm>
            <a:off x="2019300" y="122748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70C0"/>
                </a:solidFill>
              </a:rPr>
              <a:t>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09FD78-AEE8-DE39-5A57-80319EE25F64}"/>
              </a:ext>
            </a:extLst>
          </p:cNvPr>
          <p:cNvSpPr txBox="1"/>
          <p:nvPr/>
        </p:nvSpPr>
        <p:spPr>
          <a:xfrm>
            <a:off x="4991100" y="62865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786B65-C91A-4625-08AF-32BD7EE47BE6}"/>
              </a:ext>
            </a:extLst>
          </p:cNvPr>
          <p:cNvSpPr txBox="1"/>
          <p:nvPr/>
        </p:nvSpPr>
        <p:spPr>
          <a:xfrm>
            <a:off x="3543300" y="55245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A9058-E416-ED91-9AB6-8D882636C584}"/>
              </a:ext>
            </a:extLst>
          </p:cNvPr>
          <p:cNvSpPr txBox="1"/>
          <p:nvPr/>
        </p:nvSpPr>
        <p:spPr>
          <a:xfrm>
            <a:off x="4533900" y="461807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8C574F-158C-A44C-ADD7-333F371004D4}"/>
              </a:ext>
            </a:extLst>
          </p:cNvPr>
          <p:cNvSpPr txBox="1"/>
          <p:nvPr/>
        </p:nvSpPr>
        <p:spPr>
          <a:xfrm>
            <a:off x="2209800" y="37719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ECB506-5B81-7EE0-B18B-3F8DD5A0CB72}"/>
              </a:ext>
            </a:extLst>
          </p:cNvPr>
          <p:cNvSpPr txBox="1"/>
          <p:nvPr/>
        </p:nvSpPr>
        <p:spPr>
          <a:xfrm>
            <a:off x="4800600" y="29528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AFE5-7326-F0CD-CACD-48D509F4A828}"/>
              </a:ext>
            </a:extLst>
          </p:cNvPr>
          <p:cNvSpPr txBox="1"/>
          <p:nvPr/>
        </p:nvSpPr>
        <p:spPr>
          <a:xfrm>
            <a:off x="5600700" y="20639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8C686-DCA2-0BC3-B4F2-272C3B7BF6E6}"/>
              </a:ext>
            </a:extLst>
          </p:cNvPr>
          <p:cNvSpPr txBox="1"/>
          <p:nvPr/>
        </p:nvSpPr>
        <p:spPr>
          <a:xfrm>
            <a:off x="3352800" y="124538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3515C5-BE94-EA0C-5289-65CF31181698}"/>
              </a:ext>
            </a:extLst>
          </p:cNvPr>
          <p:cNvSpPr txBox="1"/>
          <p:nvPr/>
        </p:nvSpPr>
        <p:spPr>
          <a:xfrm>
            <a:off x="3543300" y="29528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70C0"/>
                </a:solidFill>
              </a:rPr>
              <a:t>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FCBBC-87ED-7560-A86C-080EB6D6D34A}"/>
              </a:ext>
            </a:extLst>
          </p:cNvPr>
          <p:cNvSpPr txBox="1"/>
          <p:nvPr/>
        </p:nvSpPr>
        <p:spPr>
          <a:xfrm>
            <a:off x="1896291" y="222343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70C0"/>
                </a:solidFill>
              </a:rPr>
              <a:t>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2B87D3-5FF8-1E0B-9214-18991905C5B6}"/>
              </a:ext>
            </a:extLst>
          </p:cNvPr>
          <p:cNvSpPr txBox="1"/>
          <p:nvPr/>
        </p:nvSpPr>
        <p:spPr>
          <a:xfrm>
            <a:off x="2249533" y="63487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70C0"/>
                </a:solidFill>
              </a:rPr>
              <a:t>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46C012-6750-9362-0C55-570B59D086B3}"/>
              </a:ext>
            </a:extLst>
          </p:cNvPr>
          <p:cNvSpPr txBox="1"/>
          <p:nvPr/>
        </p:nvSpPr>
        <p:spPr>
          <a:xfrm>
            <a:off x="4744194" y="213818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DB24D1-6FCC-6030-9C56-80320C263A17}"/>
              </a:ext>
            </a:extLst>
          </p:cNvPr>
          <p:cNvSpPr txBox="1"/>
          <p:nvPr/>
        </p:nvSpPr>
        <p:spPr>
          <a:xfrm>
            <a:off x="3549904" y="470814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04811A-39C0-3310-E261-C75AECA61764}"/>
              </a:ext>
            </a:extLst>
          </p:cNvPr>
          <p:cNvSpPr txBox="1"/>
          <p:nvPr/>
        </p:nvSpPr>
        <p:spPr>
          <a:xfrm>
            <a:off x="2859333" y="2937917"/>
            <a:ext cx="536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F8DCA6-67EA-0906-D9E3-A7787599DBFB}"/>
              </a:ext>
            </a:extLst>
          </p:cNvPr>
          <p:cNvSpPr txBox="1"/>
          <p:nvPr/>
        </p:nvSpPr>
        <p:spPr>
          <a:xfrm>
            <a:off x="1597478" y="2877211"/>
            <a:ext cx="536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Α1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DC5089-7DE5-9C06-F86A-74EAB530C9BE}"/>
              </a:ext>
            </a:extLst>
          </p:cNvPr>
          <p:cNvSpPr txBox="1"/>
          <p:nvPr/>
        </p:nvSpPr>
        <p:spPr>
          <a:xfrm>
            <a:off x="6713512" y="147723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Χρονική/επιρρηματική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BD4C47-A1BF-7182-B7DC-CB9A48A8733E}"/>
              </a:ext>
            </a:extLst>
          </p:cNvPr>
          <p:cNvSpPr txBox="1"/>
          <p:nvPr/>
        </p:nvSpPr>
        <p:spPr>
          <a:xfrm>
            <a:off x="6689563" y="5018184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B050"/>
                </a:solidFill>
              </a:rPr>
              <a:t>Ονοματική/Αντικείμενο</a:t>
            </a:r>
          </a:p>
          <a:p>
            <a:r>
              <a:rPr lang="en-US" sz="2400" b="1" dirty="0" err="1">
                <a:solidFill>
                  <a:srgbClr val="00B050"/>
                </a:solidFill>
              </a:rPr>
              <a:t>quominus</a:t>
            </a:r>
            <a:r>
              <a:rPr lang="en-US" sz="2400" b="1" dirty="0">
                <a:solidFill>
                  <a:srgbClr val="00B050"/>
                </a:solidFill>
              </a:rPr>
              <a:t>/quin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FAEAB6-74EA-8E3B-CC2D-5C50B4B0DA10}"/>
              </a:ext>
            </a:extLst>
          </p:cNvPr>
          <p:cNvSpPr txBox="1"/>
          <p:nvPr/>
        </p:nvSpPr>
        <p:spPr>
          <a:xfrm>
            <a:off x="6831076" y="6486555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B050"/>
                </a:solidFill>
              </a:rPr>
              <a:t>Ονοματική/Αντικείμενο</a:t>
            </a:r>
          </a:p>
          <a:p>
            <a:r>
              <a:rPr lang="el-GR" sz="2400" b="1" dirty="0">
                <a:solidFill>
                  <a:srgbClr val="00B050"/>
                </a:solidFill>
              </a:rPr>
              <a:t>Ενδοιαστική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3431A7-1CAB-D899-0A78-25DCB726421F}"/>
              </a:ext>
            </a:extLst>
          </p:cNvPr>
          <p:cNvSpPr txBox="1"/>
          <p:nvPr/>
        </p:nvSpPr>
        <p:spPr>
          <a:xfrm>
            <a:off x="2973433" y="63794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  <a:endParaRPr lang="el-G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  <p:bldP spid="8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544818" cy="10287000"/>
            <a:chOff x="0" y="0"/>
            <a:chExt cx="146036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0363" cy="2709333"/>
            </a:xfrm>
            <a:custGeom>
              <a:avLst/>
              <a:gdLst/>
              <a:ahLst/>
              <a:cxnLst/>
              <a:rect l="l" t="t" r="r" b="b"/>
              <a:pathLst>
                <a:path w="1460363" h="2709333">
                  <a:moveTo>
                    <a:pt x="0" y="0"/>
                  </a:moveTo>
                  <a:lnTo>
                    <a:pt x="1460363" y="0"/>
                  </a:lnTo>
                  <a:lnTo>
                    <a:pt x="14603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6036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0969" y="3393093"/>
            <a:ext cx="3726378" cy="372637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9145" y="262920"/>
              <a:ext cx="660400" cy="286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2"/>
                </a:lnSpc>
              </a:pPr>
              <a:r>
                <a:rPr lang="el-GR" sz="3094" spc="30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Ονοματικές</a:t>
              </a:r>
              <a:endParaRPr lang="en-US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71231" y="1211127"/>
            <a:ext cx="3573978" cy="1078257"/>
            <a:chOff x="0" y="0"/>
            <a:chExt cx="1347049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64443" y="2853964"/>
            <a:ext cx="3573978" cy="1078257"/>
            <a:chOff x="0" y="0"/>
            <a:chExt cx="1347049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54722" y="4717153"/>
            <a:ext cx="3573978" cy="1078257"/>
            <a:chOff x="0" y="0"/>
            <a:chExt cx="1347049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574187" y="6357385"/>
            <a:ext cx="3573978" cy="1078257"/>
            <a:chOff x="0" y="0"/>
            <a:chExt cx="1347049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367733" y="7997617"/>
            <a:ext cx="3573978" cy="1078257"/>
            <a:chOff x="0" y="0"/>
            <a:chExt cx="1347049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 rot="1605981">
            <a:off x="8151410" y="7740217"/>
            <a:ext cx="1985179" cy="560813"/>
          </a:xfrm>
          <a:custGeom>
            <a:avLst/>
            <a:gdLst/>
            <a:ahLst/>
            <a:cxnLst/>
            <a:rect l="l" t="t" r="r" b="b"/>
            <a:pathLst>
              <a:path w="1985179" h="560813">
                <a:moveTo>
                  <a:pt x="0" y="0"/>
                </a:moveTo>
                <a:lnTo>
                  <a:pt x="1985180" y="0"/>
                </a:lnTo>
                <a:lnTo>
                  <a:pt x="1985180" y="560813"/>
                </a:lnTo>
                <a:lnTo>
                  <a:pt x="0" y="5608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4" name="Freeform 24"/>
          <p:cNvSpPr/>
          <p:nvPr/>
        </p:nvSpPr>
        <p:spPr>
          <a:xfrm rot="7851052" flipH="1">
            <a:off x="8443408" y="2172271"/>
            <a:ext cx="1985179" cy="560813"/>
          </a:xfrm>
          <a:custGeom>
            <a:avLst/>
            <a:gdLst/>
            <a:ahLst/>
            <a:cxnLst/>
            <a:rect l="l" t="t" r="r" b="b"/>
            <a:pathLst>
              <a:path w="1985179" h="560813">
                <a:moveTo>
                  <a:pt x="1985180" y="0"/>
                </a:moveTo>
                <a:lnTo>
                  <a:pt x="0" y="0"/>
                </a:lnTo>
                <a:lnTo>
                  <a:pt x="0" y="560813"/>
                </a:lnTo>
                <a:lnTo>
                  <a:pt x="1985180" y="560813"/>
                </a:lnTo>
                <a:lnTo>
                  <a:pt x="19851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5" name="Freeform 25"/>
          <p:cNvSpPr/>
          <p:nvPr/>
        </p:nvSpPr>
        <p:spPr>
          <a:xfrm>
            <a:off x="10587605" y="5041782"/>
            <a:ext cx="1567117" cy="428998"/>
          </a:xfrm>
          <a:custGeom>
            <a:avLst/>
            <a:gdLst/>
            <a:ahLst/>
            <a:cxnLst/>
            <a:rect l="l" t="t" r="r" b="b"/>
            <a:pathLst>
              <a:path w="1567117" h="428998">
                <a:moveTo>
                  <a:pt x="0" y="0"/>
                </a:moveTo>
                <a:lnTo>
                  <a:pt x="1567117" y="0"/>
                </a:lnTo>
                <a:lnTo>
                  <a:pt x="1567117" y="428999"/>
                </a:lnTo>
                <a:lnTo>
                  <a:pt x="0" y="428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Freeform 28"/>
          <p:cNvSpPr/>
          <p:nvPr/>
        </p:nvSpPr>
        <p:spPr>
          <a:xfrm rot="-1482789">
            <a:off x="9979414" y="3451084"/>
            <a:ext cx="1567117" cy="428998"/>
          </a:xfrm>
          <a:custGeom>
            <a:avLst/>
            <a:gdLst/>
            <a:ahLst/>
            <a:cxnLst/>
            <a:rect l="l" t="t" r="r" b="b"/>
            <a:pathLst>
              <a:path w="1567117" h="428998">
                <a:moveTo>
                  <a:pt x="0" y="0"/>
                </a:moveTo>
                <a:lnTo>
                  <a:pt x="1567117" y="0"/>
                </a:lnTo>
                <a:lnTo>
                  <a:pt x="1567117" y="428998"/>
                </a:lnTo>
                <a:lnTo>
                  <a:pt x="0" y="4289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9" name="Freeform 29"/>
          <p:cNvSpPr/>
          <p:nvPr/>
        </p:nvSpPr>
        <p:spPr>
          <a:xfrm rot="963931">
            <a:off x="9883676" y="6515409"/>
            <a:ext cx="1567117" cy="428998"/>
          </a:xfrm>
          <a:custGeom>
            <a:avLst/>
            <a:gdLst/>
            <a:ahLst/>
            <a:cxnLst/>
            <a:rect l="l" t="t" r="r" b="b"/>
            <a:pathLst>
              <a:path w="1567117" h="428998">
                <a:moveTo>
                  <a:pt x="0" y="0"/>
                </a:moveTo>
                <a:lnTo>
                  <a:pt x="1567117" y="0"/>
                </a:lnTo>
                <a:lnTo>
                  <a:pt x="1567117" y="428998"/>
                </a:lnTo>
                <a:lnTo>
                  <a:pt x="0" y="4289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0" name="TextBox 30"/>
          <p:cNvSpPr txBox="1"/>
          <p:nvPr/>
        </p:nvSpPr>
        <p:spPr>
          <a:xfrm>
            <a:off x="5768696" y="130581"/>
            <a:ext cx="11195229" cy="50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5"/>
              </a:lnSpc>
              <a:spcBef>
                <a:spcPct val="0"/>
              </a:spcBef>
            </a:pPr>
            <a:r>
              <a:rPr lang="el-GR" sz="3033" b="1" spc="15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Ονοματικές δευτερεύουσες προτάσεις</a:t>
            </a:r>
            <a:endParaRPr lang="en-US" sz="3033" b="1" spc="15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id="{F6250A81-D8F2-705B-77EA-8480B9F5EF22}"/>
              </a:ext>
            </a:extLst>
          </p:cNvPr>
          <p:cNvSpPr txBox="1"/>
          <p:nvPr/>
        </p:nvSpPr>
        <p:spPr>
          <a:xfrm>
            <a:off x="486409" y="3665583"/>
            <a:ext cx="4572000" cy="1663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69"/>
              </a:lnSpc>
              <a:spcBef>
                <a:spcPct val="0"/>
              </a:spcBef>
            </a:pPr>
            <a:r>
              <a:rPr lang="el-GR" sz="4833" b="1" spc="241" dirty="0">
                <a:solidFill>
                  <a:srgbClr val="FDFBF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Δευτερεύουσες</a:t>
            </a:r>
          </a:p>
          <a:p>
            <a:pPr algn="l">
              <a:lnSpc>
                <a:spcPts val="6669"/>
              </a:lnSpc>
              <a:spcBef>
                <a:spcPct val="0"/>
              </a:spcBef>
            </a:pPr>
            <a:r>
              <a:rPr lang="el-GR" sz="4833" b="1" spc="241" dirty="0">
                <a:solidFill>
                  <a:srgbClr val="FDFBF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Ονοματικές</a:t>
            </a:r>
            <a:endParaRPr lang="en-US" sz="4833" b="1" spc="241" dirty="0">
              <a:solidFill>
                <a:srgbClr val="FDFBF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B5FF917C-24A7-1147-CDB0-6BDD42D85F13}"/>
              </a:ext>
            </a:extLst>
          </p:cNvPr>
          <p:cNvSpPr txBox="1"/>
          <p:nvPr/>
        </p:nvSpPr>
        <p:spPr>
          <a:xfrm>
            <a:off x="10521225" y="991374"/>
            <a:ext cx="3027682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Αναφορικές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FEECEFEB-4EE8-7C46-F807-A206B9C27030}"/>
              </a:ext>
            </a:extLst>
          </p:cNvPr>
          <p:cNvSpPr txBox="1"/>
          <p:nvPr/>
        </p:nvSpPr>
        <p:spPr>
          <a:xfrm>
            <a:off x="11837591" y="2641500"/>
            <a:ext cx="3027682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Πλάγιες ερωτηματικές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50BCB89B-1CFE-8E22-B8AC-3AD2449F09E7}"/>
              </a:ext>
            </a:extLst>
          </p:cNvPr>
          <p:cNvSpPr txBox="1"/>
          <p:nvPr/>
        </p:nvSpPr>
        <p:spPr>
          <a:xfrm>
            <a:off x="12207998" y="4555623"/>
            <a:ext cx="3027682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n-US" sz="3094" spc="3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quominus</a:t>
            </a:r>
            <a:r>
              <a:rPr lang="en-US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- quin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FE1C06C1-EA48-8DF2-8873-318F39E98A46}"/>
              </a:ext>
            </a:extLst>
          </p:cNvPr>
          <p:cNvSpPr txBox="1"/>
          <p:nvPr/>
        </p:nvSpPr>
        <p:spPr>
          <a:xfrm>
            <a:off x="11926623" y="6189901"/>
            <a:ext cx="3027682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Ενδοιαστικές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D7E8B8FC-15C5-9E0B-2D49-CD6BD20A8BA8}"/>
              </a:ext>
            </a:extLst>
          </p:cNvPr>
          <p:cNvSpPr txBox="1"/>
          <p:nvPr/>
        </p:nvSpPr>
        <p:spPr>
          <a:xfrm>
            <a:off x="10762972" y="7803496"/>
            <a:ext cx="3027682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Βουλητικές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B9ABEA46-9727-655D-B05D-71D08566F179}"/>
              </a:ext>
            </a:extLst>
          </p:cNvPr>
          <p:cNvSpPr txBox="1"/>
          <p:nvPr/>
        </p:nvSpPr>
        <p:spPr>
          <a:xfrm>
            <a:off x="6203983" y="8141826"/>
            <a:ext cx="3027682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Βουλητικές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1" name="Freeform 25">
            <a:extLst>
              <a:ext uri="{FF2B5EF4-FFF2-40B4-BE49-F238E27FC236}">
                <a16:creationId xmlns:a16="http://schemas.microsoft.com/office/drawing/2014/main" id="{34E1A2A5-4BA0-33B4-0E88-29CAD8C6CE09}"/>
              </a:ext>
            </a:extLst>
          </p:cNvPr>
          <p:cNvSpPr/>
          <p:nvPr/>
        </p:nvSpPr>
        <p:spPr>
          <a:xfrm rot="8077257">
            <a:off x="6211611" y="7401981"/>
            <a:ext cx="1567117" cy="428998"/>
          </a:xfrm>
          <a:custGeom>
            <a:avLst/>
            <a:gdLst/>
            <a:ahLst/>
            <a:cxnLst/>
            <a:rect l="l" t="t" r="r" b="b"/>
            <a:pathLst>
              <a:path w="1567117" h="428998">
                <a:moveTo>
                  <a:pt x="0" y="0"/>
                </a:moveTo>
                <a:lnTo>
                  <a:pt x="1567117" y="0"/>
                </a:lnTo>
                <a:lnTo>
                  <a:pt x="1567117" y="428999"/>
                </a:lnTo>
                <a:lnTo>
                  <a:pt x="0" y="428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8" name="Group 20">
            <a:extLst>
              <a:ext uri="{FF2B5EF4-FFF2-40B4-BE49-F238E27FC236}">
                <a16:creationId xmlns:a16="http://schemas.microsoft.com/office/drawing/2014/main" id="{6CA16D15-34AF-30C3-514C-F8E3E4C92DC1}"/>
              </a:ext>
            </a:extLst>
          </p:cNvPr>
          <p:cNvGrpSpPr/>
          <p:nvPr/>
        </p:nvGrpSpPr>
        <p:grpSpPr>
          <a:xfrm>
            <a:off x="5776460" y="8431090"/>
            <a:ext cx="3573978" cy="1078257"/>
            <a:chOff x="0" y="0"/>
            <a:chExt cx="1347049" cy="406400"/>
          </a:xfrm>
        </p:grpSpPr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E78F4EE5-E1DA-E370-40F7-75BFB871A805}"/>
                </a:ext>
              </a:extLst>
            </p:cNvPr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id="{C44013C8-4A41-C2EC-5E70-2B990491097A}"/>
                </a:ext>
              </a:extLst>
            </p:cNvPr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42" name="TextBox 7">
            <a:extLst>
              <a:ext uri="{FF2B5EF4-FFF2-40B4-BE49-F238E27FC236}">
                <a16:creationId xmlns:a16="http://schemas.microsoft.com/office/drawing/2014/main" id="{C11AAEBD-990C-A36A-E777-CF93A18A10A4}"/>
              </a:ext>
            </a:extLst>
          </p:cNvPr>
          <p:cNvSpPr txBox="1"/>
          <p:nvPr/>
        </p:nvSpPr>
        <p:spPr>
          <a:xfrm>
            <a:off x="5920556" y="8263975"/>
            <a:ext cx="3223443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Ουσιαστικές συμπερασματικές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297E5-F86E-B065-166E-AE2D034BD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250B86E-9A31-00A9-7D02-7255E6B6928D}"/>
              </a:ext>
            </a:extLst>
          </p:cNvPr>
          <p:cNvGrpSpPr/>
          <p:nvPr/>
        </p:nvGrpSpPr>
        <p:grpSpPr>
          <a:xfrm>
            <a:off x="0" y="0"/>
            <a:ext cx="5544818" cy="10287000"/>
            <a:chOff x="0" y="0"/>
            <a:chExt cx="146036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F8812F-894C-2499-A4BC-135604E9FF2D}"/>
                </a:ext>
              </a:extLst>
            </p:cNvPr>
            <p:cNvSpPr/>
            <p:nvPr/>
          </p:nvSpPr>
          <p:spPr>
            <a:xfrm>
              <a:off x="0" y="0"/>
              <a:ext cx="1460363" cy="2709333"/>
            </a:xfrm>
            <a:custGeom>
              <a:avLst/>
              <a:gdLst/>
              <a:ahLst/>
              <a:cxnLst/>
              <a:rect l="l" t="t" r="r" b="b"/>
              <a:pathLst>
                <a:path w="1460363" h="2709333">
                  <a:moveTo>
                    <a:pt x="0" y="0"/>
                  </a:moveTo>
                  <a:lnTo>
                    <a:pt x="1460363" y="0"/>
                  </a:lnTo>
                  <a:lnTo>
                    <a:pt x="14603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B462C22-D6A0-6B5E-41B1-A32B1B3B2C78}"/>
                </a:ext>
              </a:extLst>
            </p:cNvPr>
            <p:cNvSpPr txBox="1"/>
            <p:nvPr/>
          </p:nvSpPr>
          <p:spPr>
            <a:xfrm>
              <a:off x="0" y="-57150"/>
              <a:ext cx="146036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B6EE573-AC85-3D41-DCEE-FCEC677C860A}"/>
              </a:ext>
            </a:extLst>
          </p:cNvPr>
          <p:cNvGrpSpPr/>
          <p:nvPr/>
        </p:nvGrpSpPr>
        <p:grpSpPr>
          <a:xfrm>
            <a:off x="6570969" y="3393093"/>
            <a:ext cx="3726378" cy="3726378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8E8574D-A7EF-873B-6661-C13E9700E4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D4A7CB6-A9A0-4693-0600-D6E8E544AC64}"/>
                </a:ext>
              </a:extLst>
            </p:cNvPr>
            <p:cNvSpPr txBox="1"/>
            <p:nvPr/>
          </p:nvSpPr>
          <p:spPr>
            <a:xfrm>
              <a:off x="79145" y="262920"/>
              <a:ext cx="660400" cy="286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2"/>
                </a:lnSpc>
              </a:pPr>
              <a:r>
                <a:rPr lang="el-GR" sz="3094" spc="30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Επιρρηματικές</a:t>
              </a:r>
              <a:endParaRPr lang="en-US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36E5AF6B-BB7D-7096-233F-FE2F70302B6B}"/>
              </a:ext>
            </a:extLst>
          </p:cNvPr>
          <p:cNvGrpSpPr/>
          <p:nvPr/>
        </p:nvGrpSpPr>
        <p:grpSpPr>
          <a:xfrm>
            <a:off x="10371231" y="1211127"/>
            <a:ext cx="3573978" cy="1078257"/>
            <a:chOff x="0" y="0"/>
            <a:chExt cx="1347049" cy="4064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F66099B-0E6B-BB22-8AB6-BEC28D459F9E}"/>
                </a:ext>
              </a:extLst>
            </p:cNvPr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3A4DC24-255D-D750-77B0-579DFE79E719}"/>
                </a:ext>
              </a:extLst>
            </p:cNvPr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C165F84-2EED-DCDF-F657-E13E1EDCE9DE}"/>
              </a:ext>
            </a:extLst>
          </p:cNvPr>
          <p:cNvGrpSpPr/>
          <p:nvPr/>
        </p:nvGrpSpPr>
        <p:grpSpPr>
          <a:xfrm>
            <a:off x="11564443" y="2853964"/>
            <a:ext cx="3573978" cy="1078257"/>
            <a:chOff x="0" y="0"/>
            <a:chExt cx="1347049" cy="4064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75165D1-0E77-4B42-41D2-73896A998236}"/>
                </a:ext>
              </a:extLst>
            </p:cNvPr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AE6B530-3B9C-2503-6819-F8266DCE5E87}"/>
                </a:ext>
              </a:extLst>
            </p:cNvPr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48A39A7-0AE3-5032-D538-2909D0023CBE}"/>
              </a:ext>
            </a:extLst>
          </p:cNvPr>
          <p:cNvGrpSpPr/>
          <p:nvPr/>
        </p:nvGrpSpPr>
        <p:grpSpPr>
          <a:xfrm>
            <a:off x="12154722" y="4717153"/>
            <a:ext cx="3573978" cy="1078257"/>
            <a:chOff x="0" y="0"/>
            <a:chExt cx="1347049" cy="4064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B919383-77C2-63B2-FD18-704973812C5C}"/>
                </a:ext>
              </a:extLst>
            </p:cNvPr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0F9EFC3C-CA8C-F2E9-5C49-7BB34D71F946}"/>
                </a:ext>
              </a:extLst>
            </p:cNvPr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C339CF1-1EA3-3C5B-0B73-BDA1F1BE9033}"/>
              </a:ext>
            </a:extLst>
          </p:cNvPr>
          <p:cNvGrpSpPr/>
          <p:nvPr/>
        </p:nvGrpSpPr>
        <p:grpSpPr>
          <a:xfrm>
            <a:off x="11574187" y="6357385"/>
            <a:ext cx="3573978" cy="1078257"/>
            <a:chOff x="0" y="0"/>
            <a:chExt cx="1347049" cy="4064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EEB70AD-7D08-DB7C-717F-8507AD87650C}"/>
                </a:ext>
              </a:extLst>
            </p:cNvPr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A17826B0-B9CA-E683-F1BC-869F74AC9D47}"/>
                </a:ext>
              </a:extLst>
            </p:cNvPr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3DBA2C4E-26E4-7F5F-FF2B-034ADD483818}"/>
              </a:ext>
            </a:extLst>
          </p:cNvPr>
          <p:cNvGrpSpPr/>
          <p:nvPr/>
        </p:nvGrpSpPr>
        <p:grpSpPr>
          <a:xfrm>
            <a:off x="10421009" y="7876043"/>
            <a:ext cx="3573978" cy="1078257"/>
            <a:chOff x="0" y="0"/>
            <a:chExt cx="1347049" cy="4064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39607ED-DA89-229F-5A88-6743DF6B790B}"/>
                </a:ext>
              </a:extLst>
            </p:cNvPr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DA8FB9B0-D2F6-455B-013C-8738C0CDB59A}"/>
                </a:ext>
              </a:extLst>
            </p:cNvPr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23" name="Freeform 23">
            <a:extLst>
              <a:ext uri="{FF2B5EF4-FFF2-40B4-BE49-F238E27FC236}">
                <a16:creationId xmlns:a16="http://schemas.microsoft.com/office/drawing/2014/main" id="{8D992DA7-137B-5277-E178-D4EDE678843A}"/>
              </a:ext>
            </a:extLst>
          </p:cNvPr>
          <p:cNvSpPr/>
          <p:nvPr/>
        </p:nvSpPr>
        <p:spPr>
          <a:xfrm rot="1605981">
            <a:off x="8272646" y="7569840"/>
            <a:ext cx="1985179" cy="560813"/>
          </a:xfrm>
          <a:custGeom>
            <a:avLst/>
            <a:gdLst/>
            <a:ahLst/>
            <a:cxnLst/>
            <a:rect l="l" t="t" r="r" b="b"/>
            <a:pathLst>
              <a:path w="1985179" h="560813">
                <a:moveTo>
                  <a:pt x="0" y="0"/>
                </a:moveTo>
                <a:lnTo>
                  <a:pt x="1985180" y="0"/>
                </a:lnTo>
                <a:lnTo>
                  <a:pt x="1985180" y="560813"/>
                </a:lnTo>
                <a:lnTo>
                  <a:pt x="0" y="5608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0C1E6C32-4F37-6DD6-443A-69A21743B60E}"/>
              </a:ext>
            </a:extLst>
          </p:cNvPr>
          <p:cNvSpPr/>
          <p:nvPr/>
        </p:nvSpPr>
        <p:spPr>
          <a:xfrm rot="7851052" flipH="1">
            <a:off x="8443408" y="2172271"/>
            <a:ext cx="1985179" cy="560813"/>
          </a:xfrm>
          <a:custGeom>
            <a:avLst/>
            <a:gdLst/>
            <a:ahLst/>
            <a:cxnLst/>
            <a:rect l="l" t="t" r="r" b="b"/>
            <a:pathLst>
              <a:path w="1985179" h="560813">
                <a:moveTo>
                  <a:pt x="1985180" y="0"/>
                </a:moveTo>
                <a:lnTo>
                  <a:pt x="0" y="0"/>
                </a:lnTo>
                <a:lnTo>
                  <a:pt x="0" y="560813"/>
                </a:lnTo>
                <a:lnTo>
                  <a:pt x="1985180" y="560813"/>
                </a:lnTo>
                <a:lnTo>
                  <a:pt x="19851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6F9D29B-F529-6896-8654-2F8815246342}"/>
              </a:ext>
            </a:extLst>
          </p:cNvPr>
          <p:cNvSpPr/>
          <p:nvPr/>
        </p:nvSpPr>
        <p:spPr>
          <a:xfrm>
            <a:off x="10587605" y="5041782"/>
            <a:ext cx="1567117" cy="428998"/>
          </a:xfrm>
          <a:custGeom>
            <a:avLst/>
            <a:gdLst/>
            <a:ahLst/>
            <a:cxnLst/>
            <a:rect l="l" t="t" r="r" b="b"/>
            <a:pathLst>
              <a:path w="1567117" h="428998">
                <a:moveTo>
                  <a:pt x="0" y="0"/>
                </a:moveTo>
                <a:lnTo>
                  <a:pt x="1567117" y="0"/>
                </a:lnTo>
                <a:lnTo>
                  <a:pt x="1567117" y="428999"/>
                </a:lnTo>
                <a:lnTo>
                  <a:pt x="0" y="428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B0F29A73-30E3-B177-0578-1FA7DF3236AB}"/>
              </a:ext>
            </a:extLst>
          </p:cNvPr>
          <p:cNvSpPr/>
          <p:nvPr/>
        </p:nvSpPr>
        <p:spPr>
          <a:xfrm rot="-1482789">
            <a:off x="9979414" y="3451084"/>
            <a:ext cx="1567117" cy="428998"/>
          </a:xfrm>
          <a:custGeom>
            <a:avLst/>
            <a:gdLst/>
            <a:ahLst/>
            <a:cxnLst/>
            <a:rect l="l" t="t" r="r" b="b"/>
            <a:pathLst>
              <a:path w="1567117" h="428998">
                <a:moveTo>
                  <a:pt x="0" y="0"/>
                </a:moveTo>
                <a:lnTo>
                  <a:pt x="1567117" y="0"/>
                </a:lnTo>
                <a:lnTo>
                  <a:pt x="1567117" y="428998"/>
                </a:lnTo>
                <a:lnTo>
                  <a:pt x="0" y="4289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9CA7C053-F9F9-7F57-2812-1D32EB127F7A}"/>
              </a:ext>
            </a:extLst>
          </p:cNvPr>
          <p:cNvSpPr/>
          <p:nvPr/>
        </p:nvSpPr>
        <p:spPr>
          <a:xfrm rot="963931">
            <a:off x="9883676" y="6515409"/>
            <a:ext cx="1567117" cy="428998"/>
          </a:xfrm>
          <a:custGeom>
            <a:avLst/>
            <a:gdLst/>
            <a:ahLst/>
            <a:cxnLst/>
            <a:rect l="l" t="t" r="r" b="b"/>
            <a:pathLst>
              <a:path w="1567117" h="428998">
                <a:moveTo>
                  <a:pt x="0" y="0"/>
                </a:moveTo>
                <a:lnTo>
                  <a:pt x="1567117" y="0"/>
                </a:lnTo>
                <a:lnTo>
                  <a:pt x="1567117" y="428998"/>
                </a:lnTo>
                <a:lnTo>
                  <a:pt x="0" y="4289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0F69E3CB-82E4-CE61-777E-B5BE3B8E2A4B}"/>
              </a:ext>
            </a:extLst>
          </p:cNvPr>
          <p:cNvSpPr txBox="1"/>
          <p:nvPr/>
        </p:nvSpPr>
        <p:spPr>
          <a:xfrm>
            <a:off x="5768696" y="130581"/>
            <a:ext cx="11195229" cy="50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5"/>
              </a:lnSpc>
              <a:spcBef>
                <a:spcPct val="0"/>
              </a:spcBef>
            </a:pPr>
            <a:r>
              <a:rPr lang="el-GR" sz="3033" b="1" spc="15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Επιρρηματικές δευτερεύουσες προτάσεις</a:t>
            </a:r>
            <a:endParaRPr lang="en-US" sz="3033" b="1" spc="15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id="{DA35D184-01E0-07C2-8638-4A1453335120}"/>
              </a:ext>
            </a:extLst>
          </p:cNvPr>
          <p:cNvSpPr txBox="1"/>
          <p:nvPr/>
        </p:nvSpPr>
        <p:spPr>
          <a:xfrm>
            <a:off x="486409" y="3665583"/>
            <a:ext cx="4572000" cy="1663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69"/>
              </a:lnSpc>
              <a:spcBef>
                <a:spcPct val="0"/>
              </a:spcBef>
            </a:pPr>
            <a:r>
              <a:rPr lang="el-GR" sz="4833" b="1" spc="241" dirty="0">
                <a:solidFill>
                  <a:srgbClr val="FDFBF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Δευτερεύουσες</a:t>
            </a:r>
          </a:p>
          <a:p>
            <a:pPr algn="l">
              <a:lnSpc>
                <a:spcPts val="6669"/>
              </a:lnSpc>
              <a:spcBef>
                <a:spcPct val="0"/>
              </a:spcBef>
            </a:pPr>
            <a:r>
              <a:rPr lang="el-GR" sz="4833" b="1" spc="241" dirty="0">
                <a:solidFill>
                  <a:srgbClr val="FDFBF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Επιρρηματικές</a:t>
            </a:r>
            <a:endParaRPr lang="en-US" sz="4833" b="1" spc="241" dirty="0">
              <a:solidFill>
                <a:srgbClr val="FDFBF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4EF5D075-8DE3-0183-3D0A-D2D132E94ECD}"/>
              </a:ext>
            </a:extLst>
          </p:cNvPr>
          <p:cNvSpPr txBox="1"/>
          <p:nvPr/>
        </p:nvSpPr>
        <p:spPr>
          <a:xfrm>
            <a:off x="10521225" y="991374"/>
            <a:ext cx="3027682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Χρονικές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128B395B-502A-0012-17E7-EF1631954CAB}"/>
              </a:ext>
            </a:extLst>
          </p:cNvPr>
          <p:cNvSpPr txBox="1"/>
          <p:nvPr/>
        </p:nvSpPr>
        <p:spPr>
          <a:xfrm>
            <a:off x="11837591" y="2641500"/>
            <a:ext cx="3027682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Εναντιωματικές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9F807B29-3CDA-2A85-6EA5-F55D3D7040F5}"/>
              </a:ext>
            </a:extLst>
          </p:cNvPr>
          <p:cNvSpPr txBox="1"/>
          <p:nvPr/>
        </p:nvSpPr>
        <p:spPr>
          <a:xfrm>
            <a:off x="12207998" y="4503759"/>
            <a:ext cx="3027682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Τελικές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A269568A-9991-0952-82EA-3075B74D0A2C}"/>
              </a:ext>
            </a:extLst>
          </p:cNvPr>
          <p:cNvSpPr txBox="1"/>
          <p:nvPr/>
        </p:nvSpPr>
        <p:spPr>
          <a:xfrm>
            <a:off x="11926623" y="6189901"/>
            <a:ext cx="3211798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Συμπερασματικές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AA71AB42-62FA-C52C-C989-7AD427F4D7D9}"/>
              </a:ext>
            </a:extLst>
          </p:cNvPr>
          <p:cNvSpPr txBox="1"/>
          <p:nvPr/>
        </p:nvSpPr>
        <p:spPr>
          <a:xfrm>
            <a:off x="10269044" y="7742873"/>
            <a:ext cx="3573978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Παραβολικές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27" name="Group 20">
            <a:extLst>
              <a:ext uri="{FF2B5EF4-FFF2-40B4-BE49-F238E27FC236}">
                <a16:creationId xmlns:a16="http://schemas.microsoft.com/office/drawing/2014/main" id="{80CCB948-E66F-B0CE-75D3-0C022340F7BB}"/>
              </a:ext>
            </a:extLst>
          </p:cNvPr>
          <p:cNvGrpSpPr/>
          <p:nvPr/>
        </p:nvGrpSpPr>
        <p:grpSpPr>
          <a:xfrm>
            <a:off x="5768696" y="8324859"/>
            <a:ext cx="3573978" cy="1078257"/>
            <a:chOff x="0" y="0"/>
            <a:chExt cx="1347049" cy="406400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EB2F1AE-1E8F-B2AB-602F-8BF8B2ACE7C2}"/>
                </a:ext>
              </a:extLst>
            </p:cNvPr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TextBox 22">
              <a:extLst>
                <a:ext uri="{FF2B5EF4-FFF2-40B4-BE49-F238E27FC236}">
                  <a16:creationId xmlns:a16="http://schemas.microsoft.com/office/drawing/2014/main" id="{12175A2E-1D71-6C0B-1858-C86F4809172D}"/>
                </a:ext>
              </a:extLst>
            </p:cNvPr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38" name="Group 20">
            <a:extLst>
              <a:ext uri="{FF2B5EF4-FFF2-40B4-BE49-F238E27FC236}">
                <a16:creationId xmlns:a16="http://schemas.microsoft.com/office/drawing/2014/main" id="{D31F1BCE-C87D-71CA-6FF7-1DEFD55D7B65}"/>
              </a:ext>
            </a:extLst>
          </p:cNvPr>
          <p:cNvGrpSpPr/>
          <p:nvPr/>
        </p:nvGrpSpPr>
        <p:grpSpPr>
          <a:xfrm>
            <a:off x="5685641" y="1029870"/>
            <a:ext cx="3573978" cy="1078257"/>
            <a:chOff x="0" y="0"/>
            <a:chExt cx="1347049" cy="406400"/>
          </a:xfrm>
        </p:grpSpPr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31465D1D-6C2B-8FFE-0BDE-838EE64A9D1D}"/>
                </a:ext>
              </a:extLst>
            </p:cNvPr>
            <p:cNvSpPr/>
            <p:nvPr/>
          </p:nvSpPr>
          <p:spPr>
            <a:xfrm>
              <a:off x="0" y="0"/>
              <a:ext cx="1347049" cy="406400"/>
            </a:xfrm>
            <a:custGeom>
              <a:avLst/>
              <a:gdLst/>
              <a:ahLst/>
              <a:cxnLst/>
              <a:rect l="l" t="t" r="r" b="b"/>
              <a:pathLst>
                <a:path w="1347049" h="406400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id="{D96CA11A-08FE-C53C-0348-3218F3AA051D}"/>
                </a:ext>
              </a:extLst>
            </p:cNvPr>
            <p:cNvSpPr txBox="1"/>
            <p:nvPr/>
          </p:nvSpPr>
          <p:spPr>
            <a:xfrm>
              <a:off x="0" y="-28575"/>
              <a:ext cx="1347049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2"/>
                </a:lnSpc>
              </a:pPr>
              <a:endParaRPr lang="en-US" sz="1694" spc="1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41" name="Freeform 28">
            <a:extLst>
              <a:ext uri="{FF2B5EF4-FFF2-40B4-BE49-F238E27FC236}">
                <a16:creationId xmlns:a16="http://schemas.microsoft.com/office/drawing/2014/main" id="{740C848C-A7E8-180D-3F4F-7AD02684F0B2}"/>
              </a:ext>
            </a:extLst>
          </p:cNvPr>
          <p:cNvSpPr/>
          <p:nvPr/>
        </p:nvSpPr>
        <p:spPr>
          <a:xfrm rot="7788574">
            <a:off x="6393582" y="7317153"/>
            <a:ext cx="1440864" cy="376700"/>
          </a:xfrm>
          <a:custGeom>
            <a:avLst/>
            <a:gdLst/>
            <a:ahLst/>
            <a:cxnLst/>
            <a:rect l="l" t="t" r="r" b="b"/>
            <a:pathLst>
              <a:path w="1567117" h="428998">
                <a:moveTo>
                  <a:pt x="0" y="0"/>
                </a:moveTo>
                <a:lnTo>
                  <a:pt x="1567117" y="0"/>
                </a:lnTo>
                <a:lnTo>
                  <a:pt x="1567117" y="428998"/>
                </a:lnTo>
                <a:lnTo>
                  <a:pt x="0" y="4289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2" name="Freeform 28">
            <a:extLst>
              <a:ext uri="{FF2B5EF4-FFF2-40B4-BE49-F238E27FC236}">
                <a16:creationId xmlns:a16="http://schemas.microsoft.com/office/drawing/2014/main" id="{777ADCF8-A5BE-9071-DEBC-96271C5F0CAB}"/>
              </a:ext>
            </a:extLst>
          </p:cNvPr>
          <p:cNvSpPr/>
          <p:nvPr/>
        </p:nvSpPr>
        <p:spPr>
          <a:xfrm rot="15011946">
            <a:off x="6224599" y="2720656"/>
            <a:ext cx="1567117" cy="428998"/>
          </a:xfrm>
          <a:custGeom>
            <a:avLst/>
            <a:gdLst/>
            <a:ahLst/>
            <a:cxnLst/>
            <a:rect l="l" t="t" r="r" b="b"/>
            <a:pathLst>
              <a:path w="1567117" h="428998">
                <a:moveTo>
                  <a:pt x="0" y="0"/>
                </a:moveTo>
                <a:lnTo>
                  <a:pt x="1567117" y="0"/>
                </a:lnTo>
                <a:lnTo>
                  <a:pt x="1567117" y="428998"/>
                </a:lnTo>
                <a:lnTo>
                  <a:pt x="0" y="4289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BE00AA5D-EAA8-1998-76A3-83232220A90B}"/>
              </a:ext>
            </a:extLst>
          </p:cNvPr>
          <p:cNvSpPr txBox="1"/>
          <p:nvPr/>
        </p:nvSpPr>
        <p:spPr>
          <a:xfrm>
            <a:off x="6039562" y="8145249"/>
            <a:ext cx="3027682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Υποθετικές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8C5090B6-42C8-219C-8FEE-FB26CCC37C0B}"/>
              </a:ext>
            </a:extLst>
          </p:cNvPr>
          <p:cNvSpPr txBox="1"/>
          <p:nvPr/>
        </p:nvSpPr>
        <p:spPr>
          <a:xfrm>
            <a:off x="5867763" y="816996"/>
            <a:ext cx="3027682" cy="13156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32"/>
              </a:lnSpc>
            </a:pPr>
            <a:r>
              <a:rPr lang="el-GR" sz="3094" spc="3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Αιτιολογικές</a:t>
            </a:r>
            <a:endParaRPr lang="en-US" sz="3094" spc="3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403726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B4F940-08A2-57DF-CD5A-C42D1644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43" y="952500"/>
            <a:ext cx="3008313" cy="1162050"/>
          </a:xfrm>
        </p:spPr>
        <p:txBody>
          <a:bodyPr>
            <a:noAutofit/>
          </a:bodyPr>
          <a:lstStyle/>
          <a:p>
            <a:r>
              <a:rPr lang="el-GR" sz="3600" dirty="0"/>
              <a:t>Ενδοιαστικές προτάσεις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FE3C40E8-EAD2-489F-1B35-5942B8626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272973"/>
              </p:ext>
            </p:extLst>
          </p:nvPr>
        </p:nvGraphicFramePr>
        <p:xfrm>
          <a:off x="4114800" y="800100"/>
          <a:ext cx="11506200" cy="787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323721061"/>
                    </a:ext>
                  </a:extLst>
                </a:gridCol>
                <a:gridCol w="3835400">
                  <a:extLst>
                    <a:ext uri="{9D8B030D-6E8A-4147-A177-3AD203B41FA5}">
                      <a16:colId xmlns:a16="http://schemas.microsoft.com/office/drawing/2014/main" val="2383624240"/>
                    </a:ext>
                  </a:extLst>
                </a:gridCol>
                <a:gridCol w="3835400">
                  <a:extLst>
                    <a:ext uri="{9D8B030D-6E8A-4147-A177-3AD203B41FA5}">
                      <a16:colId xmlns:a16="http://schemas.microsoft.com/office/drawing/2014/main" val="1754270218"/>
                    </a:ext>
                  </a:extLst>
                </a:gridCol>
              </a:tblGrid>
              <a:tr h="1206500">
                <a:tc>
                  <a:txBody>
                    <a:bodyPr/>
                    <a:lstStyle/>
                    <a:p>
                      <a:r>
                        <a:rPr lang="el-GR" dirty="0"/>
                        <a:t>Ενδοιαστικές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Αρχαία Ελληνικά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Λατινικά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274014"/>
                  </a:ext>
                </a:extLst>
              </a:tr>
              <a:tr h="1206500">
                <a:tc>
                  <a:txBody>
                    <a:bodyPr/>
                    <a:lstStyle/>
                    <a:p>
                      <a:r>
                        <a:rPr lang="el-GR" sz="3600" b="1" dirty="0"/>
                        <a:t>Είδος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ονοματικές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ονοματικές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607058"/>
                  </a:ext>
                </a:extLst>
              </a:tr>
              <a:tr h="1206500">
                <a:tc>
                  <a:txBody>
                    <a:bodyPr/>
                    <a:lstStyle/>
                    <a:p>
                      <a:r>
                        <a:rPr lang="el-GR" sz="3200" b="1" dirty="0"/>
                        <a:t>Ρήμα εξάρτησης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 err="1"/>
                        <a:t>Φοβουμαι</a:t>
                      </a:r>
                      <a:r>
                        <a:rPr lang="el-GR" sz="3200" dirty="0"/>
                        <a:t> (φόβου)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timeo</a:t>
                      </a:r>
                      <a:endParaRPr lang="el-G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925674"/>
                  </a:ext>
                </a:extLst>
              </a:tr>
              <a:tr h="1206500">
                <a:tc>
                  <a:txBody>
                    <a:bodyPr/>
                    <a:lstStyle/>
                    <a:p>
                      <a:r>
                        <a:rPr lang="el-GR" sz="3200" b="1" dirty="0"/>
                        <a:t>Σημασία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φόβος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φόβος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898440"/>
                  </a:ext>
                </a:extLst>
              </a:tr>
              <a:tr h="1206500">
                <a:tc>
                  <a:txBody>
                    <a:bodyPr/>
                    <a:lstStyle/>
                    <a:p>
                      <a:r>
                        <a:rPr lang="el-GR" sz="3200" b="1" dirty="0"/>
                        <a:t>Συντακτική λειτουργία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Αντικείμενο</a:t>
                      </a:r>
                    </a:p>
                    <a:p>
                      <a:r>
                        <a:rPr lang="el-GR" sz="2800" dirty="0"/>
                        <a:t>(υποκείμενο/επεξήγηση)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Αντικείμενο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(υποκείμενο/επεξήγηση)</a:t>
                      </a:r>
                    </a:p>
                    <a:p>
                      <a:endParaRPr lang="el-G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460235"/>
                  </a:ext>
                </a:extLst>
              </a:tr>
              <a:tr h="1206500">
                <a:tc>
                  <a:txBody>
                    <a:bodyPr/>
                    <a:lstStyle/>
                    <a:p>
                      <a:r>
                        <a:rPr lang="el-GR" sz="3200" b="1" dirty="0"/>
                        <a:t>Εκφορά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Υποτακτική</a:t>
                      </a:r>
                    </a:p>
                    <a:p>
                      <a:r>
                        <a:rPr lang="el-GR" sz="3200" dirty="0"/>
                        <a:t>(ή ευκτική πλαγίου λόγου)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υποτακτική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324757"/>
                  </a:ext>
                </a:extLst>
              </a:tr>
            </a:tbl>
          </a:graphicData>
        </a:graphic>
      </p:graphicFrame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34FAC9A-71C4-3356-9C03-B7DBC282E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2400300"/>
            <a:ext cx="3008313" cy="6248400"/>
          </a:xfrm>
        </p:spPr>
        <p:txBody>
          <a:bodyPr>
            <a:noAutofit/>
          </a:bodyPr>
          <a:lstStyle/>
          <a:p>
            <a:r>
              <a:rPr lang="el-GR" sz="2800" b="1" dirty="0"/>
              <a:t>Αρχαία Ελληνικά: </a:t>
            </a:r>
          </a:p>
          <a:p>
            <a:r>
              <a:rPr lang="el-GR" sz="2800" b="1" dirty="0" err="1">
                <a:solidFill>
                  <a:srgbClr val="C00000"/>
                </a:solidFill>
              </a:rPr>
              <a:t>Ἐφοβήθην</a:t>
            </a: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μή</a:t>
            </a:r>
            <a:r>
              <a:rPr lang="el-G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τι κακόν </a:t>
            </a:r>
            <a:r>
              <a:rPr lang="el-G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συμβῇ</a:t>
            </a: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l-GR" sz="2800" dirty="0"/>
          </a:p>
          <a:p>
            <a:r>
              <a:rPr lang="el-GR" sz="2800" b="1" dirty="0"/>
              <a:t>Νέα Ελληνικά</a:t>
            </a:r>
          </a:p>
          <a:p>
            <a:r>
              <a:rPr lang="el-GR" sz="2800" dirty="0"/>
              <a:t>Φοβήθηκα μήπως συμβεί κάτι κακό</a:t>
            </a:r>
          </a:p>
          <a:p>
            <a:endParaRPr lang="el-GR" sz="2800" dirty="0"/>
          </a:p>
          <a:p>
            <a:r>
              <a:rPr lang="el-GR" sz="2800" b="1" dirty="0"/>
              <a:t>Λατινικά</a:t>
            </a:r>
          </a:p>
          <a:p>
            <a:r>
              <a:rPr lang="en-US" sz="2800" b="1" dirty="0"/>
              <a:t>Quid ergo non </a:t>
            </a:r>
            <a:r>
              <a:rPr lang="en-US" sz="2800" b="1" dirty="0">
                <a:solidFill>
                  <a:srgbClr val="C00000"/>
                </a:solidFill>
              </a:rPr>
              <a:t>times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 </a:t>
            </a:r>
            <a:r>
              <a:rPr lang="en-US" sz="28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istae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calvam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faciant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el-G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6BCE72CF-E091-495D-7E41-6C83E29BD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07" y="0"/>
            <a:ext cx="6429375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TextBox 6"/>
          <p:cNvSpPr txBox="1"/>
          <p:nvPr/>
        </p:nvSpPr>
        <p:spPr>
          <a:xfrm>
            <a:off x="2736670" y="6937222"/>
            <a:ext cx="10765232" cy="1918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76"/>
              </a:lnSpc>
            </a:pPr>
            <a:r>
              <a:rPr lang="el-GR" sz="3600" b="1" spc="287" dirty="0">
                <a:solidFill>
                  <a:srgbClr val="0070C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Τι πληροφορίες αντλήσαμε από το σημερινό κείμενο για τις αντιλήψεις και τον πολιτισμό του ρωμαϊκού κόσμου; </a:t>
            </a:r>
            <a:endParaRPr lang="en-US" sz="3600" b="1" spc="287" dirty="0">
              <a:solidFill>
                <a:srgbClr val="0070C0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78379" y="4199553"/>
            <a:ext cx="6823523" cy="2446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688"/>
              </a:lnSpc>
            </a:pPr>
            <a:r>
              <a:rPr lang="el-GR" sz="8000" spc="549" dirty="0">
                <a:solidFill>
                  <a:schemeClr val="tx2">
                    <a:lumMod val="60000"/>
                    <a:lumOff val="40000"/>
                  </a:schemeClr>
                </a:solidFill>
                <a:latin typeface="Codec Pro"/>
                <a:ea typeface="Codec Pro"/>
                <a:cs typeface="Codec Pro"/>
                <a:sym typeface="Codec Pro"/>
              </a:rPr>
              <a:t>Συζητήστε…</a:t>
            </a:r>
            <a:endParaRPr lang="en-US" sz="8000" spc="549" dirty="0">
              <a:solidFill>
                <a:schemeClr val="tx2">
                  <a:lumMod val="60000"/>
                  <a:lumOff val="40000"/>
                </a:schemeClr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algn="l">
              <a:lnSpc>
                <a:spcPts val="9688"/>
              </a:lnSpc>
            </a:pPr>
            <a:endParaRPr lang="en-US" sz="8073" spc="549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429BFA9A-E975-7253-4124-B4968A893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3259">
            <a:off x="1168514" y="1034180"/>
            <a:ext cx="3589043" cy="3807294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E877DEEE-CF07-6E95-143C-9CC1B763FBE3}"/>
              </a:ext>
            </a:extLst>
          </p:cNvPr>
          <p:cNvSpPr/>
          <p:nvPr/>
        </p:nvSpPr>
        <p:spPr>
          <a:xfrm rot="7682761">
            <a:off x="-176007" y="-407128"/>
            <a:ext cx="6814479" cy="668991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3672DFC5-59B5-2FCC-DA65-8C02215F0B07}"/>
              </a:ext>
            </a:extLst>
          </p:cNvPr>
          <p:cNvSpPr/>
          <p:nvPr/>
        </p:nvSpPr>
        <p:spPr>
          <a:xfrm>
            <a:off x="11353800" y="5829300"/>
            <a:ext cx="1276987" cy="1276987"/>
          </a:xfrm>
          <a:custGeom>
            <a:avLst/>
            <a:gdLst/>
            <a:ahLst/>
            <a:cxnLst/>
            <a:rect l="l" t="t" r="r" b="b"/>
            <a:pathLst>
              <a:path w="1276987" h="1276987">
                <a:moveTo>
                  <a:pt x="0" y="0"/>
                </a:moveTo>
                <a:lnTo>
                  <a:pt x="1276987" y="0"/>
                </a:lnTo>
                <a:lnTo>
                  <a:pt x="1276987" y="1276987"/>
                </a:lnTo>
                <a:lnTo>
                  <a:pt x="0" y="12769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36AF1374-9F11-FA43-4A4F-31E1E4E05790}"/>
              </a:ext>
            </a:extLst>
          </p:cNvPr>
          <p:cNvSpPr/>
          <p:nvPr/>
        </p:nvSpPr>
        <p:spPr>
          <a:xfrm rot="12176930">
            <a:off x="1261263" y="8591405"/>
            <a:ext cx="1276987" cy="1276987"/>
          </a:xfrm>
          <a:custGeom>
            <a:avLst/>
            <a:gdLst/>
            <a:ahLst/>
            <a:cxnLst/>
            <a:rect l="l" t="t" r="r" b="b"/>
            <a:pathLst>
              <a:path w="1276987" h="1276987">
                <a:moveTo>
                  <a:pt x="0" y="0"/>
                </a:moveTo>
                <a:lnTo>
                  <a:pt x="1276987" y="0"/>
                </a:lnTo>
                <a:lnTo>
                  <a:pt x="1276987" y="1276987"/>
                </a:lnTo>
                <a:lnTo>
                  <a:pt x="0" y="12769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744</Words>
  <Application>Microsoft Office PowerPoint</Application>
  <PresentationFormat>Προσαρμογή</PresentationFormat>
  <Paragraphs>210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7" baseType="lpstr">
      <vt:lpstr>Codec Pro Ultra-Bold</vt:lpstr>
      <vt:lpstr>Canva Sans</vt:lpstr>
      <vt:lpstr>Arial</vt:lpstr>
      <vt:lpstr>Calibri</vt:lpstr>
      <vt:lpstr>Cambria Math</vt:lpstr>
      <vt:lpstr>Codec Pro</vt:lpstr>
      <vt:lpstr>Codec Pro Bold</vt:lpstr>
      <vt:lpstr>Canva Sans 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Ενδοιαστικές προτάσεις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Pudicitia</dc:title>
  <dc:creator>avalon</dc:creator>
  <cp:lastModifiedBy>avalon</cp:lastModifiedBy>
  <cp:revision>15</cp:revision>
  <dcterms:created xsi:type="dcterms:W3CDTF">2006-08-16T00:00:00Z</dcterms:created>
  <dcterms:modified xsi:type="dcterms:W3CDTF">2026-03-31T16:59:47Z</dcterms:modified>
  <dc:identifier>DAHCrmOrSY4</dc:identifier>
</cp:coreProperties>
</file>