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59" r:id="rId6"/>
    <p:sldId id="266" r:id="rId7"/>
    <p:sldId id="267" r:id="rId8"/>
    <p:sldId id="262" r:id="rId9"/>
  </p:sldIdLst>
  <p:sldSz cx="18288000" cy="10287000"/>
  <p:notesSz cx="6858000" cy="9144000"/>
  <p:embeddedFontLst>
    <p:embeddedFont>
      <p:font typeface="Cambria Math" panose="02040503050406030204" pitchFamily="18" charset="0"/>
      <p:regular r:id="rId10"/>
    </p:embeddedFont>
    <p:embeddedFont>
      <p:font typeface="Canva Sans" panose="020B0604020202020204" charset="0"/>
      <p:regular r:id="rId11"/>
    </p:embeddedFont>
    <p:embeddedFont>
      <p:font typeface="Canva Sans Bold" panose="020B0604020202020204" charset="0"/>
      <p:regular r:id="rId12"/>
    </p:embeddedFont>
    <p:embeddedFont>
      <p:font typeface="Codec Pro" panose="020B0604020202020204" charset="0"/>
      <p:regular r:id="rId13"/>
    </p:embeddedFont>
    <p:embeddedFont>
      <p:font typeface="Codec Pro Bold" panose="020B0604020202020204" charset="0"/>
      <p:regular r:id="rId14"/>
    </p:embeddedFont>
    <p:embeddedFont>
      <p:font typeface="Codec Pro Ultra-Bold" panose="020B0604020202020204" charset="0"/>
      <p:regular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3" d="100"/>
          <a:sy n="73" d="100"/>
        </p:scale>
        <p:origin x="1074" y="12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3.png"/><Relationship Id="rId7" Type="http://schemas.openxmlformats.org/officeDocument/2006/relationships/image" Target="../media/image6.sv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4.svg"/><Relationship Id="rId9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9637662" y="1540347"/>
            <a:ext cx="1276987" cy="1276987"/>
          </a:xfrm>
          <a:custGeom>
            <a:avLst/>
            <a:gdLst/>
            <a:ahLst/>
            <a:cxnLst/>
            <a:rect l="l" t="t" r="r" b="b"/>
            <a:pathLst>
              <a:path w="1276987" h="1276987">
                <a:moveTo>
                  <a:pt x="0" y="0"/>
                </a:moveTo>
                <a:lnTo>
                  <a:pt x="1276987" y="0"/>
                </a:lnTo>
                <a:lnTo>
                  <a:pt x="1276987" y="1276987"/>
                </a:lnTo>
                <a:lnTo>
                  <a:pt x="0" y="12769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4" name="Freeform 4"/>
          <p:cNvSpPr/>
          <p:nvPr/>
        </p:nvSpPr>
        <p:spPr>
          <a:xfrm>
            <a:off x="15720864" y="1427539"/>
            <a:ext cx="482144" cy="467032"/>
          </a:xfrm>
          <a:custGeom>
            <a:avLst/>
            <a:gdLst/>
            <a:ahLst/>
            <a:cxnLst/>
            <a:rect l="l" t="t" r="r" b="b"/>
            <a:pathLst>
              <a:path w="482144" h="467032">
                <a:moveTo>
                  <a:pt x="0" y="0"/>
                </a:moveTo>
                <a:lnTo>
                  <a:pt x="482145" y="0"/>
                </a:lnTo>
                <a:lnTo>
                  <a:pt x="482145" y="467031"/>
                </a:lnTo>
                <a:lnTo>
                  <a:pt x="0" y="46703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5" name="Freeform 5"/>
          <p:cNvSpPr/>
          <p:nvPr/>
        </p:nvSpPr>
        <p:spPr>
          <a:xfrm rot="7682761">
            <a:off x="-1383321" y="-1859499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6" name="TextBox 6"/>
          <p:cNvSpPr txBox="1"/>
          <p:nvPr/>
        </p:nvSpPr>
        <p:spPr>
          <a:xfrm>
            <a:off x="1722956" y="6564251"/>
            <a:ext cx="8883055" cy="25940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076"/>
              </a:lnSpc>
            </a:pPr>
            <a:r>
              <a:rPr lang="el-GR" sz="4230" b="1" spc="287" dirty="0">
                <a:solidFill>
                  <a:srgbClr val="F35000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Συντακτικό φαινόμενο Δευτερεύουσες προτάσεις: Ενδοιαστικές</a:t>
            </a:r>
            <a:endParaRPr lang="en-US" sz="4230" b="1" spc="287" dirty="0">
              <a:solidFill>
                <a:srgbClr val="F35000"/>
              </a:solidFill>
              <a:latin typeface="Codec Pro Ultra-Bold"/>
              <a:ea typeface="Codec Pro Ultra-Bold"/>
              <a:cs typeface="Codec Pro Ultra-Bold"/>
              <a:sym typeface="Codec Pro Ultra-Bold"/>
            </a:endParaRPr>
          </a:p>
          <a:p>
            <a:pPr algn="l">
              <a:lnSpc>
                <a:spcPts val="5076"/>
              </a:lnSpc>
            </a:pPr>
            <a:endParaRPr lang="en-US" sz="4230" b="1" spc="287" dirty="0">
              <a:solidFill>
                <a:srgbClr val="F35000"/>
              </a:solidFill>
              <a:latin typeface="Codec Pro Ultra-Bold"/>
              <a:ea typeface="Codec Pro Ultra-Bold"/>
              <a:cs typeface="Codec Pro Ultra-Bold"/>
              <a:sym typeface="Codec Pro Ultra-Bold"/>
            </a:endParaRPr>
          </a:p>
        </p:txBody>
      </p:sp>
      <p:grpSp>
        <p:nvGrpSpPr>
          <p:cNvPr id="7" name="Group 7"/>
          <p:cNvGrpSpPr/>
          <p:nvPr/>
        </p:nvGrpSpPr>
        <p:grpSpPr>
          <a:xfrm>
            <a:off x="1722956" y="8559895"/>
            <a:ext cx="6900386" cy="698405"/>
            <a:chOff x="0" y="0"/>
            <a:chExt cx="1342999" cy="13592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42999" cy="135928"/>
            </a:xfrm>
            <a:custGeom>
              <a:avLst/>
              <a:gdLst/>
              <a:ahLst/>
              <a:cxnLst/>
              <a:rect l="l" t="t" r="r" b="b"/>
              <a:pathLst>
                <a:path w="1342999" h="135928">
                  <a:moveTo>
                    <a:pt x="20195" y="0"/>
                  </a:moveTo>
                  <a:lnTo>
                    <a:pt x="1322804" y="0"/>
                  </a:lnTo>
                  <a:cubicBezTo>
                    <a:pt x="1333957" y="0"/>
                    <a:pt x="1342999" y="9042"/>
                    <a:pt x="1342999" y="20195"/>
                  </a:cubicBezTo>
                  <a:lnTo>
                    <a:pt x="1342999" y="115733"/>
                  </a:lnTo>
                  <a:cubicBezTo>
                    <a:pt x="1342999" y="126887"/>
                    <a:pt x="1333957" y="135928"/>
                    <a:pt x="1322804" y="135928"/>
                  </a:cubicBezTo>
                  <a:lnTo>
                    <a:pt x="20195" y="135928"/>
                  </a:lnTo>
                  <a:cubicBezTo>
                    <a:pt x="9042" y="135928"/>
                    <a:pt x="0" y="126887"/>
                    <a:pt x="0" y="115733"/>
                  </a:cubicBezTo>
                  <a:lnTo>
                    <a:pt x="0" y="20195"/>
                  </a:lnTo>
                  <a:cubicBezTo>
                    <a:pt x="0" y="9042"/>
                    <a:pt x="9042" y="0"/>
                    <a:pt x="20195" y="0"/>
                  </a:cubicBezTo>
                  <a:close/>
                </a:path>
              </a:pathLst>
            </a:custGeom>
            <a:solidFill>
              <a:srgbClr val="FFFFFF"/>
            </a:solidFill>
            <a:ln w="9525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9050"/>
              <a:ext cx="1342999" cy="154978"/>
            </a:xfrm>
            <a:prstGeom prst="rect">
              <a:avLst/>
            </a:prstGeom>
          </p:spPr>
          <p:txBody>
            <a:bodyPr lIns="68744" tIns="68744" rIns="68744" bIns="68744" rtlCol="0" anchor="ctr"/>
            <a:lstStyle/>
            <a:p>
              <a:pPr algn="r">
                <a:lnSpc>
                  <a:spcPts val="2730"/>
                </a:lnSpc>
              </a:pPr>
              <a:r>
                <a:rPr lang="el-GR" sz="2100" spc="119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7</a:t>
              </a:r>
              <a:r>
                <a:rPr lang="el-GR" sz="2100" spc="119" baseline="30000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ο</a:t>
              </a:r>
              <a:r>
                <a:rPr lang="el-GR" sz="2100" spc="119" dirty="0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 Λύκειο Λάρισας</a:t>
              </a:r>
              <a:endParaRPr lang="en-US" sz="2100" spc="119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8700" y="2669053"/>
            <a:ext cx="9577311" cy="36014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88"/>
              </a:lnSpc>
            </a:pPr>
            <a:r>
              <a:rPr lang="el-GR" sz="5400" b="1" spc="549" dirty="0">
                <a:solidFill>
                  <a:schemeClr val="tx2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odec Pro"/>
                <a:sym typeface="Codec Pro"/>
              </a:rPr>
              <a:t>Μάθημα 47</a:t>
            </a:r>
            <a:r>
              <a:rPr lang="el-GR" sz="5400" b="1" spc="549" dirty="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Codec Pro"/>
                <a:sym typeface="Codec Pro"/>
              </a:rPr>
              <a:t>: Ο Αύγουστος και η φιλαρέσκεια της κόρης του Ιουλίας</a:t>
            </a:r>
            <a:endParaRPr lang="en-US" sz="5400" b="1" spc="549" dirty="0">
              <a:solidFill>
                <a:srgbClr val="000000"/>
              </a:solidFill>
              <a:latin typeface="Cambria Math" panose="02040503050406030204" pitchFamily="18" charset="0"/>
              <a:ea typeface="Cambria Math" panose="02040503050406030204" pitchFamily="18" charset="0"/>
              <a:cs typeface="Codec Pro"/>
              <a:sym typeface="Codec Pro"/>
            </a:endParaRPr>
          </a:p>
        </p:txBody>
      </p: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D90C3C2E-8F20-E2DE-B26F-3314D837E7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44200" y="2794474"/>
            <a:ext cx="7058872" cy="7025628"/>
          </a:xfrm>
          <a:prstGeom prst="rect">
            <a:avLst/>
          </a:prstGeom>
        </p:spPr>
      </p:pic>
      <p:sp>
        <p:nvSpPr>
          <p:cNvPr id="15" name="Freeform 3">
            <a:extLst>
              <a:ext uri="{FF2B5EF4-FFF2-40B4-BE49-F238E27FC236}">
                <a16:creationId xmlns:a16="http://schemas.microsoft.com/office/drawing/2014/main" id="{25705760-CE57-C5AF-4653-DAAC07E3FEBD}"/>
              </a:ext>
            </a:extLst>
          </p:cNvPr>
          <p:cNvSpPr/>
          <p:nvPr/>
        </p:nvSpPr>
        <p:spPr>
          <a:xfrm rot="12176930">
            <a:off x="336609" y="8569804"/>
            <a:ext cx="1276987" cy="1276987"/>
          </a:xfrm>
          <a:custGeom>
            <a:avLst/>
            <a:gdLst/>
            <a:ahLst/>
            <a:cxnLst/>
            <a:rect l="l" t="t" r="r" b="b"/>
            <a:pathLst>
              <a:path w="1276987" h="1276987">
                <a:moveTo>
                  <a:pt x="0" y="0"/>
                </a:moveTo>
                <a:lnTo>
                  <a:pt x="1276987" y="0"/>
                </a:lnTo>
                <a:lnTo>
                  <a:pt x="1276987" y="1276987"/>
                </a:lnTo>
                <a:lnTo>
                  <a:pt x="0" y="12769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242369"/>
            <a:ext cx="18288000" cy="2044631"/>
            <a:chOff x="0" y="0"/>
            <a:chExt cx="4816593" cy="53850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538504"/>
            </a:xfrm>
            <a:custGeom>
              <a:avLst/>
              <a:gdLst/>
              <a:ahLst/>
              <a:cxnLst/>
              <a:rect l="l" t="t" r="r" b="b"/>
              <a:pathLst>
                <a:path w="4816592" h="538504">
                  <a:moveTo>
                    <a:pt x="0" y="0"/>
                  </a:moveTo>
                  <a:lnTo>
                    <a:pt x="4816592" y="0"/>
                  </a:lnTo>
                  <a:lnTo>
                    <a:pt x="4816592" y="538504"/>
                  </a:lnTo>
                  <a:lnTo>
                    <a:pt x="0" y="538504"/>
                  </a:ln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816593" cy="595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2"/>
                </a:lnSpc>
              </a:pPr>
              <a:endParaRPr/>
            </a:p>
          </p:txBody>
        </p:sp>
      </p:grpSp>
      <p:sp>
        <p:nvSpPr>
          <p:cNvPr id="6" name="Freeform 6"/>
          <p:cNvSpPr/>
          <p:nvPr/>
        </p:nvSpPr>
        <p:spPr>
          <a:xfrm>
            <a:off x="15753664" y="0"/>
            <a:ext cx="2534336" cy="1689557"/>
          </a:xfrm>
          <a:custGeom>
            <a:avLst/>
            <a:gdLst/>
            <a:ahLst/>
            <a:cxnLst/>
            <a:rect l="l" t="t" r="r" b="b"/>
            <a:pathLst>
              <a:path w="2534336" h="1689557">
                <a:moveTo>
                  <a:pt x="0" y="0"/>
                </a:moveTo>
                <a:lnTo>
                  <a:pt x="2534336" y="0"/>
                </a:lnTo>
                <a:lnTo>
                  <a:pt x="2534336" y="1689557"/>
                </a:lnTo>
                <a:lnTo>
                  <a:pt x="0" y="16895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7" name="TextBox 7"/>
          <p:cNvSpPr txBox="1"/>
          <p:nvPr/>
        </p:nvSpPr>
        <p:spPr>
          <a:xfrm>
            <a:off x="10257901" y="441862"/>
            <a:ext cx="7337695" cy="807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69"/>
              </a:lnSpc>
              <a:spcBef>
                <a:spcPct val="0"/>
              </a:spcBef>
            </a:pPr>
            <a:r>
              <a:rPr lang="el-GR" sz="4833" b="1" spc="241" dirty="0">
                <a:solidFill>
                  <a:srgbClr val="F47C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Ομάδα Α</a:t>
            </a:r>
            <a:endParaRPr lang="en-US" sz="4833" b="1" spc="241" dirty="0">
              <a:solidFill>
                <a:srgbClr val="F47C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grpSp>
        <p:nvGrpSpPr>
          <p:cNvPr id="9" name="Group 9"/>
          <p:cNvGrpSpPr/>
          <p:nvPr/>
        </p:nvGrpSpPr>
        <p:grpSpPr>
          <a:xfrm>
            <a:off x="475506" y="1140476"/>
            <a:ext cx="10725894" cy="6884902"/>
            <a:chOff x="0" y="0"/>
            <a:chExt cx="1046652" cy="133892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046652" cy="1338921"/>
            </a:xfrm>
            <a:custGeom>
              <a:avLst/>
              <a:gdLst/>
              <a:ahLst/>
              <a:cxnLst/>
              <a:rect l="l" t="t" r="r" b="b"/>
              <a:pathLst>
                <a:path w="1046652" h="1338921">
                  <a:moveTo>
                    <a:pt x="41557" y="0"/>
                  </a:moveTo>
                  <a:lnTo>
                    <a:pt x="1005095" y="0"/>
                  </a:lnTo>
                  <a:cubicBezTo>
                    <a:pt x="1028046" y="0"/>
                    <a:pt x="1046652" y="18606"/>
                    <a:pt x="1046652" y="41557"/>
                  </a:cubicBezTo>
                  <a:lnTo>
                    <a:pt x="1046652" y="1297364"/>
                  </a:lnTo>
                  <a:cubicBezTo>
                    <a:pt x="1046652" y="1320316"/>
                    <a:pt x="1028046" y="1338921"/>
                    <a:pt x="1005095" y="1338921"/>
                  </a:cubicBezTo>
                  <a:lnTo>
                    <a:pt x="41557" y="1338921"/>
                  </a:lnTo>
                  <a:cubicBezTo>
                    <a:pt x="18606" y="1338921"/>
                    <a:pt x="0" y="1320316"/>
                    <a:pt x="0" y="1297364"/>
                  </a:cubicBezTo>
                  <a:lnTo>
                    <a:pt x="0" y="41557"/>
                  </a:lnTo>
                  <a:cubicBezTo>
                    <a:pt x="0" y="18606"/>
                    <a:pt x="18606" y="0"/>
                    <a:pt x="41557" y="0"/>
                  </a:cubicBezTo>
                  <a:close/>
                </a:path>
              </a:pathLst>
            </a:custGeom>
            <a:ln w="38100" cap="sq">
              <a:solidFill>
                <a:srgbClr val="F47C00"/>
              </a:solidFill>
              <a:prstDash val="solid"/>
              <a:miter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1046652" cy="13865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2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762000" y="1301213"/>
            <a:ext cx="9982200" cy="64372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Iulia, Augusti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filia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, mature habere</a:t>
            </a:r>
            <a:r>
              <a:rPr lang="el-GR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coeperat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canos,</a:t>
            </a:r>
          </a:p>
          <a:p>
            <a:pPr algn="ctr">
              <a:lnSpc>
                <a:spcPct val="200000"/>
              </a:lnSpc>
              <a:spcBef>
                <a:spcPct val="0"/>
              </a:spcBef>
            </a:pP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quos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legere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secrete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solebat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.</a:t>
            </a:r>
            <a:endParaRPr lang="el-GR" sz="2800" b="1" spc="16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Hac re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audita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Augustus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voluit</a:t>
            </a:r>
            <a:r>
              <a:rPr lang="el-GR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filiam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deterrere</a:t>
            </a:r>
            <a:endParaRPr lang="en-US" sz="2800" b="1" spc="16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el-GR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               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quominus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id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faceret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.</a:t>
            </a:r>
            <a:endParaRPr lang="el-GR" sz="2800" b="1" spc="16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it-IT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Eo consilio aliquando</a:t>
            </a:r>
            <a:r>
              <a:rPr lang="el-GR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it-IT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repente intervenit</a:t>
            </a: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el-GR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</a:t>
            </a:r>
            <a:r>
              <a:rPr lang="it-IT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oppressitque ornatrices.</a:t>
            </a:r>
            <a:endParaRPr lang="el-GR" sz="2800" b="1" spc="16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endParaRPr lang="el-GR" sz="2400" b="1" spc="16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 algn="ctr">
              <a:lnSpc>
                <a:spcPct val="200000"/>
              </a:lnSpc>
              <a:spcBef>
                <a:spcPct val="0"/>
              </a:spcBef>
            </a:pPr>
            <a:endParaRPr lang="en-US" sz="2000" b="1" spc="16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grpSp>
        <p:nvGrpSpPr>
          <p:cNvPr id="16" name="Group 16"/>
          <p:cNvGrpSpPr/>
          <p:nvPr/>
        </p:nvGrpSpPr>
        <p:grpSpPr>
          <a:xfrm>
            <a:off x="11676906" y="1390919"/>
            <a:ext cx="5315694" cy="6634459"/>
            <a:chOff x="0" y="0"/>
            <a:chExt cx="1046652" cy="1338921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046652" cy="1338921"/>
            </a:xfrm>
            <a:custGeom>
              <a:avLst/>
              <a:gdLst/>
              <a:ahLst/>
              <a:cxnLst/>
              <a:rect l="l" t="t" r="r" b="b"/>
              <a:pathLst>
                <a:path w="1046652" h="1338921">
                  <a:moveTo>
                    <a:pt x="41557" y="0"/>
                  </a:moveTo>
                  <a:lnTo>
                    <a:pt x="1005095" y="0"/>
                  </a:lnTo>
                  <a:cubicBezTo>
                    <a:pt x="1028046" y="0"/>
                    <a:pt x="1046652" y="18606"/>
                    <a:pt x="1046652" y="41557"/>
                  </a:cubicBezTo>
                  <a:lnTo>
                    <a:pt x="1046652" y="1297364"/>
                  </a:lnTo>
                  <a:cubicBezTo>
                    <a:pt x="1046652" y="1320316"/>
                    <a:pt x="1028046" y="1338921"/>
                    <a:pt x="1005095" y="1338921"/>
                  </a:cubicBezTo>
                  <a:lnTo>
                    <a:pt x="41557" y="1338921"/>
                  </a:lnTo>
                  <a:cubicBezTo>
                    <a:pt x="18606" y="1338921"/>
                    <a:pt x="0" y="1320316"/>
                    <a:pt x="0" y="1297364"/>
                  </a:cubicBezTo>
                  <a:lnTo>
                    <a:pt x="0" y="41557"/>
                  </a:lnTo>
                  <a:cubicBezTo>
                    <a:pt x="0" y="18606"/>
                    <a:pt x="18606" y="0"/>
                    <a:pt x="41557" y="0"/>
                  </a:cubicBezTo>
                  <a:close/>
                </a:path>
              </a:pathLst>
            </a:custGeom>
            <a:ln w="38100" cap="sq">
              <a:solidFill>
                <a:srgbClr val="F47C00"/>
              </a:solidFill>
              <a:prstDash val="solid"/>
              <a:miter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47625"/>
              <a:ext cx="1046652" cy="13865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2"/>
                </a:lnSpc>
              </a:pPr>
              <a:endParaRPr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11811000" y="1708063"/>
            <a:ext cx="4572000" cy="58317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mature=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πρόωρα.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coepi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, </a:t>
            </a: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coepisse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(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ελλ.) = άρχισα.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cani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-</a:t>
            </a: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orum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οι άσπρες τρίχες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l-GR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lego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=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κόβω, βγάζω, αφαιρώ.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soleo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, 2,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</a:t>
            </a:r>
            <a:r>
              <a:rPr lang="el-GR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ημιαποθ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. = συνηθίζω.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l-GR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deterreo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, 2 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αποθαρρύνω.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l-GR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l-GR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consilium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-ii (</a:t>
            </a: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i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),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= το σχέδιο.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intervenio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, 4 =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εμφανίζομαι απρόοπτα.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l-GR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opprimo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, </a:t>
            </a: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oppressi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, 3 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πιάνω </a:t>
            </a:r>
            <a:r>
              <a:rPr lang="el-GR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επ’αυτοφώρω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ornatrix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, </a:t>
            </a: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ornatricis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,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θ, = η κομμώτρια.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n-US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727166" y="8504695"/>
            <a:ext cx="5749834" cy="15654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04"/>
              </a:lnSpc>
              <a:spcBef>
                <a:spcPct val="0"/>
              </a:spcBef>
            </a:pPr>
            <a:r>
              <a:rPr lang="el-GR" sz="2217" spc="22" dirty="0">
                <a:solidFill>
                  <a:srgbClr val="000000"/>
                </a:solidFill>
                <a:ea typeface="Canva Sans"/>
                <a:cs typeface="Canva Sans"/>
                <a:sym typeface="Canva Sans"/>
              </a:rPr>
              <a:t>Η Ιουλία, η κόρη του Αυγούστου, είχε</a:t>
            </a:r>
          </a:p>
          <a:p>
            <a:pPr algn="ctr">
              <a:lnSpc>
                <a:spcPts val="3104"/>
              </a:lnSpc>
              <a:spcBef>
                <a:spcPct val="0"/>
              </a:spcBef>
            </a:pPr>
            <a:r>
              <a:rPr lang="el-GR" sz="2217" spc="22" dirty="0">
                <a:solidFill>
                  <a:srgbClr val="000000"/>
                </a:solidFill>
                <a:ea typeface="Canva Sans"/>
                <a:cs typeface="Canva Sans"/>
                <a:sym typeface="Canva Sans"/>
              </a:rPr>
              <a:t>αρχίσει να εμφανίζει πρόωρα άσπρες</a:t>
            </a:r>
          </a:p>
          <a:p>
            <a:pPr algn="ctr">
              <a:lnSpc>
                <a:spcPts val="3104"/>
              </a:lnSpc>
              <a:spcBef>
                <a:spcPct val="0"/>
              </a:spcBef>
            </a:pPr>
            <a:r>
              <a:rPr lang="el-GR" sz="2217" spc="22" dirty="0">
                <a:solidFill>
                  <a:srgbClr val="000000"/>
                </a:solidFill>
                <a:ea typeface="Canva Sans"/>
                <a:cs typeface="Canva Sans"/>
                <a:sym typeface="Canva Sans"/>
              </a:rPr>
              <a:t>τρίχες, τις οποίες συνήθιζε να αφαιρεί</a:t>
            </a:r>
          </a:p>
          <a:p>
            <a:pPr algn="ctr">
              <a:lnSpc>
                <a:spcPts val="3104"/>
              </a:lnSpc>
              <a:spcBef>
                <a:spcPct val="0"/>
              </a:spcBef>
            </a:pPr>
            <a:r>
              <a:rPr lang="el-GR" sz="2217" spc="22" dirty="0">
                <a:solidFill>
                  <a:srgbClr val="000000"/>
                </a:solidFill>
                <a:ea typeface="Canva Sans"/>
                <a:cs typeface="Canva Sans"/>
                <a:sym typeface="Canva Sans"/>
              </a:rPr>
              <a:t>κρυφά.</a:t>
            </a:r>
            <a:endParaRPr lang="en-US" sz="2217" spc="22" dirty="0">
              <a:solidFill>
                <a:srgbClr val="000000"/>
              </a:solidFill>
              <a:ea typeface="Canva Sans"/>
              <a:cs typeface="Canva Sans"/>
              <a:sym typeface="Canva San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9AE7902-EBC3-8481-2DDD-3C501DD72C1F}"/>
              </a:ext>
            </a:extLst>
          </p:cNvPr>
          <p:cNvSpPr txBox="1"/>
          <p:nvPr/>
        </p:nvSpPr>
        <p:spPr>
          <a:xfrm>
            <a:off x="7129020" y="1249134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Ρ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29754A8-E323-10E2-7B6F-2154E007A6D3}"/>
              </a:ext>
            </a:extLst>
          </p:cNvPr>
          <p:cNvSpPr txBox="1"/>
          <p:nvPr/>
        </p:nvSpPr>
        <p:spPr>
          <a:xfrm>
            <a:off x="914400" y="1289447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Υ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805DF11-56E6-D918-87A7-9BABBBAF1FDD}"/>
              </a:ext>
            </a:extLst>
          </p:cNvPr>
          <p:cNvSpPr txBox="1"/>
          <p:nvPr/>
        </p:nvSpPr>
        <p:spPr>
          <a:xfrm>
            <a:off x="5657164" y="1249134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B050"/>
                </a:solidFill>
              </a:rPr>
              <a:t>Α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4566A77-B363-1618-0A52-1414FF32A96B}"/>
              </a:ext>
            </a:extLst>
          </p:cNvPr>
          <p:cNvSpPr txBox="1"/>
          <p:nvPr/>
        </p:nvSpPr>
        <p:spPr>
          <a:xfrm>
            <a:off x="8410376" y="1289447"/>
            <a:ext cx="8098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B050"/>
                </a:solidFill>
              </a:rPr>
              <a:t>Α </a:t>
            </a:r>
            <a:r>
              <a:rPr lang="el-GR" sz="2000" b="1" dirty="0" err="1">
                <a:solidFill>
                  <a:srgbClr val="00B050"/>
                </a:solidFill>
              </a:rPr>
              <a:t>απ</a:t>
            </a:r>
            <a:r>
              <a:rPr lang="el-GR" sz="2000" b="1" dirty="0">
                <a:solidFill>
                  <a:srgbClr val="00B050"/>
                </a:solidFill>
              </a:rPr>
              <a:t>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84B80EF-A427-5012-1FF4-7E28C9433E9E}"/>
              </a:ext>
            </a:extLst>
          </p:cNvPr>
          <p:cNvSpPr txBox="1"/>
          <p:nvPr/>
        </p:nvSpPr>
        <p:spPr>
          <a:xfrm>
            <a:off x="5108666" y="3860315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Ρ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27F8554-62E5-7059-F23E-D530C8E5E64D}"/>
              </a:ext>
            </a:extLst>
          </p:cNvPr>
          <p:cNvSpPr txBox="1"/>
          <p:nvPr/>
        </p:nvSpPr>
        <p:spPr>
          <a:xfrm>
            <a:off x="5029200" y="3041226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Ρ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44566DE-2E5F-8268-D96C-FAD98C343BB4}"/>
              </a:ext>
            </a:extLst>
          </p:cNvPr>
          <p:cNvSpPr txBox="1"/>
          <p:nvPr/>
        </p:nvSpPr>
        <p:spPr>
          <a:xfrm>
            <a:off x="7319520" y="2116413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Ρ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91F02C3-C9E6-8FA2-B0F4-035FA22000C7}"/>
              </a:ext>
            </a:extLst>
          </p:cNvPr>
          <p:cNvSpPr txBox="1"/>
          <p:nvPr/>
        </p:nvSpPr>
        <p:spPr>
          <a:xfrm>
            <a:off x="1833154" y="552450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Ρ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E4586B6-7E4D-0DE7-4BC9-78E718C8FB8E}"/>
              </a:ext>
            </a:extLst>
          </p:cNvPr>
          <p:cNvSpPr txBox="1"/>
          <p:nvPr/>
        </p:nvSpPr>
        <p:spPr>
          <a:xfrm>
            <a:off x="6400800" y="4582927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Ρ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C1FE675-3196-BB1C-3599-C9EC22FFD437}"/>
              </a:ext>
            </a:extLst>
          </p:cNvPr>
          <p:cNvSpPr txBox="1"/>
          <p:nvPr/>
        </p:nvSpPr>
        <p:spPr>
          <a:xfrm>
            <a:off x="7520906" y="2931613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B050"/>
                </a:solidFill>
              </a:rPr>
              <a:t>Α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F817576-E630-A895-AFE5-57CBD3811907}"/>
              </a:ext>
            </a:extLst>
          </p:cNvPr>
          <p:cNvSpPr txBox="1"/>
          <p:nvPr/>
        </p:nvSpPr>
        <p:spPr>
          <a:xfrm>
            <a:off x="3918786" y="5545483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B050"/>
                </a:solidFill>
              </a:rPr>
              <a:t>Α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E389A0DE-93F9-3507-13EA-1D8E2BAA10A4}"/>
              </a:ext>
            </a:extLst>
          </p:cNvPr>
          <p:cNvSpPr txBox="1"/>
          <p:nvPr/>
        </p:nvSpPr>
        <p:spPr>
          <a:xfrm>
            <a:off x="4442660" y="3832011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B050"/>
                </a:solidFill>
              </a:rPr>
              <a:t>Α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9680D70-0329-2976-BBB7-A613A98E1C28}"/>
              </a:ext>
            </a:extLst>
          </p:cNvPr>
          <p:cNvSpPr txBox="1"/>
          <p:nvPr/>
        </p:nvSpPr>
        <p:spPr>
          <a:xfrm>
            <a:off x="4648200" y="2195575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B050"/>
                </a:solidFill>
              </a:rPr>
              <a:t>Α</a:t>
            </a:r>
          </a:p>
        </p:txBody>
      </p:sp>
      <p:sp>
        <p:nvSpPr>
          <p:cNvPr id="44" name="TextBox 30">
            <a:extLst>
              <a:ext uri="{FF2B5EF4-FFF2-40B4-BE49-F238E27FC236}">
                <a16:creationId xmlns:a16="http://schemas.microsoft.com/office/drawing/2014/main" id="{D1FC00C9-35AD-5457-640D-452CDBB114C7}"/>
              </a:ext>
            </a:extLst>
          </p:cNvPr>
          <p:cNvSpPr txBox="1"/>
          <p:nvPr/>
        </p:nvSpPr>
        <p:spPr>
          <a:xfrm>
            <a:off x="6269081" y="8479098"/>
            <a:ext cx="5749834" cy="11679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04"/>
              </a:lnSpc>
              <a:spcBef>
                <a:spcPct val="0"/>
              </a:spcBef>
            </a:pPr>
            <a:r>
              <a:rPr lang="el-GR" sz="2217" spc="22" dirty="0">
                <a:solidFill>
                  <a:srgbClr val="000000"/>
                </a:solidFill>
                <a:ea typeface="Canva Sans"/>
                <a:cs typeface="Canva Sans"/>
                <a:sym typeface="Canva Sans"/>
              </a:rPr>
              <a:t>Όταν άκουσε ο Αύγουστος αυτό το</a:t>
            </a:r>
          </a:p>
          <a:p>
            <a:pPr algn="ctr">
              <a:lnSpc>
                <a:spcPts val="3104"/>
              </a:lnSpc>
              <a:spcBef>
                <a:spcPct val="0"/>
              </a:spcBef>
            </a:pPr>
            <a:r>
              <a:rPr lang="el-GR" sz="2217" spc="22" dirty="0">
                <a:solidFill>
                  <a:srgbClr val="000000"/>
                </a:solidFill>
                <a:ea typeface="Canva Sans"/>
                <a:cs typeface="Canva Sans"/>
                <a:sym typeface="Canva Sans"/>
              </a:rPr>
              <a:t>πράγμα, θέλησε να αποτρέψει την</a:t>
            </a:r>
          </a:p>
          <a:p>
            <a:pPr algn="ctr">
              <a:lnSpc>
                <a:spcPts val="3104"/>
              </a:lnSpc>
              <a:spcBef>
                <a:spcPct val="0"/>
              </a:spcBef>
            </a:pPr>
            <a:r>
              <a:rPr lang="el-GR" sz="2217" spc="22" dirty="0">
                <a:solidFill>
                  <a:srgbClr val="000000"/>
                </a:solidFill>
                <a:ea typeface="Canva Sans"/>
                <a:cs typeface="Canva Sans"/>
                <a:sym typeface="Canva Sans"/>
              </a:rPr>
              <a:t>κόρη του από το να κάνει αυτό.</a:t>
            </a:r>
            <a:endParaRPr lang="en-US" sz="2217" spc="22" dirty="0">
              <a:solidFill>
                <a:srgbClr val="000000"/>
              </a:solidFill>
              <a:ea typeface="Canva Sans"/>
              <a:cs typeface="Canva Sans"/>
              <a:sym typeface="Canva Sans"/>
            </a:endParaRPr>
          </a:p>
        </p:txBody>
      </p:sp>
      <p:sp>
        <p:nvSpPr>
          <p:cNvPr id="45" name="TextBox 30">
            <a:extLst>
              <a:ext uri="{FF2B5EF4-FFF2-40B4-BE49-F238E27FC236}">
                <a16:creationId xmlns:a16="http://schemas.microsoft.com/office/drawing/2014/main" id="{7AE66D92-2AA1-6D11-7623-38E35F572127}"/>
              </a:ext>
            </a:extLst>
          </p:cNvPr>
          <p:cNvSpPr txBox="1"/>
          <p:nvPr/>
        </p:nvSpPr>
        <p:spPr>
          <a:xfrm>
            <a:off x="11322230" y="8588610"/>
            <a:ext cx="5749834" cy="11679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04"/>
              </a:lnSpc>
              <a:spcBef>
                <a:spcPct val="0"/>
              </a:spcBef>
            </a:pPr>
            <a:r>
              <a:rPr lang="el-GR" sz="2217" spc="22" dirty="0">
                <a:solidFill>
                  <a:srgbClr val="000000"/>
                </a:solidFill>
                <a:ea typeface="Canva Sans"/>
                <a:cs typeface="Canva Sans"/>
                <a:sym typeface="Canva Sans"/>
              </a:rPr>
              <a:t>Με αυτό το σχέδιο κάποτε</a:t>
            </a:r>
          </a:p>
          <a:p>
            <a:pPr algn="ctr">
              <a:lnSpc>
                <a:spcPts val="3104"/>
              </a:lnSpc>
              <a:spcBef>
                <a:spcPct val="0"/>
              </a:spcBef>
            </a:pPr>
            <a:r>
              <a:rPr lang="el-GR" sz="2217" spc="22" dirty="0">
                <a:solidFill>
                  <a:srgbClr val="000000"/>
                </a:solidFill>
                <a:ea typeface="Canva Sans"/>
                <a:cs typeface="Canva Sans"/>
                <a:sym typeface="Canva Sans"/>
              </a:rPr>
              <a:t>εμφανίστηκε ξαφνικά και έπιασε επ’</a:t>
            </a:r>
          </a:p>
          <a:p>
            <a:pPr algn="ctr">
              <a:lnSpc>
                <a:spcPts val="3104"/>
              </a:lnSpc>
              <a:spcBef>
                <a:spcPct val="0"/>
              </a:spcBef>
            </a:pPr>
            <a:r>
              <a:rPr lang="el-GR" sz="2217" spc="22" dirty="0">
                <a:solidFill>
                  <a:srgbClr val="000000"/>
                </a:solidFill>
                <a:ea typeface="Canva Sans"/>
                <a:cs typeface="Canva Sans"/>
                <a:sym typeface="Canva Sans"/>
              </a:rPr>
              <a:t>αυτοφώρω τις κομμώτριες.</a:t>
            </a:r>
            <a:endParaRPr lang="en-US" sz="2217" spc="22" dirty="0">
              <a:solidFill>
                <a:srgbClr val="000000"/>
              </a:solidFill>
              <a:ea typeface="Canva Sans"/>
              <a:cs typeface="Canva Sans"/>
              <a:sym typeface="Canva San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39126D0-D1F0-00DF-4974-61B66A6A9089}"/>
              </a:ext>
            </a:extLst>
          </p:cNvPr>
          <p:cNvSpPr txBox="1"/>
          <p:nvPr/>
        </p:nvSpPr>
        <p:spPr>
          <a:xfrm>
            <a:off x="3758510" y="2931613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70C0"/>
                </a:solidFill>
              </a:rPr>
              <a:t>Υ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B5B7CC4-4E69-CECC-3943-AA3ABF86653F}"/>
              </a:ext>
            </a:extLst>
          </p:cNvPr>
          <p:cNvSpPr txBox="1"/>
          <p:nvPr/>
        </p:nvSpPr>
        <p:spPr>
          <a:xfrm>
            <a:off x="6781800" y="4027346"/>
            <a:ext cx="3962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00B050"/>
                </a:solidFill>
              </a:rPr>
              <a:t>Αντικείμενο </a:t>
            </a:r>
            <a:r>
              <a:rPr lang="en-US" sz="2400" b="1" dirty="0" err="1">
                <a:solidFill>
                  <a:srgbClr val="00B050"/>
                </a:solidFill>
              </a:rPr>
              <a:t>deterrere</a:t>
            </a:r>
            <a:endParaRPr lang="en-US" sz="2400" b="1" dirty="0">
              <a:solidFill>
                <a:srgbClr val="00B050"/>
              </a:solidFill>
            </a:endParaRPr>
          </a:p>
          <a:p>
            <a:r>
              <a:rPr lang="el-GR" sz="2400" b="1" dirty="0">
                <a:solidFill>
                  <a:srgbClr val="00B050"/>
                </a:solidFill>
              </a:rPr>
              <a:t>Ονοματική [</a:t>
            </a:r>
            <a:r>
              <a:rPr lang="en-US" sz="2400" b="1" dirty="0" err="1">
                <a:solidFill>
                  <a:srgbClr val="00B050"/>
                </a:solidFill>
              </a:rPr>
              <a:t>quominus</a:t>
            </a:r>
            <a:r>
              <a:rPr lang="en-US" sz="2400" b="1" dirty="0">
                <a:solidFill>
                  <a:srgbClr val="00B050"/>
                </a:solidFill>
              </a:rPr>
              <a:t>/quin]</a:t>
            </a:r>
            <a:endParaRPr lang="el-GR" sz="2400" b="1" dirty="0">
              <a:solidFill>
                <a:srgbClr val="00B050"/>
              </a:solidFill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34DE5A5-C9CF-A8FA-4750-80FF1B1847D6}"/>
              </a:ext>
            </a:extLst>
          </p:cNvPr>
          <p:cNvSpPr txBox="1"/>
          <p:nvPr/>
        </p:nvSpPr>
        <p:spPr>
          <a:xfrm>
            <a:off x="8406711" y="2341114"/>
            <a:ext cx="2337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chemeClr val="accent6">
                    <a:lumMod val="75000"/>
                  </a:schemeClr>
                </a:solidFill>
              </a:rPr>
              <a:t>Αναφορική - Ονοματική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9D1C5-0810-5876-4CB0-4684661DD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A18EEAA-4BF9-09E9-401C-04D3DE58BE4F}"/>
              </a:ext>
            </a:extLst>
          </p:cNvPr>
          <p:cNvGrpSpPr/>
          <p:nvPr/>
        </p:nvGrpSpPr>
        <p:grpSpPr>
          <a:xfrm>
            <a:off x="0" y="8242369"/>
            <a:ext cx="18288000" cy="2044631"/>
            <a:chOff x="0" y="0"/>
            <a:chExt cx="4816593" cy="53850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3E61319-441D-22D2-BDDE-B6352B0F9523}"/>
                </a:ext>
              </a:extLst>
            </p:cNvPr>
            <p:cNvSpPr/>
            <p:nvPr/>
          </p:nvSpPr>
          <p:spPr>
            <a:xfrm>
              <a:off x="0" y="0"/>
              <a:ext cx="4816592" cy="538504"/>
            </a:xfrm>
            <a:custGeom>
              <a:avLst/>
              <a:gdLst/>
              <a:ahLst/>
              <a:cxnLst/>
              <a:rect l="l" t="t" r="r" b="b"/>
              <a:pathLst>
                <a:path w="4816592" h="538504">
                  <a:moveTo>
                    <a:pt x="0" y="0"/>
                  </a:moveTo>
                  <a:lnTo>
                    <a:pt x="4816592" y="0"/>
                  </a:lnTo>
                  <a:lnTo>
                    <a:pt x="4816592" y="538504"/>
                  </a:lnTo>
                  <a:lnTo>
                    <a:pt x="0" y="538504"/>
                  </a:ln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B9082D0-10D6-860D-B28E-8EF6E4E26A0C}"/>
                </a:ext>
              </a:extLst>
            </p:cNvPr>
            <p:cNvSpPr txBox="1"/>
            <p:nvPr/>
          </p:nvSpPr>
          <p:spPr>
            <a:xfrm>
              <a:off x="0" y="-57150"/>
              <a:ext cx="4816593" cy="595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2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28E2DF42-C97B-3BF3-B14D-44D04FFD8223}"/>
              </a:ext>
            </a:extLst>
          </p:cNvPr>
          <p:cNvSpPr/>
          <p:nvPr/>
        </p:nvSpPr>
        <p:spPr>
          <a:xfrm>
            <a:off x="15753664" y="0"/>
            <a:ext cx="2534336" cy="1689557"/>
          </a:xfrm>
          <a:custGeom>
            <a:avLst/>
            <a:gdLst/>
            <a:ahLst/>
            <a:cxnLst/>
            <a:rect l="l" t="t" r="r" b="b"/>
            <a:pathLst>
              <a:path w="2534336" h="1689557">
                <a:moveTo>
                  <a:pt x="0" y="0"/>
                </a:moveTo>
                <a:lnTo>
                  <a:pt x="2534336" y="0"/>
                </a:lnTo>
                <a:lnTo>
                  <a:pt x="2534336" y="1689557"/>
                </a:lnTo>
                <a:lnTo>
                  <a:pt x="0" y="16895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E18BC483-5DB0-386F-E685-988E0B392C07}"/>
              </a:ext>
            </a:extLst>
          </p:cNvPr>
          <p:cNvSpPr txBox="1"/>
          <p:nvPr/>
        </p:nvSpPr>
        <p:spPr>
          <a:xfrm>
            <a:off x="10257901" y="441862"/>
            <a:ext cx="7337695" cy="807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69"/>
              </a:lnSpc>
              <a:spcBef>
                <a:spcPct val="0"/>
              </a:spcBef>
            </a:pPr>
            <a:r>
              <a:rPr lang="el-GR" sz="4833" b="1" spc="241" dirty="0">
                <a:solidFill>
                  <a:srgbClr val="F47C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Ομάδα Α</a:t>
            </a:r>
            <a:endParaRPr lang="en-US" sz="4833" b="1" spc="241" dirty="0">
              <a:solidFill>
                <a:srgbClr val="F47C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71BCD0CD-4302-8E54-6F0C-5F0097C8FEF8}"/>
              </a:ext>
            </a:extLst>
          </p:cNvPr>
          <p:cNvGrpSpPr/>
          <p:nvPr/>
        </p:nvGrpSpPr>
        <p:grpSpPr>
          <a:xfrm>
            <a:off x="475506" y="1140476"/>
            <a:ext cx="10725894" cy="6884902"/>
            <a:chOff x="0" y="0"/>
            <a:chExt cx="1046652" cy="1338921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3B956D9-07AE-99A4-567D-A2535E367FE9}"/>
                </a:ext>
              </a:extLst>
            </p:cNvPr>
            <p:cNvSpPr/>
            <p:nvPr/>
          </p:nvSpPr>
          <p:spPr>
            <a:xfrm>
              <a:off x="0" y="0"/>
              <a:ext cx="1046652" cy="1338921"/>
            </a:xfrm>
            <a:custGeom>
              <a:avLst/>
              <a:gdLst/>
              <a:ahLst/>
              <a:cxnLst/>
              <a:rect l="l" t="t" r="r" b="b"/>
              <a:pathLst>
                <a:path w="1046652" h="1338921">
                  <a:moveTo>
                    <a:pt x="41557" y="0"/>
                  </a:moveTo>
                  <a:lnTo>
                    <a:pt x="1005095" y="0"/>
                  </a:lnTo>
                  <a:cubicBezTo>
                    <a:pt x="1028046" y="0"/>
                    <a:pt x="1046652" y="18606"/>
                    <a:pt x="1046652" y="41557"/>
                  </a:cubicBezTo>
                  <a:lnTo>
                    <a:pt x="1046652" y="1297364"/>
                  </a:lnTo>
                  <a:cubicBezTo>
                    <a:pt x="1046652" y="1320316"/>
                    <a:pt x="1028046" y="1338921"/>
                    <a:pt x="1005095" y="1338921"/>
                  </a:cubicBezTo>
                  <a:lnTo>
                    <a:pt x="41557" y="1338921"/>
                  </a:lnTo>
                  <a:cubicBezTo>
                    <a:pt x="18606" y="1338921"/>
                    <a:pt x="0" y="1320316"/>
                    <a:pt x="0" y="1297364"/>
                  </a:cubicBezTo>
                  <a:lnTo>
                    <a:pt x="0" y="41557"/>
                  </a:lnTo>
                  <a:cubicBezTo>
                    <a:pt x="0" y="18606"/>
                    <a:pt x="18606" y="0"/>
                    <a:pt x="41557" y="0"/>
                  </a:cubicBezTo>
                  <a:close/>
                </a:path>
              </a:pathLst>
            </a:custGeom>
            <a:ln w="38100" cap="sq">
              <a:solidFill>
                <a:srgbClr val="F47C00"/>
              </a:solidFill>
              <a:prstDash val="solid"/>
              <a:miter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CD8F177E-DA52-6788-BE6C-FFE36687D0F7}"/>
                </a:ext>
              </a:extLst>
            </p:cNvPr>
            <p:cNvSpPr txBox="1"/>
            <p:nvPr/>
          </p:nvSpPr>
          <p:spPr>
            <a:xfrm>
              <a:off x="0" y="-47625"/>
              <a:ext cx="1046652" cy="13865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2"/>
                </a:lnSpc>
              </a:pPr>
              <a:endParaRPr/>
            </a:p>
          </p:txBody>
        </p:sp>
      </p:grpSp>
      <p:sp>
        <p:nvSpPr>
          <p:cNvPr id="15" name="TextBox 15">
            <a:extLst>
              <a:ext uri="{FF2B5EF4-FFF2-40B4-BE49-F238E27FC236}">
                <a16:creationId xmlns:a16="http://schemas.microsoft.com/office/drawing/2014/main" id="{1A9915AF-B84E-E16B-6C1D-BA6DCB886F3D}"/>
              </a:ext>
            </a:extLst>
          </p:cNvPr>
          <p:cNvSpPr txBox="1"/>
          <p:nvPr/>
        </p:nvSpPr>
        <p:spPr>
          <a:xfrm>
            <a:off x="762000" y="1301213"/>
            <a:ext cx="9982200" cy="6560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Etsi super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vestem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earum</a:t>
            </a:r>
            <a:r>
              <a:rPr lang="el-GR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deprehendit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canos,</a:t>
            </a: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el-GR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tamen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Augustus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dissimulavit</a:t>
            </a:r>
            <a:r>
              <a:rPr lang="el-GR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eos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vidisse</a:t>
            </a:r>
            <a:endParaRPr lang="en-US" sz="2800" b="1" spc="16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el-GR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     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et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aliis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sermonibus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tempus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extraxit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,</a:t>
            </a: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el-GR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          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donec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induxit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mentionem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aetatis.</a:t>
            </a:r>
            <a:endParaRPr lang="el-GR" sz="2800" b="1" spc="16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endParaRPr lang="el-GR" sz="2800" b="1" spc="16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Tum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interrogavit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filiam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,</a:t>
            </a: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utrum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post aliquot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annos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cana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00" b="1" spc="16" dirty="0" err="1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esse</a:t>
            </a:r>
            <a:r>
              <a:rPr lang="el-GR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</a:t>
            </a:r>
            <a:r>
              <a:rPr lang="en-US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mallet an calva.</a:t>
            </a:r>
            <a:endParaRPr lang="el-GR" sz="2800" b="1" spc="16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endParaRPr lang="en-US" sz="2000" b="1" spc="16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83ACA11B-2A7B-F5E1-5405-2E2A966D7321}"/>
              </a:ext>
            </a:extLst>
          </p:cNvPr>
          <p:cNvGrpSpPr/>
          <p:nvPr/>
        </p:nvGrpSpPr>
        <p:grpSpPr>
          <a:xfrm>
            <a:off x="11676906" y="1390919"/>
            <a:ext cx="5315694" cy="6634459"/>
            <a:chOff x="0" y="0"/>
            <a:chExt cx="1046652" cy="1338921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614FB07D-8511-C5B3-C9B9-02803797FA28}"/>
                </a:ext>
              </a:extLst>
            </p:cNvPr>
            <p:cNvSpPr/>
            <p:nvPr/>
          </p:nvSpPr>
          <p:spPr>
            <a:xfrm>
              <a:off x="0" y="0"/>
              <a:ext cx="1046652" cy="1338921"/>
            </a:xfrm>
            <a:custGeom>
              <a:avLst/>
              <a:gdLst/>
              <a:ahLst/>
              <a:cxnLst/>
              <a:rect l="l" t="t" r="r" b="b"/>
              <a:pathLst>
                <a:path w="1046652" h="1338921">
                  <a:moveTo>
                    <a:pt x="41557" y="0"/>
                  </a:moveTo>
                  <a:lnTo>
                    <a:pt x="1005095" y="0"/>
                  </a:lnTo>
                  <a:cubicBezTo>
                    <a:pt x="1028046" y="0"/>
                    <a:pt x="1046652" y="18606"/>
                    <a:pt x="1046652" y="41557"/>
                  </a:cubicBezTo>
                  <a:lnTo>
                    <a:pt x="1046652" y="1297364"/>
                  </a:lnTo>
                  <a:cubicBezTo>
                    <a:pt x="1046652" y="1320316"/>
                    <a:pt x="1028046" y="1338921"/>
                    <a:pt x="1005095" y="1338921"/>
                  </a:cubicBezTo>
                  <a:lnTo>
                    <a:pt x="41557" y="1338921"/>
                  </a:lnTo>
                  <a:cubicBezTo>
                    <a:pt x="18606" y="1338921"/>
                    <a:pt x="0" y="1320316"/>
                    <a:pt x="0" y="1297364"/>
                  </a:cubicBezTo>
                  <a:lnTo>
                    <a:pt x="0" y="41557"/>
                  </a:lnTo>
                  <a:cubicBezTo>
                    <a:pt x="0" y="18606"/>
                    <a:pt x="18606" y="0"/>
                    <a:pt x="41557" y="0"/>
                  </a:cubicBezTo>
                  <a:close/>
                </a:path>
              </a:pathLst>
            </a:custGeom>
            <a:ln w="38100" cap="sq">
              <a:solidFill>
                <a:srgbClr val="F47C00"/>
              </a:solidFill>
              <a:prstDash val="solid"/>
              <a:miter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36FDFE00-539E-BB6C-42BF-56BD8CE55D68}"/>
                </a:ext>
              </a:extLst>
            </p:cNvPr>
            <p:cNvSpPr txBox="1"/>
            <p:nvPr/>
          </p:nvSpPr>
          <p:spPr>
            <a:xfrm>
              <a:off x="0" y="-47625"/>
              <a:ext cx="1046652" cy="13865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2"/>
                </a:lnSpc>
              </a:pPr>
              <a:endParaRPr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71422660-5BA5-55D5-98F5-7B6189717428}"/>
              </a:ext>
            </a:extLst>
          </p:cNvPr>
          <p:cNvSpPr txBox="1"/>
          <p:nvPr/>
        </p:nvSpPr>
        <p:spPr>
          <a:xfrm>
            <a:off x="11811000" y="1708063"/>
            <a:ext cx="4572000" cy="61395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vestis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, </a:t>
            </a: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vestis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= το φόρεμα.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deprehendo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3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ανακαλύπτω.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dissimulo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, 1 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προσποιούμαι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l-GR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sermo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–</a:t>
            </a: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onis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= ο λόγος.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tempus, temporis,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= ο χρόνος.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extraho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3 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παρατείνω.</a:t>
            </a:r>
            <a:endParaRPr lang="en-US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l-GR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induco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3 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εισάγω, φέρνω για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συζήτηση.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aetas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–</a:t>
            </a: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atis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=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ηλικία</a:t>
            </a:r>
            <a:endParaRPr lang="en-US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n-US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l-GR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l-GR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n-US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aliquot: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= μερικοί, -</a:t>
            </a:r>
            <a:r>
              <a:rPr lang="el-GR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ές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, -ά.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canus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, -a, -um 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ασπρομάλλης</a:t>
            </a:r>
            <a:endParaRPr lang="en-US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malo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προτιμώ.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calvus, -a, -um 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φαλακρός.</a:t>
            </a:r>
            <a:endParaRPr lang="en-US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n-US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0B89837E-5FBB-D030-5FD8-4BD5D6705E84}"/>
              </a:ext>
            </a:extLst>
          </p:cNvPr>
          <p:cNvSpPr txBox="1"/>
          <p:nvPr/>
        </p:nvSpPr>
        <p:spPr>
          <a:xfrm>
            <a:off x="762000" y="8479098"/>
            <a:ext cx="7924800" cy="15716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104"/>
              </a:lnSpc>
              <a:spcBef>
                <a:spcPct val="0"/>
              </a:spcBef>
            </a:pPr>
            <a:r>
              <a:rPr lang="el-GR" sz="2400" spc="22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Αν και ανακάλυψε άσπρες τρίχες πάνω στο φόρεμά τους, όμως ο Αύγουστος προσποιήθηκε πως δεν τις</a:t>
            </a:r>
          </a:p>
          <a:p>
            <a:pPr algn="just">
              <a:lnSpc>
                <a:spcPts val="3104"/>
              </a:lnSpc>
              <a:spcBef>
                <a:spcPct val="0"/>
              </a:spcBef>
            </a:pPr>
            <a:r>
              <a:rPr lang="el-GR" sz="2400" spc="22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είδε και με άλλες κουβέντες </a:t>
            </a:r>
            <a:r>
              <a:rPr lang="el-GR" sz="2400" spc="22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παρέτεινε</a:t>
            </a:r>
            <a:r>
              <a:rPr lang="el-GR" sz="2400" spc="22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τον χρόνο, μέχρι που έφερε τη συζήτηση στην ηλικία.</a:t>
            </a:r>
            <a:endParaRPr lang="en-US" sz="2400" spc="22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</p:txBody>
      </p:sp>
      <p:sp>
        <p:nvSpPr>
          <p:cNvPr id="5" name="TextBox 30">
            <a:extLst>
              <a:ext uri="{FF2B5EF4-FFF2-40B4-BE49-F238E27FC236}">
                <a16:creationId xmlns:a16="http://schemas.microsoft.com/office/drawing/2014/main" id="{2744FB50-E27E-48B7-EFF2-93266154E649}"/>
              </a:ext>
            </a:extLst>
          </p:cNvPr>
          <p:cNvSpPr txBox="1"/>
          <p:nvPr/>
        </p:nvSpPr>
        <p:spPr>
          <a:xfrm>
            <a:off x="9753600" y="8548093"/>
            <a:ext cx="6172200" cy="11679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04"/>
              </a:lnSpc>
              <a:spcBef>
                <a:spcPct val="0"/>
              </a:spcBef>
            </a:pPr>
            <a:r>
              <a:rPr lang="el-GR" sz="2400" spc="22" dirty="0">
                <a:solidFill>
                  <a:srgbClr val="000000"/>
                </a:solidFill>
                <a:ea typeface="Canva Sans"/>
                <a:cs typeface="Canva Sans"/>
                <a:sym typeface="Canva Sans"/>
              </a:rPr>
              <a:t>Τότε ρώτησε την κόρη του, αν μετά</a:t>
            </a:r>
          </a:p>
          <a:p>
            <a:pPr algn="ctr">
              <a:lnSpc>
                <a:spcPts val="3104"/>
              </a:lnSpc>
              <a:spcBef>
                <a:spcPct val="0"/>
              </a:spcBef>
            </a:pPr>
            <a:r>
              <a:rPr lang="el-GR" sz="2400" spc="22" dirty="0">
                <a:solidFill>
                  <a:srgbClr val="000000"/>
                </a:solidFill>
                <a:ea typeface="Canva Sans"/>
                <a:cs typeface="Canva Sans"/>
                <a:sym typeface="Canva Sans"/>
              </a:rPr>
              <a:t>από κάποια χρόνια θα προτιμούσε να</a:t>
            </a:r>
          </a:p>
          <a:p>
            <a:pPr algn="ctr">
              <a:lnSpc>
                <a:spcPts val="3104"/>
              </a:lnSpc>
              <a:spcBef>
                <a:spcPct val="0"/>
              </a:spcBef>
            </a:pPr>
            <a:r>
              <a:rPr lang="el-GR" sz="2400" spc="22" dirty="0">
                <a:solidFill>
                  <a:srgbClr val="000000"/>
                </a:solidFill>
                <a:ea typeface="Canva Sans"/>
                <a:cs typeface="Canva Sans"/>
                <a:sym typeface="Canva Sans"/>
              </a:rPr>
              <a:t>είναι ασπρομάλλα ή φαλακρή.</a:t>
            </a:r>
            <a:endParaRPr lang="en-US" sz="2400" spc="22" dirty="0">
              <a:solidFill>
                <a:srgbClr val="000000"/>
              </a:solidFill>
              <a:ea typeface="Canva Sans"/>
              <a:cs typeface="Canva Sans"/>
              <a:sym typeface="Canva Sa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C16C18-A97C-92CC-ED61-30FE585FE2BB}"/>
              </a:ext>
            </a:extLst>
          </p:cNvPr>
          <p:cNvSpPr txBox="1"/>
          <p:nvPr/>
        </p:nvSpPr>
        <p:spPr>
          <a:xfrm>
            <a:off x="6096000" y="1190864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Ρ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77A121B-BE4E-7B34-790B-9215DB528E7F}"/>
              </a:ext>
            </a:extLst>
          </p:cNvPr>
          <p:cNvSpPr txBox="1"/>
          <p:nvPr/>
        </p:nvSpPr>
        <p:spPr>
          <a:xfrm>
            <a:off x="7600769" y="1190864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B050"/>
                </a:solidFill>
              </a:rPr>
              <a:t>Α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1DBCCC4-BB51-1451-A6BC-50E8BA9A9317}"/>
              </a:ext>
            </a:extLst>
          </p:cNvPr>
          <p:cNvSpPr txBox="1"/>
          <p:nvPr/>
        </p:nvSpPr>
        <p:spPr>
          <a:xfrm>
            <a:off x="8561859" y="1495660"/>
            <a:ext cx="3048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chemeClr val="accent6">
                    <a:lumMod val="75000"/>
                  </a:schemeClr>
                </a:solidFill>
              </a:rPr>
              <a:t>Εναντιωματική/</a:t>
            </a:r>
          </a:p>
          <a:p>
            <a:r>
              <a:rPr lang="el-GR" sz="2400" b="1" dirty="0">
                <a:solidFill>
                  <a:schemeClr val="accent6">
                    <a:lumMod val="75000"/>
                  </a:schemeClr>
                </a:solidFill>
              </a:rPr>
              <a:t>επιρρηματική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7D02D6-6A57-BB8A-4EAA-9857C453C138}"/>
              </a:ext>
            </a:extLst>
          </p:cNvPr>
          <p:cNvSpPr txBox="1"/>
          <p:nvPr/>
        </p:nvSpPr>
        <p:spPr>
          <a:xfrm>
            <a:off x="4799511" y="2061567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chemeClr val="accent6">
                    <a:lumMod val="75000"/>
                  </a:schemeClr>
                </a:solidFill>
              </a:rPr>
              <a:t>Ρ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2A2BF5-B009-309A-9B53-B6BB14606027}"/>
              </a:ext>
            </a:extLst>
          </p:cNvPr>
          <p:cNvSpPr txBox="1"/>
          <p:nvPr/>
        </p:nvSpPr>
        <p:spPr>
          <a:xfrm>
            <a:off x="6705600" y="299079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chemeClr val="accent6">
                    <a:lumMod val="75000"/>
                  </a:schemeClr>
                </a:solidFill>
              </a:rPr>
              <a:t>Ρ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BDBA47-705D-C41F-F801-46F45E8EF349}"/>
              </a:ext>
            </a:extLst>
          </p:cNvPr>
          <p:cNvSpPr txBox="1"/>
          <p:nvPr/>
        </p:nvSpPr>
        <p:spPr>
          <a:xfrm>
            <a:off x="2362200" y="544830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chemeClr val="accent6">
                    <a:lumMod val="75000"/>
                  </a:schemeClr>
                </a:solidFill>
              </a:rPr>
              <a:t>Ρ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FCE2B4-C114-61D4-AA85-DAC00A7AEC0B}"/>
              </a:ext>
            </a:extLst>
          </p:cNvPr>
          <p:cNvSpPr txBox="1"/>
          <p:nvPr/>
        </p:nvSpPr>
        <p:spPr>
          <a:xfrm>
            <a:off x="3733800" y="3837213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chemeClr val="accent6">
                    <a:lumMod val="75000"/>
                  </a:schemeClr>
                </a:solidFill>
              </a:rPr>
              <a:t>Ρ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4A7966A-7F65-895F-8365-A62A5E288083}"/>
              </a:ext>
            </a:extLst>
          </p:cNvPr>
          <p:cNvSpPr txBox="1"/>
          <p:nvPr/>
        </p:nvSpPr>
        <p:spPr>
          <a:xfrm>
            <a:off x="7219769" y="628650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chemeClr val="accent6">
                    <a:lumMod val="75000"/>
                  </a:schemeClr>
                </a:solidFill>
              </a:rPr>
              <a:t>Ρ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1DE8135-9B42-82E7-881D-104C60FF7131}"/>
              </a:ext>
            </a:extLst>
          </p:cNvPr>
          <p:cNvSpPr txBox="1"/>
          <p:nvPr/>
        </p:nvSpPr>
        <p:spPr>
          <a:xfrm>
            <a:off x="7280855" y="2044694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B050"/>
                </a:solidFill>
              </a:rPr>
              <a:t>Α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5A298E9-2FCA-0A16-17B5-63AA27DBB459}"/>
              </a:ext>
            </a:extLst>
          </p:cNvPr>
          <p:cNvSpPr txBox="1"/>
          <p:nvPr/>
        </p:nvSpPr>
        <p:spPr>
          <a:xfrm>
            <a:off x="5457453" y="299079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B050"/>
                </a:solidFill>
              </a:rPr>
              <a:t>Α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D1732BB-C2C0-7CC2-6758-33634A66965F}"/>
              </a:ext>
            </a:extLst>
          </p:cNvPr>
          <p:cNvSpPr txBox="1"/>
          <p:nvPr/>
        </p:nvSpPr>
        <p:spPr>
          <a:xfrm>
            <a:off x="5180511" y="3785802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B050"/>
                </a:solidFill>
              </a:rPr>
              <a:t>Α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8652F2D-A822-991C-63C3-414B8671BE70}"/>
              </a:ext>
            </a:extLst>
          </p:cNvPr>
          <p:cNvSpPr txBox="1"/>
          <p:nvPr/>
        </p:nvSpPr>
        <p:spPr>
          <a:xfrm>
            <a:off x="6286500" y="628650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B050"/>
                </a:solidFill>
              </a:rPr>
              <a:t>Α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A1BDCC7-7586-8B58-2694-D838A0CE47B7}"/>
              </a:ext>
            </a:extLst>
          </p:cNvPr>
          <p:cNvSpPr txBox="1"/>
          <p:nvPr/>
        </p:nvSpPr>
        <p:spPr>
          <a:xfrm>
            <a:off x="2853267" y="2061567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chemeClr val="accent1"/>
                </a:solidFill>
              </a:rPr>
              <a:t>Υ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ACD009-7FAA-CAF0-8518-291AEF2E588B}"/>
              </a:ext>
            </a:extLst>
          </p:cNvPr>
          <p:cNvSpPr txBox="1"/>
          <p:nvPr/>
        </p:nvSpPr>
        <p:spPr>
          <a:xfrm>
            <a:off x="3962400" y="5478156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B050"/>
                </a:solidFill>
              </a:rPr>
              <a:t>Α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052FB27-9350-B444-BBA2-31EB3DC3410F}"/>
              </a:ext>
            </a:extLst>
          </p:cNvPr>
          <p:cNvSpPr txBox="1"/>
          <p:nvPr/>
        </p:nvSpPr>
        <p:spPr>
          <a:xfrm>
            <a:off x="8426831" y="4026470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chemeClr val="accent6">
                    <a:lumMod val="75000"/>
                  </a:schemeClr>
                </a:solidFill>
              </a:rPr>
              <a:t>Χρονική / επιρρηματική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90277B5-9907-C587-7B2D-B7BB31E26F2F}"/>
              </a:ext>
            </a:extLst>
          </p:cNvPr>
          <p:cNvSpPr txBox="1"/>
          <p:nvPr/>
        </p:nvSpPr>
        <p:spPr>
          <a:xfrm>
            <a:off x="8218959" y="5312276"/>
            <a:ext cx="27629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00B050"/>
                </a:solidFill>
              </a:rPr>
              <a:t>Πλάγια ερωτηματική</a:t>
            </a:r>
          </a:p>
          <a:p>
            <a:r>
              <a:rPr lang="el-GR" sz="2400" b="1" dirty="0">
                <a:solidFill>
                  <a:srgbClr val="00B050"/>
                </a:solidFill>
              </a:rPr>
              <a:t>Αντικείμενο</a:t>
            </a:r>
          </a:p>
        </p:txBody>
      </p:sp>
    </p:spTree>
    <p:extLst>
      <p:ext uri="{BB962C8B-B14F-4D97-AF65-F5344CB8AC3E}">
        <p14:creationId xmlns:p14="http://schemas.microsoft.com/office/powerpoint/2010/main" val="102939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5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25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25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E36C09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25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5" grpId="0"/>
      <p:bldP spid="8" grpId="0"/>
      <p:bldP spid="12" grpId="0"/>
      <p:bldP spid="13" grpId="0"/>
      <p:bldP spid="14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9" grpId="0"/>
      <p:bldP spid="31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38D5A-3F18-F255-4B8F-93CCA3FD43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3F6653BE-D94B-19FA-C5A9-1CE745615ACE}"/>
              </a:ext>
            </a:extLst>
          </p:cNvPr>
          <p:cNvGrpSpPr/>
          <p:nvPr/>
        </p:nvGrpSpPr>
        <p:grpSpPr>
          <a:xfrm>
            <a:off x="0" y="8242369"/>
            <a:ext cx="18288000" cy="2044631"/>
            <a:chOff x="0" y="0"/>
            <a:chExt cx="4816593" cy="538504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82E875C-E26A-FFB0-4BFC-E96385662B23}"/>
                </a:ext>
              </a:extLst>
            </p:cNvPr>
            <p:cNvSpPr/>
            <p:nvPr/>
          </p:nvSpPr>
          <p:spPr>
            <a:xfrm>
              <a:off x="0" y="0"/>
              <a:ext cx="4816592" cy="538504"/>
            </a:xfrm>
            <a:custGeom>
              <a:avLst/>
              <a:gdLst/>
              <a:ahLst/>
              <a:cxnLst/>
              <a:rect l="l" t="t" r="r" b="b"/>
              <a:pathLst>
                <a:path w="4816592" h="538504">
                  <a:moveTo>
                    <a:pt x="0" y="0"/>
                  </a:moveTo>
                  <a:lnTo>
                    <a:pt x="4816592" y="0"/>
                  </a:lnTo>
                  <a:lnTo>
                    <a:pt x="4816592" y="538504"/>
                  </a:lnTo>
                  <a:lnTo>
                    <a:pt x="0" y="538504"/>
                  </a:ln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B7CE1893-9231-DA09-F22A-C600A5E01F02}"/>
                </a:ext>
              </a:extLst>
            </p:cNvPr>
            <p:cNvSpPr txBox="1"/>
            <p:nvPr/>
          </p:nvSpPr>
          <p:spPr>
            <a:xfrm>
              <a:off x="0" y="-57150"/>
              <a:ext cx="4816593" cy="595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2"/>
                </a:lnSpc>
              </a:pPr>
              <a:endParaRPr/>
            </a:p>
          </p:txBody>
        </p:sp>
      </p:grpSp>
      <p:sp>
        <p:nvSpPr>
          <p:cNvPr id="6" name="Freeform 6">
            <a:extLst>
              <a:ext uri="{FF2B5EF4-FFF2-40B4-BE49-F238E27FC236}">
                <a16:creationId xmlns:a16="http://schemas.microsoft.com/office/drawing/2014/main" id="{90A6B8EE-04BC-95D1-E1CC-2280C286E23F}"/>
              </a:ext>
            </a:extLst>
          </p:cNvPr>
          <p:cNvSpPr/>
          <p:nvPr/>
        </p:nvSpPr>
        <p:spPr>
          <a:xfrm>
            <a:off x="15753664" y="0"/>
            <a:ext cx="2534336" cy="1689557"/>
          </a:xfrm>
          <a:custGeom>
            <a:avLst/>
            <a:gdLst/>
            <a:ahLst/>
            <a:cxnLst/>
            <a:rect l="l" t="t" r="r" b="b"/>
            <a:pathLst>
              <a:path w="2534336" h="1689557">
                <a:moveTo>
                  <a:pt x="0" y="0"/>
                </a:moveTo>
                <a:lnTo>
                  <a:pt x="2534336" y="0"/>
                </a:lnTo>
                <a:lnTo>
                  <a:pt x="2534336" y="1689557"/>
                </a:lnTo>
                <a:lnTo>
                  <a:pt x="0" y="168955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A6942AE0-CBBD-111F-F0F9-5BA28E3F3B29}"/>
              </a:ext>
            </a:extLst>
          </p:cNvPr>
          <p:cNvSpPr txBox="1"/>
          <p:nvPr/>
        </p:nvSpPr>
        <p:spPr>
          <a:xfrm>
            <a:off x="10257901" y="441862"/>
            <a:ext cx="7337695" cy="8072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669"/>
              </a:lnSpc>
              <a:spcBef>
                <a:spcPct val="0"/>
              </a:spcBef>
            </a:pPr>
            <a:r>
              <a:rPr lang="el-GR" sz="4833" b="1" spc="241" dirty="0">
                <a:solidFill>
                  <a:srgbClr val="F47C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Ομάδα Α</a:t>
            </a:r>
            <a:endParaRPr lang="en-US" sz="4833" b="1" spc="241" dirty="0">
              <a:solidFill>
                <a:srgbClr val="F47C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grpSp>
        <p:nvGrpSpPr>
          <p:cNvPr id="9" name="Group 9">
            <a:extLst>
              <a:ext uri="{FF2B5EF4-FFF2-40B4-BE49-F238E27FC236}">
                <a16:creationId xmlns:a16="http://schemas.microsoft.com/office/drawing/2014/main" id="{3B83B523-5860-E794-1BCB-028F00555DC0}"/>
              </a:ext>
            </a:extLst>
          </p:cNvPr>
          <p:cNvGrpSpPr/>
          <p:nvPr/>
        </p:nvGrpSpPr>
        <p:grpSpPr>
          <a:xfrm>
            <a:off x="475506" y="1140476"/>
            <a:ext cx="10725894" cy="6884902"/>
            <a:chOff x="0" y="0"/>
            <a:chExt cx="1046652" cy="1338921"/>
          </a:xfrm>
        </p:grpSpPr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F28496D8-0392-8CAC-6AFB-64E5A358E690}"/>
                </a:ext>
              </a:extLst>
            </p:cNvPr>
            <p:cNvSpPr/>
            <p:nvPr/>
          </p:nvSpPr>
          <p:spPr>
            <a:xfrm>
              <a:off x="0" y="0"/>
              <a:ext cx="1046652" cy="1338921"/>
            </a:xfrm>
            <a:custGeom>
              <a:avLst/>
              <a:gdLst/>
              <a:ahLst/>
              <a:cxnLst/>
              <a:rect l="l" t="t" r="r" b="b"/>
              <a:pathLst>
                <a:path w="1046652" h="1338921">
                  <a:moveTo>
                    <a:pt x="41557" y="0"/>
                  </a:moveTo>
                  <a:lnTo>
                    <a:pt x="1005095" y="0"/>
                  </a:lnTo>
                  <a:cubicBezTo>
                    <a:pt x="1028046" y="0"/>
                    <a:pt x="1046652" y="18606"/>
                    <a:pt x="1046652" y="41557"/>
                  </a:cubicBezTo>
                  <a:lnTo>
                    <a:pt x="1046652" y="1297364"/>
                  </a:lnTo>
                  <a:cubicBezTo>
                    <a:pt x="1046652" y="1320316"/>
                    <a:pt x="1028046" y="1338921"/>
                    <a:pt x="1005095" y="1338921"/>
                  </a:cubicBezTo>
                  <a:lnTo>
                    <a:pt x="41557" y="1338921"/>
                  </a:lnTo>
                  <a:cubicBezTo>
                    <a:pt x="18606" y="1338921"/>
                    <a:pt x="0" y="1320316"/>
                    <a:pt x="0" y="1297364"/>
                  </a:cubicBezTo>
                  <a:lnTo>
                    <a:pt x="0" y="41557"/>
                  </a:lnTo>
                  <a:cubicBezTo>
                    <a:pt x="0" y="18606"/>
                    <a:pt x="18606" y="0"/>
                    <a:pt x="41557" y="0"/>
                  </a:cubicBezTo>
                  <a:close/>
                </a:path>
              </a:pathLst>
            </a:custGeom>
            <a:ln w="38100" cap="sq">
              <a:solidFill>
                <a:srgbClr val="F47C00"/>
              </a:solidFill>
              <a:prstDash val="solid"/>
              <a:miter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id="{EDD6C09B-1C59-658A-BD51-77A592C200E2}"/>
                </a:ext>
              </a:extLst>
            </p:cNvPr>
            <p:cNvSpPr txBox="1"/>
            <p:nvPr/>
          </p:nvSpPr>
          <p:spPr>
            <a:xfrm>
              <a:off x="0" y="-47625"/>
              <a:ext cx="1046652" cy="13865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2"/>
                </a:lnSpc>
              </a:pPr>
              <a:endParaRPr/>
            </a:p>
          </p:txBody>
        </p:sp>
      </p:grpSp>
      <p:sp>
        <p:nvSpPr>
          <p:cNvPr id="15" name="TextBox 15">
            <a:extLst>
              <a:ext uri="{FF2B5EF4-FFF2-40B4-BE49-F238E27FC236}">
                <a16:creationId xmlns:a16="http://schemas.microsoft.com/office/drawing/2014/main" id="{33A5DB39-C56D-C6E4-E1FE-9088F36F7968}"/>
              </a:ext>
            </a:extLst>
          </p:cNvPr>
          <p:cNvSpPr txBox="1"/>
          <p:nvPr/>
        </p:nvSpPr>
        <p:spPr>
          <a:xfrm>
            <a:off x="762000" y="1301213"/>
            <a:ext cx="9982200" cy="65603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el-GR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</a:t>
            </a:r>
            <a:r>
              <a:rPr lang="it-IT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Cum illa respondisset</a:t>
            </a: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el-GR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    </a:t>
            </a:r>
            <a:r>
              <a:rPr lang="it-IT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«ego, pater, cana esse malo»,</a:t>
            </a: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it-IT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mendacium illi pater obiecit:</a:t>
            </a:r>
            <a:endParaRPr lang="el-GR" sz="2800" b="1" spc="16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it-IT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«Non dubito </a:t>
            </a:r>
            <a:endParaRPr lang="el-GR" sz="2800" b="1" spc="16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el-GR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    </a:t>
            </a:r>
            <a:r>
              <a:rPr lang="it-IT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quin calva esse nolis.</a:t>
            </a: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it-IT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Quid ergo non times</a:t>
            </a:r>
          </a:p>
          <a:p>
            <a:pPr>
              <a:lnSpc>
                <a:spcPct val="200000"/>
              </a:lnSpc>
              <a:spcBef>
                <a:spcPct val="0"/>
              </a:spcBef>
            </a:pPr>
            <a:r>
              <a:rPr lang="el-GR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        </a:t>
            </a:r>
            <a:r>
              <a:rPr lang="it-IT" sz="2800" b="1" spc="16" dirty="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ne istae te calvam faciant?»</a:t>
            </a:r>
            <a:endParaRPr lang="el-GR" sz="2800" b="1" spc="16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  <a:p>
            <a:pPr>
              <a:lnSpc>
                <a:spcPct val="200000"/>
              </a:lnSpc>
              <a:spcBef>
                <a:spcPct val="0"/>
              </a:spcBef>
            </a:pPr>
            <a:endParaRPr lang="en-US" sz="2000" b="1" spc="16" dirty="0">
              <a:solidFill>
                <a:srgbClr val="000000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grpSp>
        <p:nvGrpSpPr>
          <p:cNvPr id="16" name="Group 16">
            <a:extLst>
              <a:ext uri="{FF2B5EF4-FFF2-40B4-BE49-F238E27FC236}">
                <a16:creationId xmlns:a16="http://schemas.microsoft.com/office/drawing/2014/main" id="{60C2BBBC-B182-480B-66A4-A53797AC8A0E}"/>
              </a:ext>
            </a:extLst>
          </p:cNvPr>
          <p:cNvGrpSpPr/>
          <p:nvPr/>
        </p:nvGrpSpPr>
        <p:grpSpPr>
          <a:xfrm>
            <a:off x="11676906" y="1390919"/>
            <a:ext cx="5315694" cy="6634459"/>
            <a:chOff x="0" y="0"/>
            <a:chExt cx="1046652" cy="1338921"/>
          </a:xfrm>
        </p:grpSpPr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7EECBCBB-9BA5-23D0-969B-C72C418FE2BF}"/>
                </a:ext>
              </a:extLst>
            </p:cNvPr>
            <p:cNvSpPr/>
            <p:nvPr/>
          </p:nvSpPr>
          <p:spPr>
            <a:xfrm>
              <a:off x="0" y="0"/>
              <a:ext cx="1046652" cy="1338921"/>
            </a:xfrm>
            <a:custGeom>
              <a:avLst/>
              <a:gdLst/>
              <a:ahLst/>
              <a:cxnLst/>
              <a:rect l="l" t="t" r="r" b="b"/>
              <a:pathLst>
                <a:path w="1046652" h="1338921">
                  <a:moveTo>
                    <a:pt x="41557" y="0"/>
                  </a:moveTo>
                  <a:lnTo>
                    <a:pt x="1005095" y="0"/>
                  </a:lnTo>
                  <a:cubicBezTo>
                    <a:pt x="1028046" y="0"/>
                    <a:pt x="1046652" y="18606"/>
                    <a:pt x="1046652" y="41557"/>
                  </a:cubicBezTo>
                  <a:lnTo>
                    <a:pt x="1046652" y="1297364"/>
                  </a:lnTo>
                  <a:cubicBezTo>
                    <a:pt x="1046652" y="1320316"/>
                    <a:pt x="1028046" y="1338921"/>
                    <a:pt x="1005095" y="1338921"/>
                  </a:cubicBezTo>
                  <a:lnTo>
                    <a:pt x="41557" y="1338921"/>
                  </a:lnTo>
                  <a:cubicBezTo>
                    <a:pt x="18606" y="1338921"/>
                    <a:pt x="0" y="1320316"/>
                    <a:pt x="0" y="1297364"/>
                  </a:cubicBezTo>
                  <a:lnTo>
                    <a:pt x="0" y="41557"/>
                  </a:lnTo>
                  <a:cubicBezTo>
                    <a:pt x="0" y="18606"/>
                    <a:pt x="18606" y="0"/>
                    <a:pt x="41557" y="0"/>
                  </a:cubicBezTo>
                  <a:close/>
                </a:path>
              </a:pathLst>
            </a:custGeom>
            <a:ln w="38100" cap="sq">
              <a:solidFill>
                <a:srgbClr val="F47C00"/>
              </a:solidFill>
              <a:prstDash val="solid"/>
              <a:miter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8" name="TextBox 18">
              <a:extLst>
                <a:ext uri="{FF2B5EF4-FFF2-40B4-BE49-F238E27FC236}">
                  <a16:creationId xmlns:a16="http://schemas.microsoft.com/office/drawing/2014/main" id="{8F538C11-2134-7171-8333-9CEDED5E7C7D}"/>
                </a:ext>
              </a:extLst>
            </p:cNvPr>
            <p:cNvSpPr txBox="1"/>
            <p:nvPr/>
          </p:nvSpPr>
          <p:spPr>
            <a:xfrm>
              <a:off x="0" y="-47625"/>
              <a:ext cx="1046652" cy="13865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212"/>
                </a:lnSpc>
              </a:pPr>
              <a:endParaRPr/>
            </a:p>
          </p:txBody>
        </p:sp>
      </p:grpSp>
      <p:sp>
        <p:nvSpPr>
          <p:cNvPr id="28" name="TextBox 28">
            <a:extLst>
              <a:ext uri="{FF2B5EF4-FFF2-40B4-BE49-F238E27FC236}">
                <a16:creationId xmlns:a16="http://schemas.microsoft.com/office/drawing/2014/main" id="{4EBCC8FB-985D-DB4C-C91A-DB4F188346C1}"/>
              </a:ext>
            </a:extLst>
          </p:cNvPr>
          <p:cNvSpPr txBox="1"/>
          <p:nvPr/>
        </p:nvSpPr>
        <p:spPr>
          <a:xfrm>
            <a:off x="11811000" y="1708063"/>
            <a:ext cx="4572000" cy="61395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vestis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, </a:t>
            </a: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vestis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= το φόρεμα.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deprehendo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3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ανακαλύπτω.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dissimulo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, 1 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προσποιούμαι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l-GR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sermo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–</a:t>
            </a: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onis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= ο λόγος.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tempus, temporis,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= ο χρόνος.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extraho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3 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παρατείνω.</a:t>
            </a:r>
            <a:endParaRPr lang="en-US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l-GR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induco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3 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εισάγω, φέρνω για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συζήτηση.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aetas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–</a:t>
            </a: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atis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=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ηλικία</a:t>
            </a:r>
            <a:endParaRPr lang="en-US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n-US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l-GR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l-GR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n-US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aliquot: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= μερικοί, -</a:t>
            </a:r>
            <a:r>
              <a:rPr lang="el-GR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ές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, -ά.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canus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, -a, -um 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ασπρομάλλης</a:t>
            </a:r>
            <a:endParaRPr lang="en-US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malo</a:t>
            </a: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προτιμώ.</a:t>
            </a:r>
          </a:p>
          <a:p>
            <a:pPr>
              <a:lnSpc>
                <a:spcPts val="2372"/>
              </a:lnSpc>
              <a:spcBef>
                <a:spcPct val="0"/>
              </a:spcBef>
            </a:pPr>
            <a:r>
              <a:rPr lang="en-US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calvus, -a, -um = </a:t>
            </a:r>
            <a:r>
              <a:rPr lang="el-GR" sz="2400" spc="16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φαλακρός.</a:t>
            </a:r>
            <a:endParaRPr lang="en-US" sz="2400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  <a:p>
            <a:pPr>
              <a:lnSpc>
                <a:spcPts val="2372"/>
              </a:lnSpc>
              <a:spcBef>
                <a:spcPct val="0"/>
              </a:spcBef>
            </a:pPr>
            <a:endParaRPr lang="en-US" spc="16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F5055F16-0AB0-E511-6FF5-B009AF599BC9}"/>
              </a:ext>
            </a:extLst>
          </p:cNvPr>
          <p:cNvSpPr txBox="1"/>
          <p:nvPr/>
        </p:nvSpPr>
        <p:spPr>
          <a:xfrm>
            <a:off x="762000" y="8479098"/>
            <a:ext cx="7924800" cy="117448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104"/>
              </a:lnSpc>
              <a:spcBef>
                <a:spcPct val="0"/>
              </a:spcBef>
            </a:pPr>
            <a:r>
              <a:rPr lang="el-GR" sz="2400" spc="22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Όταν εκείνη απάντησε «εγώ, πατέρα, προτιμώ να είμαι ασπρομάλλα», ο πατέρας </a:t>
            </a:r>
            <a:r>
              <a:rPr lang="el-GR" sz="2400" spc="22" dirty="0" err="1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προέβαλε</a:t>
            </a:r>
            <a:r>
              <a:rPr lang="el-GR" sz="2400" spc="22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 σ’ αυτήν το εξής</a:t>
            </a:r>
          </a:p>
          <a:p>
            <a:pPr algn="just">
              <a:lnSpc>
                <a:spcPts val="3104"/>
              </a:lnSpc>
              <a:spcBef>
                <a:spcPct val="0"/>
              </a:spcBef>
            </a:pPr>
            <a:r>
              <a:rPr lang="el-GR" sz="2400" spc="22" dirty="0">
                <a:solidFill>
                  <a:srgbClr val="000000"/>
                </a:solidFill>
                <a:latin typeface="+mj-lt"/>
                <a:ea typeface="Canva Sans"/>
                <a:cs typeface="Canva Sans"/>
                <a:sym typeface="Canva Sans"/>
              </a:rPr>
              <a:t>ψεύτικο επιχείρημα:</a:t>
            </a:r>
            <a:endParaRPr lang="en-US" sz="2400" spc="22" dirty="0">
              <a:solidFill>
                <a:srgbClr val="000000"/>
              </a:solidFill>
              <a:latin typeface="+mj-lt"/>
              <a:ea typeface="Canva Sans"/>
              <a:cs typeface="Canva Sans"/>
              <a:sym typeface="Canva Sans"/>
            </a:endParaRPr>
          </a:p>
        </p:txBody>
      </p:sp>
      <p:sp>
        <p:nvSpPr>
          <p:cNvPr id="5" name="TextBox 30">
            <a:extLst>
              <a:ext uri="{FF2B5EF4-FFF2-40B4-BE49-F238E27FC236}">
                <a16:creationId xmlns:a16="http://schemas.microsoft.com/office/drawing/2014/main" id="{60BA7C15-7331-234B-205D-8A9DF888AE9F}"/>
              </a:ext>
            </a:extLst>
          </p:cNvPr>
          <p:cNvSpPr txBox="1"/>
          <p:nvPr/>
        </p:nvSpPr>
        <p:spPr>
          <a:xfrm>
            <a:off x="9753600" y="8548093"/>
            <a:ext cx="6172200" cy="15720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104"/>
              </a:lnSpc>
              <a:spcBef>
                <a:spcPct val="0"/>
              </a:spcBef>
            </a:pPr>
            <a:r>
              <a:rPr lang="el-GR" sz="2400" spc="22" dirty="0">
                <a:solidFill>
                  <a:srgbClr val="000000"/>
                </a:solidFill>
                <a:ea typeface="Canva Sans"/>
                <a:cs typeface="Canva Sans"/>
                <a:sym typeface="Canva Sans"/>
              </a:rPr>
              <a:t>«Δεν αμφιβάλλω ότι δεν θέλεις να</a:t>
            </a:r>
          </a:p>
          <a:p>
            <a:pPr algn="ctr">
              <a:lnSpc>
                <a:spcPts val="3104"/>
              </a:lnSpc>
              <a:spcBef>
                <a:spcPct val="0"/>
              </a:spcBef>
            </a:pPr>
            <a:r>
              <a:rPr lang="el-GR" sz="2400" spc="22" dirty="0">
                <a:solidFill>
                  <a:srgbClr val="000000"/>
                </a:solidFill>
                <a:ea typeface="Canva Sans"/>
                <a:cs typeface="Canva Sans"/>
                <a:sym typeface="Canva Sans"/>
              </a:rPr>
              <a:t>είσαι φαλακρή. Γιατί, λοιπόν, δεν</a:t>
            </a:r>
          </a:p>
          <a:p>
            <a:pPr algn="ctr">
              <a:lnSpc>
                <a:spcPts val="3104"/>
              </a:lnSpc>
              <a:spcBef>
                <a:spcPct val="0"/>
              </a:spcBef>
            </a:pPr>
            <a:r>
              <a:rPr lang="el-GR" sz="2400" spc="22" dirty="0">
                <a:solidFill>
                  <a:srgbClr val="000000"/>
                </a:solidFill>
                <a:ea typeface="Canva Sans"/>
                <a:cs typeface="Canva Sans"/>
                <a:sym typeface="Canva Sans"/>
              </a:rPr>
              <a:t>φοβάσαι μήπως αυτές εδώ σε κάνουν</a:t>
            </a:r>
          </a:p>
          <a:p>
            <a:pPr algn="ctr">
              <a:lnSpc>
                <a:spcPts val="3104"/>
              </a:lnSpc>
              <a:spcBef>
                <a:spcPct val="0"/>
              </a:spcBef>
            </a:pPr>
            <a:r>
              <a:rPr lang="el-GR" sz="2400" spc="22" dirty="0">
                <a:solidFill>
                  <a:srgbClr val="000000"/>
                </a:solidFill>
                <a:ea typeface="Canva Sans"/>
                <a:cs typeface="Canva Sans"/>
                <a:sym typeface="Canva Sans"/>
              </a:rPr>
              <a:t>φαλακρή;»</a:t>
            </a:r>
            <a:endParaRPr lang="en-US" sz="2400" spc="22" dirty="0">
              <a:solidFill>
                <a:srgbClr val="000000"/>
              </a:solidFill>
              <a:ea typeface="Canva Sans"/>
              <a:cs typeface="Canva Sans"/>
              <a:sym typeface="Canva San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9B7AAC-3899-4B70-5114-878C39FF6D97}"/>
              </a:ext>
            </a:extLst>
          </p:cNvPr>
          <p:cNvSpPr txBox="1"/>
          <p:nvPr/>
        </p:nvSpPr>
        <p:spPr>
          <a:xfrm>
            <a:off x="2019300" y="1227482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70C0"/>
                </a:solidFill>
              </a:rPr>
              <a:t>Υ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09FD78-AEE8-DE39-5A57-80319EE25F64}"/>
              </a:ext>
            </a:extLst>
          </p:cNvPr>
          <p:cNvSpPr txBox="1"/>
          <p:nvPr/>
        </p:nvSpPr>
        <p:spPr>
          <a:xfrm>
            <a:off x="4991100" y="628650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Ρ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C786B65-C91A-4625-08AF-32BD7EE47BE6}"/>
              </a:ext>
            </a:extLst>
          </p:cNvPr>
          <p:cNvSpPr txBox="1"/>
          <p:nvPr/>
        </p:nvSpPr>
        <p:spPr>
          <a:xfrm>
            <a:off x="3543300" y="552450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Ρ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73A9058-E416-ED91-9AB6-8D882636C584}"/>
              </a:ext>
            </a:extLst>
          </p:cNvPr>
          <p:cNvSpPr txBox="1"/>
          <p:nvPr/>
        </p:nvSpPr>
        <p:spPr>
          <a:xfrm>
            <a:off x="4533900" y="4618074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Ρ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F8C574F-158C-A44C-ADD7-333F371004D4}"/>
              </a:ext>
            </a:extLst>
          </p:cNvPr>
          <p:cNvSpPr txBox="1"/>
          <p:nvPr/>
        </p:nvSpPr>
        <p:spPr>
          <a:xfrm>
            <a:off x="2209800" y="377190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Ρ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2ECB506-5B81-7EE0-B18B-3F8DD5A0CB72}"/>
              </a:ext>
            </a:extLst>
          </p:cNvPr>
          <p:cNvSpPr txBox="1"/>
          <p:nvPr/>
        </p:nvSpPr>
        <p:spPr>
          <a:xfrm>
            <a:off x="4800600" y="295281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Ρ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EC0AFE5-7326-F0CD-CACD-48D509F4A828}"/>
              </a:ext>
            </a:extLst>
          </p:cNvPr>
          <p:cNvSpPr txBox="1"/>
          <p:nvPr/>
        </p:nvSpPr>
        <p:spPr>
          <a:xfrm>
            <a:off x="5600700" y="2063931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Ρ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68C686-DCA2-0BC3-B4F2-272C3B7BF6E6}"/>
              </a:ext>
            </a:extLst>
          </p:cNvPr>
          <p:cNvSpPr txBox="1"/>
          <p:nvPr/>
        </p:nvSpPr>
        <p:spPr>
          <a:xfrm>
            <a:off x="3352800" y="1245384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FF0000"/>
                </a:solidFill>
              </a:rPr>
              <a:t>Ρ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53515C5-BE94-EA0C-5289-65CF31181698}"/>
              </a:ext>
            </a:extLst>
          </p:cNvPr>
          <p:cNvSpPr txBox="1"/>
          <p:nvPr/>
        </p:nvSpPr>
        <p:spPr>
          <a:xfrm>
            <a:off x="3543300" y="295281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70C0"/>
                </a:solidFill>
              </a:rPr>
              <a:t>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1AFCBBC-87ED-7560-A86C-080EB6D6D34A}"/>
              </a:ext>
            </a:extLst>
          </p:cNvPr>
          <p:cNvSpPr txBox="1"/>
          <p:nvPr/>
        </p:nvSpPr>
        <p:spPr>
          <a:xfrm>
            <a:off x="1896291" y="2223436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70C0"/>
                </a:solidFill>
              </a:rPr>
              <a:t>Υ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12B87D3-5FF8-1E0B-9214-18991905C5B6}"/>
              </a:ext>
            </a:extLst>
          </p:cNvPr>
          <p:cNvSpPr txBox="1"/>
          <p:nvPr/>
        </p:nvSpPr>
        <p:spPr>
          <a:xfrm>
            <a:off x="2249533" y="6348700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70C0"/>
                </a:solidFill>
              </a:rPr>
              <a:t>Υ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846C012-6750-9362-0C55-570B59D086B3}"/>
              </a:ext>
            </a:extLst>
          </p:cNvPr>
          <p:cNvSpPr txBox="1"/>
          <p:nvPr/>
        </p:nvSpPr>
        <p:spPr>
          <a:xfrm>
            <a:off x="4744194" y="2138185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B050"/>
                </a:solidFill>
              </a:rPr>
              <a:t>Α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ADB24D1-6FCC-6030-9C56-80320C263A17}"/>
              </a:ext>
            </a:extLst>
          </p:cNvPr>
          <p:cNvSpPr txBox="1"/>
          <p:nvPr/>
        </p:nvSpPr>
        <p:spPr>
          <a:xfrm>
            <a:off x="3549904" y="4708148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B050"/>
                </a:solidFill>
              </a:rPr>
              <a:t>Α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6E04811A-39C0-3310-E261-C75AECA61764}"/>
              </a:ext>
            </a:extLst>
          </p:cNvPr>
          <p:cNvSpPr txBox="1"/>
          <p:nvPr/>
        </p:nvSpPr>
        <p:spPr>
          <a:xfrm>
            <a:off x="2859333" y="2937917"/>
            <a:ext cx="536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B050"/>
                </a:solidFill>
              </a:rPr>
              <a:t>Α2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CF8DCA6-67EA-0906-D9E3-A7787599DBFB}"/>
              </a:ext>
            </a:extLst>
          </p:cNvPr>
          <p:cNvSpPr txBox="1"/>
          <p:nvPr/>
        </p:nvSpPr>
        <p:spPr>
          <a:xfrm>
            <a:off x="1597478" y="2877211"/>
            <a:ext cx="5361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>
                <a:solidFill>
                  <a:srgbClr val="00B050"/>
                </a:solidFill>
              </a:rPr>
              <a:t>Α1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3DC5089-7DE5-9C06-F86A-74EAB530C9BE}"/>
              </a:ext>
            </a:extLst>
          </p:cNvPr>
          <p:cNvSpPr txBox="1"/>
          <p:nvPr/>
        </p:nvSpPr>
        <p:spPr>
          <a:xfrm>
            <a:off x="6713512" y="1477230"/>
            <a:ext cx="3505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chemeClr val="accent6">
                    <a:lumMod val="75000"/>
                  </a:schemeClr>
                </a:solidFill>
              </a:rPr>
              <a:t>Χρονική/επιρρηματική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1BD4C47-A1BF-7182-B7DC-CB9A48A8733E}"/>
              </a:ext>
            </a:extLst>
          </p:cNvPr>
          <p:cNvSpPr txBox="1"/>
          <p:nvPr/>
        </p:nvSpPr>
        <p:spPr>
          <a:xfrm>
            <a:off x="6689563" y="5018184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00B050"/>
                </a:solidFill>
              </a:rPr>
              <a:t>Ονοματική/Αντικείμενο</a:t>
            </a:r>
          </a:p>
          <a:p>
            <a:r>
              <a:rPr lang="en-US" sz="2400" b="1" dirty="0" err="1">
                <a:solidFill>
                  <a:srgbClr val="00B050"/>
                </a:solidFill>
              </a:rPr>
              <a:t>quominus</a:t>
            </a:r>
            <a:r>
              <a:rPr lang="en-US" sz="2400" b="1" dirty="0">
                <a:solidFill>
                  <a:srgbClr val="00B050"/>
                </a:solidFill>
              </a:rPr>
              <a:t>/quin</a:t>
            </a:r>
            <a:endParaRPr lang="el-GR" sz="2400" b="1" dirty="0">
              <a:solidFill>
                <a:srgbClr val="00B050"/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EFAEAB6-74EA-8E3B-CC2D-5C50B4B0DA10}"/>
              </a:ext>
            </a:extLst>
          </p:cNvPr>
          <p:cNvSpPr txBox="1"/>
          <p:nvPr/>
        </p:nvSpPr>
        <p:spPr>
          <a:xfrm>
            <a:off x="6831076" y="6486555"/>
            <a:ext cx="350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>
                <a:solidFill>
                  <a:srgbClr val="00B050"/>
                </a:solidFill>
              </a:rPr>
              <a:t>Ονοματική/Αντικείμενο</a:t>
            </a:r>
          </a:p>
          <a:p>
            <a:r>
              <a:rPr lang="el-GR" sz="2400" b="1" dirty="0">
                <a:solidFill>
                  <a:srgbClr val="00B050"/>
                </a:solidFill>
              </a:rPr>
              <a:t>Ενδοιαστική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E3431A7-1CAB-D899-0A78-25DCB726421F}"/>
              </a:ext>
            </a:extLst>
          </p:cNvPr>
          <p:cNvSpPr txBox="1"/>
          <p:nvPr/>
        </p:nvSpPr>
        <p:spPr>
          <a:xfrm>
            <a:off x="2973433" y="6379478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</a:rPr>
              <a:t>A</a:t>
            </a:r>
            <a:endParaRPr lang="el-GR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882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00B050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5" grpId="0"/>
      <p:bldP spid="8" grpId="0"/>
      <p:bldP spid="12" grpId="0"/>
      <p:bldP spid="13" grpId="0"/>
      <p:bldP spid="14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31" grpId="0"/>
      <p:bldP spid="33" grpId="0"/>
      <p:bldP spid="34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5544818" cy="10287000"/>
            <a:chOff x="0" y="0"/>
            <a:chExt cx="146036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460363" cy="2709333"/>
            </a:xfrm>
            <a:custGeom>
              <a:avLst/>
              <a:gdLst/>
              <a:ahLst/>
              <a:cxnLst/>
              <a:rect l="l" t="t" r="r" b="b"/>
              <a:pathLst>
                <a:path w="1460363" h="2709333">
                  <a:moveTo>
                    <a:pt x="0" y="0"/>
                  </a:moveTo>
                  <a:lnTo>
                    <a:pt x="1460363" y="0"/>
                  </a:lnTo>
                  <a:lnTo>
                    <a:pt x="146036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1460363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2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70969" y="3393093"/>
            <a:ext cx="3726378" cy="3726378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9145" y="262920"/>
              <a:ext cx="660400" cy="2869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2"/>
                </a:lnSpc>
              </a:pPr>
              <a:r>
                <a:rPr lang="el-GR" sz="3094" spc="3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Ονοματικές</a:t>
              </a:r>
              <a:endParaRPr lang="en-US" sz="3094" spc="3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0371231" y="1211127"/>
            <a:ext cx="3573978" cy="1078257"/>
            <a:chOff x="0" y="0"/>
            <a:chExt cx="1347049" cy="4064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347049" cy="406400"/>
            </a:xfrm>
            <a:custGeom>
              <a:avLst/>
              <a:gdLst/>
              <a:ahLst/>
              <a:cxnLst/>
              <a:rect l="l" t="t" r="r" b="b"/>
              <a:pathLst>
                <a:path w="1347049" h="406400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1347049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2"/>
                </a:lnSpc>
              </a:pPr>
              <a:endParaRPr lang="en-US" sz="1694" spc="16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1564443" y="2853964"/>
            <a:ext cx="3573978" cy="1078257"/>
            <a:chOff x="0" y="0"/>
            <a:chExt cx="1347049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347049" cy="406400"/>
            </a:xfrm>
            <a:custGeom>
              <a:avLst/>
              <a:gdLst/>
              <a:ahLst/>
              <a:cxnLst/>
              <a:rect l="l" t="t" r="r" b="b"/>
              <a:pathLst>
                <a:path w="1347049" h="406400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28575"/>
              <a:ext cx="1347049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2"/>
                </a:lnSpc>
              </a:pPr>
              <a:endParaRPr lang="en-US" sz="1694" spc="16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154722" y="4717153"/>
            <a:ext cx="3573978" cy="1078257"/>
            <a:chOff x="0" y="0"/>
            <a:chExt cx="1347049" cy="4064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347049" cy="406400"/>
            </a:xfrm>
            <a:custGeom>
              <a:avLst/>
              <a:gdLst/>
              <a:ahLst/>
              <a:cxnLst/>
              <a:rect l="l" t="t" r="r" b="b"/>
              <a:pathLst>
                <a:path w="1347049" h="406400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1347049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2"/>
                </a:lnSpc>
              </a:pPr>
              <a:endParaRPr lang="en-US" sz="1694" spc="16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1574187" y="6357385"/>
            <a:ext cx="3573978" cy="1078257"/>
            <a:chOff x="0" y="0"/>
            <a:chExt cx="1347049" cy="406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347049" cy="406400"/>
            </a:xfrm>
            <a:custGeom>
              <a:avLst/>
              <a:gdLst/>
              <a:ahLst/>
              <a:cxnLst/>
              <a:rect l="l" t="t" r="r" b="b"/>
              <a:pathLst>
                <a:path w="1347049" h="406400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28575"/>
              <a:ext cx="1347049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2"/>
                </a:lnSpc>
              </a:pPr>
              <a:endParaRPr lang="en-US" sz="1694" spc="16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0367733" y="7997617"/>
            <a:ext cx="3573978" cy="1078257"/>
            <a:chOff x="0" y="0"/>
            <a:chExt cx="1347049" cy="406400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347049" cy="406400"/>
            </a:xfrm>
            <a:custGeom>
              <a:avLst/>
              <a:gdLst/>
              <a:ahLst/>
              <a:cxnLst/>
              <a:rect l="l" t="t" r="r" b="b"/>
              <a:pathLst>
                <a:path w="1347049" h="406400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1347049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2"/>
                </a:lnSpc>
              </a:pPr>
              <a:endParaRPr lang="en-US" sz="1694" spc="16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sp>
        <p:nvSpPr>
          <p:cNvPr id="23" name="Freeform 23"/>
          <p:cNvSpPr/>
          <p:nvPr/>
        </p:nvSpPr>
        <p:spPr>
          <a:xfrm rot="1605981">
            <a:off x="8151410" y="7740217"/>
            <a:ext cx="1985179" cy="560813"/>
          </a:xfrm>
          <a:custGeom>
            <a:avLst/>
            <a:gdLst/>
            <a:ahLst/>
            <a:cxnLst/>
            <a:rect l="l" t="t" r="r" b="b"/>
            <a:pathLst>
              <a:path w="1985179" h="560813">
                <a:moveTo>
                  <a:pt x="0" y="0"/>
                </a:moveTo>
                <a:lnTo>
                  <a:pt x="1985180" y="0"/>
                </a:lnTo>
                <a:lnTo>
                  <a:pt x="1985180" y="560813"/>
                </a:lnTo>
                <a:lnTo>
                  <a:pt x="0" y="5608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24" name="Freeform 24"/>
          <p:cNvSpPr/>
          <p:nvPr/>
        </p:nvSpPr>
        <p:spPr>
          <a:xfrm rot="7851052" flipH="1">
            <a:off x="8443408" y="2172271"/>
            <a:ext cx="1985179" cy="560813"/>
          </a:xfrm>
          <a:custGeom>
            <a:avLst/>
            <a:gdLst/>
            <a:ahLst/>
            <a:cxnLst/>
            <a:rect l="l" t="t" r="r" b="b"/>
            <a:pathLst>
              <a:path w="1985179" h="560813">
                <a:moveTo>
                  <a:pt x="1985180" y="0"/>
                </a:moveTo>
                <a:lnTo>
                  <a:pt x="0" y="0"/>
                </a:lnTo>
                <a:lnTo>
                  <a:pt x="0" y="560813"/>
                </a:lnTo>
                <a:lnTo>
                  <a:pt x="1985180" y="560813"/>
                </a:lnTo>
                <a:lnTo>
                  <a:pt x="198518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25" name="Freeform 25"/>
          <p:cNvSpPr/>
          <p:nvPr/>
        </p:nvSpPr>
        <p:spPr>
          <a:xfrm>
            <a:off x="10587605" y="5041782"/>
            <a:ext cx="1567117" cy="428998"/>
          </a:xfrm>
          <a:custGeom>
            <a:avLst/>
            <a:gdLst/>
            <a:ahLst/>
            <a:cxnLst/>
            <a:rect l="l" t="t" r="r" b="b"/>
            <a:pathLst>
              <a:path w="1567117" h="428998">
                <a:moveTo>
                  <a:pt x="0" y="0"/>
                </a:moveTo>
                <a:lnTo>
                  <a:pt x="1567117" y="0"/>
                </a:lnTo>
                <a:lnTo>
                  <a:pt x="1567117" y="428999"/>
                </a:lnTo>
                <a:lnTo>
                  <a:pt x="0" y="4289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28" name="Freeform 28"/>
          <p:cNvSpPr/>
          <p:nvPr/>
        </p:nvSpPr>
        <p:spPr>
          <a:xfrm rot="-1482789">
            <a:off x="9979414" y="3451084"/>
            <a:ext cx="1567117" cy="428998"/>
          </a:xfrm>
          <a:custGeom>
            <a:avLst/>
            <a:gdLst/>
            <a:ahLst/>
            <a:cxnLst/>
            <a:rect l="l" t="t" r="r" b="b"/>
            <a:pathLst>
              <a:path w="1567117" h="428998">
                <a:moveTo>
                  <a:pt x="0" y="0"/>
                </a:moveTo>
                <a:lnTo>
                  <a:pt x="1567117" y="0"/>
                </a:lnTo>
                <a:lnTo>
                  <a:pt x="1567117" y="428998"/>
                </a:lnTo>
                <a:lnTo>
                  <a:pt x="0" y="4289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29" name="Freeform 29"/>
          <p:cNvSpPr/>
          <p:nvPr/>
        </p:nvSpPr>
        <p:spPr>
          <a:xfrm rot="963931">
            <a:off x="9883676" y="6515409"/>
            <a:ext cx="1567117" cy="428998"/>
          </a:xfrm>
          <a:custGeom>
            <a:avLst/>
            <a:gdLst/>
            <a:ahLst/>
            <a:cxnLst/>
            <a:rect l="l" t="t" r="r" b="b"/>
            <a:pathLst>
              <a:path w="1567117" h="428998">
                <a:moveTo>
                  <a:pt x="0" y="0"/>
                </a:moveTo>
                <a:lnTo>
                  <a:pt x="1567117" y="0"/>
                </a:lnTo>
                <a:lnTo>
                  <a:pt x="1567117" y="428998"/>
                </a:lnTo>
                <a:lnTo>
                  <a:pt x="0" y="4289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30" name="TextBox 30"/>
          <p:cNvSpPr txBox="1"/>
          <p:nvPr/>
        </p:nvSpPr>
        <p:spPr>
          <a:xfrm>
            <a:off x="5768696" y="130581"/>
            <a:ext cx="11195229" cy="50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85"/>
              </a:lnSpc>
              <a:spcBef>
                <a:spcPct val="0"/>
              </a:spcBef>
            </a:pPr>
            <a:r>
              <a:rPr lang="el-GR" sz="3033" b="1" spc="15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Ονοματικές δευτερεύουσες προτάσεις</a:t>
            </a:r>
            <a:endParaRPr lang="en-US" sz="3033" b="1" spc="15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31" name="TextBox 27">
            <a:extLst>
              <a:ext uri="{FF2B5EF4-FFF2-40B4-BE49-F238E27FC236}">
                <a16:creationId xmlns:a16="http://schemas.microsoft.com/office/drawing/2014/main" id="{F6250A81-D8F2-705B-77EA-8480B9F5EF22}"/>
              </a:ext>
            </a:extLst>
          </p:cNvPr>
          <p:cNvSpPr txBox="1"/>
          <p:nvPr/>
        </p:nvSpPr>
        <p:spPr>
          <a:xfrm>
            <a:off x="486409" y="3665583"/>
            <a:ext cx="4572000" cy="16636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69"/>
              </a:lnSpc>
              <a:spcBef>
                <a:spcPct val="0"/>
              </a:spcBef>
            </a:pPr>
            <a:r>
              <a:rPr lang="el-GR" sz="4833" b="1" spc="241" dirty="0">
                <a:solidFill>
                  <a:srgbClr val="FDFBF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Δευτερεύουσες</a:t>
            </a:r>
          </a:p>
          <a:p>
            <a:pPr algn="l">
              <a:lnSpc>
                <a:spcPts val="6669"/>
              </a:lnSpc>
              <a:spcBef>
                <a:spcPct val="0"/>
              </a:spcBef>
            </a:pPr>
            <a:r>
              <a:rPr lang="el-GR" sz="4833" b="1" spc="241" dirty="0">
                <a:solidFill>
                  <a:srgbClr val="FDFBF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Ονοματικές</a:t>
            </a:r>
            <a:endParaRPr lang="en-US" sz="4833" b="1" spc="241" dirty="0">
              <a:solidFill>
                <a:srgbClr val="FDFBFB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32" name="TextBox 7">
            <a:extLst>
              <a:ext uri="{FF2B5EF4-FFF2-40B4-BE49-F238E27FC236}">
                <a16:creationId xmlns:a16="http://schemas.microsoft.com/office/drawing/2014/main" id="{B5FF917C-24A7-1147-CDB0-6BDD42D85F13}"/>
              </a:ext>
            </a:extLst>
          </p:cNvPr>
          <p:cNvSpPr txBox="1"/>
          <p:nvPr/>
        </p:nvSpPr>
        <p:spPr>
          <a:xfrm>
            <a:off x="10521225" y="991374"/>
            <a:ext cx="3027682" cy="13156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332"/>
              </a:lnSpc>
            </a:pPr>
            <a:r>
              <a:rPr lang="el-GR" sz="3094" spc="3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Αναφορικές</a:t>
            </a:r>
            <a:endParaRPr lang="en-US" sz="3094" spc="3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33" name="TextBox 7">
            <a:extLst>
              <a:ext uri="{FF2B5EF4-FFF2-40B4-BE49-F238E27FC236}">
                <a16:creationId xmlns:a16="http://schemas.microsoft.com/office/drawing/2014/main" id="{FEECEFEB-4EE8-7C46-F807-A206B9C27030}"/>
              </a:ext>
            </a:extLst>
          </p:cNvPr>
          <p:cNvSpPr txBox="1"/>
          <p:nvPr/>
        </p:nvSpPr>
        <p:spPr>
          <a:xfrm>
            <a:off x="11837591" y="2641500"/>
            <a:ext cx="3027682" cy="13156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332"/>
              </a:lnSpc>
            </a:pPr>
            <a:r>
              <a:rPr lang="el-GR" sz="3094" spc="3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Πλάγιες ερωτηματικές</a:t>
            </a:r>
            <a:endParaRPr lang="en-US" sz="3094" spc="3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34" name="TextBox 7">
            <a:extLst>
              <a:ext uri="{FF2B5EF4-FFF2-40B4-BE49-F238E27FC236}">
                <a16:creationId xmlns:a16="http://schemas.microsoft.com/office/drawing/2014/main" id="{50BCB89B-1CFE-8E22-B8AC-3AD2449F09E7}"/>
              </a:ext>
            </a:extLst>
          </p:cNvPr>
          <p:cNvSpPr txBox="1"/>
          <p:nvPr/>
        </p:nvSpPr>
        <p:spPr>
          <a:xfrm>
            <a:off x="12207998" y="4555623"/>
            <a:ext cx="3027682" cy="13156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332"/>
              </a:lnSpc>
            </a:pPr>
            <a:r>
              <a:rPr lang="en-US" sz="3094" spc="30" dirty="0" err="1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quominus</a:t>
            </a:r>
            <a:r>
              <a:rPr lang="en-US" sz="3094" spc="3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- quin</a:t>
            </a:r>
          </a:p>
        </p:txBody>
      </p:sp>
      <p:sp>
        <p:nvSpPr>
          <p:cNvPr id="35" name="TextBox 7">
            <a:extLst>
              <a:ext uri="{FF2B5EF4-FFF2-40B4-BE49-F238E27FC236}">
                <a16:creationId xmlns:a16="http://schemas.microsoft.com/office/drawing/2014/main" id="{FE1C06C1-EA48-8DF2-8873-318F39E98A46}"/>
              </a:ext>
            </a:extLst>
          </p:cNvPr>
          <p:cNvSpPr txBox="1"/>
          <p:nvPr/>
        </p:nvSpPr>
        <p:spPr>
          <a:xfrm>
            <a:off x="11926623" y="6189901"/>
            <a:ext cx="3027682" cy="13156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332"/>
              </a:lnSpc>
            </a:pPr>
            <a:r>
              <a:rPr lang="el-GR" sz="3094" spc="3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Ενδοιαστικές</a:t>
            </a:r>
            <a:endParaRPr lang="en-US" sz="3094" spc="3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36" name="TextBox 7">
            <a:extLst>
              <a:ext uri="{FF2B5EF4-FFF2-40B4-BE49-F238E27FC236}">
                <a16:creationId xmlns:a16="http://schemas.microsoft.com/office/drawing/2014/main" id="{D7E8B8FC-15C5-9E0B-2D49-CD6BD20A8BA8}"/>
              </a:ext>
            </a:extLst>
          </p:cNvPr>
          <p:cNvSpPr txBox="1"/>
          <p:nvPr/>
        </p:nvSpPr>
        <p:spPr>
          <a:xfrm>
            <a:off x="10762972" y="7803496"/>
            <a:ext cx="3027682" cy="13156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332"/>
              </a:lnSpc>
            </a:pPr>
            <a:r>
              <a:rPr lang="el-GR" sz="3094" spc="3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Βουλητικές</a:t>
            </a:r>
            <a:endParaRPr lang="en-US" sz="3094" spc="3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37" name="TextBox 7">
            <a:extLst>
              <a:ext uri="{FF2B5EF4-FFF2-40B4-BE49-F238E27FC236}">
                <a16:creationId xmlns:a16="http://schemas.microsoft.com/office/drawing/2014/main" id="{B9ABEA46-9727-655D-B05D-71D08566F179}"/>
              </a:ext>
            </a:extLst>
          </p:cNvPr>
          <p:cNvSpPr txBox="1"/>
          <p:nvPr/>
        </p:nvSpPr>
        <p:spPr>
          <a:xfrm>
            <a:off x="6203983" y="8141826"/>
            <a:ext cx="3027682" cy="13156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332"/>
              </a:lnSpc>
            </a:pPr>
            <a:r>
              <a:rPr lang="el-GR" sz="3094" spc="3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Βουλητικές</a:t>
            </a:r>
            <a:endParaRPr lang="en-US" sz="3094" spc="3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41" name="Freeform 25">
            <a:extLst>
              <a:ext uri="{FF2B5EF4-FFF2-40B4-BE49-F238E27FC236}">
                <a16:creationId xmlns:a16="http://schemas.microsoft.com/office/drawing/2014/main" id="{34E1A2A5-4BA0-33B4-0E88-29CAD8C6CE09}"/>
              </a:ext>
            </a:extLst>
          </p:cNvPr>
          <p:cNvSpPr/>
          <p:nvPr/>
        </p:nvSpPr>
        <p:spPr>
          <a:xfrm rot="8077257">
            <a:off x="6211611" y="7401981"/>
            <a:ext cx="1567117" cy="428998"/>
          </a:xfrm>
          <a:custGeom>
            <a:avLst/>
            <a:gdLst/>
            <a:ahLst/>
            <a:cxnLst/>
            <a:rect l="l" t="t" r="r" b="b"/>
            <a:pathLst>
              <a:path w="1567117" h="428998">
                <a:moveTo>
                  <a:pt x="0" y="0"/>
                </a:moveTo>
                <a:lnTo>
                  <a:pt x="1567117" y="0"/>
                </a:lnTo>
                <a:lnTo>
                  <a:pt x="1567117" y="428999"/>
                </a:lnTo>
                <a:lnTo>
                  <a:pt x="0" y="4289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grpSp>
        <p:nvGrpSpPr>
          <p:cNvPr id="38" name="Group 20">
            <a:extLst>
              <a:ext uri="{FF2B5EF4-FFF2-40B4-BE49-F238E27FC236}">
                <a16:creationId xmlns:a16="http://schemas.microsoft.com/office/drawing/2014/main" id="{6CA16D15-34AF-30C3-514C-F8E3E4C92DC1}"/>
              </a:ext>
            </a:extLst>
          </p:cNvPr>
          <p:cNvGrpSpPr/>
          <p:nvPr/>
        </p:nvGrpSpPr>
        <p:grpSpPr>
          <a:xfrm>
            <a:off x="5776460" y="8431090"/>
            <a:ext cx="3573978" cy="1078257"/>
            <a:chOff x="0" y="0"/>
            <a:chExt cx="1347049" cy="406400"/>
          </a:xfrm>
        </p:grpSpPr>
        <p:sp>
          <p:nvSpPr>
            <p:cNvPr id="39" name="Freeform 21">
              <a:extLst>
                <a:ext uri="{FF2B5EF4-FFF2-40B4-BE49-F238E27FC236}">
                  <a16:creationId xmlns:a16="http://schemas.microsoft.com/office/drawing/2014/main" id="{E78F4EE5-E1DA-E370-40F7-75BFB871A805}"/>
                </a:ext>
              </a:extLst>
            </p:cNvPr>
            <p:cNvSpPr/>
            <p:nvPr/>
          </p:nvSpPr>
          <p:spPr>
            <a:xfrm>
              <a:off x="0" y="0"/>
              <a:ext cx="1347049" cy="406400"/>
            </a:xfrm>
            <a:custGeom>
              <a:avLst/>
              <a:gdLst/>
              <a:ahLst/>
              <a:cxnLst/>
              <a:rect l="l" t="t" r="r" b="b"/>
              <a:pathLst>
                <a:path w="1347049" h="406400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TextBox 22">
              <a:extLst>
                <a:ext uri="{FF2B5EF4-FFF2-40B4-BE49-F238E27FC236}">
                  <a16:creationId xmlns:a16="http://schemas.microsoft.com/office/drawing/2014/main" id="{C44013C8-4A41-C2EC-5E70-2B990491097A}"/>
                </a:ext>
              </a:extLst>
            </p:cNvPr>
            <p:cNvSpPr txBox="1"/>
            <p:nvPr/>
          </p:nvSpPr>
          <p:spPr>
            <a:xfrm>
              <a:off x="0" y="-28575"/>
              <a:ext cx="1347049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2"/>
                </a:lnSpc>
              </a:pPr>
              <a:endParaRPr lang="en-US" sz="1694" spc="16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sp>
        <p:nvSpPr>
          <p:cNvPr id="42" name="TextBox 7">
            <a:extLst>
              <a:ext uri="{FF2B5EF4-FFF2-40B4-BE49-F238E27FC236}">
                <a16:creationId xmlns:a16="http://schemas.microsoft.com/office/drawing/2014/main" id="{C11AAEBD-990C-A36A-E777-CF93A18A10A4}"/>
              </a:ext>
            </a:extLst>
          </p:cNvPr>
          <p:cNvSpPr txBox="1"/>
          <p:nvPr/>
        </p:nvSpPr>
        <p:spPr>
          <a:xfrm>
            <a:off x="5920556" y="8263975"/>
            <a:ext cx="3223443" cy="13156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332"/>
              </a:lnSpc>
            </a:pPr>
            <a:r>
              <a:rPr lang="el-GR" sz="3094" spc="3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Ουσιαστικές συμπερασματικές</a:t>
            </a:r>
            <a:endParaRPr lang="en-US" sz="3094" spc="3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297E5-F86E-B065-166E-AE2D034BD4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250B86E-9A31-00A9-7D02-7255E6B6928D}"/>
              </a:ext>
            </a:extLst>
          </p:cNvPr>
          <p:cNvGrpSpPr/>
          <p:nvPr/>
        </p:nvGrpSpPr>
        <p:grpSpPr>
          <a:xfrm>
            <a:off x="0" y="0"/>
            <a:ext cx="5544818" cy="10287000"/>
            <a:chOff x="0" y="0"/>
            <a:chExt cx="146036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F8812F-894C-2499-A4BC-135604E9FF2D}"/>
                </a:ext>
              </a:extLst>
            </p:cNvPr>
            <p:cNvSpPr/>
            <p:nvPr/>
          </p:nvSpPr>
          <p:spPr>
            <a:xfrm>
              <a:off x="0" y="0"/>
              <a:ext cx="1460363" cy="2709333"/>
            </a:xfrm>
            <a:custGeom>
              <a:avLst/>
              <a:gdLst/>
              <a:ahLst/>
              <a:cxnLst/>
              <a:rect l="l" t="t" r="r" b="b"/>
              <a:pathLst>
                <a:path w="1460363" h="2709333">
                  <a:moveTo>
                    <a:pt x="0" y="0"/>
                  </a:moveTo>
                  <a:lnTo>
                    <a:pt x="1460363" y="0"/>
                  </a:lnTo>
                  <a:lnTo>
                    <a:pt x="1460363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B462C22-D6A0-6B5E-41B1-A32B1B3B2C78}"/>
                </a:ext>
              </a:extLst>
            </p:cNvPr>
            <p:cNvSpPr txBox="1"/>
            <p:nvPr/>
          </p:nvSpPr>
          <p:spPr>
            <a:xfrm>
              <a:off x="0" y="-57150"/>
              <a:ext cx="1460363" cy="27664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32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EB6EE573-AC85-3D41-DCEE-FCEC677C860A}"/>
              </a:ext>
            </a:extLst>
          </p:cNvPr>
          <p:cNvGrpSpPr/>
          <p:nvPr/>
        </p:nvGrpSpPr>
        <p:grpSpPr>
          <a:xfrm>
            <a:off x="6570969" y="3393093"/>
            <a:ext cx="3726378" cy="3726378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08E8574D-A7EF-873B-6661-C13E9700E4FB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BD4A7CB6-A9A0-4693-0600-D6E8E544AC64}"/>
                </a:ext>
              </a:extLst>
            </p:cNvPr>
            <p:cNvSpPr txBox="1"/>
            <p:nvPr/>
          </p:nvSpPr>
          <p:spPr>
            <a:xfrm>
              <a:off x="79145" y="262920"/>
              <a:ext cx="660400" cy="28696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332"/>
                </a:lnSpc>
              </a:pPr>
              <a:r>
                <a:rPr lang="el-GR" sz="3094" spc="30" dirty="0">
                  <a:solidFill>
                    <a:srgbClr val="FFFFFF"/>
                  </a:solidFill>
                  <a:latin typeface="Canva Sans"/>
                  <a:ea typeface="Canva Sans"/>
                  <a:cs typeface="Canva Sans"/>
                  <a:sym typeface="Canva Sans"/>
                </a:rPr>
                <a:t>Επιρρηματικές</a:t>
              </a:r>
              <a:endParaRPr lang="en-US" sz="3094" spc="3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36E5AF6B-BB7D-7096-233F-FE2F70302B6B}"/>
              </a:ext>
            </a:extLst>
          </p:cNvPr>
          <p:cNvGrpSpPr/>
          <p:nvPr/>
        </p:nvGrpSpPr>
        <p:grpSpPr>
          <a:xfrm>
            <a:off x="10371231" y="1211127"/>
            <a:ext cx="3573978" cy="1078257"/>
            <a:chOff x="0" y="0"/>
            <a:chExt cx="1347049" cy="406400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AF66099B-0E6B-BB22-8AB6-BEC28D459F9E}"/>
                </a:ext>
              </a:extLst>
            </p:cNvPr>
            <p:cNvSpPr/>
            <p:nvPr/>
          </p:nvSpPr>
          <p:spPr>
            <a:xfrm>
              <a:off x="0" y="0"/>
              <a:ext cx="1347049" cy="406400"/>
            </a:xfrm>
            <a:custGeom>
              <a:avLst/>
              <a:gdLst/>
              <a:ahLst/>
              <a:cxnLst/>
              <a:rect l="l" t="t" r="r" b="b"/>
              <a:pathLst>
                <a:path w="1347049" h="406400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E3A4DC24-255D-D750-77B0-579DFE79E719}"/>
                </a:ext>
              </a:extLst>
            </p:cNvPr>
            <p:cNvSpPr txBox="1"/>
            <p:nvPr/>
          </p:nvSpPr>
          <p:spPr>
            <a:xfrm>
              <a:off x="0" y="-28575"/>
              <a:ext cx="1347049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2"/>
                </a:lnSpc>
              </a:pPr>
              <a:endParaRPr lang="en-US" sz="1694" spc="16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FC165F84-2EED-DCDF-F657-E13E1EDCE9DE}"/>
              </a:ext>
            </a:extLst>
          </p:cNvPr>
          <p:cNvGrpSpPr/>
          <p:nvPr/>
        </p:nvGrpSpPr>
        <p:grpSpPr>
          <a:xfrm>
            <a:off x="11564443" y="2853964"/>
            <a:ext cx="3573978" cy="1078257"/>
            <a:chOff x="0" y="0"/>
            <a:chExt cx="1347049" cy="406400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775165D1-0E77-4B42-41D2-73896A998236}"/>
                </a:ext>
              </a:extLst>
            </p:cNvPr>
            <p:cNvSpPr/>
            <p:nvPr/>
          </p:nvSpPr>
          <p:spPr>
            <a:xfrm>
              <a:off x="0" y="0"/>
              <a:ext cx="1347049" cy="406400"/>
            </a:xfrm>
            <a:custGeom>
              <a:avLst/>
              <a:gdLst/>
              <a:ahLst/>
              <a:cxnLst/>
              <a:rect l="l" t="t" r="r" b="b"/>
              <a:pathLst>
                <a:path w="1347049" h="406400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FAE6B530-3B9C-2503-6819-F8266DCE5E87}"/>
                </a:ext>
              </a:extLst>
            </p:cNvPr>
            <p:cNvSpPr txBox="1"/>
            <p:nvPr/>
          </p:nvSpPr>
          <p:spPr>
            <a:xfrm>
              <a:off x="0" y="-28575"/>
              <a:ext cx="1347049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2"/>
                </a:lnSpc>
              </a:pPr>
              <a:endParaRPr lang="en-US" sz="1694" spc="16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748A39A7-0AE3-5032-D538-2909D0023CBE}"/>
              </a:ext>
            </a:extLst>
          </p:cNvPr>
          <p:cNvGrpSpPr/>
          <p:nvPr/>
        </p:nvGrpSpPr>
        <p:grpSpPr>
          <a:xfrm>
            <a:off x="12154722" y="4717153"/>
            <a:ext cx="3573978" cy="1078257"/>
            <a:chOff x="0" y="0"/>
            <a:chExt cx="1347049" cy="406400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0B919383-77C2-63B2-FD18-704973812C5C}"/>
                </a:ext>
              </a:extLst>
            </p:cNvPr>
            <p:cNvSpPr/>
            <p:nvPr/>
          </p:nvSpPr>
          <p:spPr>
            <a:xfrm>
              <a:off x="0" y="0"/>
              <a:ext cx="1347049" cy="406400"/>
            </a:xfrm>
            <a:custGeom>
              <a:avLst/>
              <a:gdLst/>
              <a:ahLst/>
              <a:cxnLst/>
              <a:rect l="l" t="t" r="r" b="b"/>
              <a:pathLst>
                <a:path w="1347049" h="406400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0F9EFC3C-CA8C-F2E9-5C49-7BB34D71F946}"/>
                </a:ext>
              </a:extLst>
            </p:cNvPr>
            <p:cNvSpPr txBox="1"/>
            <p:nvPr/>
          </p:nvSpPr>
          <p:spPr>
            <a:xfrm>
              <a:off x="0" y="-28575"/>
              <a:ext cx="1347049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2"/>
                </a:lnSpc>
              </a:pPr>
              <a:endParaRPr lang="en-US" sz="1694" spc="16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17" name="Group 17">
            <a:extLst>
              <a:ext uri="{FF2B5EF4-FFF2-40B4-BE49-F238E27FC236}">
                <a16:creationId xmlns:a16="http://schemas.microsoft.com/office/drawing/2014/main" id="{3C339CF1-1EA3-3C5B-0B73-BDA1F1BE9033}"/>
              </a:ext>
            </a:extLst>
          </p:cNvPr>
          <p:cNvGrpSpPr/>
          <p:nvPr/>
        </p:nvGrpSpPr>
        <p:grpSpPr>
          <a:xfrm>
            <a:off x="11574187" y="6357385"/>
            <a:ext cx="3573978" cy="1078257"/>
            <a:chOff x="0" y="0"/>
            <a:chExt cx="1347049" cy="406400"/>
          </a:xfrm>
        </p:grpSpPr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3EEB70AD-7D08-DB7C-717F-8507AD87650C}"/>
                </a:ext>
              </a:extLst>
            </p:cNvPr>
            <p:cNvSpPr/>
            <p:nvPr/>
          </p:nvSpPr>
          <p:spPr>
            <a:xfrm>
              <a:off x="0" y="0"/>
              <a:ext cx="1347049" cy="406400"/>
            </a:xfrm>
            <a:custGeom>
              <a:avLst/>
              <a:gdLst/>
              <a:ahLst/>
              <a:cxnLst/>
              <a:rect l="l" t="t" r="r" b="b"/>
              <a:pathLst>
                <a:path w="1347049" h="406400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19" name="TextBox 19">
              <a:extLst>
                <a:ext uri="{FF2B5EF4-FFF2-40B4-BE49-F238E27FC236}">
                  <a16:creationId xmlns:a16="http://schemas.microsoft.com/office/drawing/2014/main" id="{A17826B0-B9CA-E683-F1BC-869F74AC9D47}"/>
                </a:ext>
              </a:extLst>
            </p:cNvPr>
            <p:cNvSpPr txBox="1"/>
            <p:nvPr/>
          </p:nvSpPr>
          <p:spPr>
            <a:xfrm>
              <a:off x="0" y="-28575"/>
              <a:ext cx="1347049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2"/>
                </a:lnSpc>
              </a:pPr>
              <a:endParaRPr lang="en-US" sz="1694" spc="16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20" name="Group 20">
            <a:extLst>
              <a:ext uri="{FF2B5EF4-FFF2-40B4-BE49-F238E27FC236}">
                <a16:creationId xmlns:a16="http://schemas.microsoft.com/office/drawing/2014/main" id="{3DBA2C4E-26E4-7F5F-FF2B-034ADD483818}"/>
              </a:ext>
            </a:extLst>
          </p:cNvPr>
          <p:cNvGrpSpPr/>
          <p:nvPr/>
        </p:nvGrpSpPr>
        <p:grpSpPr>
          <a:xfrm>
            <a:off x="10421009" y="7876043"/>
            <a:ext cx="3573978" cy="1078257"/>
            <a:chOff x="0" y="0"/>
            <a:chExt cx="1347049" cy="406400"/>
          </a:xfrm>
        </p:grpSpPr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239607ED-DA89-229F-5A88-6743DF6B790B}"/>
                </a:ext>
              </a:extLst>
            </p:cNvPr>
            <p:cNvSpPr/>
            <p:nvPr/>
          </p:nvSpPr>
          <p:spPr>
            <a:xfrm>
              <a:off x="0" y="0"/>
              <a:ext cx="1347049" cy="406400"/>
            </a:xfrm>
            <a:custGeom>
              <a:avLst/>
              <a:gdLst/>
              <a:ahLst/>
              <a:cxnLst/>
              <a:rect l="l" t="t" r="r" b="b"/>
              <a:pathLst>
                <a:path w="1347049" h="406400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22" name="TextBox 22">
              <a:extLst>
                <a:ext uri="{FF2B5EF4-FFF2-40B4-BE49-F238E27FC236}">
                  <a16:creationId xmlns:a16="http://schemas.microsoft.com/office/drawing/2014/main" id="{DA8FB9B0-D2F6-455B-013C-8738C0CDB59A}"/>
                </a:ext>
              </a:extLst>
            </p:cNvPr>
            <p:cNvSpPr txBox="1"/>
            <p:nvPr/>
          </p:nvSpPr>
          <p:spPr>
            <a:xfrm>
              <a:off x="0" y="-28575"/>
              <a:ext cx="1347049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2"/>
                </a:lnSpc>
              </a:pPr>
              <a:endParaRPr lang="en-US" sz="1694" spc="16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sp>
        <p:nvSpPr>
          <p:cNvPr id="23" name="Freeform 23">
            <a:extLst>
              <a:ext uri="{FF2B5EF4-FFF2-40B4-BE49-F238E27FC236}">
                <a16:creationId xmlns:a16="http://schemas.microsoft.com/office/drawing/2014/main" id="{8D992DA7-137B-5277-E178-D4EDE678843A}"/>
              </a:ext>
            </a:extLst>
          </p:cNvPr>
          <p:cNvSpPr/>
          <p:nvPr/>
        </p:nvSpPr>
        <p:spPr>
          <a:xfrm rot="1605981">
            <a:off x="8272646" y="7569840"/>
            <a:ext cx="1985179" cy="560813"/>
          </a:xfrm>
          <a:custGeom>
            <a:avLst/>
            <a:gdLst/>
            <a:ahLst/>
            <a:cxnLst/>
            <a:rect l="l" t="t" r="r" b="b"/>
            <a:pathLst>
              <a:path w="1985179" h="560813">
                <a:moveTo>
                  <a:pt x="0" y="0"/>
                </a:moveTo>
                <a:lnTo>
                  <a:pt x="1985180" y="0"/>
                </a:lnTo>
                <a:lnTo>
                  <a:pt x="1985180" y="560813"/>
                </a:lnTo>
                <a:lnTo>
                  <a:pt x="0" y="5608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24" name="Freeform 24">
            <a:extLst>
              <a:ext uri="{FF2B5EF4-FFF2-40B4-BE49-F238E27FC236}">
                <a16:creationId xmlns:a16="http://schemas.microsoft.com/office/drawing/2014/main" id="{0C1E6C32-4F37-6DD6-443A-69A21743B60E}"/>
              </a:ext>
            </a:extLst>
          </p:cNvPr>
          <p:cNvSpPr/>
          <p:nvPr/>
        </p:nvSpPr>
        <p:spPr>
          <a:xfrm rot="7851052" flipH="1">
            <a:off x="8443408" y="2172271"/>
            <a:ext cx="1985179" cy="560813"/>
          </a:xfrm>
          <a:custGeom>
            <a:avLst/>
            <a:gdLst/>
            <a:ahLst/>
            <a:cxnLst/>
            <a:rect l="l" t="t" r="r" b="b"/>
            <a:pathLst>
              <a:path w="1985179" h="560813">
                <a:moveTo>
                  <a:pt x="1985180" y="0"/>
                </a:moveTo>
                <a:lnTo>
                  <a:pt x="0" y="0"/>
                </a:lnTo>
                <a:lnTo>
                  <a:pt x="0" y="560813"/>
                </a:lnTo>
                <a:lnTo>
                  <a:pt x="1985180" y="560813"/>
                </a:lnTo>
                <a:lnTo>
                  <a:pt x="198518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25" name="Freeform 25">
            <a:extLst>
              <a:ext uri="{FF2B5EF4-FFF2-40B4-BE49-F238E27FC236}">
                <a16:creationId xmlns:a16="http://schemas.microsoft.com/office/drawing/2014/main" id="{26F9D29B-F529-6896-8654-2F8815246342}"/>
              </a:ext>
            </a:extLst>
          </p:cNvPr>
          <p:cNvSpPr/>
          <p:nvPr/>
        </p:nvSpPr>
        <p:spPr>
          <a:xfrm>
            <a:off x="10587605" y="5041782"/>
            <a:ext cx="1567117" cy="428998"/>
          </a:xfrm>
          <a:custGeom>
            <a:avLst/>
            <a:gdLst/>
            <a:ahLst/>
            <a:cxnLst/>
            <a:rect l="l" t="t" r="r" b="b"/>
            <a:pathLst>
              <a:path w="1567117" h="428998">
                <a:moveTo>
                  <a:pt x="0" y="0"/>
                </a:moveTo>
                <a:lnTo>
                  <a:pt x="1567117" y="0"/>
                </a:lnTo>
                <a:lnTo>
                  <a:pt x="1567117" y="428999"/>
                </a:lnTo>
                <a:lnTo>
                  <a:pt x="0" y="42899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28" name="Freeform 28">
            <a:extLst>
              <a:ext uri="{FF2B5EF4-FFF2-40B4-BE49-F238E27FC236}">
                <a16:creationId xmlns:a16="http://schemas.microsoft.com/office/drawing/2014/main" id="{B0F29A73-30E3-B177-0578-1FA7DF3236AB}"/>
              </a:ext>
            </a:extLst>
          </p:cNvPr>
          <p:cNvSpPr/>
          <p:nvPr/>
        </p:nvSpPr>
        <p:spPr>
          <a:xfrm rot="-1482789">
            <a:off x="9979414" y="3451084"/>
            <a:ext cx="1567117" cy="428998"/>
          </a:xfrm>
          <a:custGeom>
            <a:avLst/>
            <a:gdLst/>
            <a:ahLst/>
            <a:cxnLst/>
            <a:rect l="l" t="t" r="r" b="b"/>
            <a:pathLst>
              <a:path w="1567117" h="428998">
                <a:moveTo>
                  <a:pt x="0" y="0"/>
                </a:moveTo>
                <a:lnTo>
                  <a:pt x="1567117" y="0"/>
                </a:lnTo>
                <a:lnTo>
                  <a:pt x="1567117" y="428998"/>
                </a:lnTo>
                <a:lnTo>
                  <a:pt x="0" y="4289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9CA7C053-F9F9-7F57-2812-1D32EB127F7A}"/>
              </a:ext>
            </a:extLst>
          </p:cNvPr>
          <p:cNvSpPr/>
          <p:nvPr/>
        </p:nvSpPr>
        <p:spPr>
          <a:xfrm rot="963931">
            <a:off x="9883676" y="6515409"/>
            <a:ext cx="1567117" cy="428998"/>
          </a:xfrm>
          <a:custGeom>
            <a:avLst/>
            <a:gdLst/>
            <a:ahLst/>
            <a:cxnLst/>
            <a:rect l="l" t="t" r="r" b="b"/>
            <a:pathLst>
              <a:path w="1567117" h="428998">
                <a:moveTo>
                  <a:pt x="0" y="0"/>
                </a:moveTo>
                <a:lnTo>
                  <a:pt x="1567117" y="0"/>
                </a:lnTo>
                <a:lnTo>
                  <a:pt x="1567117" y="428998"/>
                </a:lnTo>
                <a:lnTo>
                  <a:pt x="0" y="4289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30" name="TextBox 30">
            <a:extLst>
              <a:ext uri="{FF2B5EF4-FFF2-40B4-BE49-F238E27FC236}">
                <a16:creationId xmlns:a16="http://schemas.microsoft.com/office/drawing/2014/main" id="{0F69E3CB-82E4-CE61-777E-B5BE3B8E2A4B}"/>
              </a:ext>
            </a:extLst>
          </p:cNvPr>
          <p:cNvSpPr txBox="1"/>
          <p:nvPr/>
        </p:nvSpPr>
        <p:spPr>
          <a:xfrm>
            <a:off x="5768696" y="130581"/>
            <a:ext cx="11195229" cy="5061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85"/>
              </a:lnSpc>
              <a:spcBef>
                <a:spcPct val="0"/>
              </a:spcBef>
            </a:pPr>
            <a:r>
              <a:rPr lang="el-GR" sz="3033" b="1" spc="15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Επιρρηματικές δευτερεύουσες προτάσεις</a:t>
            </a:r>
            <a:endParaRPr lang="en-US" sz="3033" b="1" spc="151" dirty="0">
              <a:solidFill>
                <a:srgbClr val="000000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31" name="TextBox 27">
            <a:extLst>
              <a:ext uri="{FF2B5EF4-FFF2-40B4-BE49-F238E27FC236}">
                <a16:creationId xmlns:a16="http://schemas.microsoft.com/office/drawing/2014/main" id="{DA35D184-01E0-07C2-8638-4A1453335120}"/>
              </a:ext>
            </a:extLst>
          </p:cNvPr>
          <p:cNvSpPr txBox="1"/>
          <p:nvPr/>
        </p:nvSpPr>
        <p:spPr>
          <a:xfrm>
            <a:off x="486409" y="3665583"/>
            <a:ext cx="4572000" cy="16636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669"/>
              </a:lnSpc>
              <a:spcBef>
                <a:spcPct val="0"/>
              </a:spcBef>
            </a:pPr>
            <a:r>
              <a:rPr lang="el-GR" sz="4833" b="1" spc="241" dirty="0">
                <a:solidFill>
                  <a:srgbClr val="FDFBF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Δευτερεύουσες</a:t>
            </a:r>
          </a:p>
          <a:p>
            <a:pPr algn="l">
              <a:lnSpc>
                <a:spcPts val="6669"/>
              </a:lnSpc>
              <a:spcBef>
                <a:spcPct val="0"/>
              </a:spcBef>
            </a:pPr>
            <a:r>
              <a:rPr lang="el-GR" sz="4833" b="1" spc="241" dirty="0">
                <a:solidFill>
                  <a:srgbClr val="FDFBFB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Επιρρηματικές</a:t>
            </a:r>
            <a:endParaRPr lang="en-US" sz="4833" b="1" spc="241" dirty="0">
              <a:solidFill>
                <a:srgbClr val="FDFBFB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  <p:sp>
        <p:nvSpPr>
          <p:cNvPr id="32" name="TextBox 7">
            <a:extLst>
              <a:ext uri="{FF2B5EF4-FFF2-40B4-BE49-F238E27FC236}">
                <a16:creationId xmlns:a16="http://schemas.microsoft.com/office/drawing/2014/main" id="{4EF5D075-8DE3-0183-3D0A-D2D132E94ECD}"/>
              </a:ext>
            </a:extLst>
          </p:cNvPr>
          <p:cNvSpPr txBox="1"/>
          <p:nvPr/>
        </p:nvSpPr>
        <p:spPr>
          <a:xfrm>
            <a:off x="10521225" y="991374"/>
            <a:ext cx="3027682" cy="13156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332"/>
              </a:lnSpc>
            </a:pPr>
            <a:r>
              <a:rPr lang="el-GR" sz="3094" spc="3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Χρονικές</a:t>
            </a:r>
            <a:endParaRPr lang="en-US" sz="3094" spc="3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33" name="TextBox 7">
            <a:extLst>
              <a:ext uri="{FF2B5EF4-FFF2-40B4-BE49-F238E27FC236}">
                <a16:creationId xmlns:a16="http://schemas.microsoft.com/office/drawing/2014/main" id="{128B395B-502A-0012-17E7-EF1631954CAB}"/>
              </a:ext>
            </a:extLst>
          </p:cNvPr>
          <p:cNvSpPr txBox="1"/>
          <p:nvPr/>
        </p:nvSpPr>
        <p:spPr>
          <a:xfrm>
            <a:off x="11837591" y="2641500"/>
            <a:ext cx="3027682" cy="13156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332"/>
              </a:lnSpc>
            </a:pPr>
            <a:r>
              <a:rPr lang="el-GR" sz="3094" spc="3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Εναντιωματικές</a:t>
            </a:r>
            <a:endParaRPr lang="en-US" sz="3094" spc="3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34" name="TextBox 7">
            <a:extLst>
              <a:ext uri="{FF2B5EF4-FFF2-40B4-BE49-F238E27FC236}">
                <a16:creationId xmlns:a16="http://schemas.microsoft.com/office/drawing/2014/main" id="{9F807B29-3CDA-2A85-6EA5-F55D3D7040F5}"/>
              </a:ext>
            </a:extLst>
          </p:cNvPr>
          <p:cNvSpPr txBox="1"/>
          <p:nvPr/>
        </p:nvSpPr>
        <p:spPr>
          <a:xfrm>
            <a:off x="12207998" y="4503759"/>
            <a:ext cx="3027682" cy="13156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332"/>
              </a:lnSpc>
            </a:pPr>
            <a:r>
              <a:rPr lang="el-GR" sz="3094" spc="3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Τελικές</a:t>
            </a:r>
            <a:endParaRPr lang="en-US" sz="3094" spc="3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35" name="TextBox 7">
            <a:extLst>
              <a:ext uri="{FF2B5EF4-FFF2-40B4-BE49-F238E27FC236}">
                <a16:creationId xmlns:a16="http://schemas.microsoft.com/office/drawing/2014/main" id="{A269568A-9991-0952-82EA-3075B74D0A2C}"/>
              </a:ext>
            </a:extLst>
          </p:cNvPr>
          <p:cNvSpPr txBox="1"/>
          <p:nvPr/>
        </p:nvSpPr>
        <p:spPr>
          <a:xfrm>
            <a:off x="11926623" y="6189901"/>
            <a:ext cx="3211798" cy="13156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332"/>
              </a:lnSpc>
            </a:pPr>
            <a:r>
              <a:rPr lang="el-GR" sz="3094" spc="3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Συμπερασματικές</a:t>
            </a:r>
            <a:endParaRPr lang="en-US" sz="3094" spc="3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26" name="TextBox 7">
            <a:extLst>
              <a:ext uri="{FF2B5EF4-FFF2-40B4-BE49-F238E27FC236}">
                <a16:creationId xmlns:a16="http://schemas.microsoft.com/office/drawing/2014/main" id="{AA71AB42-62FA-C52C-C989-7AD427F4D7D9}"/>
              </a:ext>
            </a:extLst>
          </p:cNvPr>
          <p:cNvSpPr txBox="1"/>
          <p:nvPr/>
        </p:nvSpPr>
        <p:spPr>
          <a:xfrm>
            <a:off x="10269044" y="7742873"/>
            <a:ext cx="3573978" cy="13156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332"/>
              </a:lnSpc>
            </a:pPr>
            <a:r>
              <a:rPr lang="el-GR" sz="3094" spc="3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Παραβολικές</a:t>
            </a:r>
            <a:endParaRPr lang="en-US" sz="3094" spc="3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grpSp>
        <p:nvGrpSpPr>
          <p:cNvPr id="27" name="Group 20">
            <a:extLst>
              <a:ext uri="{FF2B5EF4-FFF2-40B4-BE49-F238E27FC236}">
                <a16:creationId xmlns:a16="http://schemas.microsoft.com/office/drawing/2014/main" id="{80CCB948-E66F-B0CE-75D3-0C022340F7BB}"/>
              </a:ext>
            </a:extLst>
          </p:cNvPr>
          <p:cNvGrpSpPr/>
          <p:nvPr/>
        </p:nvGrpSpPr>
        <p:grpSpPr>
          <a:xfrm>
            <a:off x="5768696" y="8324859"/>
            <a:ext cx="3573978" cy="1078257"/>
            <a:chOff x="0" y="0"/>
            <a:chExt cx="1347049" cy="406400"/>
          </a:xfrm>
        </p:grpSpPr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EEB2F1AE-1E8F-B2AB-602F-8BF8B2ACE7C2}"/>
                </a:ext>
              </a:extLst>
            </p:cNvPr>
            <p:cNvSpPr/>
            <p:nvPr/>
          </p:nvSpPr>
          <p:spPr>
            <a:xfrm>
              <a:off x="0" y="0"/>
              <a:ext cx="1347049" cy="406400"/>
            </a:xfrm>
            <a:custGeom>
              <a:avLst/>
              <a:gdLst/>
              <a:ahLst/>
              <a:cxnLst/>
              <a:rect l="l" t="t" r="r" b="b"/>
              <a:pathLst>
                <a:path w="1347049" h="406400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37" name="TextBox 22">
              <a:extLst>
                <a:ext uri="{FF2B5EF4-FFF2-40B4-BE49-F238E27FC236}">
                  <a16:creationId xmlns:a16="http://schemas.microsoft.com/office/drawing/2014/main" id="{12175A2E-1D71-6C0B-1858-C86F4809172D}"/>
                </a:ext>
              </a:extLst>
            </p:cNvPr>
            <p:cNvSpPr txBox="1"/>
            <p:nvPr/>
          </p:nvSpPr>
          <p:spPr>
            <a:xfrm>
              <a:off x="0" y="-28575"/>
              <a:ext cx="1347049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2"/>
                </a:lnSpc>
              </a:pPr>
              <a:endParaRPr lang="en-US" sz="1694" spc="16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grpSp>
        <p:nvGrpSpPr>
          <p:cNvPr id="38" name="Group 20">
            <a:extLst>
              <a:ext uri="{FF2B5EF4-FFF2-40B4-BE49-F238E27FC236}">
                <a16:creationId xmlns:a16="http://schemas.microsoft.com/office/drawing/2014/main" id="{D31F1BCE-C87D-71CA-6FF7-1DEFD55D7B65}"/>
              </a:ext>
            </a:extLst>
          </p:cNvPr>
          <p:cNvGrpSpPr/>
          <p:nvPr/>
        </p:nvGrpSpPr>
        <p:grpSpPr>
          <a:xfrm>
            <a:off x="5685641" y="1029870"/>
            <a:ext cx="3573978" cy="1078257"/>
            <a:chOff x="0" y="0"/>
            <a:chExt cx="1347049" cy="406400"/>
          </a:xfrm>
        </p:grpSpPr>
        <p:sp>
          <p:nvSpPr>
            <p:cNvPr id="39" name="Freeform 21">
              <a:extLst>
                <a:ext uri="{FF2B5EF4-FFF2-40B4-BE49-F238E27FC236}">
                  <a16:creationId xmlns:a16="http://schemas.microsoft.com/office/drawing/2014/main" id="{31465D1D-6C2B-8FFE-0BDE-838EE64A9D1D}"/>
                </a:ext>
              </a:extLst>
            </p:cNvPr>
            <p:cNvSpPr/>
            <p:nvPr/>
          </p:nvSpPr>
          <p:spPr>
            <a:xfrm>
              <a:off x="0" y="0"/>
              <a:ext cx="1347049" cy="406400"/>
            </a:xfrm>
            <a:custGeom>
              <a:avLst/>
              <a:gdLst/>
              <a:ahLst/>
              <a:cxnLst/>
              <a:rect l="l" t="t" r="r" b="b"/>
              <a:pathLst>
                <a:path w="1347049" h="406400">
                  <a:moveTo>
                    <a:pt x="1143849" y="0"/>
                  </a:moveTo>
                  <a:cubicBezTo>
                    <a:pt x="1256073" y="0"/>
                    <a:pt x="1347049" y="90976"/>
                    <a:pt x="1347049" y="203200"/>
                  </a:cubicBezTo>
                  <a:cubicBezTo>
                    <a:pt x="1347049" y="315424"/>
                    <a:pt x="1256073" y="406400"/>
                    <a:pt x="114384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37221"/>
            </a:solidFill>
          </p:spPr>
          <p:txBody>
            <a:bodyPr/>
            <a:lstStyle/>
            <a:p>
              <a:endParaRPr lang="el-GR"/>
            </a:p>
          </p:txBody>
        </p:sp>
        <p:sp>
          <p:nvSpPr>
            <p:cNvPr id="40" name="TextBox 22">
              <a:extLst>
                <a:ext uri="{FF2B5EF4-FFF2-40B4-BE49-F238E27FC236}">
                  <a16:creationId xmlns:a16="http://schemas.microsoft.com/office/drawing/2014/main" id="{D96CA11A-08FE-C53C-0348-3218F3AA051D}"/>
                </a:ext>
              </a:extLst>
            </p:cNvPr>
            <p:cNvSpPr txBox="1"/>
            <p:nvPr/>
          </p:nvSpPr>
          <p:spPr>
            <a:xfrm>
              <a:off x="0" y="-28575"/>
              <a:ext cx="1347049" cy="4349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372"/>
                </a:lnSpc>
              </a:pPr>
              <a:endParaRPr lang="en-US" sz="1694" spc="16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endParaRPr>
            </a:p>
          </p:txBody>
        </p:sp>
      </p:grpSp>
      <p:sp>
        <p:nvSpPr>
          <p:cNvPr id="41" name="Freeform 28">
            <a:extLst>
              <a:ext uri="{FF2B5EF4-FFF2-40B4-BE49-F238E27FC236}">
                <a16:creationId xmlns:a16="http://schemas.microsoft.com/office/drawing/2014/main" id="{740C848C-A7E8-180D-3F4F-7AD02684F0B2}"/>
              </a:ext>
            </a:extLst>
          </p:cNvPr>
          <p:cNvSpPr/>
          <p:nvPr/>
        </p:nvSpPr>
        <p:spPr>
          <a:xfrm rot="7788574">
            <a:off x="6393582" y="7317153"/>
            <a:ext cx="1440864" cy="376700"/>
          </a:xfrm>
          <a:custGeom>
            <a:avLst/>
            <a:gdLst/>
            <a:ahLst/>
            <a:cxnLst/>
            <a:rect l="l" t="t" r="r" b="b"/>
            <a:pathLst>
              <a:path w="1567117" h="428998">
                <a:moveTo>
                  <a:pt x="0" y="0"/>
                </a:moveTo>
                <a:lnTo>
                  <a:pt x="1567117" y="0"/>
                </a:lnTo>
                <a:lnTo>
                  <a:pt x="1567117" y="428998"/>
                </a:lnTo>
                <a:lnTo>
                  <a:pt x="0" y="4289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42" name="Freeform 28">
            <a:extLst>
              <a:ext uri="{FF2B5EF4-FFF2-40B4-BE49-F238E27FC236}">
                <a16:creationId xmlns:a16="http://schemas.microsoft.com/office/drawing/2014/main" id="{777ADCF8-A5BE-9071-DEBC-96271C5F0CAB}"/>
              </a:ext>
            </a:extLst>
          </p:cNvPr>
          <p:cNvSpPr/>
          <p:nvPr/>
        </p:nvSpPr>
        <p:spPr>
          <a:xfrm rot="15011946">
            <a:off x="6224599" y="2720656"/>
            <a:ext cx="1567117" cy="428998"/>
          </a:xfrm>
          <a:custGeom>
            <a:avLst/>
            <a:gdLst/>
            <a:ahLst/>
            <a:cxnLst/>
            <a:rect l="l" t="t" r="r" b="b"/>
            <a:pathLst>
              <a:path w="1567117" h="428998">
                <a:moveTo>
                  <a:pt x="0" y="0"/>
                </a:moveTo>
                <a:lnTo>
                  <a:pt x="1567117" y="0"/>
                </a:lnTo>
                <a:lnTo>
                  <a:pt x="1567117" y="428998"/>
                </a:lnTo>
                <a:lnTo>
                  <a:pt x="0" y="42899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43" name="TextBox 7">
            <a:extLst>
              <a:ext uri="{FF2B5EF4-FFF2-40B4-BE49-F238E27FC236}">
                <a16:creationId xmlns:a16="http://schemas.microsoft.com/office/drawing/2014/main" id="{BE00AA5D-EAA8-1998-76A3-83232220A90B}"/>
              </a:ext>
            </a:extLst>
          </p:cNvPr>
          <p:cNvSpPr txBox="1"/>
          <p:nvPr/>
        </p:nvSpPr>
        <p:spPr>
          <a:xfrm>
            <a:off x="6039562" y="8145249"/>
            <a:ext cx="3027682" cy="13156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332"/>
              </a:lnSpc>
            </a:pPr>
            <a:r>
              <a:rPr lang="el-GR" sz="3094" spc="3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Υποθετικές</a:t>
            </a:r>
            <a:endParaRPr lang="en-US" sz="3094" spc="3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  <p:sp>
        <p:nvSpPr>
          <p:cNvPr id="44" name="TextBox 7">
            <a:extLst>
              <a:ext uri="{FF2B5EF4-FFF2-40B4-BE49-F238E27FC236}">
                <a16:creationId xmlns:a16="http://schemas.microsoft.com/office/drawing/2014/main" id="{8C5090B6-42C8-219C-8FEE-FB26CCC37C0B}"/>
              </a:ext>
            </a:extLst>
          </p:cNvPr>
          <p:cNvSpPr txBox="1"/>
          <p:nvPr/>
        </p:nvSpPr>
        <p:spPr>
          <a:xfrm>
            <a:off x="5867763" y="816996"/>
            <a:ext cx="3027682" cy="1315602"/>
          </a:xfrm>
          <a:prstGeom prst="rect">
            <a:avLst/>
          </a:prstGeom>
        </p:spPr>
        <p:txBody>
          <a:bodyPr lIns="50800" tIns="50800" rIns="50800" bIns="50800" rtlCol="0" anchor="ctr"/>
          <a:lstStyle/>
          <a:p>
            <a:pPr algn="ctr">
              <a:lnSpc>
                <a:spcPts val="4332"/>
              </a:lnSpc>
            </a:pPr>
            <a:r>
              <a:rPr lang="el-GR" sz="3094" spc="30" dirty="0">
                <a:solidFill>
                  <a:srgbClr val="FFFFFF"/>
                </a:solidFill>
                <a:latin typeface="Canva Sans"/>
                <a:ea typeface="Canva Sans"/>
                <a:cs typeface="Canva Sans"/>
                <a:sym typeface="Canva Sans"/>
              </a:rPr>
              <a:t>Αιτιολογικές</a:t>
            </a:r>
            <a:endParaRPr lang="en-US" sz="3094" spc="30" dirty="0">
              <a:solidFill>
                <a:srgbClr val="FFFFFF"/>
              </a:solidFill>
              <a:latin typeface="Canva Sans"/>
              <a:ea typeface="Canva Sans"/>
              <a:cs typeface="Canva Sans"/>
              <a:sym typeface="Canva Sans"/>
            </a:endParaRPr>
          </a:p>
        </p:txBody>
      </p:sp>
    </p:spTree>
    <p:extLst>
      <p:ext uri="{BB962C8B-B14F-4D97-AF65-F5344CB8AC3E}">
        <p14:creationId xmlns:p14="http://schemas.microsoft.com/office/powerpoint/2010/main" val="40372648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9B4F940-08A2-57DF-CD5A-C42D1644E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443" y="952500"/>
            <a:ext cx="3008313" cy="1162050"/>
          </a:xfrm>
        </p:spPr>
        <p:txBody>
          <a:bodyPr>
            <a:noAutofit/>
          </a:bodyPr>
          <a:lstStyle/>
          <a:p>
            <a:r>
              <a:rPr lang="el-GR" sz="3600" dirty="0"/>
              <a:t>Ενδοιαστικές προτάσεις</a:t>
            </a:r>
          </a:p>
        </p:txBody>
      </p:sp>
      <p:graphicFrame>
        <p:nvGraphicFramePr>
          <p:cNvPr id="5" name="Θέση περιεχομένου 4">
            <a:extLst>
              <a:ext uri="{FF2B5EF4-FFF2-40B4-BE49-F238E27FC236}">
                <a16:creationId xmlns:a16="http://schemas.microsoft.com/office/drawing/2014/main" id="{FE3C40E8-EAD2-489F-1B35-5942B86261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5272973"/>
              </p:ext>
            </p:extLst>
          </p:nvPr>
        </p:nvGraphicFramePr>
        <p:xfrm>
          <a:off x="4114800" y="800100"/>
          <a:ext cx="11506200" cy="787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35400">
                  <a:extLst>
                    <a:ext uri="{9D8B030D-6E8A-4147-A177-3AD203B41FA5}">
                      <a16:colId xmlns:a16="http://schemas.microsoft.com/office/drawing/2014/main" val="323721061"/>
                    </a:ext>
                  </a:extLst>
                </a:gridCol>
                <a:gridCol w="3835400">
                  <a:extLst>
                    <a:ext uri="{9D8B030D-6E8A-4147-A177-3AD203B41FA5}">
                      <a16:colId xmlns:a16="http://schemas.microsoft.com/office/drawing/2014/main" val="2383624240"/>
                    </a:ext>
                  </a:extLst>
                </a:gridCol>
                <a:gridCol w="3835400">
                  <a:extLst>
                    <a:ext uri="{9D8B030D-6E8A-4147-A177-3AD203B41FA5}">
                      <a16:colId xmlns:a16="http://schemas.microsoft.com/office/drawing/2014/main" val="1754270218"/>
                    </a:ext>
                  </a:extLst>
                </a:gridCol>
              </a:tblGrid>
              <a:tr h="1206500">
                <a:tc>
                  <a:txBody>
                    <a:bodyPr/>
                    <a:lstStyle/>
                    <a:p>
                      <a:r>
                        <a:rPr lang="el-GR" dirty="0"/>
                        <a:t>Ενδοιαστικές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Αρχαία Ελληνικά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Λατινικά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8274014"/>
                  </a:ext>
                </a:extLst>
              </a:tr>
              <a:tr h="1206500">
                <a:tc>
                  <a:txBody>
                    <a:bodyPr/>
                    <a:lstStyle/>
                    <a:p>
                      <a:r>
                        <a:rPr lang="el-GR" sz="3600" b="1" dirty="0"/>
                        <a:t>Είδος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3200" dirty="0"/>
                        <a:t>ονοματικές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3200" dirty="0"/>
                        <a:t>ονοματικές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1607058"/>
                  </a:ext>
                </a:extLst>
              </a:tr>
              <a:tr h="1206500">
                <a:tc>
                  <a:txBody>
                    <a:bodyPr/>
                    <a:lstStyle/>
                    <a:p>
                      <a:r>
                        <a:rPr lang="el-GR" sz="3200" b="1" dirty="0"/>
                        <a:t>Ρήμα εξάρτησης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3200" dirty="0" err="1"/>
                        <a:t>Φοβουμαι</a:t>
                      </a:r>
                      <a:r>
                        <a:rPr lang="el-GR" sz="3200" dirty="0"/>
                        <a:t> (φόβου)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/>
                        <a:t>timeo</a:t>
                      </a:r>
                      <a:endParaRPr lang="el-G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9925674"/>
                  </a:ext>
                </a:extLst>
              </a:tr>
              <a:tr h="1206500">
                <a:tc>
                  <a:txBody>
                    <a:bodyPr/>
                    <a:lstStyle/>
                    <a:p>
                      <a:r>
                        <a:rPr lang="el-GR" sz="3200" b="1" dirty="0"/>
                        <a:t>Σημασία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3200" dirty="0"/>
                        <a:t>φόβος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3200" dirty="0"/>
                        <a:t>φόβος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1898440"/>
                  </a:ext>
                </a:extLst>
              </a:tr>
              <a:tr h="1206500">
                <a:tc>
                  <a:txBody>
                    <a:bodyPr/>
                    <a:lstStyle/>
                    <a:p>
                      <a:r>
                        <a:rPr lang="el-GR" sz="3200" b="1" dirty="0"/>
                        <a:t>Συντακτική λειτουργία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3200" dirty="0"/>
                        <a:t>Αντικείμενο</a:t>
                      </a:r>
                    </a:p>
                    <a:p>
                      <a:r>
                        <a:rPr lang="el-GR" sz="2800" dirty="0"/>
                        <a:t>(υποκείμενο/επεξήγηση)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3200" dirty="0"/>
                        <a:t>Αντικείμενο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2800" dirty="0"/>
                        <a:t>(υποκείμενο/επεξήγηση)</a:t>
                      </a:r>
                    </a:p>
                    <a:p>
                      <a:endParaRPr lang="el-GR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1460235"/>
                  </a:ext>
                </a:extLst>
              </a:tr>
              <a:tr h="1206500">
                <a:tc>
                  <a:txBody>
                    <a:bodyPr/>
                    <a:lstStyle/>
                    <a:p>
                      <a:r>
                        <a:rPr lang="el-GR" sz="3200" b="1" dirty="0"/>
                        <a:t>Εκφορά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3200" dirty="0"/>
                        <a:t>Υποτακτική</a:t>
                      </a:r>
                    </a:p>
                    <a:p>
                      <a:r>
                        <a:rPr lang="el-GR" sz="3200" dirty="0"/>
                        <a:t>(ή ευκτική πλαγίου λόγου)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3200" dirty="0"/>
                        <a:t>υποτακτική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3324757"/>
                  </a:ext>
                </a:extLst>
              </a:tr>
            </a:tbl>
          </a:graphicData>
        </a:graphic>
      </p:graphicFrame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134FAC9A-71C4-3356-9C03-B7DBC282E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81000" y="2400300"/>
            <a:ext cx="3008313" cy="6248400"/>
          </a:xfrm>
        </p:spPr>
        <p:txBody>
          <a:bodyPr>
            <a:noAutofit/>
          </a:bodyPr>
          <a:lstStyle/>
          <a:p>
            <a:r>
              <a:rPr lang="el-GR" sz="2800" b="1" dirty="0"/>
              <a:t>Αρχαία Ελληνικά: </a:t>
            </a:r>
          </a:p>
          <a:p>
            <a:r>
              <a:rPr lang="el-GR" sz="2800" b="1" dirty="0" err="1">
                <a:solidFill>
                  <a:srgbClr val="C00000"/>
                </a:solidFill>
              </a:rPr>
              <a:t>Ἐφοβήθην</a:t>
            </a:r>
            <a:r>
              <a:rPr lang="el-GR" sz="2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l-GR" sz="28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μή</a:t>
            </a:r>
            <a:r>
              <a:rPr lang="el-GR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τι κακόν </a:t>
            </a:r>
            <a:r>
              <a:rPr lang="el-GR" sz="28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συμβῇ</a:t>
            </a:r>
            <a:r>
              <a:rPr lang="el-GR" sz="28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</a:p>
          <a:p>
            <a:endParaRPr lang="el-GR" sz="2800" dirty="0"/>
          </a:p>
          <a:p>
            <a:r>
              <a:rPr lang="el-GR" sz="2800" b="1" dirty="0"/>
              <a:t>Νέα Ελληνικά</a:t>
            </a:r>
          </a:p>
          <a:p>
            <a:r>
              <a:rPr lang="el-GR" sz="2800" dirty="0"/>
              <a:t>Φοβήθηκα μήπως συμβεί κάτι κακό</a:t>
            </a:r>
          </a:p>
          <a:p>
            <a:endParaRPr lang="el-GR" sz="2800" dirty="0"/>
          </a:p>
          <a:p>
            <a:r>
              <a:rPr lang="el-GR" sz="2800" b="1" dirty="0"/>
              <a:t>Λατινικά</a:t>
            </a:r>
          </a:p>
          <a:p>
            <a:r>
              <a:rPr lang="en-US" sz="2800" b="1" dirty="0"/>
              <a:t>Quid ergo non </a:t>
            </a:r>
            <a:r>
              <a:rPr lang="en-US" sz="2800" b="1" dirty="0">
                <a:solidFill>
                  <a:srgbClr val="C00000"/>
                </a:solidFill>
              </a:rPr>
              <a:t>times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ne </a:t>
            </a:r>
            <a:r>
              <a:rPr lang="en-US" sz="2800" b="1" u="sng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istae</a:t>
            </a:r>
            <a:r>
              <a:rPr lang="en-US" sz="28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u="sng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te</a:t>
            </a:r>
            <a:r>
              <a:rPr lang="en-US" sz="28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u="sng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calvam</a:t>
            </a:r>
            <a:r>
              <a:rPr lang="en-US" sz="2800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800" b="1" u="sng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faciant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? </a:t>
            </a:r>
            <a:endParaRPr lang="el-GR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635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6BCE72CF-E091-495D-7E41-6C83E29BD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007" y="0"/>
            <a:ext cx="6429375" cy="10287000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15720864" y="1427539"/>
            <a:ext cx="482144" cy="467032"/>
          </a:xfrm>
          <a:custGeom>
            <a:avLst/>
            <a:gdLst/>
            <a:ahLst/>
            <a:cxnLst/>
            <a:rect l="l" t="t" r="r" b="b"/>
            <a:pathLst>
              <a:path w="482144" h="467032">
                <a:moveTo>
                  <a:pt x="0" y="0"/>
                </a:moveTo>
                <a:lnTo>
                  <a:pt x="482145" y="0"/>
                </a:lnTo>
                <a:lnTo>
                  <a:pt x="482145" y="467031"/>
                </a:lnTo>
                <a:lnTo>
                  <a:pt x="0" y="46703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6" name="TextBox 6"/>
          <p:cNvSpPr txBox="1"/>
          <p:nvPr/>
        </p:nvSpPr>
        <p:spPr>
          <a:xfrm>
            <a:off x="2736670" y="6937222"/>
            <a:ext cx="10765232" cy="19189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076"/>
              </a:lnSpc>
            </a:pPr>
            <a:r>
              <a:rPr lang="el-GR" sz="3600" b="1" spc="287" dirty="0">
                <a:solidFill>
                  <a:srgbClr val="0070C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Τι πληροφορίες αντλήσαμε από το σημερινό κείμενο για τις αντιλήψεις και τον πολιτισμό του ρωμαϊκού κόσμου; </a:t>
            </a:r>
            <a:endParaRPr lang="en-US" sz="3600" b="1" spc="287" dirty="0">
              <a:solidFill>
                <a:srgbClr val="0070C0"/>
              </a:solidFill>
              <a:latin typeface="Codec Pro Bold"/>
              <a:ea typeface="Codec Pro Bold"/>
              <a:cs typeface="Codec Pro Bold"/>
              <a:sym typeface="Codec Pro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678379" y="4199553"/>
            <a:ext cx="6823523" cy="244695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9688"/>
              </a:lnSpc>
            </a:pPr>
            <a:r>
              <a:rPr lang="el-GR" sz="8000" spc="549" dirty="0">
                <a:solidFill>
                  <a:schemeClr val="tx2">
                    <a:lumMod val="60000"/>
                    <a:lumOff val="40000"/>
                  </a:schemeClr>
                </a:solidFill>
                <a:latin typeface="Codec Pro"/>
                <a:ea typeface="Codec Pro"/>
                <a:cs typeface="Codec Pro"/>
                <a:sym typeface="Codec Pro"/>
              </a:rPr>
              <a:t>Συζητήστε…</a:t>
            </a:r>
            <a:endParaRPr lang="en-US" sz="8000" spc="549" dirty="0">
              <a:solidFill>
                <a:schemeClr val="tx2">
                  <a:lumMod val="60000"/>
                  <a:lumOff val="40000"/>
                </a:schemeClr>
              </a:solidFill>
              <a:latin typeface="Codec Pro"/>
              <a:ea typeface="Codec Pro"/>
              <a:cs typeface="Codec Pro"/>
              <a:sym typeface="Codec Pro"/>
            </a:endParaRPr>
          </a:p>
          <a:p>
            <a:pPr algn="l">
              <a:lnSpc>
                <a:spcPts val="9688"/>
              </a:lnSpc>
            </a:pPr>
            <a:endParaRPr lang="en-US" sz="8073" spc="549" dirty="0">
              <a:solidFill>
                <a:srgbClr val="000000"/>
              </a:solidFill>
              <a:latin typeface="Codec Pro"/>
              <a:ea typeface="Codec Pro"/>
              <a:cs typeface="Codec Pro"/>
              <a:sym typeface="Codec Pro"/>
            </a:endParaRPr>
          </a:p>
        </p:txBody>
      </p:sp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429BFA9A-E975-7253-4124-B4968A8930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953259">
            <a:off x="1168514" y="1034180"/>
            <a:ext cx="3589043" cy="3807294"/>
          </a:xfrm>
          <a:prstGeom prst="rect">
            <a:avLst/>
          </a:prstGeom>
        </p:spPr>
      </p:pic>
      <p:sp>
        <p:nvSpPr>
          <p:cNvPr id="21" name="Freeform 5">
            <a:extLst>
              <a:ext uri="{FF2B5EF4-FFF2-40B4-BE49-F238E27FC236}">
                <a16:creationId xmlns:a16="http://schemas.microsoft.com/office/drawing/2014/main" id="{E877DEEE-CF07-6E95-143C-9CC1B763FBE3}"/>
              </a:ext>
            </a:extLst>
          </p:cNvPr>
          <p:cNvSpPr/>
          <p:nvPr/>
        </p:nvSpPr>
        <p:spPr>
          <a:xfrm rot="7682761">
            <a:off x="-176007" y="-407128"/>
            <a:ext cx="6814479" cy="668991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22" name="Freeform 3">
            <a:extLst>
              <a:ext uri="{FF2B5EF4-FFF2-40B4-BE49-F238E27FC236}">
                <a16:creationId xmlns:a16="http://schemas.microsoft.com/office/drawing/2014/main" id="{3672DFC5-59B5-2FCC-DA65-8C02215F0B07}"/>
              </a:ext>
            </a:extLst>
          </p:cNvPr>
          <p:cNvSpPr/>
          <p:nvPr/>
        </p:nvSpPr>
        <p:spPr>
          <a:xfrm>
            <a:off x="11353800" y="5829300"/>
            <a:ext cx="1276987" cy="1276987"/>
          </a:xfrm>
          <a:custGeom>
            <a:avLst/>
            <a:gdLst/>
            <a:ahLst/>
            <a:cxnLst/>
            <a:rect l="l" t="t" r="r" b="b"/>
            <a:pathLst>
              <a:path w="1276987" h="1276987">
                <a:moveTo>
                  <a:pt x="0" y="0"/>
                </a:moveTo>
                <a:lnTo>
                  <a:pt x="1276987" y="0"/>
                </a:lnTo>
                <a:lnTo>
                  <a:pt x="1276987" y="1276987"/>
                </a:lnTo>
                <a:lnTo>
                  <a:pt x="0" y="12769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  <p:sp>
        <p:nvSpPr>
          <p:cNvPr id="23" name="Freeform 3">
            <a:extLst>
              <a:ext uri="{FF2B5EF4-FFF2-40B4-BE49-F238E27FC236}">
                <a16:creationId xmlns:a16="http://schemas.microsoft.com/office/drawing/2014/main" id="{36AF1374-9F11-FA43-4A4F-31E1E4E05790}"/>
              </a:ext>
            </a:extLst>
          </p:cNvPr>
          <p:cNvSpPr/>
          <p:nvPr/>
        </p:nvSpPr>
        <p:spPr>
          <a:xfrm rot="12176930">
            <a:off x="1261263" y="8591405"/>
            <a:ext cx="1276987" cy="1276987"/>
          </a:xfrm>
          <a:custGeom>
            <a:avLst/>
            <a:gdLst/>
            <a:ahLst/>
            <a:cxnLst/>
            <a:rect l="l" t="t" r="r" b="b"/>
            <a:pathLst>
              <a:path w="1276987" h="1276987">
                <a:moveTo>
                  <a:pt x="0" y="0"/>
                </a:moveTo>
                <a:lnTo>
                  <a:pt x="1276987" y="0"/>
                </a:lnTo>
                <a:lnTo>
                  <a:pt x="1276987" y="1276987"/>
                </a:lnTo>
                <a:lnTo>
                  <a:pt x="0" y="127698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388</TotalTime>
  <Words>744</Words>
  <Application>Microsoft Office PowerPoint</Application>
  <PresentationFormat>Προσαρμογή</PresentationFormat>
  <Paragraphs>210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7" baseType="lpstr">
      <vt:lpstr>Codec Pro Ultra-Bold</vt:lpstr>
      <vt:lpstr>Canva Sans</vt:lpstr>
      <vt:lpstr>Arial</vt:lpstr>
      <vt:lpstr>Calibri</vt:lpstr>
      <vt:lpstr>Cambria Math</vt:lpstr>
      <vt:lpstr>Codec Pro</vt:lpstr>
      <vt:lpstr>Codec Pro Bold</vt:lpstr>
      <vt:lpstr>Canva Sans Bold</vt:lpstr>
      <vt:lpstr>Office Theme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Ενδοιαστικές προτάσεις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Pudicitia</dc:title>
  <dc:creator>avalon</dc:creator>
  <cp:lastModifiedBy>avalon</cp:lastModifiedBy>
  <cp:revision>15</cp:revision>
  <dcterms:created xsi:type="dcterms:W3CDTF">2006-08-16T00:00:00Z</dcterms:created>
  <dcterms:modified xsi:type="dcterms:W3CDTF">2026-03-31T16:59:47Z</dcterms:modified>
  <dc:identifier>DAHCrmOrSY4</dc:identifier>
</cp:coreProperties>
</file>