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56" r:id="rId3"/>
    <p:sldId id="257" r:id="rId4"/>
    <p:sldId id="258" r:id="rId5"/>
    <p:sldId id="259" r:id="rId6"/>
    <p:sldId id="260" r:id="rId7"/>
    <p:sldId id="261"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750" autoAdjust="0"/>
  </p:normalViewPr>
  <p:slideViewPr>
    <p:cSldViewPr snapToGrid="0">
      <p:cViewPr varScale="1">
        <p:scale>
          <a:sx n="73" d="100"/>
          <a:sy n="73" d="100"/>
        </p:scale>
        <p:origin x="10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transition spd="slow">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5/22/2020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5/22/2020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ransition spd="slow">
    <p:wipe/>
  </p:transition>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archeia.moec.gov.cy/sm/315/epistoli_c_gym.pdf"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38451029-909F-4AB5-A166-49A9868B77F5}"/>
              </a:ext>
            </a:extLst>
          </p:cNvPr>
          <p:cNvSpPr/>
          <p:nvPr/>
        </p:nvSpPr>
        <p:spPr>
          <a:xfrm>
            <a:off x="3396781" y="1567753"/>
            <a:ext cx="6096000" cy="2862322"/>
          </a:xfrm>
          <a:prstGeom prst="rect">
            <a:avLst/>
          </a:prstGeom>
        </p:spPr>
        <p:txBody>
          <a:bodyPr>
            <a:spAutoFit/>
          </a:bodyPr>
          <a:lstStyle/>
          <a:p>
            <a:pPr algn="ctr"/>
            <a:r>
              <a:rPr lang="el-GR" b="1" dirty="0">
                <a:solidFill>
                  <a:srgbClr val="993300"/>
                </a:solidFill>
                <a:latin typeface="Roboto"/>
              </a:rPr>
              <a:t>ΝΕΟΕΛΛΗΝΙΚΗ ΓΛΩΣΣΑ</a:t>
            </a:r>
          </a:p>
          <a:p>
            <a:pPr algn="ctr"/>
            <a:endParaRPr lang="el-GR" b="1" dirty="0">
              <a:solidFill>
                <a:srgbClr val="993300"/>
              </a:solidFill>
              <a:latin typeface="Roboto"/>
            </a:endParaRPr>
          </a:p>
          <a:p>
            <a:pPr algn="ctr"/>
            <a:r>
              <a:rPr lang="el-GR" b="1" dirty="0">
                <a:solidFill>
                  <a:srgbClr val="993300"/>
                </a:solidFill>
                <a:latin typeface="Roboto"/>
              </a:rPr>
              <a:t>Β΄ΓΥΜΝΑΣΙΟΥ</a:t>
            </a:r>
          </a:p>
          <a:p>
            <a:pPr algn="ctr"/>
            <a:endParaRPr lang="el-GR" b="1" dirty="0">
              <a:solidFill>
                <a:srgbClr val="993300"/>
              </a:solidFill>
              <a:latin typeface="Roboto"/>
            </a:endParaRPr>
          </a:p>
          <a:p>
            <a:pPr algn="ctr"/>
            <a:endParaRPr lang="el-GR" b="1" dirty="0">
              <a:solidFill>
                <a:srgbClr val="993300"/>
              </a:solidFill>
              <a:latin typeface="Roboto"/>
            </a:endParaRPr>
          </a:p>
          <a:p>
            <a:pPr algn="ctr"/>
            <a:endParaRPr lang="el-GR" b="1" dirty="0">
              <a:solidFill>
                <a:srgbClr val="993300"/>
              </a:solidFill>
              <a:latin typeface="Roboto"/>
            </a:endParaRPr>
          </a:p>
          <a:p>
            <a:pPr algn="ctr"/>
            <a:endParaRPr lang="el-GR" b="1" dirty="0">
              <a:solidFill>
                <a:srgbClr val="993300"/>
              </a:solidFill>
              <a:latin typeface="Roboto"/>
            </a:endParaRPr>
          </a:p>
          <a:p>
            <a:pPr algn="ctr"/>
            <a:r>
              <a:rPr lang="el-GR" b="1" dirty="0">
                <a:solidFill>
                  <a:srgbClr val="993300"/>
                </a:solidFill>
                <a:latin typeface="Roboto"/>
              </a:rPr>
              <a:t>Ενότητα 4</a:t>
            </a:r>
            <a:r>
              <a:rPr lang="el-GR" b="1" baseline="30000" dirty="0">
                <a:solidFill>
                  <a:srgbClr val="993300"/>
                </a:solidFill>
                <a:latin typeface="Roboto"/>
              </a:rPr>
              <a:t>η</a:t>
            </a:r>
            <a:endParaRPr lang="el-GR" b="1" dirty="0">
              <a:solidFill>
                <a:srgbClr val="993300"/>
              </a:solidFill>
              <a:latin typeface="Roboto"/>
            </a:endParaRPr>
          </a:p>
          <a:p>
            <a:pPr algn="ctr"/>
            <a:endParaRPr lang="el-GR" b="1" dirty="0">
              <a:solidFill>
                <a:srgbClr val="333333"/>
              </a:solidFill>
              <a:latin typeface="Roboto"/>
            </a:endParaRPr>
          </a:p>
          <a:p>
            <a:pPr algn="ctr"/>
            <a:r>
              <a:rPr lang="el-GR" b="1" dirty="0">
                <a:solidFill>
                  <a:srgbClr val="333333"/>
                </a:solidFill>
                <a:latin typeface="Roboto"/>
              </a:rPr>
              <a:t>Το σχολείο στο χρόνο</a:t>
            </a:r>
            <a:endParaRPr lang="el-GR" b="1" i="0" dirty="0">
              <a:solidFill>
                <a:srgbClr val="333333"/>
              </a:solidFill>
              <a:effectLst/>
              <a:latin typeface="Roboto"/>
            </a:endParaRPr>
          </a:p>
        </p:txBody>
      </p:sp>
    </p:spTree>
    <p:extLst>
      <p:ext uri="{BB962C8B-B14F-4D97-AF65-F5344CB8AC3E}">
        <p14:creationId xmlns:p14="http://schemas.microsoft.com/office/powerpoint/2010/main" val="1791692963"/>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Παιδιά στη Χανγκτσόου φορούν καπέλα κοινωνικής ...">
            <a:extLst>
              <a:ext uri="{FF2B5EF4-FFF2-40B4-BE49-F238E27FC236}">
                <a16:creationId xmlns:a16="http://schemas.microsoft.com/office/drawing/2014/main" id="{3D30A6F0-1277-40EA-A1F5-F1D41D3320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290" y="199697"/>
            <a:ext cx="11592910" cy="6568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737829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 descr="Σύλλογος Γονέων &amp; Κηδεμόνων 4ου Γυμνασίου Αχαρνών: Νέοι Η/Υ στο ...">
            <a:extLst>
              <a:ext uri="{FF2B5EF4-FFF2-40B4-BE49-F238E27FC236}">
                <a16:creationId xmlns:a16="http://schemas.microsoft.com/office/drawing/2014/main" id="{22B017C9-CC90-4537-A0BD-A412BE153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228" y="231228"/>
            <a:ext cx="11624441" cy="6474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22092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869B9B7F-7AD2-4F76-A050-AAAC31F98477}"/>
              </a:ext>
            </a:extLst>
          </p:cNvPr>
          <p:cNvSpPr/>
          <p:nvPr/>
        </p:nvSpPr>
        <p:spPr>
          <a:xfrm>
            <a:off x="1807779" y="290407"/>
            <a:ext cx="9680028" cy="5632311"/>
          </a:xfrm>
          <a:prstGeom prst="rect">
            <a:avLst/>
          </a:prstGeom>
        </p:spPr>
        <p:txBody>
          <a:bodyPr wrap="square">
            <a:spAutoFit/>
          </a:bodyPr>
          <a:lstStyle/>
          <a:p>
            <a:pPr algn="just"/>
            <a:endParaRPr lang="el-GR" b="1" dirty="0">
              <a:solidFill>
                <a:srgbClr val="993300"/>
              </a:solidFill>
              <a:latin typeface="Roboto"/>
            </a:endParaRPr>
          </a:p>
          <a:p>
            <a:pPr algn="just"/>
            <a:r>
              <a:rPr lang="el-GR" b="1" dirty="0" err="1">
                <a:solidFill>
                  <a:srgbClr val="993300"/>
                </a:solidFill>
                <a:latin typeface="Roboto"/>
              </a:rPr>
              <a:t>Homeschooling</a:t>
            </a:r>
            <a:r>
              <a:rPr lang="el-GR" b="1" dirty="0">
                <a:solidFill>
                  <a:srgbClr val="993300"/>
                </a:solidFill>
                <a:latin typeface="Roboto"/>
              </a:rPr>
              <a:t>: Η εναλλακτική εκπαίδευση</a:t>
            </a:r>
          </a:p>
          <a:p>
            <a:pPr algn="just"/>
            <a:endParaRPr lang="el-GR" b="1" dirty="0">
              <a:solidFill>
                <a:srgbClr val="333333"/>
              </a:solidFill>
              <a:latin typeface="Roboto"/>
            </a:endParaRPr>
          </a:p>
          <a:p>
            <a:pPr algn="just"/>
            <a:r>
              <a:rPr lang="el-GR" dirty="0">
                <a:solidFill>
                  <a:srgbClr val="111111"/>
                </a:solidFill>
                <a:latin typeface="Roboto"/>
              </a:rPr>
              <a:t>Η εκπαίδευση κατ’ </a:t>
            </a:r>
            <a:r>
              <a:rPr lang="el-GR" dirty="0" err="1">
                <a:solidFill>
                  <a:srgbClr val="111111"/>
                </a:solidFill>
                <a:latin typeface="Roboto"/>
              </a:rPr>
              <a:t>οίκον</a:t>
            </a:r>
            <a:r>
              <a:rPr lang="el-GR" dirty="0">
                <a:solidFill>
                  <a:srgbClr val="111111"/>
                </a:solidFill>
                <a:latin typeface="Roboto"/>
              </a:rPr>
              <a:t> ―το λεγόμενο </a:t>
            </a:r>
            <a:r>
              <a:rPr lang="el-GR" dirty="0" err="1">
                <a:solidFill>
                  <a:srgbClr val="111111"/>
                </a:solidFill>
                <a:latin typeface="Roboto"/>
              </a:rPr>
              <a:t>homeschooling</a:t>
            </a:r>
            <a:r>
              <a:rPr lang="el-GR" dirty="0">
                <a:solidFill>
                  <a:srgbClr val="111111"/>
                </a:solidFill>
                <a:latin typeface="Roboto"/>
              </a:rPr>
              <a:t> ή </a:t>
            </a:r>
            <a:r>
              <a:rPr lang="el-GR" dirty="0" err="1">
                <a:solidFill>
                  <a:srgbClr val="111111"/>
                </a:solidFill>
                <a:latin typeface="Roboto"/>
              </a:rPr>
              <a:t>home</a:t>
            </a:r>
            <a:r>
              <a:rPr lang="el-GR" dirty="0">
                <a:solidFill>
                  <a:srgbClr val="111111"/>
                </a:solidFill>
                <a:latin typeface="Roboto"/>
              </a:rPr>
              <a:t> </a:t>
            </a:r>
            <a:r>
              <a:rPr lang="el-GR" dirty="0" err="1">
                <a:solidFill>
                  <a:srgbClr val="111111"/>
                </a:solidFill>
                <a:latin typeface="Roboto"/>
              </a:rPr>
              <a:t>education</a:t>
            </a:r>
            <a:r>
              <a:rPr lang="el-GR" dirty="0">
                <a:solidFill>
                  <a:srgbClr val="111111"/>
                </a:solidFill>
                <a:latin typeface="Roboto"/>
              </a:rPr>
              <a:t>, με μακρά παράδοση στο εξωτερικό― είναι η επιλογή εκατομμυρίων γονέων σε όλον τον κόσμο να μην εντάξουν τα παιδιά τους στο κλασικό σύστημα εκπαίδευσης, δηλαδή του ελεγχόμενου από την κρατική εξουσία και παρεχόμενου είτε στα δημόσια σχολεία είτε στα ιδιωτικά σχολεία πρώτης και δεύτερης βαθμίδας (δημοτικά, γυμνάσια και λύκεια). Αντί αυτού επιλέγουν να εκπαιδεύσουν τα παιδιά τους στο σπίτι, είτε λειτουργώντας οι ίδιοι ως εκπαιδευτικοί είτε προσλαμβάνοντας κατ’ </a:t>
            </a:r>
            <a:r>
              <a:rPr lang="el-GR" dirty="0" err="1">
                <a:solidFill>
                  <a:srgbClr val="111111"/>
                </a:solidFill>
                <a:latin typeface="Roboto"/>
              </a:rPr>
              <a:t>οίκον</a:t>
            </a:r>
            <a:r>
              <a:rPr lang="el-GR" dirty="0">
                <a:solidFill>
                  <a:srgbClr val="111111"/>
                </a:solidFill>
                <a:latin typeface="Roboto"/>
              </a:rPr>
              <a:t> διδασκάλους. Η φιλοσοφία του </a:t>
            </a:r>
            <a:r>
              <a:rPr lang="el-GR" dirty="0" err="1">
                <a:solidFill>
                  <a:srgbClr val="111111"/>
                </a:solidFill>
                <a:latin typeface="Roboto"/>
              </a:rPr>
              <a:t>homeschooling</a:t>
            </a:r>
            <a:r>
              <a:rPr lang="el-GR" dirty="0">
                <a:solidFill>
                  <a:srgbClr val="111111"/>
                </a:solidFill>
                <a:latin typeface="Roboto"/>
              </a:rPr>
              <a:t> δεν αρνείται την εκπαίδευση ως διαδικασία, αρνείται μόνον την εκπαίδευση μέσα στο επίσημο σχολείο.</a:t>
            </a:r>
          </a:p>
          <a:p>
            <a:pPr algn="just"/>
            <a:endParaRPr lang="el-GR" dirty="0">
              <a:solidFill>
                <a:srgbClr val="111111"/>
              </a:solidFill>
              <a:latin typeface="Roboto"/>
            </a:endParaRPr>
          </a:p>
          <a:p>
            <a:pPr algn="just"/>
            <a:r>
              <a:rPr lang="el-GR" dirty="0">
                <a:solidFill>
                  <a:srgbClr val="111111"/>
                </a:solidFill>
                <a:latin typeface="Roboto"/>
              </a:rPr>
              <a:t>Η συζήτηση γύρω από την κατ’ </a:t>
            </a:r>
            <a:r>
              <a:rPr lang="el-GR" dirty="0" err="1">
                <a:solidFill>
                  <a:srgbClr val="111111"/>
                </a:solidFill>
                <a:latin typeface="Roboto"/>
              </a:rPr>
              <a:t>οίκον</a:t>
            </a:r>
            <a:r>
              <a:rPr lang="el-GR" dirty="0">
                <a:solidFill>
                  <a:srgbClr val="111111"/>
                </a:solidFill>
                <a:latin typeface="Roboto"/>
              </a:rPr>
              <a:t> εκπαίδευση είναι πολύ ενδιαφέρουσα, </a:t>
            </a:r>
            <a:r>
              <a:rPr lang="el-GR" u="sng" dirty="0">
                <a:solidFill>
                  <a:srgbClr val="111111"/>
                </a:solidFill>
                <a:latin typeface="Roboto"/>
              </a:rPr>
              <a:t>καθώς</a:t>
            </a:r>
            <a:r>
              <a:rPr lang="el-GR" dirty="0">
                <a:solidFill>
                  <a:srgbClr val="111111"/>
                </a:solidFill>
                <a:latin typeface="Roboto"/>
              </a:rPr>
              <a:t> αγγίζει τομείς όπως η κοινωνιολογία, η φιλοσοφία της εκπαίδευσης, η παιδοψυχολογία, η ίδια η δημοκρατία και η ελευθερία του πολίτη να χειραφετηθεί σε έναν τόσο σημαντικό τομέα όπως αυτός της παρεχόμενης γνώσης. Είναι </a:t>
            </a:r>
            <a:r>
              <a:rPr lang="el-GR" u="sng" dirty="0">
                <a:solidFill>
                  <a:srgbClr val="111111"/>
                </a:solidFill>
                <a:latin typeface="Roboto"/>
              </a:rPr>
              <a:t>επίσης</a:t>
            </a:r>
            <a:r>
              <a:rPr lang="el-GR" dirty="0">
                <a:solidFill>
                  <a:srgbClr val="111111"/>
                </a:solidFill>
                <a:latin typeface="Roboto"/>
              </a:rPr>
              <a:t> ενδιαφέρουσα, διότι άπτεται θεμάτων όπως η κοινωνικοποίηση του παιδιού, η ανάπτυξη της προσωπικότητάς του, ο ρόλος της οικογένειας στην αγωγή του παιδιού, η ποιότητα του περιεχομένου του προγράμματος εκπαίδευσης, η επάρκεια του γονέα να διδάξει το παιδί του, η τεράστια δαπάνη ενέργειας από τον γονέα- διδάσκαλο κ.λπ.</a:t>
            </a:r>
          </a:p>
        </p:txBody>
      </p:sp>
    </p:spTree>
    <p:extLst>
      <p:ext uri="{BB962C8B-B14F-4D97-AF65-F5344CB8AC3E}">
        <p14:creationId xmlns:p14="http://schemas.microsoft.com/office/powerpoint/2010/main" val="2555520983"/>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3529B408-0D62-4CC0-9131-3C61011C4E06}"/>
              </a:ext>
            </a:extLst>
          </p:cNvPr>
          <p:cNvSpPr/>
          <p:nvPr/>
        </p:nvSpPr>
        <p:spPr>
          <a:xfrm>
            <a:off x="1786759" y="421237"/>
            <a:ext cx="10405241" cy="6273512"/>
          </a:xfrm>
          <a:prstGeom prst="rect">
            <a:avLst/>
          </a:prstGeom>
        </p:spPr>
        <p:txBody>
          <a:bodyPr wrap="square">
            <a:spAutoFit/>
          </a:bodyPr>
          <a:lstStyle/>
          <a:p>
            <a:pPr>
              <a:lnSpc>
                <a:spcPct val="150000"/>
              </a:lnSpc>
            </a:pPr>
            <a:r>
              <a:rPr lang="el-GR" b="1" dirty="0">
                <a:solidFill>
                  <a:srgbClr val="333333"/>
                </a:solidFill>
                <a:latin typeface="Roboto"/>
              </a:rPr>
              <a:t>Σε ποιες χώρες εφαρμόζεται η κατ’ </a:t>
            </a:r>
            <a:r>
              <a:rPr lang="el-GR" b="1" dirty="0" err="1">
                <a:solidFill>
                  <a:srgbClr val="333333"/>
                </a:solidFill>
                <a:latin typeface="Roboto"/>
              </a:rPr>
              <a:t>οίκον</a:t>
            </a:r>
            <a:r>
              <a:rPr lang="el-GR" b="1" dirty="0">
                <a:solidFill>
                  <a:srgbClr val="333333"/>
                </a:solidFill>
                <a:latin typeface="Roboto"/>
              </a:rPr>
              <a:t> διδασκαλία σήμερα;</a:t>
            </a:r>
          </a:p>
          <a:p>
            <a:pPr>
              <a:lnSpc>
                <a:spcPct val="150000"/>
              </a:lnSpc>
            </a:pPr>
            <a:r>
              <a:rPr lang="el-GR" dirty="0">
                <a:solidFill>
                  <a:srgbClr val="111111"/>
                </a:solidFill>
                <a:latin typeface="Roboto"/>
              </a:rPr>
              <a:t>Σε πολλές χώρες η κατ’ </a:t>
            </a:r>
            <a:r>
              <a:rPr lang="el-GR" dirty="0" err="1">
                <a:solidFill>
                  <a:srgbClr val="111111"/>
                </a:solidFill>
                <a:latin typeface="Roboto"/>
              </a:rPr>
              <a:t>οίκον</a:t>
            </a:r>
            <a:r>
              <a:rPr lang="el-GR" dirty="0">
                <a:solidFill>
                  <a:srgbClr val="111111"/>
                </a:solidFill>
                <a:latin typeface="Roboto"/>
              </a:rPr>
              <a:t> διδασκαλία είναι νόμιμη. Η μεγαλύτερη διάδοση της εναλλακτικής αυτής εκπαιδευτικής διαδικασίας σημειώνεται στις Η.Π.Α., στον Καναδά, στη Μεγάλη Βρετανία, την Αυστραλία και τη Νέα Ζηλανδία. Αλλού απαγορεύεται δια νόμου, ενώ σε άλλες περιπτώσεις δεν είναι κοινωνικώς αποδεκτή και </a:t>
            </a:r>
            <a:r>
              <a:rPr lang="el-GR" u="sng" dirty="0">
                <a:solidFill>
                  <a:srgbClr val="111111"/>
                </a:solidFill>
                <a:latin typeface="Roboto"/>
              </a:rPr>
              <a:t>ως εκ τούτου</a:t>
            </a:r>
            <a:r>
              <a:rPr lang="el-GR" dirty="0">
                <a:solidFill>
                  <a:srgbClr val="111111"/>
                </a:solidFill>
                <a:latin typeface="Roboto"/>
              </a:rPr>
              <a:t> είναι ανύπαρκτη, </a:t>
            </a:r>
            <a:r>
              <a:rPr lang="el-GR" u="sng" dirty="0">
                <a:solidFill>
                  <a:srgbClr val="111111"/>
                </a:solidFill>
                <a:latin typeface="Roboto"/>
              </a:rPr>
              <a:t>παρότι</a:t>
            </a:r>
            <a:r>
              <a:rPr lang="el-GR" dirty="0">
                <a:solidFill>
                  <a:srgbClr val="111111"/>
                </a:solidFill>
                <a:latin typeface="Roboto"/>
              </a:rPr>
              <a:t> δεν απαγορεύεται ρητώς από τον νόμο.</a:t>
            </a:r>
          </a:p>
          <a:p>
            <a:pPr>
              <a:lnSpc>
                <a:spcPct val="150000"/>
              </a:lnSpc>
            </a:pPr>
            <a:r>
              <a:rPr lang="el-GR" b="1" dirty="0">
                <a:solidFill>
                  <a:srgbClr val="333333"/>
                </a:solidFill>
                <a:latin typeface="Roboto"/>
              </a:rPr>
              <a:t>Η κατ’ </a:t>
            </a:r>
            <a:r>
              <a:rPr lang="el-GR" b="1" dirty="0" err="1">
                <a:solidFill>
                  <a:srgbClr val="333333"/>
                </a:solidFill>
                <a:latin typeface="Roboto"/>
              </a:rPr>
              <a:t>οίκον</a:t>
            </a:r>
            <a:r>
              <a:rPr lang="el-GR" b="1" dirty="0">
                <a:solidFill>
                  <a:srgbClr val="333333"/>
                </a:solidFill>
                <a:latin typeface="Roboto"/>
              </a:rPr>
              <a:t> εκπαίδευση στην Ελλάδα</a:t>
            </a:r>
          </a:p>
          <a:p>
            <a:pPr>
              <a:lnSpc>
                <a:spcPct val="150000"/>
              </a:lnSpc>
            </a:pPr>
            <a:r>
              <a:rPr lang="el-GR" dirty="0">
                <a:solidFill>
                  <a:srgbClr val="111111"/>
                </a:solidFill>
                <a:latin typeface="Roboto"/>
              </a:rPr>
              <a:t>Η κατ’ </a:t>
            </a:r>
            <a:r>
              <a:rPr lang="el-GR" dirty="0" err="1">
                <a:solidFill>
                  <a:srgbClr val="111111"/>
                </a:solidFill>
                <a:latin typeface="Roboto"/>
              </a:rPr>
              <a:t>οίκον</a:t>
            </a:r>
            <a:r>
              <a:rPr lang="el-GR" dirty="0">
                <a:solidFill>
                  <a:srgbClr val="111111"/>
                </a:solidFill>
                <a:latin typeface="Roboto"/>
              </a:rPr>
              <a:t> εκπαίδευση στην Ελλάδα δεν προβλέπεται από τον νόμο με την έννοια που έχει </a:t>
            </a:r>
            <a:r>
              <a:rPr lang="el-GR" dirty="0" err="1">
                <a:solidFill>
                  <a:srgbClr val="111111"/>
                </a:solidFill>
                <a:latin typeface="Roboto"/>
              </a:rPr>
              <a:t>περιγραφεί</a:t>
            </a:r>
            <a:r>
              <a:rPr lang="el-GR" dirty="0">
                <a:solidFill>
                  <a:srgbClr val="111111"/>
                </a:solidFill>
                <a:latin typeface="Roboto"/>
              </a:rPr>
              <a:t> παραπάνω. Ο νόμος ορίζει τη φοίτηση των παιδιών στο σχολείο ως υποχρεωτική.</a:t>
            </a:r>
          </a:p>
          <a:p>
            <a:pPr>
              <a:lnSpc>
                <a:spcPct val="150000"/>
              </a:lnSpc>
            </a:pPr>
            <a:r>
              <a:rPr lang="el-GR" dirty="0">
                <a:solidFill>
                  <a:srgbClr val="111111"/>
                </a:solidFill>
                <a:latin typeface="Roboto"/>
              </a:rPr>
              <a:t>Υπάρχει η εξής εξαίρεση: Το ελληνικό Υπουργείο Παιδείας φαίνεται να θεωρεί ως απολύτως απαιτούμενη προϋπόθεση της έγκρισης μιας αίτησης γονέων για εκπαίδευση του παιδιού τους στο σπίτι την πιστοποιημένη ανάγκη του μαθητή για ειδική εκπαίδευση. Οι ειδικές εκπαιδευτικές ανάγκες του μαθητή πιστοποιούνται από το οικείο Κέντρο Διάγνωσης, Αξιολόγησης και Υποστήριξης (Κ.Δ.Α.Υ.), το οποίο αποτελεί υπηρεσία του Υπουργείου Παιδείας και υπάγεται στη Διεύθυνση Πρωτοβάθμιας ή Δευτεροβάθμιας Εκπαίδευσης κάθε Νομαρχίας.</a:t>
            </a:r>
          </a:p>
        </p:txBody>
      </p:sp>
    </p:spTree>
    <p:extLst>
      <p:ext uri="{BB962C8B-B14F-4D97-AF65-F5344CB8AC3E}">
        <p14:creationId xmlns:p14="http://schemas.microsoft.com/office/powerpoint/2010/main" val="262000383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4CD86156-ED37-4555-98A5-B4DCE8F325BE}"/>
              </a:ext>
            </a:extLst>
          </p:cNvPr>
          <p:cNvSpPr/>
          <p:nvPr/>
        </p:nvSpPr>
        <p:spPr>
          <a:xfrm>
            <a:off x="2543503" y="556736"/>
            <a:ext cx="9017875" cy="1754326"/>
          </a:xfrm>
          <a:prstGeom prst="rect">
            <a:avLst/>
          </a:prstGeom>
        </p:spPr>
        <p:txBody>
          <a:bodyPr wrap="square">
            <a:spAutoFit/>
          </a:bodyPr>
          <a:lstStyle/>
          <a:p>
            <a:pPr algn="just"/>
            <a:r>
              <a:rPr lang="el-GR" b="1" u="sng" dirty="0">
                <a:solidFill>
                  <a:srgbClr val="333333"/>
                </a:solidFill>
                <a:latin typeface="Roboto"/>
              </a:rPr>
              <a:t>1ο Θέμα (Κατανόηση κειμένου, 6 μονάδες)</a:t>
            </a:r>
          </a:p>
          <a:p>
            <a:pPr algn="just"/>
            <a:endParaRPr lang="el-GR" b="1" u="sng" dirty="0">
              <a:solidFill>
                <a:srgbClr val="333333"/>
              </a:solidFill>
              <a:latin typeface="Roboto"/>
            </a:endParaRPr>
          </a:p>
          <a:p>
            <a:pPr algn="just"/>
            <a:endParaRPr lang="el-GR" b="1" dirty="0">
              <a:solidFill>
                <a:srgbClr val="333333"/>
              </a:solidFill>
              <a:latin typeface="Roboto"/>
            </a:endParaRPr>
          </a:p>
          <a:p>
            <a:pPr algn="just"/>
            <a:r>
              <a:rPr lang="el-GR" dirty="0">
                <a:solidFill>
                  <a:srgbClr val="111111"/>
                </a:solidFill>
                <a:latin typeface="Roboto"/>
              </a:rPr>
              <a:t>Να εντοπίσετε ποιες από τις ακόλουθες πληροφορίες είναι σωστές (γράφοντας Σωστό ή Λάθος) και να παρουσιάσετε τα στοιχεία από το κείμενο που τις επιβεβαιώνουν, συμπληρώνοντας τον ακόλουθο πίνακα:</a:t>
            </a:r>
            <a:endParaRPr lang="el-GR" b="0" i="0" dirty="0">
              <a:solidFill>
                <a:srgbClr val="111111"/>
              </a:solidFill>
              <a:effectLst/>
              <a:latin typeface="Roboto"/>
            </a:endParaRPr>
          </a:p>
        </p:txBody>
      </p:sp>
    </p:spTree>
    <p:extLst>
      <p:ext uri="{BB962C8B-B14F-4D97-AF65-F5344CB8AC3E}">
        <p14:creationId xmlns:p14="http://schemas.microsoft.com/office/powerpoint/2010/main" val="348318249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8F946AF7-6EBB-4E2C-AA51-5877DDF1E5D7}"/>
              </a:ext>
            </a:extLst>
          </p:cNvPr>
          <p:cNvGraphicFramePr>
            <a:graphicFrameLocks noGrp="1"/>
          </p:cNvGraphicFramePr>
          <p:nvPr>
            <p:extLst>
              <p:ext uri="{D42A27DB-BD31-4B8C-83A1-F6EECF244321}">
                <p14:modId xmlns:p14="http://schemas.microsoft.com/office/powerpoint/2010/main" val="3631035202"/>
              </p:ext>
            </p:extLst>
          </p:nvPr>
        </p:nvGraphicFramePr>
        <p:xfrm>
          <a:off x="1986455" y="582536"/>
          <a:ext cx="9802257" cy="365760"/>
        </p:xfrm>
        <a:graphic>
          <a:graphicData uri="http://schemas.openxmlformats.org/drawingml/2006/table">
            <a:tbl>
              <a:tblPr/>
              <a:tblGrid>
                <a:gridCol w="3267419">
                  <a:extLst>
                    <a:ext uri="{9D8B030D-6E8A-4147-A177-3AD203B41FA5}">
                      <a16:colId xmlns:a16="http://schemas.microsoft.com/office/drawing/2014/main" val="2452832285"/>
                    </a:ext>
                  </a:extLst>
                </a:gridCol>
                <a:gridCol w="3267419">
                  <a:extLst>
                    <a:ext uri="{9D8B030D-6E8A-4147-A177-3AD203B41FA5}">
                      <a16:colId xmlns:a16="http://schemas.microsoft.com/office/drawing/2014/main" val="3847491488"/>
                    </a:ext>
                  </a:extLst>
                </a:gridCol>
                <a:gridCol w="3267419">
                  <a:extLst>
                    <a:ext uri="{9D8B030D-6E8A-4147-A177-3AD203B41FA5}">
                      <a16:colId xmlns:a16="http://schemas.microsoft.com/office/drawing/2014/main" val="1370085909"/>
                    </a:ext>
                  </a:extLst>
                </a:gridCol>
              </a:tblGrid>
              <a:tr h="0">
                <a:tc>
                  <a:txBody>
                    <a:bodyPr/>
                    <a:lstStyle/>
                    <a:p>
                      <a:pPr algn="ctr"/>
                      <a:r>
                        <a:rPr lang="el-GR" b="1">
                          <a:effectLst/>
                          <a:latin typeface="Roboto"/>
                        </a:rPr>
                        <a:t>Πληροφορία</a:t>
                      </a:r>
                      <a:endParaRPr lang="el-GR" b="0">
                        <a:effectLst/>
                        <a:latin typeface="Roboto"/>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ctr"/>
                      <a:r>
                        <a:rPr lang="el-GR" b="1">
                          <a:effectLst/>
                        </a:rPr>
                        <a:t>     Σωστό/ Λάθος</a:t>
                      </a:r>
                      <a:endParaRPr lang="el-GR" b="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ctr"/>
                      <a:r>
                        <a:rPr lang="el-GR" b="1" dirty="0">
                          <a:effectLst/>
                          <a:latin typeface="Roboto"/>
                        </a:rPr>
                        <a:t>Στοιχεία από το κείμενο</a:t>
                      </a:r>
                      <a:endParaRPr lang="el-GR" b="0" dirty="0">
                        <a:effectLst/>
                        <a:latin typeface="Roboto"/>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78373673"/>
                  </a:ext>
                </a:extLst>
              </a:tr>
            </a:tbl>
          </a:graphicData>
        </a:graphic>
      </p:graphicFrame>
      <p:graphicFrame>
        <p:nvGraphicFramePr>
          <p:cNvPr id="3" name="Πίνακας 2">
            <a:extLst>
              <a:ext uri="{FF2B5EF4-FFF2-40B4-BE49-F238E27FC236}">
                <a16:creationId xmlns:a16="http://schemas.microsoft.com/office/drawing/2014/main" id="{004F7F82-502F-4174-BE2F-846C3EAFD9FD}"/>
              </a:ext>
            </a:extLst>
          </p:cNvPr>
          <p:cNvGraphicFramePr>
            <a:graphicFrameLocks noGrp="1"/>
          </p:cNvGraphicFramePr>
          <p:nvPr>
            <p:extLst>
              <p:ext uri="{D42A27DB-BD31-4B8C-83A1-F6EECF244321}">
                <p14:modId xmlns:p14="http://schemas.microsoft.com/office/powerpoint/2010/main" val="488640402"/>
              </p:ext>
            </p:extLst>
          </p:nvPr>
        </p:nvGraphicFramePr>
        <p:xfrm>
          <a:off x="2084942" y="1507051"/>
          <a:ext cx="9802257" cy="5093445"/>
        </p:xfrm>
        <a:graphic>
          <a:graphicData uri="http://schemas.openxmlformats.org/drawingml/2006/table">
            <a:tbl>
              <a:tblPr/>
              <a:tblGrid>
                <a:gridCol w="3267419">
                  <a:extLst>
                    <a:ext uri="{9D8B030D-6E8A-4147-A177-3AD203B41FA5}">
                      <a16:colId xmlns:a16="http://schemas.microsoft.com/office/drawing/2014/main" val="1690257151"/>
                    </a:ext>
                  </a:extLst>
                </a:gridCol>
                <a:gridCol w="3267419">
                  <a:extLst>
                    <a:ext uri="{9D8B030D-6E8A-4147-A177-3AD203B41FA5}">
                      <a16:colId xmlns:a16="http://schemas.microsoft.com/office/drawing/2014/main" val="971386804"/>
                    </a:ext>
                  </a:extLst>
                </a:gridCol>
                <a:gridCol w="3267419">
                  <a:extLst>
                    <a:ext uri="{9D8B030D-6E8A-4147-A177-3AD203B41FA5}">
                      <a16:colId xmlns:a16="http://schemas.microsoft.com/office/drawing/2014/main" val="4289688244"/>
                    </a:ext>
                  </a:extLst>
                </a:gridCol>
              </a:tblGrid>
              <a:tr h="1754409">
                <a:tc>
                  <a:txBody>
                    <a:bodyPr/>
                    <a:lstStyle/>
                    <a:p>
                      <a:pPr algn="l"/>
                      <a:r>
                        <a:rPr lang="el-GR" sz="1600" b="0" dirty="0">
                          <a:effectLst/>
                        </a:rPr>
                        <a:t>Η </a:t>
                      </a:r>
                      <a:r>
                        <a:rPr lang="el-GR" sz="1600" b="0" dirty="0" err="1">
                          <a:effectLst/>
                        </a:rPr>
                        <a:t>κατ</a:t>
                      </a:r>
                      <a:r>
                        <a:rPr lang="el-GR" sz="1600" b="0" dirty="0">
                          <a:effectLst/>
                        </a:rPr>
                        <a:t>΄ </a:t>
                      </a:r>
                      <a:r>
                        <a:rPr lang="el-GR" sz="1600" b="0" dirty="0" err="1">
                          <a:effectLst/>
                        </a:rPr>
                        <a:t>οίκον</a:t>
                      </a:r>
                      <a:r>
                        <a:rPr lang="el-GR" sz="1600" b="0" dirty="0">
                          <a:effectLst/>
                        </a:rPr>
                        <a:t> εκπαίδευση είναι ένα είδος φροντιστηριακής εκπαίδευσης παράλληλα με την τυπική εκπαίδευση.</a:t>
                      </a: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900" b="0">
                        <a:effectLst/>
                      </a:endParaRP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900" b="0">
                        <a:effectLst/>
                      </a:endParaRP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321063280"/>
                  </a:ext>
                </a:extLst>
              </a:tr>
              <a:tr h="1754409">
                <a:tc>
                  <a:txBody>
                    <a:bodyPr/>
                    <a:lstStyle/>
                    <a:p>
                      <a:pPr algn="l"/>
                      <a:r>
                        <a:rPr lang="el-GR" sz="1600" b="0" dirty="0">
                          <a:effectLst/>
                        </a:rPr>
                        <a:t>Η κατ’ </a:t>
                      </a:r>
                      <a:r>
                        <a:rPr lang="el-GR" sz="1600" b="0" dirty="0" err="1">
                          <a:effectLst/>
                        </a:rPr>
                        <a:t>οίκον</a:t>
                      </a:r>
                      <a:r>
                        <a:rPr lang="el-GR" sz="1600" b="0" dirty="0">
                          <a:effectLst/>
                        </a:rPr>
                        <a:t> διδασκαλία στην Ελλάδα επιτρέπεται με πιστοποίηση από επίσημο φορέα του Υπουργείου Υγείας.</a:t>
                      </a: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900" b="0">
                        <a:effectLst/>
                      </a:endParaRP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900" b="0">
                        <a:effectLst/>
                      </a:endParaRP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979908730"/>
                  </a:ext>
                </a:extLst>
              </a:tr>
              <a:tr h="1584627">
                <a:tc>
                  <a:txBody>
                    <a:bodyPr/>
                    <a:lstStyle/>
                    <a:p>
                      <a:pPr algn="l"/>
                      <a:r>
                        <a:rPr lang="el-GR" sz="1600" b="0" dirty="0">
                          <a:effectLst/>
                        </a:rPr>
                        <a:t>Υπάρχουν χώρες στις οποίες η κατ’ </a:t>
                      </a:r>
                      <a:r>
                        <a:rPr lang="el-GR" sz="1600" b="0" dirty="0" err="1">
                          <a:effectLst/>
                        </a:rPr>
                        <a:t>οίκον</a:t>
                      </a:r>
                      <a:r>
                        <a:rPr lang="el-GR" sz="1600" b="0" dirty="0">
                          <a:effectLst/>
                        </a:rPr>
                        <a:t> διδασκαλία δεν είναι παράνομη, αλλά δεν εφαρμόζεται.</a:t>
                      </a:r>
                    </a:p>
                  </a:txBody>
                  <a:tcPr marL="43180" marR="35983" marT="21590" marB="2159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endParaRPr lang="el-GR" sz="900" dirty="0"/>
                    </a:p>
                  </a:txBody>
                  <a:tcPr marL="43180" marR="43180" marT="21590" marB="21590">
                    <a:lnL>
                      <a:noFill/>
                    </a:lnL>
                    <a:lnT w="7620" cap="flat" cmpd="sng" algn="ctr">
                      <a:solidFill>
                        <a:srgbClr val="EDEDED"/>
                      </a:solidFill>
                      <a:prstDash val="solid"/>
                      <a:round/>
                      <a:headEnd type="none" w="med" len="med"/>
                      <a:tailEnd type="none" w="med" len="med"/>
                    </a:lnT>
                  </a:tcPr>
                </a:tc>
                <a:tc>
                  <a:txBody>
                    <a:bodyPr/>
                    <a:lstStyle/>
                    <a:p>
                      <a:endParaRPr lang="el-GR" sz="900" dirty="0"/>
                    </a:p>
                  </a:txBody>
                  <a:tcPr marL="43180" marR="43180" marT="21590" marB="21590">
                    <a:lnT w="7620" cap="flat" cmpd="sng" algn="ctr">
                      <a:solidFill>
                        <a:srgbClr val="EDEDED"/>
                      </a:solidFill>
                      <a:prstDash val="solid"/>
                      <a:round/>
                      <a:headEnd type="none" w="med" len="med"/>
                      <a:tailEnd type="none" w="med" len="med"/>
                    </a:lnT>
                  </a:tcPr>
                </a:tc>
                <a:extLst>
                  <a:ext uri="{0D108BD9-81ED-4DB2-BD59-A6C34878D82A}">
                    <a16:rowId xmlns:a16="http://schemas.microsoft.com/office/drawing/2014/main" val="3584963291"/>
                  </a:ext>
                </a:extLst>
              </a:tr>
            </a:tbl>
          </a:graphicData>
        </a:graphic>
      </p:graphicFrame>
    </p:spTree>
    <p:extLst>
      <p:ext uri="{BB962C8B-B14F-4D97-AF65-F5344CB8AC3E}">
        <p14:creationId xmlns:p14="http://schemas.microsoft.com/office/powerpoint/2010/main" val="4110480943"/>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D1F14E14-47BC-463F-BF6A-BDE26DF83B3A}"/>
              </a:ext>
            </a:extLst>
          </p:cNvPr>
          <p:cNvSpPr/>
          <p:nvPr/>
        </p:nvSpPr>
        <p:spPr>
          <a:xfrm>
            <a:off x="3026978" y="709983"/>
            <a:ext cx="8818179" cy="5355312"/>
          </a:xfrm>
          <a:prstGeom prst="rect">
            <a:avLst/>
          </a:prstGeom>
        </p:spPr>
        <p:txBody>
          <a:bodyPr wrap="square">
            <a:spAutoFit/>
          </a:bodyPr>
          <a:lstStyle/>
          <a:p>
            <a:pPr algn="just"/>
            <a:r>
              <a:rPr lang="el-GR" b="1" u="sng" dirty="0">
                <a:solidFill>
                  <a:srgbClr val="333333"/>
                </a:solidFill>
                <a:latin typeface="Roboto"/>
              </a:rPr>
              <a:t>2ο Θέμα (Δομή και γλώσσα κειμένου, 4 μονάδες)</a:t>
            </a:r>
          </a:p>
          <a:p>
            <a:pPr algn="just"/>
            <a:endParaRPr lang="el-GR" b="1" u="sng" dirty="0">
              <a:solidFill>
                <a:srgbClr val="333333"/>
              </a:solidFill>
              <a:latin typeface="Roboto"/>
            </a:endParaRPr>
          </a:p>
          <a:p>
            <a:pPr algn="just"/>
            <a:endParaRPr lang="el-GR" b="1" dirty="0">
              <a:solidFill>
                <a:srgbClr val="333333"/>
              </a:solidFill>
              <a:latin typeface="Roboto"/>
            </a:endParaRPr>
          </a:p>
          <a:p>
            <a:pPr algn="just"/>
            <a:r>
              <a:rPr lang="el-GR" b="1" dirty="0">
                <a:solidFill>
                  <a:srgbClr val="111111"/>
                </a:solidFill>
                <a:latin typeface="Roboto"/>
              </a:rPr>
              <a:t>α) </a:t>
            </a:r>
            <a:r>
              <a:rPr lang="el-GR" dirty="0">
                <a:solidFill>
                  <a:srgbClr val="111111"/>
                </a:solidFill>
                <a:latin typeface="Roboto"/>
              </a:rPr>
              <a:t>Ποιο είδος σύνταξης (ενεργητική ή παθητική) χρησιμοποιείται στα παρακάτω χωρία; Για ποιο λόγο ο συγγραφέας επιλέγει αυτού του είδους τη σύνταξη; </a:t>
            </a:r>
          </a:p>
          <a:p>
            <a:pPr algn="just"/>
            <a:endParaRPr lang="el-GR" dirty="0">
              <a:solidFill>
                <a:srgbClr val="111111"/>
              </a:solidFill>
              <a:latin typeface="Roboto"/>
            </a:endParaRPr>
          </a:p>
          <a:p>
            <a:pPr algn="just"/>
            <a:r>
              <a:rPr lang="el-GR" dirty="0">
                <a:solidFill>
                  <a:srgbClr val="111111"/>
                </a:solidFill>
                <a:latin typeface="Roboto"/>
              </a:rPr>
              <a:t>Να μετατρέψετε το χωρίο στο άλλο είδος σύνταξης.</a:t>
            </a:r>
          </a:p>
          <a:p>
            <a:pPr algn="just"/>
            <a:endParaRPr lang="el-GR" dirty="0">
              <a:solidFill>
                <a:srgbClr val="111111"/>
              </a:solidFill>
              <a:latin typeface="Roboto"/>
            </a:endParaRPr>
          </a:p>
          <a:p>
            <a:pPr algn="just"/>
            <a:endParaRPr lang="el-GR" dirty="0">
              <a:solidFill>
                <a:srgbClr val="111111"/>
              </a:solidFill>
              <a:latin typeface="Roboto"/>
            </a:endParaRPr>
          </a:p>
          <a:p>
            <a:pPr algn="just">
              <a:buFont typeface="Arial" panose="020B0604020202020204" pitchFamily="34" charset="0"/>
              <a:buChar char="•"/>
            </a:pPr>
            <a:r>
              <a:rPr lang="el-GR" dirty="0">
                <a:solidFill>
                  <a:srgbClr val="111111"/>
                </a:solidFill>
                <a:latin typeface="Roboto"/>
              </a:rPr>
              <a:t>«Ο νόμος ορίζει τη φοίτηση των παιδιών στο σχολείο ως υποχρεωτική»</a:t>
            </a:r>
          </a:p>
          <a:p>
            <a:pPr algn="just">
              <a:buFont typeface="Arial" panose="020B0604020202020204" pitchFamily="34" charset="0"/>
              <a:buChar char="•"/>
            </a:pPr>
            <a:endParaRPr lang="el-GR" dirty="0">
              <a:solidFill>
                <a:srgbClr val="111111"/>
              </a:solidFill>
              <a:latin typeface="Roboto"/>
            </a:endParaRPr>
          </a:p>
          <a:p>
            <a:pPr algn="just">
              <a:buFont typeface="Arial" panose="020B0604020202020204" pitchFamily="34" charset="0"/>
              <a:buChar char="•"/>
            </a:pPr>
            <a:r>
              <a:rPr lang="el-GR" dirty="0">
                <a:solidFill>
                  <a:srgbClr val="111111"/>
                </a:solidFill>
                <a:latin typeface="Roboto"/>
              </a:rPr>
              <a:t>«Οι ειδικές εκπαιδευτικές ανάγκες του μαθητή πιστοποιούνται από το οικείο Κέντρο Διάγνωσης, Αξιολόγησης και Υποστήριξης (Κ.Δ.Α.Υ.)»</a:t>
            </a:r>
          </a:p>
          <a:p>
            <a:pPr algn="just">
              <a:buFont typeface="Arial" panose="020B0604020202020204" pitchFamily="34" charset="0"/>
              <a:buChar char="•"/>
            </a:pPr>
            <a:endParaRPr lang="el-GR" dirty="0">
              <a:solidFill>
                <a:srgbClr val="111111"/>
              </a:solidFill>
              <a:latin typeface="Roboto"/>
            </a:endParaRPr>
          </a:p>
          <a:p>
            <a:pPr algn="just">
              <a:buFont typeface="Arial" panose="020B0604020202020204" pitchFamily="34" charset="0"/>
              <a:buChar char="•"/>
            </a:pPr>
            <a:endParaRPr lang="el-GR" dirty="0">
              <a:solidFill>
                <a:srgbClr val="111111"/>
              </a:solidFill>
              <a:latin typeface="Roboto"/>
            </a:endParaRPr>
          </a:p>
          <a:p>
            <a:pPr algn="just"/>
            <a:endParaRPr lang="el-GR" dirty="0">
              <a:solidFill>
                <a:srgbClr val="111111"/>
              </a:solidFill>
              <a:latin typeface="Roboto"/>
            </a:endParaRPr>
          </a:p>
          <a:p>
            <a:pPr algn="just">
              <a:buFont typeface="Arial" panose="020B0604020202020204" pitchFamily="34" charset="0"/>
              <a:buChar char="•"/>
            </a:pPr>
            <a:endParaRPr lang="el-GR" dirty="0">
              <a:solidFill>
                <a:srgbClr val="111111"/>
              </a:solidFill>
              <a:latin typeface="Roboto"/>
            </a:endParaRPr>
          </a:p>
          <a:p>
            <a:pPr algn="just"/>
            <a:r>
              <a:rPr lang="el-GR" b="1" dirty="0">
                <a:solidFill>
                  <a:srgbClr val="111111"/>
                </a:solidFill>
                <a:latin typeface="Roboto"/>
              </a:rPr>
              <a:t>β) </a:t>
            </a:r>
            <a:r>
              <a:rPr lang="el-GR" dirty="0">
                <a:solidFill>
                  <a:srgbClr val="111111"/>
                </a:solidFill>
                <a:latin typeface="Roboto"/>
              </a:rPr>
              <a:t>Να αντικαταστήσετε τις υπογραμμισμένες συνδετικές λέξεις του κειμένου με άλλες συνδετικές λέξεις χωρίς να αλλάζει το νόημα.</a:t>
            </a:r>
            <a:endParaRPr lang="el-GR" b="0" i="0" dirty="0">
              <a:solidFill>
                <a:srgbClr val="111111"/>
              </a:solidFill>
              <a:effectLst/>
              <a:latin typeface="Roboto"/>
            </a:endParaRPr>
          </a:p>
        </p:txBody>
      </p:sp>
    </p:spTree>
    <p:extLst>
      <p:ext uri="{BB962C8B-B14F-4D97-AF65-F5344CB8AC3E}">
        <p14:creationId xmlns:p14="http://schemas.microsoft.com/office/powerpoint/2010/main" val="188054977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73D32E92-44B8-42C3-B85C-064E5ABF44BD}"/>
              </a:ext>
            </a:extLst>
          </p:cNvPr>
          <p:cNvSpPr/>
          <p:nvPr/>
        </p:nvSpPr>
        <p:spPr>
          <a:xfrm>
            <a:off x="2722178" y="745922"/>
            <a:ext cx="9028387" cy="2395528"/>
          </a:xfrm>
          <a:prstGeom prst="rect">
            <a:avLst/>
          </a:prstGeom>
        </p:spPr>
        <p:txBody>
          <a:bodyPr wrap="square">
            <a:spAutoFit/>
          </a:bodyPr>
          <a:lstStyle/>
          <a:p>
            <a:pPr algn="just"/>
            <a:r>
              <a:rPr lang="el-GR" b="1" u="sng" dirty="0">
                <a:solidFill>
                  <a:srgbClr val="333333"/>
                </a:solidFill>
                <a:latin typeface="Roboto"/>
              </a:rPr>
              <a:t>3</a:t>
            </a:r>
            <a:r>
              <a:rPr lang="el-GR" b="1" u="sng" baseline="30000" dirty="0">
                <a:solidFill>
                  <a:srgbClr val="333333"/>
                </a:solidFill>
                <a:latin typeface="Roboto"/>
              </a:rPr>
              <a:t>ο</a:t>
            </a:r>
            <a:r>
              <a:rPr lang="el-GR" b="1" u="sng" dirty="0">
                <a:solidFill>
                  <a:srgbClr val="333333"/>
                </a:solidFill>
                <a:latin typeface="Roboto"/>
              </a:rPr>
              <a:t> Θέμα (Παραγωγή λόγου, 10 μονάδες)</a:t>
            </a:r>
          </a:p>
          <a:p>
            <a:pPr algn="just"/>
            <a:endParaRPr lang="el-GR" b="1" u="sng" dirty="0">
              <a:solidFill>
                <a:srgbClr val="333333"/>
              </a:solidFill>
              <a:latin typeface="Roboto"/>
            </a:endParaRPr>
          </a:p>
          <a:p>
            <a:pPr algn="just"/>
            <a:endParaRPr lang="el-GR" b="1" u="sng" dirty="0">
              <a:solidFill>
                <a:srgbClr val="333333"/>
              </a:solidFill>
              <a:latin typeface="Roboto"/>
            </a:endParaRPr>
          </a:p>
          <a:p>
            <a:pPr algn="just"/>
            <a:endParaRPr lang="el-GR" b="1" dirty="0">
              <a:solidFill>
                <a:srgbClr val="333333"/>
              </a:solidFill>
              <a:latin typeface="Roboto"/>
            </a:endParaRPr>
          </a:p>
          <a:p>
            <a:pPr algn="just">
              <a:lnSpc>
                <a:spcPct val="150000"/>
              </a:lnSpc>
            </a:pPr>
            <a:r>
              <a:rPr lang="el-GR" dirty="0">
                <a:solidFill>
                  <a:srgbClr val="111111"/>
                </a:solidFill>
                <a:latin typeface="Roboto"/>
              </a:rPr>
              <a:t>Με αφορμή την ανάγνωση του παραπάνω κειμένου αποφασίζετε </a:t>
            </a:r>
            <a:r>
              <a:rPr lang="el-GR" u="sng" dirty="0">
                <a:solidFill>
                  <a:srgbClr val="111111"/>
                </a:solidFill>
                <a:latin typeface="Roboto"/>
              </a:rPr>
              <a:t>να γράψετε μια επιστολή</a:t>
            </a:r>
            <a:r>
              <a:rPr lang="el-GR" dirty="0">
                <a:solidFill>
                  <a:srgbClr val="111111"/>
                </a:solidFill>
                <a:latin typeface="Roboto"/>
              </a:rPr>
              <a:t> σε έναν φίλο/ μια φίλη σας στην οποία θα εκφράζετε την άποψή σας για το «</a:t>
            </a:r>
            <a:r>
              <a:rPr lang="el-GR" dirty="0" err="1">
                <a:solidFill>
                  <a:srgbClr val="111111"/>
                </a:solidFill>
                <a:latin typeface="Roboto"/>
              </a:rPr>
              <a:t>homeschooling</a:t>
            </a:r>
            <a:r>
              <a:rPr lang="el-GR" dirty="0">
                <a:solidFill>
                  <a:srgbClr val="111111"/>
                </a:solidFill>
                <a:latin typeface="Roboto"/>
              </a:rPr>
              <a:t>» (πλεονεκτήματα, μειονεκτήματα).</a:t>
            </a:r>
            <a:endParaRPr lang="el-GR" b="0" i="0" dirty="0">
              <a:solidFill>
                <a:srgbClr val="111111"/>
              </a:solidFill>
              <a:effectLst/>
              <a:latin typeface="Roboto"/>
            </a:endParaRPr>
          </a:p>
        </p:txBody>
      </p:sp>
      <p:sp>
        <p:nvSpPr>
          <p:cNvPr id="3" name="Ορθογώνιο 2">
            <a:extLst>
              <a:ext uri="{FF2B5EF4-FFF2-40B4-BE49-F238E27FC236}">
                <a16:creationId xmlns:a16="http://schemas.microsoft.com/office/drawing/2014/main" id="{F082EABA-5C6F-49C1-9A30-25847FF6AFFD}"/>
              </a:ext>
            </a:extLst>
          </p:cNvPr>
          <p:cNvSpPr/>
          <p:nvPr/>
        </p:nvSpPr>
        <p:spPr>
          <a:xfrm>
            <a:off x="2839118" y="3526755"/>
            <a:ext cx="6096000" cy="2862322"/>
          </a:xfrm>
          <a:prstGeom prst="rect">
            <a:avLst/>
          </a:prstGeom>
          <a:ln>
            <a:solidFill>
              <a:srgbClr val="00B0F0"/>
            </a:solidFill>
          </a:ln>
        </p:spPr>
        <p:txBody>
          <a:bodyPr>
            <a:spAutoFit/>
          </a:bodyPr>
          <a:lstStyle/>
          <a:p>
            <a:r>
              <a:rPr lang="el-GR" dirty="0">
                <a:solidFill>
                  <a:srgbClr val="00B0F0"/>
                </a:solidFill>
                <a:hlinkClick r:id="rId2">
                  <a:extLst>
                    <a:ext uri="{A12FA001-AC4F-418D-AE19-62706E023703}">
                      <ahyp:hlinkClr xmlns:ahyp="http://schemas.microsoft.com/office/drawing/2018/hyperlinkcolor" val="tx"/>
                    </a:ext>
                  </a:extLst>
                </a:hlinkClick>
              </a:rPr>
              <a:t>ΕΔΏ ΔΕΙΤΕ:</a:t>
            </a:r>
          </a:p>
          <a:p>
            <a:endParaRPr lang="el-GR" dirty="0">
              <a:solidFill>
                <a:srgbClr val="FDAB2A"/>
              </a:solidFill>
              <a:hlinkClick r:id="rId2">
                <a:extLst>
                  <a:ext uri="{A12FA001-AC4F-418D-AE19-62706E023703}">
                    <ahyp:hlinkClr xmlns:ahyp="http://schemas.microsoft.com/office/drawing/2018/hyperlinkcolor" val="tx"/>
                  </a:ext>
                </a:extLst>
              </a:hlinkClick>
            </a:endParaRPr>
          </a:p>
          <a:p>
            <a:r>
              <a:rPr lang="en-US" dirty="0">
                <a:solidFill>
                  <a:srgbClr val="00B0F0"/>
                </a:solidFill>
                <a:hlinkClick r:id="rId2">
                  <a:extLst>
                    <a:ext uri="{A12FA001-AC4F-418D-AE19-62706E023703}">
                      <ahyp:hlinkClr xmlns:ahyp="http://schemas.microsoft.com/office/drawing/2018/hyperlinkcolor" val="tx"/>
                    </a:ext>
                  </a:extLst>
                </a:hlinkClick>
              </a:rPr>
              <a:t>http://archeia.moec.gov.cy/sm/315/epistoli_c_gym.pdf</a:t>
            </a:r>
            <a:endParaRPr lang="el-GR" dirty="0">
              <a:solidFill>
                <a:srgbClr val="00B0F0"/>
              </a:solidFill>
            </a:endParaRPr>
          </a:p>
          <a:p>
            <a:endParaRPr lang="el-GR" dirty="0"/>
          </a:p>
          <a:p>
            <a:r>
              <a:rPr lang="el-GR" b="1" i="1" dirty="0"/>
              <a:t>ΠΑΡΑΓΩΓΗ ΕΠΙΚΟΙΝΩΝΙΑΚΟΥ ΛΟΓΟΥ : </a:t>
            </a:r>
          </a:p>
          <a:p>
            <a:endParaRPr lang="el-GR" b="1" i="1" dirty="0"/>
          </a:p>
          <a:p>
            <a:r>
              <a:rPr lang="el-GR" b="1" i="1" dirty="0">
                <a:solidFill>
                  <a:srgbClr val="00B0F0"/>
                </a:solidFill>
              </a:rPr>
              <a:t>Ε Π Ι Σ Τ Ο Λ Η – ΓΡΑΜΜΑ</a:t>
            </a:r>
          </a:p>
          <a:p>
            <a:endParaRPr lang="el-GR" b="1" i="1" dirty="0"/>
          </a:p>
          <a:p>
            <a:r>
              <a:rPr lang="el-GR" b="1" i="1" dirty="0"/>
              <a:t>Επιστολή : Νεοελληνική Γλώσσα για το Γυμνάσιο</a:t>
            </a:r>
          </a:p>
        </p:txBody>
      </p:sp>
    </p:spTree>
    <p:extLst>
      <p:ext uri="{BB962C8B-B14F-4D97-AF65-F5344CB8AC3E}">
        <p14:creationId xmlns:p14="http://schemas.microsoft.com/office/powerpoint/2010/main" val="451686209"/>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Τι γίνεται αν ένα σχολείο δεν μπορεί να δεχτεί όλους τους μαθητές ...">
            <a:extLst>
              <a:ext uri="{FF2B5EF4-FFF2-40B4-BE49-F238E27FC236}">
                <a16:creationId xmlns:a16="http://schemas.microsoft.com/office/drawing/2014/main" id="{B9D75046-DB85-4CB3-906E-1838358655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229" y="115615"/>
            <a:ext cx="11740054" cy="6558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8521908"/>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ΚΑΛΕΙΔΟΣΚΟΠΙΟ: ΤΟ ΣΧΟΛΕΙΟ ΤΗ ΔΕΚΑΕΤΙΑ ΤΟΥ 60">
            <a:extLst>
              <a:ext uri="{FF2B5EF4-FFF2-40B4-BE49-F238E27FC236}">
                <a16:creationId xmlns:a16="http://schemas.microsoft.com/office/drawing/2014/main" id="{6BFE3989-C22C-4C5A-9714-DE4A935768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655" y="105103"/>
            <a:ext cx="11792607" cy="6621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9548989"/>
      </p:ext>
    </p:extLst>
  </p:cSld>
  <p:clrMapOvr>
    <a:masterClrMapping/>
  </p:clrMapOvr>
  <p:transition spd="slow">
    <p:wipe/>
  </p:transition>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54</TotalTime>
  <Words>734</Words>
  <Application>Microsoft Office PowerPoint</Application>
  <PresentationFormat>Ευρεία οθόνη</PresentationFormat>
  <Paragraphs>61</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Century Gothic</vt:lpstr>
      <vt:lpstr>Roboto</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7</cp:revision>
  <dcterms:created xsi:type="dcterms:W3CDTF">2020-05-21T21:17:03Z</dcterms:created>
  <dcterms:modified xsi:type="dcterms:W3CDTF">2020-05-22T20:06:58Z</dcterms:modified>
</cp:coreProperties>
</file>