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2" r:id="rId8"/>
    <p:sldId id="263" r:id="rId9"/>
    <p:sldId id="265" r:id="rId10"/>
    <p:sldId id="266" r:id="rId11"/>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15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Kλικ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6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18F2E79F-3FD7-40E8-A1F7-E14963F05AC6}"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C513E5-CFFA-41D6-BB1B-9B8F989C5705}" type="datetimeFigureOut">
              <a:rPr lang="el-GR" smtClean="0"/>
              <a:pPr/>
              <a:t>17/1/2026</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F2E79F-3FD7-40E8-A1F7-E14963F05AC6}" type="slidenum">
              <a:rPr lang="el-GR" smtClean="0"/>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ur-lex.europa.eu/legal-content/EL/TXT/HTML/?uri=CELEX:12012P/TXT&amp;from=EL" TargetMode="External"/><Relationship Id="rId2" Type="http://schemas.openxmlformats.org/officeDocument/2006/relationships/hyperlink" Target="https://www.un.org/development/desa/disabilities/convention-on-the-rights-of-persons-with-disabilitie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minscfa.gov.gr/atoma-me-anapiria/" TargetMode="External"/><Relationship Id="rId2" Type="http://schemas.openxmlformats.org/officeDocument/2006/relationships/hyperlink" Target="https://www.consilium.europa.eu/en/infographics/disability-eu-facts-figures/?fbclid=IwAR1gCW5z8zvPWJ-i-VUhYjPS484P0pn3drMXphfXtQCstKcJ_mD9Yf8s5xw" TargetMode="External"/><Relationship Id="rId1" Type="http://schemas.openxmlformats.org/officeDocument/2006/relationships/slideLayout" Target="../slideLayouts/slideLayout2.xml"/><Relationship Id="rId4" Type="http://schemas.openxmlformats.org/officeDocument/2006/relationships/hyperlink" Target="https://access.uoa.gr/terminology/"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ec.europa.eu/eurostat/statistics-explained/index.php?title=Category:Disability" TargetMode="External"/><Relationship Id="rId2" Type="http://schemas.openxmlformats.org/officeDocument/2006/relationships/hyperlink" Target="https://ec.europa.eu/eurostat/statistics-explained/index.php?title=Disability_statistics_-_population_with_difficulties_in_basic_activiti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commission.europa.eu/strategy-and-policy/policies/justice-and-fundamental-rights/disability/persons-disabilities-eu_en?prefLang=el&amp;etrans=e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commission.europa.eu/strategy-and-policy/policies/justice-and-fundamental-rights/disability/persons-disabilities_en?prefLang=el&amp;etrans=e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consilium.europa.eu/el/policies/accessibility-goods-services/" TargetMode="External"/><Relationship Id="rId2" Type="http://schemas.openxmlformats.org/officeDocument/2006/relationships/hyperlink" Target="https://www.consilium.europa.eu/el/policies/european-disability-car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www.autismeurope.org/" TargetMode="External"/><Relationship Id="rId13" Type="http://schemas.openxmlformats.org/officeDocument/2006/relationships/hyperlink" Target="https://www.european-agency.org/" TargetMode="External"/><Relationship Id="rId18" Type="http://schemas.openxmlformats.org/officeDocument/2006/relationships/hyperlink" Target="https://mapped.eu/inclusive-mobility-alliance" TargetMode="External"/><Relationship Id="rId3" Type="http://schemas.openxmlformats.org/officeDocument/2006/relationships/hyperlink" Target="https://enil.eu/" TargetMode="External"/><Relationship Id="rId7" Type="http://schemas.openxmlformats.org/officeDocument/2006/relationships/hyperlink" Target="https://www.eud.eu/" TargetMode="External"/><Relationship Id="rId12" Type="http://schemas.openxmlformats.org/officeDocument/2006/relationships/hyperlink" Target="https://fra.europa.eu/" TargetMode="External"/><Relationship Id="rId17" Type="http://schemas.openxmlformats.org/officeDocument/2006/relationships/hyperlink" Target="https://www.un.org/development/desa/disabilities/convention-on-the-rights-of-persons-with-disabilities.html" TargetMode="External"/><Relationship Id="rId2" Type="http://schemas.openxmlformats.org/officeDocument/2006/relationships/hyperlink" Target="http://www.edf-feph.org/" TargetMode="External"/><Relationship Id="rId16" Type="http://schemas.openxmlformats.org/officeDocument/2006/relationships/hyperlink" Target="https://edoc.coe.int/en/223-people-with-disabilities" TargetMode="External"/><Relationship Id="rId1" Type="http://schemas.openxmlformats.org/officeDocument/2006/relationships/slideLayout" Target="../slideLayouts/slideLayout2.xml"/><Relationship Id="rId6" Type="http://schemas.openxmlformats.org/officeDocument/2006/relationships/hyperlink" Target="http://www.euroblind.org/" TargetMode="External"/><Relationship Id="rId11" Type="http://schemas.openxmlformats.org/officeDocument/2006/relationships/hyperlink" Target="https://ec.europa.eu/eurostat/statistics-explained/index.php?title=EU_statistics_on_income_and_living_conditions_(EU-SILC)_methodology_%E2%80%93_concepts_and_contents&amp;oldid=391031" TargetMode="External"/><Relationship Id="rId5" Type="http://schemas.openxmlformats.org/officeDocument/2006/relationships/hyperlink" Target="https://www.ifglobal.org/" TargetMode="External"/><Relationship Id="rId15" Type="http://schemas.openxmlformats.org/officeDocument/2006/relationships/hyperlink" Target="https://www.coe.int/en/web/disability" TargetMode="External"/><Relationship Id="rId10" Type="http://schemas.openxmlformats.org/officeDocument/2006/relationships/hyperlink" Target="https://www.easpd.eu/" TargetMode="External"/><Relationship Id="rId4" Type="http://schemas.openxmlformats.org/officeDocument/2006/relationships/hyperlink" Target="https://inclusion-europe.eu/" TargetMode="External"/><Relationship Id="rId9" Type="http://schemas.openxmlformats.org/officeDocument/2006/relationships/hyperlink" Target="https://mhe-sme.org/" TargetMode="External"/><Relationship Id="rId14" Type="http://schemas.openxmlformats.org/officeDocument/2006/relationships/hyperlink" Target="https://equineteurope.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p:txBody>
          <a:bodyPr/>
          <a:lstStyle/>
          <a:p>
            <a:r>
              <a:rPr lang="el-GR" dirty="0" smtClean="0"/>
              <a:t>Δικαιώματα ατόμων με αναπηρία </a:t>
            </a:r>
            <a:endParaRPr lang="el-GR" dirty="0"/>
          </a:p>
        </p:txBody>
      </p:sp>
      <p:sp>
        <p:nvSpPr>
          <p:cNvPr id="3" name="2 - Υπότιτλος"/>
          <p:cNvSpPr>
            <a:spLocks noGrp="1"/>
          </p:cNvSpPr>
          <p:nvPr>
            <p:ph type="subTitle" idx="1"/>
          </p:nvPr>
        </p:nvSpPr>
        <p:spPr/>
        <p:txBody>
          <a:bodyPr/>
          <a:lstStyle/>
          <a:p>
            <a:r>
              <a:rPr lang="el-GR" dirty="0" smtClean="0"/>
              <a:t>Άξονας:  </a:t>
            </a:r>
            <a:r>
              <a:rPr lang="el-GR" dirty="0" smtClean="0"/>
              <a:t>ευρωπαϊκές αξίες, </a:t>
            </a:r>
            <a:r>
              <a:rPr lang="el-GR" smtClean="0"/>
              <a:t>ισότητα </a:t>
            </a:r>
            <a:r>
              <a:rPr lang="el-GR" smtClean="0"/>
              <a:t>ανθρώπινα </a:t>
            </a:r>
            <a:r>
              <a:rPr lang="el-GR" dirty="0" smtClean="0"/>
              <a:t>δικαιώματα</a:t>
            </a:r>
            <a:endParaRPr lang="el-G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err="1" smtClean="0"/>
              <a:t>Ατομα</a:t>
            </a:r>
            <a:r>
              <a:rPr lang="el-GR" dirty="0" smtClean="0"/>
              <a:t> με αναπηρία </a:t>
            </a:r>
            <a:endParaRPr lang="el-GR" dirty="0"/>
          </a:p>
        </p:txBody>
      </p:sp>
      <p:sp>
        <p:nvSpPr>
          <p:cNvPr id="3" name="2 - Θέση περιεχομένου"/>
          <p:cNvSpPr>
            <a:spLocks noGrp="1"/>
          </p:cNvSpPr>
          <p:nvPr>
            <p:ph idx="1"/>
          </p:nvPr>
        </p:nvSpPr>
        <p:spPr/>
        <p:txBody>
          <a:bodyPr>
            <a:normAutofit fontScale="70000" lnSpcReduction="20000"/>
          </a:bodyPr>
          <a:lstStyle/>
          <a:p>
            <a:r>
              <a:rPr lang="el-GR" dirty="0" smtClean="0"/>
              <a:t>Η </a:t>
            </a:r>
            <a:r>
              <a:rPr lang="el-GR" dirty="0" smtClean="0">
                <a:hlinkClick r:id="rId2"/>
              </a:rPr>
              <a:t>σύμβαση των Ηνωμένων Εθνών για τα δικαιώματα των ατόμων με αναπηρία</a:t>
            </a:r>
            <a:r>
              <a:rPr lang="el-GR" dirty="0" smtClean="0"/>
              <a:t> ορίζει τα άτομα με αναπηρία ως τα άτομα «</a:t>
            </a:r>
            <a:r>
              <a:rPr lang="el-GR" i="1" dirty="0" smtClean="0"/>
              <a:t>[...] με μακροχρόνιες σωματικές, ψυχικές, νοητικές ή αισθητηριακές αναπηρίες, οι οποίες, σε συνδυασμό με διάφορα εμπόδια, μπορεί να δυσχεραίνουν την πλήρη και αποτελεσματική συμμετοχή τους στην κοινωνία σε ισότιμη βάση με τα άλλα άτομα.</a:t>
            </a:r>
            <a:r>
              <a:rPr lang="el-GR" dirty="0" smtClean="0"/>
              <a:t>»</a:t>
            </a:r>
            <a:endParaRPr lang="el-GR" dirty="0" smtClean="0"/>
          </a:p>
          <a:p>
            <a:r>
              <a:rPr lang="el-GR" dirty="0" smtClean="0"/>
              <a:t>Εκ γενετής ή επίκτητη (τραυματισμός, χρόνια ασθένεια, γηρατειά</a:t>
            </a:r>
            <a:r>
              <a:rPr lang="el-GR" dirty="0" smtClean="0"/>
              <a:t>)</a:t>
            </a:r>
          </a:p>
          <a:p>
            <a:r>
              <a:rPr lang="el-GR" dirty="0" smtClean="0">
                <a:hlinkClick r:id="rId3"/>
              </a:rPr>
              <a:t>Χάρτη των Θεμελιωδών Δικαιωμάτων της ΕΕ</a:t>
            </a:r>
            <a:r>
              <a:rPr lang="el-GR" dirty="0" smtClean="0"/>
              <a:t>. Για παράδειγμα, αναφέρει ότι τα άτομα με αναπηρία έχουν το δικαίωμα να ζουν μια ανεξάρτητη ζωή, να έχουν μια θέση εργασίας και να αποτελούν μέρος της κοινότητας. Αναφέρει επίσης ότι είναι παράνομη η άδικη μεταχείριση των πολιτών απλώς και μόνο επειδή έχουν κάποια αναπηρία.</a:t>
            </a:r>
            <a:endParaRPr lang="el-G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Μορφές </a:t>
            </a:r>
            <a:r>
              <a:rPr lang="el-GR" dirty="0" smtClean="0"/>
              <a:t>αναπηρίας</a:t>
            </a:r>
            <a:endParaRPr lang="el-GR" dirty="0"/>
          </a:p>
        </p:txBody>
      </p:sp>
      <p:sp>
        <p:nvSpPr>
          <p:cNvPr id="3" name="2 - Θέση περιεχομένου"/>
          <p:cNvSpPr>
            <a:spLocks noGrp="1"/>
          </p:cNvSpPr>
          <p:nvPr>
            <p:ph idx="1"/>
          </p:nvPr>
        </p:nvSpPr>
        <p:spPr/>
        <p:txBody>
          <a:bodyPr>
            <a:normAutofit fontScale="40000" lnSpcReduction="20000"/>
          </a:bodyPr>
          <a:lstStyle/>
          <a:p>
            <a:r>
              <a:rPr lang="en-US" dirty="0" smtClean="0">
                <a:hlinkClick r:id="rId2"/>
              </a:rPr>
              <a:t>https://www.consilium.europa.eu/en/infographics/disability-eu-facts-figures/?</a:t>
            </a:r>
            <a:r>
              <a:rPr lang="en-US" dirty="0" smtClean="0">
                <a:hlinkClick r:id="rId2"/>
              </a:rPr>
              <a:t>fbclid=IwAR1gCW5z8zvPWJ-i-VUhYjPS484P0pn3drMXphfXtQCstKcJ_mD9Yf8s5xw</a:t>
            </a:r>
            <a:r>
              <a:rPr lang="en-US" dirty="0" smtClean="0"/>
              <a:t> </a:t>
            </a:r>
          </a:p>
          <a:p>
            <a:r>
              <a:rPr lang="en-US" dirty="0" smtClean="0">
                <a:hlinkClick r:id="rId3"/>
              </a:rPr>
              <a:t>https://</a:t>
            </a:r>
            <a:r>
              <a:rPr lang="en-US" dirty="0" smtClean="0">
                <a:hlinkClick r:id="rId3"/>
              </a:rPr>
              <a:t>minscfa.gov.gr/atoma-me-anapiria/</a:t>
            </a:r>
            <a:r>
              <a:rPr lang="el-GR" dirty="0" smtClean="0"/>
              <a:t> </a:t>
            </a:r>
          </a:p>
          <a:p>
            <a:r>
              <a:rPr lang="en-US" dirty="0" smtClean="0">
                <a:hlinkClick r:id="rId4"/>
              </a:rPr>
              <a:t>https://access.uoa.gr/terminology</a:t>
            </a:r>
            <a:r>
              <a:rPr lang="en-US" dirty="0" smtClean="0">
                <a:hlinkClick r:id="rId4"/>
              </a:rPr>
              <a:t>/</a:t>
            </a:r>
            <a:endParaRPr lang="el-GR" dirty="0" smtClean="0"/>
          </a:p>
          <a:p>
            <a:r>
              <a:rPr lang="el-GR" dirty="0" smtClean="0"/>
              <a:t>Όταν λέμε ότι πολλές αναπηρίες είναι </a:t>
            </a:r>
            <a:r>
              <a:rPr lang="el-GR" b="1" dirty="0" smtClean="0"/>
              <a:t>αόρατες</a:t>
            </a:r>
            <a:r>
              <a:rPr lang="el-GR" dirty="0" smtClean="0"/>
              <a:t>, εννοούμε ότι </a:t>
            </a:r>
            <a:r>
              <a:rPr lang="el-GR" b="1" dirty="0" smtClean="0"/>
              <a:t>δεν φαίνονται εξωτερικά</a:t>
            </a:r>
            <a:r>
              <a:rPr lang="el-GR" dirty="0" smtClean="0"/>
              <a:t> και δεν είναι άμεσα αντιληπτές από την εμφάνιση ή τη συμπεριφορά ενός ανθρώπου, σε αντίθεση με αναπηρίες που είναι ορατές (π.χ. χρήση αναπηρικού </a:t>
            </a:r>
            <a:r>
              <a:rPr lang="el-GR" dirty="0" err="1" smtClean="0"/>
              <a:t>αμαξιδίου</a:t>
            </a:r>
            <a:r>
              <a:rPr lang="el-GR" dirty="0" smtClean="0"/>
              <a:t>).</a:t>
            </a:r>
          </a:p>
          <a:p>
            <a:r>
              <a:rPr lang="el-GR" dirty="0" err="1" smtClean="0"/>
              <a:t>🔹</a:t>
            </a:r>
            <a:r>
              <a:rPr lang="el-GR" dirty="0" smtClean="0"/>
              <a:t> </a:t>
            </a:r>
            <a:r>
              <a:rPr lang="el-GR" b="1" dirty="0" smtClean="0"/>
              <a:t>Τι σημαίνει αυτό στην πράξη:</a:t>
            </a:r>
            <a:endParaRPr lang="el-GR" dirty="0" smtClean="0"/>
          </a:p>
          <a:p>
            <a:r>
              <a:rPr lang="el-GR" dirty="0" smtClean="0"/>
              <a:t>Ένα άτομο μπορεί να έχει αναπηρία ή χρόνια πάθηση χωρίς να “φαίνεται” άρρωστο ή ανάπηρο.</a:t>
            </a:r>
          </a:p>
          <a:p>
            <a:r>
              <a:rPr lang="el-GR" dirty="0" smtClean="0"/>
              <a:t>Οι δυσκολίες που αντιμετωπίζει μπορεί να υποτιμώνται ή να αμφισβητούνται από τους άλλους.</a:t>
            </a:r>
          </a:p>
          <a:p>
            <a:r>
              <a:rPr lang="el-GR" dirty="0" smtClean="0"/>
              <a:t>Συχνά τα άτομα με αόρατες αναπηρίες χρειάζεται να εξηγούν ή να «αποδεικνύουν» την κατάστασή τους.</a:t>
            </a:r>
          </a:p>
          <a:p>
            <a:r>
              <a:rPr lang="el-GR" dirty="0" err="1" smtClean="0"/>
              <a:t>🔹</a:t>
            </a:r>
            <a:r>
              <a:rPr lang="el-GR" dirty="0" smtClean="0"/>
              <a:t> </a:t>
            </a:r>
            <a:r>
              <a:rPr lang="el-GR" b="1" dirty="0" smtClean="0"/>
              <a:t>Παραδείγματα αόρατων αναπηριών:</a:t>
            </a:r>
            <a:endParaRPr lang="el-GR" dirty="0" smtClean="0"/>
          </a:p>
          <a:p>
            <a:r>
              <a:rPr lang="el-GR" dirty="0" smtClean="0"/>
              <a:t>Χρόνιες παθήσεις (π.χ. σκλήρυνση κατά πλάκας, </a:t>
            </a:r>
            <a:r>
              <a:rPr lang="el-GR" dirty="0" err="1" smtClean="0"/>
              <a:t>ινομυαλγία</a:t>
            </a:r>
            <a:r>
              <a:rPr lang="el-GR" dirty="0" smtClean="0"/>
              <a:t>)</a:t>
            </a:r>
          </a:p>
          <a:p>
            <a:r>
              <a:rPr lang="el-GR" dirty="0" smtClean="0"/>
              <a:t>Ψυχικές διαταραχές (π.χ. κατάθλιψη, αγχώδεις διαταραχές)</a:t>
            </a:r>
          </a:p>
          <a:p>
            <a:r>
              <a:rPr lang="el-GR" dirty="0" err="1" smtClean="0"/>
              <a:t>Νευροαναπτυξιακές</a:t>
            </a:r>
            <a:r>
              <a:rPr lang="el-GR" dirty="0" smtClean="0"/>
              <a:t> διαφορές (π.χ. αυτισμός, ΔΕΠΥ)</a:t>
            </a:r>
          </a:p>
          <a:p>
            <a:r>
              <a:rPr lang="el-GR" dirty="0" smtClean="0"/>
              <a:t>Αισθητηριακές αναπηρίες (π.χ. απώλεια ακοής)</a:t>
            </a:r>
          </a:p>
          <a:p>
            <a:r>
              <a:rPr lang="el-GR" dirty="0" smtClean="0"/>
              <a:t>Μαθησιακές δυσκολίες</a:t>
            </a:r>
          </a:p>
          <a:p>
            <a:r>
              <a:rPr lang="el-GR" dirty="0" err="1" smtClean="0"/>
              <a:t>🔹</a:t>
            </a:r>
            <a:r>
              <a:rPr lang="el-GR" dirty="0" smtClean="0"/>
              <a:t> </a:t>
            </a:r>
            <a:r>
              <a:rPr lang="el-GR" b="1" dirty="0" smtClean="0"/>
              <a:t>Γιατί είναι σημαντικό να το κατανοούμε:</a:t>
            </a:r>
            <a:endParaRPr lang="el-GR" dirty="0" smtClean="0"/>
          </a:p>
          <a:p>
            <a:r>
              <a:rPr lang="el-GR" dirty="0" smtClean="0"/>
              <a:t>Προάγει τον σεβασμό και την </a:t>
            </a:r>
            <a:r>
              <a:rPr lang="el-GR" dirty="0" err="1" smtClean="0"/>
              <a:t>ενσυναίσθηση</a:t>
            </a:r>
            <a:r>
              <a:rPr lang="el-GR" dirty="0" smtClean="0"/>
              <a:t>.</a:t>
            </a:r>
          </a:p>
          <a:p>
            <a:r>
              <a:rPr lang="el-GR" dirty="0" smtClean="0"/>
              <a:t>Μειώνει τον στιγματισμό.</a:t>
            </a:r>
          </a:p>
          <a:p>
            <a:r>
              <a:rPr lang="el-GR" dirty="0" smtClean="0"/>
              <a:t>Βοηθά στη δημιουργία πιο συμπεριληπτικών κοινωνιών και δομών.</a:t>
            </a:r>
          </a:p>
          <a:p>
            <a:r>
              <a:rPr lang="el-GR" dirty="0" smtClean="0"/>
              <a:t>Με λίγα λόγια, το ότι μια αναπηρία δεν φαίνεται </a:t>
            </a:r>
            <a:r>
              <a:rPr lang="el-GR" b="1" dirty="0" smtClean="0"/>
              <a:t>δεν σημαίνει ότι δεν υπάρχει</a:t>
            </a:r>
            <a:r>
              <a:rPr lang="el-GR" dirty="0" smtClean="0"/>
              <a:t> ή ότι δεν επηρεάζει ουσιαστικά τη ζωή του ανθρώπου.</a:t>
            </a:r>
          </a:p>
          <a:p>
            <a:endParaRPr lang="el-GR" dirty="0" smtClean="0"/>
          </a:p>
          <a:p>
            <a:endParaRPr lang="el-G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47500" lnSpcReduction="20000"/>
          </a:bodyPr>
          <a:lstStyle/>
          <a:p>
            <a:r>
              <a:rPr lang="el-GR" dirty="0" smtClean="0"/>
              <a:t>15% του παγκόσμιου πληθυσμού ζουν με κάποια μορφή αναπηρίας (Παγκόσμιος οργανισμός υγείας) </a:t>
            </a:r>
          </a:p>
          <a:p>
            <a:r>
              <a:rPr lang="el-GR" dirty="0" smtClean="0"/>
              <a:t> 87 εκατομμύρια άτομα στην ΕΕ έχουν κάποια μορφή αναπηρίας. </a:t>
            </a:r>
          </a:p>
          <a:p>
            <a:r>
              <a:rPr lang="el-GR" dirty="0" smtClean="0"/>
              <a:t>Δεδομένου ότι ο πληθυσμός της ΕΕ γηράσκει, ο αριθμός των ατόμων με αναπηρίες ή με περιορισμούς λόγω ηλικίας αναμένεται να φθάσει τα 120 εκατομμύρια μέχρι το 2020.</a:t>
            </a:r>
          </a:p>
          <a:p>
            <a:r>
              <a:rPr lang="el-GR" dirty="0" smtClean="0"/>
              <a:t>Ανισότητα – μη προσβασιμότητα:  </a:t>
            </a:r>
            <a:endParaRPr lang="el-GR" dirty="0" smtClean="0"/>
          </a:p>
          <a:p>
            <a:pPr marL="514350" indent="-514350">
              <a:buFont typeface="+mj-lt"/>
              <a:buAutoNum type="arabicPeriod"/>
            </a:pPr>
            <a:r>
              <a:rPr lang="el-GR" dirty="0" smtClean="0"/>
              <a:t>Τα </a:t>
            </a:r>
            <a:r>
              <a:rPr lang="el-GR" dirty="0" smtClean="0"/>
              <a:t>σχολεία </a:t>
            </a:r>
          </a:p>
          <a:p>
            <a:pPr marL="514350" indent="-514350">
              <a:buFont typeface="+mj-lt"/>
              <a:buAutoNum type="arabicPeriod"/>
            </a:pPr>
            <a:r>
              <a:rPr lang="el-GR" dirty="0" smtClean="0"/>
              <a:t>ή οι χώροι εργασίας, </a:t>
            </a:r>
          </a:p>
          <a:p>
            <a:pPr marL="514350" indent="-514350">
              <a:buFont typeface="+mj-lt"/>
              <a:buAutoNum type="arabicPeriod"/>
            </a:pPr>
            <a:r>
              <a:rPr lang="el-GR" dirty="0" smtClean="0"/>
              <a:t>οι υποδομές, </a:t>
            </a:r>
          </a:p>
          <a:p>
            <a:pPr marL="514350" indent="-514350">
              <a:buFont typeface="+mj-lt"/>
              <a:buAutoNum type="arabicPeriod"/>
            </a:pPr>
            <a:r>
              <a:rPr lang="el-GR" dirty="0" smtClean="0"/>
              <a:t>τα προϊόντα, </a:t>
            </a:r>
          </a:p>
          <a:p>
            <a:pPr marL="514350" indent="-514350">
              <a:buFont typeface="+mj-lt"/>
              <a:buAutoNum type="arabicPeriod"/>
            </a:pPr>
            <a:r>
              <a:rPr lang="el-GR" dirty="0" smtClean="0"/>
              <a:t>οι υπηρεσίες </a:t>
            </a:r>
          </a:p>
          <a:p>
            <a:pPr marL="514350" indent="-514350">
              <a:buFont typeface="+mj-lt"/>
              <a:buAutoNum type="arabicPeriod"/>
            </a:pPr>
            <a:r>
              <a:rPr lang="el-GR" dirty="0" smtClean="0"/>
              <a:t>και οι πληροφορίες δεν είναι όλα </a:t>
            </a:r>
            <a:r>
              <a:rPr lang="el-GR" dirty="0" err="1" smtClean="0"/>
              <a:t>προσβάσιμα</a:t>
            </a:r>
            <a:r>
              <a:rPr lang="el-GR" dirty="0" smtClean="0"/>
              <a:t> σε αυτά. </a:t>
            </a:r>
          </a:p>
          <a:p>
            <a:pPr marL="514350" indent="-514350">
              <a:buFont typeface="+mj-lt"/>
              <a:buAutoNum type="arabicPeriod"/>
            </a:pPr>
            <a:r>
              <a:rPr lang="el-GR" dirty="0" smtClean="0"/>
              <a:t>κακή ή άδικη μεταχείριση</a:t>
            </a:r>
            <a:r>
              <a:rPr lang="el-GR" dirty="0" smtClean="0"/>
              <a:t>.</a:t>
            </a:r>
          </a:p>
          <a:p>
            <a:r>
              <a:rPr lang="en-US" dirty="0" smtClean="0">
                <a:hlinkClick r:id="rId2"/>
              </a:rPr>
              <a:t>https://ec.europa.eu/eurostat/statistics-explained/index.php?title=Disability_statistics_-_</a:t>
            </a:r>
            <a:r>
              <a:rPr lang="en-US" dirty="0" smtClean="0">
                <a:hlinkClick r:id="rId2"/>
              </a:rPr>
              <a:t>population_with_difficulties_in_basic_activities</a:t>
            </a:r>
            <a:r>
              <a:rPr lang="el-GR" dirty="0" smtClean="0"/>
              <a:t> </a:t>
            </a:r>
          </a:p>
          <a:p>
            <a:r>
              <a:rPr lang="en-US" dirty="0" smtClean="0">
                <a:hlinkClick r:id="rId3"/>
              </a:rPr>
              <a:t>https://</a:t>
            </a:r>
            <a:r>
              <a:rPr lang="en-US" dirty="0" smtClean="0">
                <a:hlinkClick r:id="rId3"/>
              </a:rPr>
              <a:t>ec.europa.eu/eurostat/statistics-explained/index.php?title=Category:Disability</a:t>
            </a:r>
            <a:r>
              <a:rPr lang="el-GR" dirty="0" smtClean="0"/>
              <a:t>  </a:t>
            </a:r>
            <a:r>
              <a:rPr lang="el-GR" dirty="0" err="1" smtClean="0"/>
              <a:t>σοσοσοσ</a:t>
            </a:r>
            <a:endParaRPr lang="el-G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85000" lnSpcReduction="10000"/>
          </a:bodyPr>
          <a:lstStyle/>
          <a:p>
            <a:r>
              <a:rPr lang="el-GR" dirty="0" smtClean="0"/>
              <a:t>Μόνο τα μισά άτομα με αναπηρία απασχολούνται σε σύγκριση με 3 στα 4 άτομα χωρίς αναπηρία. </a:t>
            </a:r>
          </a:p>
          <a:p>
            <a:r>
              <a:rPr lang="el-GR" dirty="0" smtClean="0"/>
              <a:t>Το 28,4 % των ατόμων με αναπηρία διατρέχουν </a:t>
            </a:r>
            <a:r>
              <a:rPr lang="el-GR" dirty="0" smtClean="0">
                <a:solidFill>
                  <a:srgbClr val="FF0000"/>
                </a:solidFill>
              </a:rPr>
              <a:t>κίνδυνο φτώχειας ή κοινωνικού αποκλεισμού </a:t>
            </a:r>
            <a:r>
              <a:rPr lang="el-GR" dirty="0" smtClean="0"/>
              <a:t>σε σύγκριση με το 17,8 % των ατόμων χωρίς αναπηρία. </a:t>
            </a:r>
          </a:p>
          <a:p>
            <a:r>
              <a:rPr lang="el-GR" dirty="0" smtClean="0"/>
              <a:t>Μόνο το 29,4 % των ατόμων με αναπηρία αποκτούν </a:t>
            </a:r>
            <a:r>
              <a:rPr lang="el-GR" dirty="0" smtClean="0">
                <a:solidFill>
                  <a:srgbClr val="FF0000"/>
                </a:solidFill>
              </a:rPr>
              <a:t>πτυχίο</a:t>
            </a:r>
            <a:r>
              <a:rPr lang="el-GR" dirty="0" smtClean="0"/>
              <a:t> τριτοβάθμιας εκπαίδευσης σε σύγκριση με το 43,8 % των ατόμων χωρίς αναπηρία. Το 52 % των ατόμων με αναπηρία αισθάνονται ότι υφίστανται διακρίσεις</a:t>
            </a:r>
          </a:p>
          <a:p>
            <a:pPr>
              <a:buNone/>
            </a:pPr>
            <a:r>
              <a:rPr lang="en-US" dirty="0" smtClean="0">
                <a:hlinkClick r:id="rId2"/>
              </a:rPr>
              <a:t>Persons with disabilities in the EU - European Commission</a:t>
            </a:r>
            <a:endParaRPr lang="el-G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77500" lnSpcReduction="20000"/>
          </a:bodyPr>
          <a:lstStyle/>
          <a:p>
            <a:r>
              <a:rPr lang="en-US" dirty="0" smtClean="0"/>
              <a:t>2024 </a:t>
            </a:r>
            <a:r>
              <a:rPr lang="el-GR" dirty="0" smtClean="0"/>
              <a:t>: υψηλότερη εμφάνιση αναπηρίας στις γυναίκες, ηλικιωμένους και λιγότερο μορφωμένους</a:t>
            </a:r>
          </a:p>
          <a:p>
            <a:r>
              <a:rPr lang="el-GR" dirty="0" smtClean="0"/>
              <a:t>Η στρατηγική για τα άτομα με αναπηρία</a:t>
            </a:r>
            <a:r>
              <a:rPr lang="en-US" dirty="0" smtClean="0"/>
              <a:t> 2021-2030</a:t>
            </a:r>
            <a:endParaRPr lang="el-GR" dirty="0" smtClean="0"/>
          </a:p>
          <a:p>
            <a:r>
              <a:rPr lang="el-GR" dirty="0" smtClean="0"/>
              <a:t>Βασίζεται στην </a:t>
            </a:r>
            <a:r>
              <a:rPr lang="en-US" dirty="0" smtClean="0"/>
              <a:t>UN Convention on the Rights of Persons with Disabilities </a:t>
            </a:r>
            <a:r>
              <a:rPr lang="el-GR" dirty="0" smtClean="0"/>
              <a:t>προσπαθεί να διασφαλίσει (</a:t>
            </a:r>
            <a:r>
              <a:rPr lang="en-US" dirty="0" smtClean="0"/>
              <a:t>European Parliamentary Research Service </a:t>
            </a:r>
            <a:r>
              <a:rPr lang="el-GR" dirty="0" smtClean="0"/>
              <a:t>)ότι όλα τα άτομα με αναπηρία στην Ε.Ε. ανεξάρτητα από το φύλο, την καταγωγή, τη θρησκεία</a:t>
            </a:r>
            <a:r>
              <a:rPr lang="en-US" dirty="0" smtClean="0"/>
              <a:t>,</a:t>
            </a:r>
            <a:r>
              <a:rPr lang="el-GR" dirty="0" smtClean="0"/>
              <a:t> την ηλικία ή τον σεξουαλικό τους προσανατολισμό απολαμβάνουν τα δικαιώματα τους . Ισότιμη πρόσβαση στην κοινωνία και την οικονομία, μπορούν να αποφασίσουν πού πότε και με ποιον θα ζήσουν, μπορούν να ταξιδέψουν και να μετακινηθούν χωρίς περιορισμούς στην Ε.Ε. ανεξάρτητα από τις ανάγκες υποστήριξής τους και δεν υφίσταται διακρίσεις</a:t>
            </a:r>
            <a:endParaRPr lang="el-G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511156"/>
          </a:xfrm>
        </p:spPr>
        <p:txBody>
          <a:bodyPr>
            <a:normAutofit fontScale="90000"/>
          </a:bodyPr>
          <a:lstStyle/>
          <a:p>
            <a:endParaRPr lang="el-GR" dirty="0"/>
          </a:p>
        </p:txBody>
      </p:sp>
      <p:sp>
        <p:nvSpPr>
          <p:cNvPr id="3" name="2 - Θέση περιεχομένου"/>
          <p:cNvSpPr>
            <a:spLocks noGrp="1"/>
          </p:cNvSpPr>
          <p:nvPr>
            <p:ph idx="1"/>
          </p:nvPr>
        </p:nvSpPr>
        <p:spPr>
          <a:xfrm>
            <a:off x="457200" y="1071546"/>
            <a:ext cx="8229600" cy="5054617"/>
          </a:xfrm>
        </p:spPr>
        <p:txBody>
          <a:bodyPr>
            <a:normAutofit/>
          </a:bodyPr>
          <a:lstStyle/>
          <a:p>
            <a:r>
              <a:rPr lang="el-GR" sz="1600" dirty="0" smtClean="0"/>
              <a:t>Πλατφόρμα για την αναπηρία Η Επιτροπή συζητά τακτικά την εφαρμογή της σύμβασης σε επίπεδο ΕΕ και κρατών μελών στο πλαίσιο της ομάδας εμπειρογνωμόνων της πλατφόρμας για την αναπηρία, η οποία αποτελείται από: της Ευρωπαϊκής Επιτροπής εμπειρογνώμονες από τα κράτη μέλη της ΕΕ εκπρόσωποι διαφόρων ΜΚΟ σε επίπεδο ΕΕ, συμπεριλαμβανομένων οργανώσεων ατόμων με αναπηρία (ΥΠ</a:t>
            </a:r>
            <a:endParaRPr lang="en-US" sz="1600" dirty="0"/>
          </a:p>
          <a:p>
            <a:r>
              <a:rPr lang="el-GR" sz="1600" dirty="0" smtClean="0"/>
              <a:t>Αναλυτική υποστήριξη Η Ευρωπαϊκή Εμπειρογνωμοσύνη για τα Άτομα με Αναπηρία (EDE) παρέχει στην Ευρωπαϊκή Επιτροπή ανάλυση δεδομένων και πολιτικών από τα κράτη μέλη της ΕΕ. Διαχειρίζεται την DOTCOM, </a:t>
            </a:r>
            <a:r>
              <a:rPr lang="el-GR" sz="1600" dirty="0" smtClean="0">
                <a:solidFill>
                  <a:srgbClr val="FF0000"/>
                </a:solidFill>
              </a:rPr>
              <a:t>μια βάση δεδομένων που παρακολουθεί τα μέσα πολιτικής που σχετίζονται με τη Σύμβαση των Ηνωμένων Εθνών στην ΕΕ και τα κράτη μέλη</a:t>
            </a:r>
            <a:r>
              <a:rPr lang="el-GR" sz="1600" dirty="0" smtClean="0"/>
              <a:t>.</a:t>
            </a:r>
          </a:p>
          <a:p>
            <a:r>
              <a:rPr lang="el-GR" sz="1600" dirty="0" smtClean="0"/>
              <a:t>Ευαισθητοποίηση </a:t>
            </a:r>
          </a:p>
          <a:p>
            <a:r>
              <a:rPr lang="el-GR" sz="1600" dirty="0" smtClean="0"/>
              <a:t>Η Ευρωπαϊκή Επιτροπή έχει δεσμευτεί να αυξήσει την ευαισθητοποίηση σχετικά με τις συνθήκες διαβίωσης των ατόμων με αναπηρία, τις προκλήσεις που αντιμετωπίζουν στην καθημερινή τους ζωή και τα εργαλεία για τη βελτίωση της ζωής τους. Για την επίτευξη αυτού του στόχου, η Ευρωπαϊκή Επιτροπή διοργανώνει κάθε χρόνο τη διάσκεψη για την </a:t>
            </a:r>
            <a:r>
              <a:rPr lang="el-GR" sz="1600" dirty="0" smtClean="0">
                <a:solidFill>
                  <a:srgbClr val="FF0000"/>
                </a:solidFill>
              </a:rPr>
              <a:t>Ευρωπαϊκή Ημέρα των Ατόμων με Αναπηρία το Βραβείο </a:t>
            </a:r>
            <a:r>
              <a:rPr lang="el-GR" sz="1600" dirty="0" err="1" smtClean="0">
                <a:solidFill>
                  <a:srgbClr val="FF0000"/>
                </a:solidFill>
              </a:rPr>
              <a:t>ΠροσβάσιμηςΠόλης</a:t>
            </a:r>
            <a:r>
              <a:rPr lang="el-GR" sz="1600" dirty="0" smtClean="0"/>
              <a:t>, το οποίο επιβραβεύει τις ευρωπαϊκές πόλεις που έχουν καταβάλει εξαιρετικές προσπάθειες για να καταστούν πιο </a:t>
            </a:r>
            <a:r>
              <a:rPr lang="el-GR" sz="1600" dirty="0" err="1" smtClean="0"/>
              <a:t>προσβάσιμες</a:t>
            </a:r>
            <a:endParaRPr lang="en-US" sz="1600" dirty="0"/>
          </a:p>
          <a:p>
            <a:r>
              <a:rPr lang="en-US" sz="1600" dirty="0" smtClean="0">
                <a:hlinkClick r:id="rId2"/>
              </a:rPr>
              <a:t>https://commission.europa.eu/strategy-and-policy/policies/justice-and-fundamental-rights/disability/persons-disabilities_en?prefLang=el&amp;etrans=el</a:t>
            </a:r>
            <a:r>
              <a:rPr lang="el-GR" sz="1600" dirty="0" smtClean="0"/>
              <a:t> </a:t>
            </a:r>
            <a:endParaRPr lang="el-G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70000" lnSpcReduction="20000"/>
          </a:bodyPr>
          <a:lstStyle/>
          <a:p>
            <a:r>
              <a:rPr lang="el-GR" dirty="0" smtClean="0"/>
              <a:t>Βασικά επιτεύγματα στον τομέα της αναπηρίας </a:t>
            </a:r>
          </a:p>
          <a:p>
            <a:r>
              <a:rPr lang="el-GR" dirty="0" smtClean="0"/>
              <a:t>η ευρωπαϊκή πράξη για την προσβασιμότητα, οδηγία (ΕΕ) 2019/882 σχετικά με τις απαιτήσεις προσβασιμότητας για ορισμένα προϊόντα και υπηρεσίες </a:t>
            </a:r>
          </a:p>
          <a:p>
            <a:r>
              <a:rPr lang="el-GR" dirty="0" smtClean="0"/>
              <a:t>κανονισμοί για τα δικαιώματα των επιβατών με μειωμένη κινητικότητα στους κύριους τρόπους μεταφοράς </a:t>
            </a:r>
          </a:p>
          <a:p>
            <a:r>
              <a:rPr lang="el-GR" dirty="0" smtClean="0"/>
              <a:t>την οδηγία για την προσβασιμότητα στον παγκόσμιο ιστό, την οδηγία (ΕΕ) 2016/2102 για την προσβασιμότητα των </a:t>
            </a:r>
            <a:r>
              <a:rPr lang="el-GR" dirty="0" err="1" smtClean="0"/>
              <a:t>ιστότοπων</a:t>
            </a:r>
            <a:r>
              <a:rPr lang="el-GR" dirty="0" smtClean="0"/>
              <a:t> και των εφαρμογών για φορητές συσκευές των οργανισμών του δημόσιου τομέα </a:t>
            </a:r>
          </a:p>
          <a:p>
            <a:r>
              <a:rPr lang="el-GR" dirty="0" smtClean="0"/>
              <a:t>Πρότυπα προσβασιμότητας σε επίπεδο ΕΕ </a:t>
            </a:r>
          </a:p>
          <a:p>
            <a:r>
              <a:rPr lang="el-GR" dirty="0" smtClean="0"/>
              <a:t>Δοκιμαστικό σχέδιο της ΕΕ για την κάρτα αναπηρίας</a:t>
            </a:r>
          </a:p>
          <a:p>
            <a:r>
              <a:rPr lang="el-GR" dirty="0" smtClean="0"/>
              <a:t> Ευρωπαϊκή κάρτα στάθμευσης </a:t>
            </a:r>
          </a:p>
          <a:p>
            <a:r>
              <a:rPr lang="el-GR" dirty="0" smtClean="0"/>
              <a:t>Πλαίσιο παρακολούθηση</a:t>
            </a:r>
            <a:endParaRPr lang="en-US" dirty="0" smtClean="0"/>
          </a:p>
          <a:p>
            <a:endParaRPr lang="el-G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lstStyle/>
          <a:p>
            <a:r>
              <a:rPr lang="en-US" dirty="0" smtClean="0">
                <a:hlinkClick r:id="rId2"/>
              </a:rPr>
              <a:t>https://www.consilium.europa.eu/el/policies/european-disability-card</a:t>
            </a:r>
            <a:r>
              <a:rPr lang="en-US" dirty="0" smtClean="0">
                <a:hlinkClick r:id="rId2"/>
              </a:rPr>
              <a:t>/</a:t>
            </a:r>
            <a:endParaRPr lang="en-US" dirty="0" smtClean="0"/>
          </a:p>
          <a:p>
            <a:r>
              <a:rPr lang="en-US" dirty="0" smtClean="0">
                <a:hlinkClick r:id="rId3"/>
              </a:rPr>
              <a:t>https://www.consilium.europa.eu/el/policies/accessibility-goods-services</a:t>
            </a:r>
            <a:r>
              <a:rPr lang="en-US" dirty="0" smtClean="0">
                <a:hlinkClick r:id="rId3"/>
              </a:rPr>
              <a:t>/</a:t>
            </a:r>
            <a:endParaRPr lang="en-US" dirty="0" smtClean="0"/>
          </a:p>
          <a:p>
            <a:endParaRPr lang="el-G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rmAutofit fontScale="40000" lnSpcReduction="20000"/>
          </a:bodyPr>
          <a:lstStyle/>
          <a:p>
            <a:r>
              <a:rPr lang="el-GR" dirty="0" smtClean="0"/>
              <a:t>Αυτά τα ευρωπαϊκά δίκτυα έχουν εθνικά μέλη τα οποία δρουν ως η φωνή των ατόμων με αναπηρία και των οικογενειών τους. Αν θέλετε να ακουστεί η φωνή σας, ρίξτε μια ματιά και δείτε ποιο είναι σχετικό για σας. Παρακάτω παρατίθενται ορισμένα παραδείγματα. </a:t>
            </a:r>
          </a:p>
          <a:p>
            <a:r>
              <a:rPr lang="el-GR" dirty="0" smtClean="0">
                <a:hlinkClick r:id="rId2"/>
              </a:rPr>
              <a:t>Ευρωπαϊκό Φόρουμ Ατόμων με Αναπηρίες</a:t>
            </a:r>
            <a:endParaRPr lang="el-GR" dirty="0" smtClean="0"/>
          </a:p>
          <a:p>
            <a:r>
              <a:rPr lang="el-GR" dirty="0" smtClean="0">
                <a:hlinkClick r:id="rId3"/>
              </a:rPr>
              <a:t>Ευρωπαϊκό δίκτυο για την ανεξάρτητη διαβίωση (ENIL)</a:t>
            </a:r>
            <a:endParaRPr lang="el-GR" dirty="0" smtClean="0"/>
          </a:p>
          <a:p>
            <a:r>
              <a:rPr lang="el-GR" dirty="0" err="1" smtClean="0">
                <a:hlinkClick r:id="rId4"/>
              </a:rPr>
              <a:t>Inclusion</a:t>
            </a:r>
            <a:r>
              <a:rPr lang="el-GR" dirty="0" smtClean="0">
                <a:hlinkClick r:id="rId4"/>
              </a:rPr>
              <a:t> </a:t>
            </a:r>
            <a:r>
              <a:rPr lang="el-GR" dirty="0" err="1" smtClean="0">
                <a:hlinkClick r:id="rId4"/>
              </a:rPr>
              <a:t>Europe</a:t>
            </a:r>
            <a:r>
              <a:rPr lang="el-GR" dirty="0" smtClean="0">
                <a:hlinkClick r:id="rId4"/>
              </a:rPr>
              <a:t> (Ευρώπη της Ένταξης)</a:t>
            </a:r>
            <a:endParaRPr lang="el-GR" dirty="0" smtClean="0"/>
          </a:p>
          <a:p>
            <a:r>
              <a:rPr lang="el-GR" dirty="0" err="1" smtClean="0">
                <a:hlinkClick r:id="rId5"/>
              </a:rPr>
              <a:t>International</a:t>
            </a:r>
            <a:r>
              <a:rPr lang="el-GR" dirty="0" smtClean="0">
                <a:hlinkClick r:id="rId5"/>
              </a:rPr>
              <a:t> </a:t>
            </a:r>
            <a:r>
              <a:rPr lang="el-GR" dirty="0" err="1" smtClean="0">
                <a:hlinkClick r:id="rId5"/>
              </a:rPr>
              <a:t>Federation</a:t>
            </a:r>
            <a:r>
              <a:rPr lang="el-GR" dirty="0" smtClean="0">
                <a:hlinkClick r:id="rId5"/>
              </a:rPr>
              <a:t> </a:t>
            </a:r>
            <a:r>
              <a:rPr lang="el-GR" dirty="0" err="1" smtClean="0">
                <a:hlinkClick r:id="rId5"/>
              </a:rPr>
              <a:t>for</a:t>
            </a:r>
            <a:r>
              <a:rPr lang="el-GR" dirty="0" smtClean="0">
                <a:hlinkClick r:id="rId5"/>
              </a:rPr>
              <a:t> </a:t>
            </a:r>
            <a:r>
              <a:rPr lang="el-GR" dirty="0" err="1" smtClean="0">
                <a:hlinkClick r:id="rId5"/>
              </a:rPr>
              <a:t>Spina</a:t>
            </a:r>
            <a:r>
              <a:rPr lang="el-GR" dirty="0" smtClean="0">
                <a:hlinkClick r:id="rId5"/>
              </a:rPr>
              <a:t> </a:t>
            </a:r>
            <a:r>
              <a:rPr lang="el-GR" dirty="0" err="1" smtClean="0">
                <a:hlinkClick r:id="rId5"/>
              </a:rPr>
              <a:t>Bifida</a:t>
            </a:r>
            <a:r>
              <a:rPr lang="el-GR" dirty="0" smtClean="0">
                <a:hlinkClick r:id="rId5"/>
              </a:rPr>
              <a:t> </a:t>
            </a:r>
            <a:r>
              <a:rPr lang="el-GR" dirty="0" err="1" smtClean="0">
                <a:hlinkClick r:id="rId5"/>
              </a:rPr>
              <a:t>and</a:t>
            </a:r>
            <a:r>
              <a:rPr lang="el-GR" dirty="0" smtClean="0">
                <a:hlinkClick r:id="rId5"/>
              </a:rPr>
              <a:t> </a:t>
            </a:r>
            <a:r>
              <a:rPr lang="el-GR" dirty="0" err="1" smtClean="0">
                <a:hlinkClick r:id="rId5"/>
              </a:rPr>
              <a:t>Hydrocephalus</a:t>
            </a:r>
            <a:r>
              <a:rPr lang="el-GR" dirty="0" smtClean="0">
                <a:hlinkClick r:id="rId5"/>
              </a:rPr>
              <a:t> - IFSBH (Διεθνής Ομοσπονδία δισχιδούς ράχης και υδροκεφαλίας)</a:t>
            </a:r>
            <a:endParaRPr lang="el-GR" dirty="0" smtClean="0"/>
          </a:p>
          <a:p>
            <a:r>
              <a:rPr lang="el-GR" dirty="0" smtClean="0">
                <a:hlinkClick r:id="rId6"/>
              </a:rPr>
              <a:t>Ευρωπαϊκή Ένωση Τυφλών</a:t>
            </a:r>
            <a:endParaRPr lang="el-GR" dirty="0" smtClean="0"/>
          </a:p>
          <a:p>
            <a:r>
              <a:rPr lang="el-GR" dirty="0" smtClean="0">
                <a:hlinkClick r:id="rId7"/>
              </a:rPr>
              <a:t>Ευρωπαϊκή Ένωση Κωφών</a:t>
            </a:r>
            <a:endParaRPr lang="el-GR" dirty="0" smtClean="0"/>
          </a:p>
          <a:p>
            <a:r>
              <a:rPr lang="el-GR" dirty="0" err="1" smtClean="0">
                <a:hlinkClick r:id="rId8"/>
              </a:rPr>
              <a:t>Autism</a:t>
            </a:r>
            <a:r>
              <a:rPr lang="el-GR" dirty="0" smtClean="0">
                <a:hlinkClick r:id="rId8"/>
              </a:rPr>
              <a:t> </a:t>
            </a:r>
            <a:r>
              <a:rPr lang="el-GR" dirty="0" err="1" smtClean="0">
                <a:hlinkClick r:id="rId8"/>
              </a:rPr>
              <a:t>Europe</a:t>
            </a:r>
            <a:r>
              <a:rPr lang="el-GR" dirty="0" smtClean="0">
                <a:hlinkClick r:id="rId8"/>
              </a:rPr>
              <a:t> (Αυτισμός - Ευρώπη)</a:t>
            </a:r>
            <a:endParaRPr lang="el-GR" dirty="0" smtClean="0"/>
          </a:p>
          <a:p>
            <a:r>
              <a:rPr lang="el-GR" dirty="0" err="1" smtClean="0">
                <a:hlinkClick r:id="rId9"/>
              </a:rPr>
              <a:t>Mental</a:t>
            </a:r>
            <a:r>
              <a:rPr lang="el-GR" dirty="0" smtClean="0">
                <a:hlinkClick r:id="rId9"/>
              </a:rPr>
              <a:t> </a:t>
            </a:r>
            <a:r>
              <a:rPr lang="el-GR" dirty="0" err="1" smtClean="0">
                <a:hlinkClick r:id="rId9"/>
              </a:rPr>
              <a:t>Health</a:t>
            </a:r>
            <a:r>
              <a:rPr lang="el-GR" dirty="0" smtClean="0">
                <a:hlinkClick r:id="rId9"/>
              </a:rPr>
              <a:t> </a:t>
            </a:r>
            <a:r>
              <a:rPr lang="el-GR" dirty="0" err="1" smtClean="0">
                <a:hlinkClick r:id="rId9"/>
              </a:rPr>
              <a:t>Europe</a:t>
            </a:r>
            <a:r>
              <a:rPr lang="el-GR" dirty="0" smtClean="0">
                <a:hlinkClick r:id="rId9"/>
              </a:rPr>
              <a:t> (Ψυχική υγεία - Ευρώπη)</a:t>
            </a:r>
            <a:endParaRPr lang="el-GR" dirty="0" smtClean="0"/>
          </a:p>
          <a:p>
            <a:r>
              <a:rPr lang="el-GR" dirty="0" smtClean="0">
                <a:hlinkClick r:id="rId10"/>
              </a:rPr>
              <a:t>Ευρωπαϊκή Ένωση Φορέων Παροχής Υπηρεσιών για Άτομα με Αναπηρίες</a:t>
            </a:r>
            <a:endParaRPr lang="el-GR" dirty="0" smtClean="0"/>
          </a:p>
          <a:p>
            <a:r>
              <a:rPr lang="el-GR" b="1" dirty="0" smtClean="0"/>
              <a:t>Σχετικοί σύνδεσμοι</a:t>
            </a:r>
          </a:p>
          <a:p>
            <a:r>
              <a:rPr lang="el-GR" dirty="0" smtClean="0">
                <a:hlinkClick r:id="rId11"/>
              </a:rPr>
              <a:t>Έρευνα EU-SILC για το 2016</a:t>
            </a:r>
            <a:endParaRPr lang="el-GR" dirty="0" smtClean="0"/>
          </a:p>
          <a:p>
            <a:r>
              <a:rPr lang="el-GR" dirty="0" smtClean="0">
                <a:hlinkClick r:id="rId12"/>
              </a:rPr>
              <a:t>Οργανισμός Θεμελιωδών Δικαιωμάτων της ΕΕ</a:t>
            </a:r>
            <a:endParaRPr lang="el-GR" dirty="0" smtClean="0"/>
          </a:p>
          <a:p>
            <a:r>
              <a:rPr lang="el-GR" dirty="0" smtClean="0">
                <a:hlinkClick r:id="rId13"/>
              </a:rPr>
              <a:t>Ευρωπαϊκός Φορέας για την Ανάπτυξη στην Ειδική Αγωγή και την Ενταξιακή </a:t>
            </a:r>
            <a:r>
              <a:rPr lang="el-GR" dirty="0" err="1" smtClean="0">
                <a:hlinkClick r:id="rId13"/>
              </a:rPr>
              <a:t>Εκπαίδευ</a:t>
            </a:r>
            <a:r>
              <a:rPr lang="el-GR" dirty="0" smtClean="0">
                <a:hlinkClick r:id="rId13"/>
              </a:rPr>
              <a:t>…</a:t>
            </a:r>
            <a:endParaRPr lang="el-GR" dirty="0" smtClean="0"/>
          </a:p>
          <a:p>
            <a:r>
              <a:rPr lang="el-GR" dirty="0" smtClean="0">
                <a:hlinkClick r:id="rId14"/>
              </a:rPr>
              <a:t>Ευρωπαϊκό δίκτυο φορέων ισότητας (</a:t>
            </a:r>
            <a:r>
              <a:rPr lang="el-GR" dirty="0" err="1" smtClean="0">
                <a:hlinkClick r:id="rId14"/>
              </a:rPr>
              <a:t>Equinet</a:t>
            </a:r>
            <a:r>
              <a:rPr lang="el-GR" dirty="0" smtClean="0">
                <a:hlinkClick r:id="rId14"/>
              </a:rPr>
              <a:t>)</a:t>
            </a:r>
            <a:endParaRPr lang="el-GR" dirty="0" smtClean="0"/>
          </a:p>
          <a:p>
            <a:r>
              <a:rPr lang="el-GR" dirty="0" smtClean="0">
                <a:hlinkClick r:id="rId15"/>
              </a:rPr>
              <a:t>Δικτυακός τόπος του Συμβουλίου της Ευρώπης για τα δικαιώματα των ατόμων με </a:t>
            </a:r>
            <a:r>
              <a:rPr lang="el-GR" dirty="0" err="1" smtClean="0">
                <a:hlinkClick r:id="rId15"/>
              </a:rPr>
              <a:t>αναπ</a:t>
            </a:r>
            <a:r>
              <a:rPr lang="el-GR" dirty="0" smtClean="0">
                <a:hlinkClick r:id="rId15"/>
              </a:rPr>
              <a:t>…</a:t>
            </a:r>
            <a:endParaRPr lang="el-GR" dirty="0" smtClean="0"/>
          </a:p>
          <a:p>
            <a:r>
              <a:rPr lang="el-GR" dirty="0" smtClean="0">
                <a:hlinkClick r:id="rId16"/>
              </a:rPr>
              <a:t>Δημοσιεύσεις του Συμβουλίου της Ευρώπης.</a:t>
            </a:r>
            <a:endParaRPr lang="el-GR" dirty="0" smtClean="0"/>
          </a:p>
          <a:p>
            <a:r>
              <a:rPr lang="el-GR" dirty="0" smtClean="0">
                <a:hlinkClick r:id="rId17"/>
              </a:rPr>
              <a:t>Σύμβαση για τα δικαιώματα των ατόμων με αναπηρία (CRPD)</a:t>
            </a:r>
            <a:endParaRPr lang="el-GR" dirty="0" smtClean="0"/>
          </a:p>
          <a:p>
            <a:r>
              <a:rPr lang="el-GR" dirty="0" smtClean="0">
                <a:hlinkClick r:id="rId18"/>
              </a:rPr>
              <a:t>Συμμαχία για την Κινητικότητα χωρίς αποκλεισμούς</a:t>
            </a:r>
            <a:endParaRPr lang="el-GR" dirty="0" smtClean="0"/>
          </a:p>
          <a:p>
            <a:endParaRPr lang="el-GR" dirty="0"/>
          </a:p>
        </p:txBody>
      </p:sp>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3084</TotalTime>
  <Words>990</Words>
  <Application>Microsoft Office PowerPoint</Application>
  <PresentationFormat>Προβολή στην οθόνη (4:3)</PresentationFormat>
  <Paragraphs>80</Paragraphs>
  <Slides>10</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10</vt:i4>
      </vt:variant>
    </vt:vector>
  </HeadingPairs>
  <TitlesOfParts>
    <vt:vector size="11" baseType="lpstr">
      <vt:lpstr>Θέμα του Office</vt:lpstr>
      <vt:lpstr>Δικαιώματα ατόμων με αναπηρία </vt:lpstr>
      <vt:lpstr>Ατομα με αναπηρία </vt:lpstr>
      <vt:lpstr>Μορφές αναπηρίας</vt:lpstr>
      <vt:lpstr>Διαφάνεια 4</vt:lpstr>
      <vt:lpstr>Διαφάνεια 5</vt:lpstr>
      <vt:lpstr>Διαφάνεια 6</vt:lpstr>
      <vt:lpstr>Διαφάνεια 7</vt:lpstr>
      <vt:lpstr>Διαφάνεια 8</vt:lpstr>
      <vt:lpstr>Διαφάνεια 9</vt:lpstr>
      <vt:lpstr>Διαφάνεια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Δικαιώματα ατόμων με αναπηρία</dc:title>
  <dc:creator>User</dc:creator>
  <cp:lastModifiedBy>User</cp:lastModifiedBy>
  <cp:revision>91</cp:revision>
  <dcterms:created xsi:type="dcterms:W3CDTF">2026-01-17T18:43:21Z</dcterms:created>
  <dcterms:modified xsi:type="dcterms:W3CDTF">2026-01-19T22:08:52Z</dcterms:modified>
</cp:coreProperties>
</file>