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49" autoAdjust="0"/>
    <p:restoredTop sz="94660"/>
  </p:normalViewPr>
  <p:slideViewPr>
    <p:cSldViewPr snapToGrid="0">
      <p:cViewPr varScale="1">
        <p:scale>
          <a:sx n="87" d="100"/>
          <a:sy n="87" d="100"/>
        </p:scale>
        <p:origin x="298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9/3/2023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9/3/2023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9/3/2023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9/3/2023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9/3/2023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9/3/2023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9/3/2023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9/3/2023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9/3/2023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9/3/2023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9/3/2023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9/3/2023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9/3/2023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9/3/2023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9/3/2023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9/3/2023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32"/>
            <a:ext cx="2356674" cy="6853285"/>
            <a:chOff x="6627813" y="195454"/>
            <a:chExt cx="1952625" cy="5678297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5454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9/3/2023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58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://www.fhw.gr/chronos/12/gr/1821_1833/diethni/04.html" TargetMode="Externa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el.wikipedia.org/wiki/%CE%9D%CE%B1%CF%85%CE%BC%CE%B1%CF%87%CE%AF%CE%B1_%CF%84%CE%BF%CF%85_%CE%9D%CE%B1%CF%85%CE%B1%CF%81%CE%AF%CE%BD%CE%BF%CF%85" TargetMode="External"/><Relationship Id="rId2" Type="http://schemas.openxmlformats.org/officeDocument/2006/relationships/hyperlink" Target="https://el.wikipedia.org/wiki/%CE%A3%CF%85%CE%BD%CE%B8%CE%AE%CE%BA%CE%B7_%CF%84%CE%BF%CF%85_%CE%9B%CE%BF%CE%BD%CE%B4%CE%AF%CE%BD%CE%BF%CF%85_(1827)" TargetMode="External"/><Relationship Id="rId1" Type="http://schemas.openxmlformats.org/officeDocument/2006/relationships/slideLayout" Target="../slideLayouts/slideLayout7.xml"/><Relationship Id="rId5" Type="http://schemas.openxmlformats.org/officeDocument/2006/relationships/hyperlink" Target="https://el.wikipedia.org/wiki/%CE%A3%CF%85%CE%BD%CE%B8%CE%AE%CE%BA%CE%B7_%CF%84%CE%B7%CF%82_%CE%91%CE%B4%CF%81%CE%B9%CE%B1%CE%BD%CE%BF%CF%8D%CF%80%CE%BF%CE%BB%CE%B7%CF%82" TargetMode="External"/><Relationship Id="rId4" Type="http://schemas.openxmlformats.org/officeDocument/2006/relationships/hyperlink" Target="https://el.wikipedia.org/wiki/%CE%A1%CF%89%CF%83%CE%BF%CF%84%CE%BF%CF%85%CF%81%CE%BA%CE%B9%CE%BA%CF%8C%CF%82_%CE%A0%CF%8C%CE%BB%CE%B5%CE%BC%CE%BF%CF%82_(1828-1829)" TargetMode="Externa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https://el.wikipedia.org/wiki/%CE%A6%CE%B9%CE%BB%CE%AD%CE%BB%CE%BB%CE%B7%CE%BD%CE%B1%CF%82" TargetMode="Externa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b0SUD14KYUs" TargetMode="Externa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678637" y="1685698"/>
            <a:ext cx="7036093" cy="304698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 wrap="none">
            <a:spAutoFit/>
          </a:bodyPr>
          <a:lstStyle/>
          <a:p>
            <a:endParaRPr lang="el-GR" sz="3200" b="1" dirty="0" smtClean="0">
              <a:solidFill>
                <a:srgbClr val="8D2424"/>
              </a:solidFill>
              <a:latin typeface="Arial" panose="020B0604020202020204" pitchFamily="34" charset="0"/>
            </a:endParaRPr>
          </a:p>
          <a:p>
            <a:endParaRPr lang="el-GR" sz="3200" b="1" dirty="0">
              <a:solidFill>
                <a:srgbClr val="8D2424"/>
              </a:solidFill>
              <a:latin typeface="Arial" panose="020B0604020202020204" pitchFamily="34" charset="0"/>
            </a:endParaRPr>
          </a:p>
          <a:p>
            <a:r>
              <a:rPr lang="el-GR" sz="3200" b="1" dirty="0" smtClean="0">
                <a:solidFill>
                  <a:srgbClr val="8D2424"/>
                </a:solidFill>
                <a:latin typeface="Arial" panose="020B0604020202020204" pitchFamily="34" charset="0"/>
              </a:rPr>
              <a:t>Ελληνική </a:t>
            </a:r>
            <a:r>
              <a:rPr lang="el-GR" sz="3200" b="1" dirty="0">
                <a:solidFill>
                  <a:srgbClr val="8D2424"/>
                </a:solidFill>
                <a:latin typeface="Arial" panose="020B0604020202020204" pitchFamily="34" charset="0"/>
              </a:rPr>
              <a:t>επανάσταση και </a:t>
            </a:r>
            <a:r>
              <a:rPr lang="el-GR" sz="3200" b="1" dirty="0" smtClean="0">
                <a:solidFill>
                  <a:srgbClr val="8D2424"/>
                </a:solidFill>
                <a:latin typeface="Arial" panose="020B0604020202020204" pitchFamily="34" charset="0"/>
              </a:rPr>
              <a:t>Ευρώπη</a:t>
            </a:r>
          </a:p>
          <a:p>
            <a:endParaRPr lang="el-GR" sz="3200" b="1" dirty="0">
              <a:solidFill>
                <a:srgbClr val="8D2424"/>
              </a:solidFill>
              <a:latin typeface="Arial" panose="020B0604020202020204" pitchFamily="34" charset="0"/>
            </a:endParaRPr>
          </a:p>
          <a:p>
            <a:endParaRPr lang="el-GR" sz="3200" b="1" dirty="0" smtClean="0">
              <a:solidFill>
                <a:srgbClr val="8D2424"/>
              </a:solidFill>
              <a:latin typeface="Arial" panose="020B0604020202020204" pitchFamily="34" charset="0"/>
            </a:endParaRPr>
          </a:p>
          <a:p>
            <a:endParaRPr lang="el-GR" sz="3200" dirty="0"/>
          </a:p>
        </p:txBody>
      </p:sp>
    </p:spTree>
    <p:extLst>
      <p:ext uri="{BB962C8B-B14F-4D97-AF65-F5344CB8AC3E}">
        <p14:creationId xmlns:p14="http://schemas.microsoft.com/office/powerpoint/2010/main" val="20549240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694709" y="501548"/>
            <a:ext cx="7856059" cy="612475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l-GR" sz="2800" dirty="0"/>
              <a:t/>
            </a:r>
            <a:br>
              <a:rPr lang="el-GR" sz="2800" dirty="0"/>
            </a:br>
            <a:r>
              <a:rPr lang="el-GR" sz="2800" b="1" dirty="0">
                <a:solidFill>
                  <a:srgbClr val="7A7A7B"/>
                </a:solidFill>
                <a:latin typeface="Arial" panose="020B0604020202020204" pitchFamily="34" charset="0"/>
              </a:rPr>
              <a:t>Ελληνική επανάσταση και </a:t>
            </a:r>
            <a:endParaRPr lang="el-GR" sz="2800" b="1" dirty="0" smtClean="0">
              <a:solidFill>
                <a:srgbClr val="7A7A7B"/>
              </a:solidFill>
              <a:latin typeface="Arial" panose="020B0604020202020204" pitchFamily="34" charset="0"/>
            </a:endParaRPr>
          </a:p>
          <a:p>
            <a:pPr algn="ctr"/>
            <a:r>
              <a:rPr lang="el-GR" sz="2800" b="1" dirty="0" smtClean="0">
                <a:solidFill>
                  <a:srgbClr val="7A7A7B"/>
                </a:solidFill>
                <a:latin typeface="Arial" panose="020B0604020202020204" pitchFamily="34" charset="0"/>
              </a:rPr>
              <a:t>ευρωπαϊκή </a:t>
            </a:r>
            <a:r>
              <a:rPr lang="el-GR" sz="2800" b="1" dirty="0">
                <a:solidFill>
                  <a:srgbClr val="7A7A7B"/>
                </a:solidFill>
                <a:latin typeface="Arial" panose="020B0604020202020204" pitchFamily="34" charset="0"/>
              </a:rPr>
              <a:t>διπλωματία (1821-1830</a:t>
            </a:r>
            <a:r>
              <a:rPr lang="el-GR" sz="2800" b="1" dirty="0" smtClean="0">
                <a:solidFill>
                  <a:srgbClr val="7A7A7B"/>
                </a:solidFill>
                <a:latin typeface="Arial" panose="020B0604020202020204" pitchFamily="34" charset="0"/>
              </a:rPr>
              <a:t>)</a:t>
            </a:r>
          </a:p>
          <a:p>
            <a:r>
              <a:rPr lang="el-GR" sz="2800" dirty="0"/>
              <a:t/>
            </a:r>
            <a:br>
              <a:rPr lang="el-GR" sz="2800" dirty="0"/>
            </a:br>
            <a:r>
              <a:rPr lang="el-GR" sz="2800" b="1" i="1" u="sng" dirty="0">
                <a:solidFill>
                  <a:srgbClr val="7A7A7B"/>
                </a:solidFill>
                <a:latin typeface="Arial" panose="020B0604020202020204" pitchFamily="34" charset="0"/>
              </a:rPr>
              <a:t>Η αρνητική διεθνής συγκυρία</a:t>
            </a:r>
            <a:r>
              <a:rPr lang="el-GR" sz="2800" b="1" i="1" u="sng" dirty="0" smtClean="0">
                <a:solidFill>
                  <a:srgbClr val="7A7A7B"/>
                </a:solidFill>
                <a:latin typeface="Arial" panose="020B0604020202020204" pitchFamily="34" charset="0"/>
              </a:rPr>
              <a:t>:</a:t>
            </a:r>
          </a:p>
          <a:p>
            <a:r>
              <a:rPr lang="el-GR" sz="2800" dirty="0"/>
              <a:t/>
            </a:r>
            <a:br>
              <a:rPr lang="el-GR" sz="2800" dirty="0"/>
            </a:br>
            <a:r>
              <a:rPr lang="el-GR" sz="2800" dirty="0">
                <a:solidFill>
                  <a:srgbClr val="7A7A7B"/>
                </a:solidFill>
                <a:latin typeface="Arial" panose="020B0604020202020204" pitchFamily="34" charset="0"/>
              </a:rPr>
              <a:t>Στόχος των ευρωπαϊκών δυνάμεων ήταν η εξασφάλιση ισορροπίας δυνάμεων, που θα απέτρεπε μελλοντικές συγκρούσεις</a:t>
            </a:r>
            <a:r>
              <a:rPr lang="el-GR" sz="2800" dirty="0" smtClean="0">
                <a:solidFill>
                  <a:srgbClr val="7A7A7B"/>
                </a:solidFill>
                <a:latin typeface="Arial" panose="020B0604020202020204" pitchFamily="34" charset="0"/>
              </a:rPr>
              <a:t>.</a:t>
            </a:r>
          </a:p>
          <a:p>
            <a:r>
              <a:rPr lang="el-GR" sz="2800" dirty="0"/>
              <a:t/>
            </a:r>
            <a:br>
              <a:rPr lang="el-GR" sz="2800" dirty="0"/>
            </a:br>
            <a:r>
              <a:rPr lang="el-GR" sz="2800" dirty="0">
                <a:solidFill>
                  <a:srgbClr val="7A7A7B"/>
                </a:solidFill>
                <a:latin typeface="Arial" panose="020B0604020202020204" pitchFamily="34" charset="0"/>
              </a:rPr>
              <a:t>Η Ευρώπη βίωνε την Παλινόρθωση.</a:t>
            </a:r>
            <a:r>
              <a:rPr lang="el-GR" sz="2800" dirty="0"/>
              <a:t/>
            </a:r>
            <a:br>
              <a:rPr lang="el-GR" sz="2800" dirty="0"/>
            </a:br>
            <a:r>
              <a:rPr lang="el-GR" sz="2800" dirty="0">
                <a:solidFill>
                  <a:srgbClr val="7A7A7B"/>
                </a:solidFill>
                <a:latin typeface="Arial" panose="020B0604020202020204" pitchFamily="34" charset="0"/>
              </a:rPr>
              <a:t>Η ελληνική επανάσταση ήταν μια συνιστώσα του </a:t>
            </a:r>
            <a:r>
              <a:rPr lang="el-GR" sz="2800" i="1" dirty="0">
                <a:solidFill>
                  <a:srgbClr val="7A7A7B"/>
                </a:solidFill>
                <a:latin typeface="Arial" panose="020B0604020202020204" pitchFamily="34" charset="0"/>
              </a:rPr>
              <a:t>ανατολικού ζητήματος</a:t>
            </a:r>
            <a:r>
              <a:rPr lang="el-GR" sz="2800" dirty="0" smtClean="0">
                <a:solidFill>
                  <a:srgbClr val="7A7A7B"/>
                </a:solidFill>
                <a:latin typeface="Arial" panose="020B0604020202020204" pitchFamily="34" charset="0"/>
              </a:rPr>
              <a:t>.</a:t>
            </a:r>
          </a:p>
          <a:p>
            <a:endParaRPr lang="el-GR" sz="2800" dirty="0"/>
          </a:p>
        </p:txBody>
      </p:sp>
    </p:spTree>
    <p:extLst>
      <p:ext uri="{BB962C8B-B14F-4D97-AF65-F5344CB8AC3E}">
        <p14:creationId xmlns:p14="http://schemas.microsoft.com/office/powerpoint/2010/main" val="19425459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837668" y="345851"/>
            <a:ext cx="10993582" cy="589392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l-GR" sz="2400" b="1" i="1" u="sng" dirty="0">
                <a:solidFill>
                  <a:srgbClr val="2A2A2A"/>
                </a:solidFill>
                <a:latin typeface="Arial" panose="020B0604020202020204" pitchFamily="34" charset="0"/>
              </a:rPr>
              <a:t>Διπλωματικές εξελίξεις κατά τη διάρκεια </a:t>
            </a:r>
            <a:endParaRPr lang="el-GR" sz="2400" b="1" i="1" u="sng" dirty="0" smtClean="0">
              <a:solidFill>
                <a:srgbClr val="2A2A2A"/>
              </a:solidFill>
              <a:latin typeface="Arial" panose="020B0604020202020204" pitchFamily="34" charset="0"/>
            </a:endParaRPr>
          </a:p>
          <a:p>
            <a:pPr algn="ctr"/>
            <a:r>
              <a:rPr lang="el-GR" sz="2400" b="1" i="1" u="sng" dirty="0" smtClean="0">
                <a:solidFill>
                  <a:srgbClr val="2A2A2A"/>
                </a:solidFill>
                <a:latin typeface="Arial" panose="020B0604020202020204" pitchFamily="34" charset="0"/>
              </a:rPr>
              <a:t>της </a:t>
            </a:r>
            <a:r>
              <a:rPr lang="el-GR" sz="2400" b="1" i="1" u="sng" dirty="0">
                <a:solidFill>
                  <a:srgbClr val="2A2A2A"/>
                </a:solidFill>
                <a:latin typeface="Arial" panose="020B0604020202020204" pitchFamily="34" charset="0"/>
              </a:rPr>
              <a:t>ελληνικής επανάστασης (1821-1830</a:t>
            </a:r>
            <a:r>
              <a:rPr lang="el-GR" sz="2400" b="1" i="1" u="sng" dirty="0" smtClean="0">
                <a:solidFill>
                  <a:srgbClr val="2A2A2A"/>
                </a:solidFill>
                <a:latin typeface="Arial" panose="020B0604020202020204" pitchFamily="34" charset="0"/>
              </a:rPr>
              <a:t>: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endParaRPr lang="el-GR" sz="2400" i="1" u="sng" dirty="0">
              <a:solidFill>
                <a:srgbClr val="2A2A2A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l-GR" sz="2400" b="1" dirty="0">
                <a:latin typeface="Arial" panose="020B0604020202020204" pitchFamily="34" charset="0"/>
                <a:cs typeface="Arial" panose="020B0604020202020204" pitchFamily="34" charset="0"/>
              </a:rPr>
              <a:t>1821-1822: </a:t>
            </a:r>
            <a:r>
              <a:rPr lang="el-GR" sz="2400" dirty="0">
                <a:latin typeface="Arial" panose="020B0604020202020204" pitchFamily="34" charset="0"/>
                <a:cs typeface="Arial" panose="020B0604020202020204" pitchFamily="34" charset="0"/>
              </a:rPr>
              <a:t>καταδίκη της ελληνικής επανάστασης από τον τσάρο και επικράτηση του δόγματος της ακεραιότητας της Οθωμανικής Αυτοκρατορίας.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l-GR" sz="2400" b="1" dirty="0">
                <a:latin typeface="Arial" panose="020B0604020202020204" pitchFamily="34" charset="0"/>
                <a:cs typeface="Arial" panose="020B0604020202020204" pitchFamily="34" charset="0"/>
              </a:rPr>
              <a:t>1823: </a:t>
            </a:r>
            <a:r>
              <a:rPr lang="el-GR" sz="2400" dirty="0">
                <a:latin typeface="Arial" panose="020B0604020202020204" pitchFamily="34" charset="0"/>
                <a:cs typeface="Arial" panose="020B0604020202020204" pitchFamily="34" charset="0"/>
              </a:rPr>
              <a:t>στροφή στην ευρωπαϊκή διπλωματία από τον Άγγλο υπουργό Εξωτερικών Τζόρτζ Κάνιγκ, που αναγνώρισε τους Έλληνες ως εμπόλεμη δύναμη.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l-GR" sz="2400" b="1" dirty="0">
                <a:latin typeface="Arial" panose="020B0604020202020204" pitchFamily="34" charset="0"/>
                <a:cs typeface="Arial" panose="020B0604020202020204" pitchFamily="34" charset="0"/>
              </a:rPr>
              <a:t>1824: </a:t>
            </a:r>
            <a:r>
              <a:rPr lang="el-GR" sz="2400" dirty="0">
                <a:latin typeface="Arial" panose="020B0604020202020204" pitchFamily="34" charset="0"/>
                <a:cs typeface="Arial" panose="020B0604020202020204" pitchFamily="34" charset="0"/>
              </a:rPr>
              <a:t>αντίδραση της Ρωσίας με την πρόταση του </a:t>
            </a:r>
            <a:r>
              <a:rPr lang="el-GR" sz="2400" dirty="0"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σχεδίου των τριών τμημάτων</a:t>
            </a:r>
            <a:r>
              <a:rPr lang="el-GR" sz="2400" dirty="0">
                <a:latin typeface="Arial" panose="020B0604020202020204" pitchFamily="34" charset="0"/>
                <a:cs typeface="Arial" panose="020B0604020202020204" pitchFamily="34" charset="0"/>
              </a:rPr>
              <a:t>, το οποίο απορρίφθηκε και από το σουλτάνο και από τους Έλληνες.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l-GR" sz="2400" b="1" dirty="0">
                <a:latin typeface="Arial" panose="020B0604020202020204" pitchFamily="34" charset="0"/>
                <a:cs typeface="Arial" panose="020B0604020202020204" pitchFamily="34" charset="0"/>
              </a:rPr>
              <a:t>1824-1825: </a:t>
            </a:r>
            <a:r>
              <a:rPr lang="el-GR" sz="2400" dirty="0">
                <a:latin typeface="Arial" panose="020B0604020202020204" pitchFamily="34" charset="0"/>
                <a:cs typeface="Arial" panose="020B0604020202020204" pitchFamily="34" charset="0"/>
              </a:rPr>
              <a:t>σύναψη από τους επαναστάτες δύο δανείων με αγγλικές τράπεζες.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l-GR" sz="2400" b="1" dirty="0">
                <a:latin typeface="Arial" panose="020B0604020202020204" pitchFamily="34" charset="0"/>
                <a:cs typeface="Arial" panose="020B0604020202020204" pitchFamily="34" charset="0"/>
              </a:rPr>
              <a:t>1825: </a:t>
            </a:r>
            <a:r>
              <a:rPr lang="el-GR" sz="2400" dirty="0">
                <a:latin typeface="Arial" panose="020B0604020202020204" pitchFamily="34" charset="0"/>
                <a:cs typeface="Arial" panose="020B0604020202020204" pitchFamily="34" charset="0"/>
              </a:rPr>
              <a:t>υπογραφή από τους Έλληνες της </a:t>
            </a:r>
            <a:r>
              <a:rPr lang="el-GR" sz="2400" i="1" dirty="0">
                <a:latin typeface="Arial" panose="020B0604020202020204" pitchFamily="34" charset="0"/>
                <a:cs typeface="Arial" panose="020B0604020202020204" pitchFamily="34" charset="0"/>
              </a:rPr>
              <a:t>πράξης προστασίας</a:t>
            </a:r>
            <a:r>
              <a:rPr lang="el-GR" sz="2400" dirty="0">
                <a:latin typeface="Arial" panose="020B0604020202020204" pitchFamily="34" charset="0"/>
                <a:cs typeface="Arial" panose="020B0604020202020204" pitchFamily="34" charset="0"/>
              </a:rPr>
              <a:t> από τους Άγγλους.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l-GR" sz="2400" b="1" dirty="0">
                <a:latin typeface="Arial" panose="020B0604020202020204" pitchFamily="34" charset="0"/>
                <a:cs typeface="Arial" panose="020B0604020202020204" pitchFamily="34" charset="0"/>
              </a:rPr>
              <a:t>1826: </a:t>
            </a:r>
            <a:r>
              <a:rPr lang="el-GR" sz="2400" dirty="0">
                <a:latin typeface="Arial" panose="020B0604020202020204" pitchFamily="34" charset="0"/>
                <a:cs typeface="Arial" panose="020B0604020202020204" pitchFamily="34" charset="0"/>
              </a:rPr>
              <a:t>απόφαση των Μεγάλων Δυνάμεων να λύσουν το ελληνικό ζήτημα</a:t>
            </a:r>
            <a:r>
              <a:rPr lang="el-GR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l-GR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6327157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987063" y="540630"/>
            <a:ext cx="9741876" cy="600164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algn="just"/>
            <a:endParaRPr lang="el-GR" sz="2400" b="1" dirty="0" smtClean="0">
              <a:solidFill>
                <a:srgbClr val="7A7A7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l-GR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1827</a:t>
            </a:r>
            <a:r>
              <a:rPr lang="el-GR" sz="2400" b="1" dirty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l-GR" sz="2400" dirty="0">
                <a:latin typeface="Arial" panose="020B0604020202020204" pitchFamily="34" charset="0"/>
                <a:cs typeface="Arial" panose="020B0604020202020204" pitchFamily="34" charset="0"/>
              </a:rPr>
              <a:t>υπογραφή από Αγγλία, Γαλλία και Ρωσία της</a:t>
            </a:r>
            <a:r>
              <a:rPr lang="el-GR" sz="2400" dirty="0">
                <a:solidFill>
                  <a:srgbClr val="7A7A7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r>
              <a:rPr lang="el-GR" sz="2400" dirty="0">
                <a:solidFill>
                  <a:srgbClr val="34946E"/>
                </a:solidFill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ιουλιανής συνθήκης του Λονδίνου</a:t>
            </a:r>
            <a:r>
              <a:rPr lang="el-GR" sz="2400" dirty="0">
                <a:solidFill>
                  <a:srgbClr val="7A7A7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r>
              <a:rPr lang="el-GR" sz="2400" dirty="0">
                <a:latin typeface="Arial" panose="020B0604020202020204" pitchFamily="34" charset="0"/>
                <a:cs typeface="Arial" panose="020B0604020202020204" pitchFamily="34" charset="0"/>
              </a:rPr>
              <a:t>και ένοπλη επέμβασή τους, στη</a:t>
            </a:r>
            <a:r>
              <a:rPr lang="el-GR" sz="2400" dirty="0">
                <a:solidFill>
                  <a:srgbClr val="7A7A7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r>
              <a:rPr lang="el-GR" sz="2400" dirty="0">
                <a:solidFill>
                  <a:srgbClr val="34946E"/>
                </a:solidFill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ναυμαχία του Ναβαρίνου</a:t>
            </a:r>
            <a:r>
              <a:rPr lang="el-GR" sz="2400" dirty="0">
                <a:solidFill>
                  <a:srgbClr val="7A7A7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l-GR" sz="2400" dirty="0">
                <a:latin typeface="Arial" panose="020B0604020202020204" pitchFamily="34" charset="0"/>
                <a:cs typeface="Arial" panose="020B0604020202020204" pitchFamily="34" charset="0"/>
              </a:rPr>
              <a:t>όπου οι στόλοι των τριών Δυνάμεων σύντριψαν τον τουρκοαιγυπτιακό στόλο</a:t>
            </a:r>
            <a:r>
              <a:rPr lang="el-GR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algn="just"/>
            <a:endParaRPr lang="el-GR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l-GR" sz="2400" b="1" dirty="0">
                <a:latin typeface="Arial" panose="020B0604020202020204" pitchFamily="34" charset="0"/>
                <a:cs typeface="Arial" panose="020B0604020202020204" pitchFamily="34" charset="0"/>
              </a:rPr>
              <a:t>1828-1829</a:t>
            </a:r>
            <a:r>
              <a:rPr lang="el-GR" sz="2400" dirty="0">
                <a:latin typeface="Arial" panose="020B0604020202020204" pitchFamily="34" charset="0"/>
                <a:cs typeface="Arial" panose="020B0604020202020204" pitchFamily="34" charset="0"/>
              </a:rPr>
              <a:t>: ήττα του σουλτάνου στο</a:t>
            </a:r>
            <a:r>
              <a:rPr lang="el-GR" sz="2400" dirty="0">
                <a:solidFill>
                  <a:srgbClr val="7A7A7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r>
              <a:rPr lang="el-GR" sz="2400" dirty="0">
                <a:solidFill>
                  <a:srgbClr val="34946E"/>
                </a:solidFill>
                <a:latin typeface="Arial" panose="020B0604020202020204" pitchFamily="34" charset="0"/>
                <a:cs typeface="Arial" panose="020B0604020202020204" pitchFamily="34" charset="0"/>
                <a:hlinkClick r:id="rId4"/>
              </a:rPr>
              <a:t>ρωσοτουρκικό πόλεμο</a:t>
            </a:r>
            <a:r>
              <a:rPr lang="el-GR" sz="2400" dirty="0" smtClean="0">
                <a:solidFill>
                  <a:srgbClr val="7A7A7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algn="just"/>
            <a:endParaRPr lang="el-GR" sz="2400" dirty="0">
              <a:solidFill>
                <a:srgbClr val="7A7A7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l-GR" sz="2400" b="1" dirty="0">
                <a:latin typeface="Arial" panose="020B0604020202020204" pitchFamily="34" charset="0"/>
                <a:cs typeface="Arial" panose="020B0604020202020204" pitchFamily="34" charset="0"/>
              </a:rPr>
              <a:t>1829: </a:t>
            </a:r>
            <a:r>
              <a:rPr lang="el-GR" sz="2400" dirty="0">
                <a:latin typeface="Arial" panose="020B0604020202020204" pitchFamily="34" charset="0"/>
                <a:cs typeface="Arial" panose="020B0604020202020204" pitchFamily="34" charset="0"/>
              </a:rPr>
              <a:t>αποδοχή από τον σουλτάνο των αποφάσεων των Δυνάμεων με τη</a:t>
            </a:r>
            <a:r>
              <a:rPr lang="el-GR" sz="2400" dirty="0">
                <a:solidFill>
                  <a:srgbClr val="7A7A7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r>
              <a:rPr lang="el-GR" sz="2400" dirty="0">
                <a:solidFill>
                  <a:srgbClr val="34946E"/>
                </a:solidFill>
                <a:latin typeface="Arial" panose="020B0604020202020204" pitchFamily="34" charset="0"/>
                <a:cs typeface="Arial" panose="020B0604020202020204" pitchFamily="34" charset="0"/>
                <a:hlinkClick r:id="rId5"/>
              </a:rPr>
              <a:t>συνθήκη της Αδριανούπολης</a:t>
            </a:r>
            <a:r>
              <a:rPr lang="el-GR" sz="2400" dirty="0" smtClean="0">
                <a:solidFill>
                  <a:srgbClr val="7A7A7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algn="just"/>
            <a:endParaRPr lang="el-GR" sz="2400" dirty="0">
              <a:solidFill>
                <a:srgbClr val="7A7A7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l-GR" sz="2400" b="1" dirty="0">
                <a:latin typeface="Arial" panose="020B0604020202020204" pitchFamily="34" charset="0"/>
                <a:cs typeface="Arial" panose="020B0604020202020204" pitchFamily="34" charset="0"/>
              </a:rPr>
              <a:t>1830: </a:t>
            </a:r>
            <a:r>
              <a:rPr lang="el-GR" sz="2400" dirty="0">
                <a:latin typeface="Arial" panose="020B0604020202020204" pitchFamily="34" charset="0"/>
                <a:cs typeface="Arial" panose="020B0604020202020204" pitchFamily="34" charset="0"/>
              </a:rPr>
              <a:t>υπογραφή της συνθήκης του Λονδίνου, με την οποία οι Δυνάμεις αποφάσισαν την ίδρυση ανεξάρτητου ελληνικού κράτους και επέλεξαν ως ηγεμόνα του τον Λεοπόλδο του Σαξ-Κόμπουργκ, αλλά ο ίδιος δεν αποδέχτηκε την εκλογή του</a:t>
            </a:r>
            <a:r>
              <a:rPr lang="el-GR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algn="just"/>
            <a:endParaRPr lang="el-GR" sz="2400" b="0" i="0" dirty="0">
              <a:solidFill>
                <a:srgbClr val="7A7A7B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8295978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011381" y="508798"/>
            <a:ext cx="10335491" cy="600164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l-GR" sz="2400" b="1" dirty="0">
                <a:latin typeface="Arial" panose="020B0604020202020204" pitchFamily="34" charset="0"/>
              </a:rPr>
              <a:t>ο κίνημα του φιλελληνισμού</a:t>
            </a:r>
            <a:r>
              <a:rPr lang="el-GR" sz="2400" dirty="0">
                <a:latin typeface="Arial" panose="020B0604020202020204" pitchFamily="34" charset="0"/>
              </a:rPr>
              <a:t/>
            </a:r>
            <a:br>
              <a:rPr lang="el-GR" sz="2400" dirty="0">
                <a:latin typeface="Arial" panose="020B0604020202020204" pitchFamily="34" charset="0"/>
              </a:rPr>
            </a:br>
            <a:r>
              <a:rPr lang="el-GR" sz="2400" b="1" i="1" u="sng" dirty="0">
                <a:latin typeface="Arial" panose="020B0604020202020204" pitchFamily="34" charset="0"/>
              </a:rPr>
              <a:t>Ορισμός:</a:t>
            </a:r>
            <a:r>
              <a:rPr lang="el-GR" sz="2400" dirty="0">
                <a:latin typeface="Arial" panose="020B0604020202020204" pitchFamily="34" charset="0"/>
              </a:rPr>
              <a:t/>
            </a:r>
            <a:br>
              <a:rPr lang="el-GR" sz="2400" dirty="0">
                <a:latin typeface="Arial" panose="020B0604020202020204" pitchFamily="34" charset="0"/>
              </a:rPr>
            </a:br>
            <a:r>
              <a:rPr lang="el-GR" sz="2400" dirty="0">
                <a:latin typeface="Arial" panose="020B0604020202020204" pitchFamily="34" charset="0"/>
              </a:rPr>
              <a:t>Ο</a:t>
            </a:r>
            <a:r>
              <a:rPr lang="el-GR" sz="2400" dirty="0">
                <a:solidFill>
                  <a:srgbClr val="34946E"/>
                </a:solidFill>
                <a:latin typeface="Arial" panose="020B0604020202020204" pitchFamily="34" charset="0"/>
                <a:hlinkClick r:id="rId2"/>
              </a:rPr>
              <a:t> φιλελληνισμός</a:t>
            </a:r>
            <a:r>
              <a:rPr lang="el-GR" sz="2400" dirty="0">
                <a:latin typeface="Arial" panose="020B0604020202020204" pitchFamily="34" charset="0"/>
              </a:rPr>
              <a:t> ήταν ένα κίνημα συμπαράστασης στους Έλληνες και στρεφόταν εναντίον τόσο της οθωμανικής απολυταρχίας, όσο και της Ιερής συμμαχίας.</a:t>
            </a:r>
            <a:br>
              <a:rPr lang="el-GR" sz="2400" dirty="0">
                <a:latin typeface="Arial" panose="020B0604020202020204" pitchFamily="34" charset="0"/>
              </a:rPr>
            </a:br>
            <a:r>
              <a:rPr lang="el-GR" sz="2400" dirty="0">
                <a:latin typeface="Arial" panose="020B0604020202020204" pitchFamily="34" charset="0"/>
              </a:rPr>
              <a:t/>
            </a:r>
            <a:br>
              <a:rPr lang="el-GR" sz="2400" dirty="0">
                <a:latin typeface="Arial" panose="020B0604020202020204" pitchFamily="34" charset="0"/>
              </a:rPr>
            </a:br>
            <a:r>
              <a:rPr lang="el-GR" sz="2400" b="1" i="1" u="sng" dirty="0">
                <a:latin typeface="Arial" panose="020B0604020202020204" pitchFamily="34" charset="0"/>
              </a:rPr>
              <a:t>Αιτίες ανάπτυξης του φιλελληνισμού:</a:t>
            </a:r>
            <a:r>
              <a:rPr lang="el-GR" sz="2400" dirty="0">
                <a:latin typeface="Arial" panose="020B0604020202020204" pitchFamily="34" charset="0"/>
              </a:rPr>
              <a:t/>
            </a:r>
            <a:br>
              <a:rPr lang="el-GR" sz="2400" dirty="0">
                <a:latin typeface="Arial" panose="020B0604020202020204" pitchFamily="34" charset="0"/>
              </a:rPr>
            </a:br>
            <a:r>
              <a:rPr lang="el-GR" sz="2400" dirty="0">
                <a:latin typeface="Arial" panose="020B0604020202020204" pitchFamily="34" charset="0"/>
              </a:rPr>
              <a:t>α) ο φιλελευθερισμός και ο ριζοσπαστισμός της γαλλική επανάστασης,</a:t>
            </a:r>
            <a:br>
              <a:rPr lang="el-GR" sz="2400" dirty="0">
                <a:latin typeface="Arial" panose="020B0604020202020204" pitchFamily="34" charset="0"/>
              </a:rPr>
            </a:br>
            <a:r>
              <a:rPr lang="el-GR" sz="2400" dirty="0">
                <a:latin typeface="Arial" panose="020B0604020202020204" pitchFamily="34" charset="0"/>
              </a:rPr>
              <a:t>β) ο θαυμασμός των Ευρωπαίων για τον αρχαίο ελληνικό πολιτισμό,</a:t>
            </a:r>
            <a:br>
              <a:rPr lang="el-GR" sz="2400" dirty="0">
                <a:latin typeface="Arial" panose="020B0604020202020204" pitchFamily="34" charset="0"/>
              </a:rPr>
            </a:br>
            <a:r>
              <a:rPr lang="el-GR" sz="2400" dirty="0">
                <a:latin typeface="Arial" panose="020B0604020202020204" pitchFamily="34" charset="0"/>
              </a:rPr>
              <a:t>γ) ο αποτροπιασμός για τις βιαιότητες των Τούρκων,</a:t>
            </a:r>
            <a:br>
              <a:rPr lang="el-GR" sz="2400" dirty="0">
                <a:latin typeface="Arial" panose="020B0604020202020204" pitchFamily="34" charset="0"/>
              </a:rPr>
            </a:br>
            <a:r>
              <a:rPr lang="el-GR" sz="2400" dirty="0">
                <a:latin typeface="Arial" panose="020B0604020202020204" pitchFamily="34" charset="0"/>
              </a:rPr>
              <a:t>δ) η συγκίνηση από τις ελληνικές επιτυχίες.</a:t>
            </a:r>
            <a:br>
              <a:rPr lang="el-GR" sz="2400" dirty="0">
                <a:latin typeface="Arial" panose="020B0604020202020204" pitchFamily="34" charset="0"/>
              </a:rPr>
            </a:br>
            <a:r>
              <a:rPr lang="el-GR" sz="2400" b="1" dirty="0">
                <a:latin typeface="Arial" panose="020B0604020202020204" pitchFamily="34" charset="0"/>
              </a:rPr>
              <a:t/>
            </a:r>
            <a:br>
              <a:rPr lang="el-GR" sz="2400" b="1" dirty="0">
                <a:latin typeface="Arial" panose="020B0604020202020204" pitchFamily="34" charset="0"/>
              </a:rPr>
            </a:br>
            <a:r>
              <a:rPr lang="el-GR" sz="2400" b="1" i="1" u="sng" dirty="0">
                <a:latin typeface="Arial" panose="020B0604020202020204" pitchFamily="34" charset="0"/>
              </a:rPr>
              <a:t>Η προσφορά του φιλελληνισμού</a:t>
            </a:r>
            <a:r>
              <a:rPr lang="el-GR" sz="2400" b="1" i="1" u="sng" dirty="0" smtClean="0">
                <a:latin typeface="Arial" panose="020B0604020202020204" pitchFamily="34" charset="0"/>
              </a:rPr>
              <a:t>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l-GR" sz="2400" dirty="0" smtClean="0">
                <a:latin typeface="Arial" panose="020B0604020202020204" pitchFamily="34" charset="0"/>
              </a:rPr>
              <a:t>οικονομική </a:t>
            </a:r>
            <a:r>
              <a:rPr lang="el-GR" sz="2400" dirty="0">
                <a:latin typeface="Arial" panose="020B0604020202020204" pitchFamily="34" charset="0"/>
              </a:rPr>
              <a:t>ενίσχυση,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l-GR" sz="2400" dirty="0">
                <a:latin typeface="Arial" panose="020B0604020202020204" pitchFamily="34" charset="0"/>
              </a:rPr>
              <a:t>ηθική συμπαράσταση,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l-GR" sz="2400" dirty="0">
                <a:latin typeface="Arial" panose="020B0604020202020204" pitchFamily="34" charset="0"/>
              </a:rPr>
              <a:t>προσωπική συμμετοχή φιλελλήνων στον Αγώνα.</a:t>
            </a:r>
            <a:endParaRPr lang="el-GR" sz="2400" b="0" i="0" dirty="0"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3388898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4" y="624109"/>
            <a:ext cx="8911687" cy="4758381"/>
          </a:xfrm>
          <a:solidFill>
            <a:schemeClr val="accent6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>
            <a:normAutofit fontScale="90000"/>
          </a:bodyPr>
          <a:lstStyle/>
          <a:p>
            <a:r>
              <a:rPr lang="el-GR" dirty="0" smtClean="0">
                <a:hlinkClick r:id="rId2"/>
              </a:rPr>
              <a:t/>
            </a:r>
            <a:br>
              <a:rPr lang="el-GR" dirty="0" smtClean="0">
                <a:hlinkClick r:id="rId2"/>
              </a:rPr>
            </a:br>
            <a:r>
              <a:rPr lang="en-US" dirty="0" smtClean="0">
                <a:hlinkClick r:id="rId2"/>
              </a:rPr>
              <a:t>https</a:t>
            </a:r>
            <a:r>
              <a:rPr lang="en-US" dirty="0">
                <a:hlinkClick r:id="rId2"/>
              </a:rPr>
              <a:t>://</a:t>
            </a:r>
            <a:r>
              <a:rPr lang="en-US" dirty="0" smtClean="0">
                <a:hlinkClick r:id="rId2"/>
              </a:rPr>
              <a:t>www.youtube.com/watch?v=b0SUD14KYUs</a:t>
            </a:r>
            <a:r>
              <a:rPr lang="el-GR" dirty="0" smtClean="0"/>
              <a:t/>
            </a:r>
            <a:br>
              <a:rPr lang="el-GR" dirty="0" smtClean="0"/>
            </a:br>
            <a:r>
              <a:rPr lang="el-GR" dirty="0"/>
              <a:t/>
            </a:r>
            <a:br>
              <a:rPr lang="el-GR" dirty="0"/>
            </a:br>
            <a:r>
              <a:rPr lang="el-GR" dirty="0" smtClean="0"/>
              <a:t/>
            </a:r>
            <a:br>
              <a:rPr lang="el-GR" dirty="0" smtClean="0"/>
            </a:br>
            <a:r>
              <a:rPr lang="el-GR" dirty="0"/>
              <a:t>Ο ΦΙΛΕΛΛΗΝΙΣΜΟΣ Απόσπασμα από το ντοκιμαντέρ του National Geopraphic και από το 1821 του ΣΚΑΪ</a:t>
            </a:r>
            <a:r>
              <a:rPr lang="el-GR" dirty="0" smtClean="0"/>
              <a:t/>
            </a:r>
            <a:br>
              <a:rPr lang="el-GR" dirty="0" smtClean="0"/>
            </a:b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3112317898"/>
      </p:ext>
    </p:extLst>
  </p:cSld>
  <p:clrMapOvr>
    <a:masterClrMapping/>
  </p:clrMapOvr>
</p:sld>
</file>

<file path=ppt/theme/theme1.xml><?xml version="1.0" encoding="utf-8"?>
<a:theme xmlns:a="http://schemas.openxmlformats.org/drawingml/2006/main" name="Wisp">
  <a:themeElements>
    <a:clrScheme name="Wisp">
      <a:dk1>
        <a:sysClr val="windowText" lastClr="000000"/>
      </a:dk1>
      <a:lt1>
        <a:sysClr val="window" lastClr="FFFFFF"/>
      </a:lt1>
      <a:dk2>
        <a:srgbClr val="647252"/>
      </a:dk2>
      <a:lt2>
        <a:srgbClr val="EAE8CF"/>
      </a:lt2>
      <a:accent1>
        <a:srgbClr val="E78712"/>
      </a:accent1>
      <a:accent2>
        <a:srgbClr val="B73C26"/>
      </a:accent2>
      <a:accent3>
        <a:srgbClr val="865331"/>
      </a:accent3>
      <a:accent4>
        <a:srgbClr val="B38648"/>
      </a:accent4>
      <a:accent5>
        <a:srgbClr val="BBB473"/>
      </a:accent5>
      <a:accent6>
        <a:srgbClr val="849276"/>
      </a:accent6>
      <a:hlink>
        <a:srgbClr val="FDAB2A"/>
      </a:hlink>
      <a:folHlink>
        <a:srgbClr val="CCB182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54F6613E-5ED7-40ED-90A8-F639BE712C0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11</TotalTime>
  <Words>79</Words>
  <Application>Microsoft Office PowerPoint</Application>
  <PresentationFormat>Widescreen</PresentationFormat>
  <Paragraphs>31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Arial</vt:lpstr>
      <vt:lpstr>Century Gothic</vt:lpstr>
      <vt:lpstr>Wingdings 3</vt:lpstr>
      <vt:lpstr>Wisp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 https://www.youtube.com/watch?v=b0SUD14KYUs   Ο ΦΙΛΕΛΛΗΝΙΣΜΟΣ Απόσπασμα από το ντοκιμαντέρ του National Geopraphic και από το 1821 του ΣΚΑΪ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ΤΑΣΙΟΠΟΥΛΟΥ</dc:creator>
  <cp:lastModifiedBy>huawei</cp:lastModifiedBy>
  <cp:revision>2</cp:revision>
  <dcterms:created xsi:type="dcterms:W3CDTF">2023-09-02T22:52:24Z</dcterms:created>
  <dcterms:modified xsi:type="dcterms:W3CDTF">2023-09-03T18:12:44Z</dcterms:modified>
</cp:coreProperties>
</file>