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67" r:id="rId6"/>
    <p:sldId id="259" r:id="rId7"/>
    <p:sldId id="260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5" autoAdjust="0"/>
    <p:restoredTop sz="92500" autoAdjust="0"/>
  </p:normalViewPr>
  <p:slideViewPr>
    <p:cSldViewPr snapToGrid="0">
      <p:cViewPr varScale="1">
        <p:scale>
          <a:sx n="64" d="100"/>
          <a:sy n="64" d="100"/>
        </p:scale>
        <p:origin x="-108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motion.com/video/x2f17o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books.edu.gr/modules/ebook/show.php/DSGL-A111/262/1919,6394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ebi.gr/magazines/flipbook/showissue.asp?file=102208&amp;code=488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archive.ert.gr/8491/&amp;iframe=true&amp;width=100%25&amp;height=100%25" TargetMode="External"/><Relationship Id="rId3" Type="http://schemas.openxmlformats.org/officeDocument/2006/relationships/hyperlink" Target="http://archive.ert.gr/68968/&amp;iframe=true&amp;width=100%25&amp;height=100%25" TargetMode="External"/><Relationship Id="rId7" Type="http://schemas.openxmlformats.org/officeDocument/2006/relationships/hyperlink" Target="http://www.greek-language.gr/digitalResources/literature/tools/concordance/index.html?cnd_id=9" TargetMode="External"/><Relationship Id="rId2" Type="http://schemas.openxmlformats.org/officeDocument/2006/relationships/hyperlink" Target="http://www.greek-language.gr/digitalResources/literature/education/literature_history/search.html?details=11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osmopolis.lis.upatras.gr/index.php/alexandrini_texni" TargetMode="External"/><Relationship Id="rId5" Type="http://schemas.openxmlformats.org/officeDocument/2006/relationships/hyperlink" Target="https://www.onassis.org/el/initiatives/cavafy-archive/" TargetMode="External"/><Relationship Id="rId4" Type="http://schemas.openxmlformats.org/officeDocument/2006/relationships/hyperlink" Target="http://www.snhell.gr/archive/bio.asp?id=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ebi.gr/magazines/flipbook/showissue.asp?file=56836&amp;code=4765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kebi.gr/magazines/flipbook/showissue.asp?file=56836&amp;code=4765" TargetMode="External"/><Relationship Id="rId7" Type="http://schemas.openxmlformats.org/officeDocument/2006/relationships/hyperlink" Target="http://ebooks.edu.gr/modules/ebook/show.php/DSGL105/229/1693,5426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avafis.compupress.gr/public.htm" TargetMode="External"/><Relationship Id="rId5" Type="http://schemas.openxmlformats.org/officeDocument/2006/relationships/hyperlink" Target="http://www.snhell.gr/lections/writer.asp?id=60" TargetMode="External"/><Relationship Id="rId4" Type="http://schemas.openxmlformats.org/officeDocument/2006/relationships/hyperlink" Target="http://www.greek-language.gr/digitalResources/literature/tools/concordance/biography.html?cnd_id=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reek-language.gr/digitalResources/cache/image/files/image/literature/concordance/kavafis/01.g55.360.jpg">
            <a:extLst>
              <a:ext uri="{FF2B5EF4-FFF2-40B4-BE49-F238E27FC236}">
                <a16:creationId xmlns:a16="http://schemas.microsoft.com/office/drawing/2014/main" xmlns="" id="{731A62F8-7B47-4515-963A-5983F4EDF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4974" y="310718"/>
            <a:ext cx="5832168" cy="435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xmlns="" id="{7961FB54-96BF-4456-A62A-3D1957B6A429}"/>
              </a:ext>
            </a:extLst>
          </p:cNvPr>
          <p:cNvSpPr/>
          <p:nvPr/>
        </p:nvSpPr>
        <p:spPr>
          <a:xfrm>
            <a:off x="1704974" y="473465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>
                <a:solidFill>
                  <a:srgbClr val="666666"/>
                </a:solidFill>
                <a:latin typeface="Calibri" panose="020F0502020204030204" pitchFamily="34" charset="0"/>
              </a:rPr>
              <a:t>Φωτογραφία του Καβάφη, στο φωτογραφείο </a:t>
            </a:r>
            <a:r>
              <a:rPr lang="el-GR" dirty="0" err="1">
                <a:solidFill>
                  <a:srgbClr val="666666"/>
                </a:solidFill>
                <a:latin typeface="Calibri" panose="020F0502020204030204" pitchFamily="34" charset="0"/>
              </a:rPr>
              <a:t>Fettel</a:t>
            </a:r>
            <a:r>
              <a:rPr lang="el-GR" dirty="0">
                <a:solidFill>
                  <a:srgbClr val="666666"/>
                </a:solidFill>
                <a:latin typeface="Calibri" panose="020F0502020204030204" pitchFamily="34" charset="0"/>
              </a:rPr>
              <a:t> &amp; </a:t>
            </a:r>
            <a:r>
              <a:rPr lang="el-GR" dirty="0" err="1">
                <a:solidFill>
                  <a:srgbClr val="666666"/>
                </a:solidFill>
                <a:latin typeface="Calibri" panose="020F0502020204030204" pitchFamily="34" charset="0"/>
              </a:rPr>
              <a:t>Bernard</a:t>
            </a:r>
            <a:r>
              <a:rPr lang="el-GR" dirty="0">
                <a:solidFill>
                  <a:srgbClr val="666666"/>
                </a:solidFill>
                <a:latin typeface="Calibri" panose="020F0502020204030204" pitchFamily="34" charset="0"/>
              </a:rPr>
              <a:t>, πιθανότατα γύρω στα 1896 </a:t>
            </a:r>
            <a:endParaRPr lang="el-GR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xmlns="" id="{52A72937-A9E9-4D55-97A2-EA3BBBCEBCEF}"/>
              </a:ext>
            </a:extLst>
          </p:cNvPr>
          <p:cNvSpPr/>
          <p:nvPr/>
        </p:nvSpPr>
        <p:spPr>
          <a:xfrm>
            <a:off x="1704975" y="5765592"/>
            <a:ext cx="63241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hlinkClick r:id="rId3"/>
              </a:rPr>
              <a:t>https://www.dailymotion.com/video/x2f17o2</a:t>
            </a:r>
            <a:endParaRPr lang="el-GR" dirty="0"/>
          </a:p>
          <a:p>
            <a:r>
              <a:rPr lang="el-GR" dirty="0"/>
              <a:t>ΜΗΧΑΝΗ ΤΟΥ ΧΡΟΝΟΥ, Η ζωή και το έργο του Κ.Π. Καβάφη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87C8B3E1-4C12-406F-AFAA-7E980F7CD260}"/>
              </a:ext>
            </a:extLst>
          </p:cNvPr>
          <p:cNvSpPr/>
          <p:nvPr/>
        </p:nvSpPr>
        <p:spPr>
          <a:xfrm>
            <a:off x="5350443" y="3244334"/>
            <a:ext cx="1491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>
                <a:latin typeface="Calibri" panose="020F0502020204030204" pitchFamily="34" charset="0"/>
              </a:rPr>
              <a:t>Κ. Π. Καβάφη</a:t>
            </a:r>
            <a:endParaRPr lang="el-GR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4F5D6141-C66B-4C69-BD51-990E0267A4DD}"/>
              </a:ext>
            </a:extLst>
          </p:cNvPr>
          <p:cNvSpPr/>
          <p:nvPr/>
        </p:nvSpPr>
        <p:spPr>
          <a:xfrm>
            <a:off x="7661430" y="527047"/>
            <a:ext cx="4412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i="1" dirty="0">
                <a:latin typeface="Book Antiqua" panose="02040602050305030304" pitchFamily="18" charset="0"/>
              </a:rPr>
              <a:t>Κ. Π. Καβάφης </a:t>
            </a:r>
            <a:r>
              <a:rPr lang="el-GR" sz="1200" b="1" i="1" dirty="0">
                <a:latin typeface="Book Antiqua" panose="02040602050305030304" pitchFamily="18" charset="0"/>
              </a:rPr>
              <a:t>(29 Απριλίου 1863-29 Απριλίου 1933) </a:t>
            </a:r>
          </a:p>
          <a:p>
            <a:endParaRPr lang="el-GR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106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617FBC74-7458-4E99-9AF0-0CBB3C09746A}"/>
              </a:ext>
            </a:extLst>
          </p:cNvPr>
          <p:cNvSpPr/>
          <p:nvPr/>
        </p:nvSpPr>
        <p:spPr>
          <a:xfrm>
            <a:off x="1148179" y="77988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http://ebooks.edu.gr/modules/ebook/show.php/DSGL-A111/262/1919,6394/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b="1" dirty="0"/>
              <a:t>ΝΕΑ ΑΘΗΝΑΪΚΗ ΣΧΟΛΗ: Εισαγωγή</a:t>
            </a:r>
          </a:p>
          <a:p>
            <a:endParaRPr lang="el-GR" dirty="0"/>
          </a:p>
        </p:txBody>
      </p:sp>
      <p:pic>
        <p:nvPicPr>
          <p:cNvPr id="1026" name="Picture 2" descr="Χρίστος Καγκαράς (γεν. 1918), Τοπίο (λεπτομέρεια)">
            <a:extLst>
              <a:ext uri="{FF2B5EF4-FFF2-40B4-BE49-F238E27FC236}">
                <a16:creationId xmlns:a16="http://schemas.microsoft.com/office/drawing/2014/main" xmlns="" id="{90051FF4-4507-44D7-8973-44755D65E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1575" y="0"/>
            <a:ext cx="467042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5C27707C-0D52-41FC-8BCB-BAC07FB465F2}"/>
              </a:ext>
            </a:extLst>
          </p:cNvPr>
          <p:cNvSpPr/>
          <p:nvPr/>
        </p:nvSpPr>
        <p:spPr>
          <a:xfrm>
            <a:off x="7521575" y="5962650"/>
            <a:ext cx="4670425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l-GR" sz="1600" i="1" dirty="0">
                <a:solidFill>
                  <a:srgbClr val="000000"/>
                </a:solidFill>
                <a:latin typeface="Lucida Grande"/>
              </a:rPr>
              <a:t>Χρίστος </a:t>
            </a:r>
            <a:r>
              <a:rPr lang="el-GR" sz="1600" i="1" dirty="0" err="1">
                <a:solidFill>
                  <a:srgbClr val="000000"/>
                </a:solidFill>
                <a:latin typeface="Lucida Grande"/>
              </a:rPr>
              <a:t>Καγκαράς</a:t>
            </a:r>
            <a:r>
              <a:rPr lang="el-GR" sz="1600" i="1" dirty="0">
                <a:solidFill>
                  <a:srgbClr val="000000"/>
                </a:solidFill>
                <a:latin typeface="Lucida Grande"/>
              </a:rPr>
              <a:t> (γεν. 1918), Τοπίο (λεπτομέρεια)</a:t>
            </a:r>
          </a:p>
          <a:p>
            <a:pPr algn="ctr"/>
            <a:r>
              <a:rPr lang="el-GR" sz="1600" i="1" dirty="0">
                <a:solidFill>
                  <a:srgbClr val="000000"/>
                </a:solidFill>
                <a:latin typeface="Lucida Grande"/>
              </a:rPr>
              <a:t> </a:t>
            </a:r>
            <a:endParaRPr lang="el-GR" sz="1600" b="0" i="1" dirty="0">
              <a:solidFill>
                <a:srgbClr val="000000"/>
              </a:solidFill>
              <a:effectLst/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6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83650135-EF80-40C7-B953-337CFAB5AF92}"/>
              </a:ext>
            </a:extLst>
          </p:cNvPr>
          <p:cNvSpPr/>
          <p:nvPr/>
        </p:nvSpPr>
        <p:spPr>
          <a:xfrm>
            <a:off x="411331" y="415823"/>
            <a:ext cx="6096000" cy="5858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dirty="0"/>
              <a:t>Νέα Αθηναϊκή Σχολή (1880 -1922) </a:t>
            </a: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Με τον όρο </a:t>
            </a:r>
            <a:r>
              <a:rPr lang="el-GR" dirty="0">
                <a:solidFill>
                  <a:srgbClr val="00B050"/>
                </a:solidFill>
              </a:rPr>
              <a:t>Νέα Αθηναϊκή Σχολή </a:t>
            </a:r>
            <a:r>
              <a:rPr lang="el-GR" dirty="0"/>
              <a:t>αναφερόμαστε στο σύνολο των ποιητών που εμφανίστηκαν στη νεοελληνική λογοτεχνία μετά το 1880, με </a:t>
            </a:r>
            <a:r>
              <a:rPr lang="el-GR" dirty="0" err="1"/>
              <a:t>προεξάρχουσα</a:t>
            </a:r>
            <a:r>
              <a:rPr lang="el-GR" dirty="0"/>
              <a:t> μορφή τον </a:t>
            </a:r>
            <a:r>
              <a:rPr lang="el-GR" dirty="0">
                <a:solidFill>
                  <a:srgbClr val="00B0F0"/>
                </a:solidFill>
              </a:rPr>
              <a:t>Κωστή Παλαμά</a:t>
            </a:r>
            <a:r>
              <a:rPr lang="el-GR" dirty="0"/>
              <a:t>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Ο όρος χρησιμοποιείται σε αντιδιαστολή προς την Α' Αθηναϊκή Σχολή. Αντ' αυτού συχνά χρησιμοποιείται και ο όρος </a:t>
            </a:r>
            <a:r>
              <a:rPr lang="el-GR" dirty="0">
                <a:solidFill>
                  <a:srgbClr val="00B050"/>
                </a:solidFill>
              </a:rPr>
              <a:t>Γενιά του 1880</a:t>
            </a:r>
            <a:r>
              <a:rPr lang="el-GR" dirty="0"/>
              <a:t>, επειδή τα πρώτα ανανεωτικά έργα εμφανίστηκαν το 1880.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Οι ποιητές της Γενιάς του 1880 ήταν νέοι ποιητές που </a:t>
            </a:r>
            <a:r>
              <a:rPr lang="el-GR" u="sng" dirty="0"/>
              <a:t>αντιδρούσαν στις υπερβολές του </a:t>
            </a:r>
            <a:r>
              <a:rPr lang="el-GR" u="sng" dirty="0">
                <a:solidFill>
                  <a:schemeClr val="accent1">
                    <a:lumMod val="75000"/>
                  </a:schemeClr>
                </a:solidFill>
              </a:rPr>
              <a:t>αθηναϊκού ρομαντισμού </a:t>
            </a:r>
            <a:r>
              <a:rPr lang="el-GR" dirty="0"/>
              <a:t>και </a:t>
            </a:r>
            <a:r>
              <a:rPr lang="el-GR" u="sng" dirty="0"/>
              <a:t>ενδιαφέρονταν για την καθιέρωση της </a:t>
            </a:r>
            <a:r>
              <a:rPr lang="el-GR" u="sng" dirty="0">
                <a:solidFill>
                  <a:schemeClr val="accent1"/>
                </a:solidFill>
              </a:rPr>
              <a:t>δημοτικής </a:t>
            </a:r>
            <a:r>
              <a:rPr lang="el-GR" u="sng" dirty="0"/>
              <a:t>στον ποιητικό λόγο.</a:t>
            </a:r>
          </a:p>
        </p:txBody>
      </p:sp>
      <p:pic>
        <p:nvPicPr>
          <p:cNvPr id="3074" name="Picture 2" descr="http://www.greek-language.gr/digitalResources/cache/image/files/image/literature/concordance/kavafis/02.1903.360.jpg">
            <a:extLst>
              <a:ext uri="{FF2B5EF4-FFF2-40B4-BE49-F238E27FC236}">
                <a16:creationId xmlns:a16="http://schemas.microsoft.com/office/drawing/2014/main" xmlns="" id="{DEDA3D4A-A0A9-44CC-8E8F-44AF2A373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8163" y="171449"/>
            <a:ext cx="4367814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2A394445-EE13-4FF3-9809-23263974B4AF}"/>
              </a:ext>
            </a:extLst>
          </p:cNvPr>
          <p:cNvSpPr/>
          <p:nvPr/>
        </p:nvSpPr>
        <p:spPr>
          <a:xfrm>
            <a:off x="7486649" y="5007627"/>
            <a:ext cx="44893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i="1" dirty="0">
                <a:latin typeface="Calibri" panose="020F0502020204030204" pitchFamily="34" charset="0"/>
              </a:rPr>
              <a:t>Ο Καβάφης το 1903 [α΄ δημοσίευση Νέα Εστία </a:t>
            </a:r>
            <a:r>
              <a:rPr lang="el-GR" i="1" dirty="0">
                <a:latin typeface="Calibri" panose="020F0502020204030204" pitchFamily="34" charset="0"/>
                <a:hlinkClick r:id="rId3" tooltip="Το ψηφιοποποιημένο τεύχος στο αρχείο του ΕΚΕΒ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872 (1.11.1963)</a:t>
            </a:r>
            <a:r>
              <a:rPr lang="el-GR" i="1" dirty="0">
                <a:latin typeface="Calibri" panose="020F0502020204030204" pitchFamily="34" charset="0"/>
              </a:rPr>
              <a:t>, 1414]. Λήμμα Γ49 στη Βιβλιογραφία Κ. Π. Καβάφη (1886-2000).</a:t>
            </a:r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xmlns="" val="27348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361C60B1-5142-4480-AA34-B633B387BB3B}"/>
              </a:ext>
            </a:extLst>
          </p:cNvPr>
          <p:cNvSpPr/>
          <p:nvPr/>
        </p:nvSpPr>
        <p:spPr>
          <a:xfrm>
            <a:off x="642151" y="298582"/>
            <a:ext cx="6096000" cy="5304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i="1" dirty="0"/>
              <a:t>Χαρακτηριστικά – Εκπρόσωποι</a:t>
            </a:r>
            <a:endParaRPr lang="en-US" b="1" i="1" dirty="0"/>
          </a:p>
          <a:p>
            <a:pPr algn="just">
              <a:lnSpc>
                <a:spcPct val="150000"/>
              </a:lnSpc>
            </a:pPr>
            <a:r>
              <a:rPr lang="el-GR" i="1" dirty="0"/>
              <a:t>Οι ποιητές: </a:t>
            </a:r>
            <a:endParaRPr lang="en-US" i="1" dirty="0"/>
          </a:p>
          <a:p>
            <a:pPr algn="just">
              <a:lnSpc>
                <a:spcPct val="150000"/>
              </a:lnSpc>
            </a:pPr>
            <a:r>
              <a:rPr lang="el-GR" dirty="0"/>
              <a:t>•Καθιερώνουν τη δημοτική γλώσσα στην ποίηση. •Εγκαταλείπουν τον ρητορικό στόμφο και στρέφονται σε πιο απλά , καθημερινά θέματα.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•Εκφράζουν με θέρμη τα συναισθήματά τους.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•Τα ποιήματα γράφονται σε μικρές στροφές και είναι καλά επεξεργασμένα.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•Επηρεάζονται από τον γαλλικό παρνασσισμό.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•Αντλούν θέματα από τη Λαογραφία, που την περίοδο αυτή αναπτύσσεται από τον Ν. Πολίτη. </a:t>
            </a:r>
            <a:endParaRPr lang="en-US" dirty="0"/>
          </a:p>
          <a:p>
            <a:pPr algn="just">
              <a:lnSpc>
                <a:spcPct val="150000"/>
              </a:lnSpc>
            </a:pPr>
            <a:r>
              <a:rPr lang="el-GR" dirty="0"/>
              <a:t>•Στο τέλος του 19ου αι. επηρεάζονται από το κίνημα του συμβολισμού (Κ.Π.</a:t>
            </a:r>
            <a:r>
              <a:rPr lang="en-US" dirty="0"/>
              <a:t> </a:t>
            </a:r>
            <a:r>
              <a:rPr lang="el-GR" dirty="0"/>
              <a:t>Καβάφης). 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59745B7F-79C9-462A-8179-133CB643EDC8}"/>
              </a:ext>
            </a:extLst>
          </p:cNvPr>
          <p:cNvSpPr/>
          <p:nvPr/>
        </p:nvSpPr>
        <p:spPr>
          <a:xfrm>
            <a:off x="642151" y="606231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400" dirty="0"/>
              <a:t>ΠΗΓΗ: Κ.Θ. Δημαρά, Ιστορία της νεοελληνικής λογοτεχνίας, Ίκαρος, Αθήνα,1975.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xmlns="" id="{128B9564-F1F8-40B5-9C8F-DE7BBF5E9A32}"/>
              </a:ext>
            </a:extLst>
          </p:cNvPr>
          <p:cNvSpPr/>
          <p:nvPr/>
        </p:nvSpPr>
        <p:spPr>
          <a:xfrm>
            <a:off x="7208669" y="4277213"/>
            <a:ext cx="4545367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i="1" dirty="0"/>
              <a:t>Γ. </a:t>
            </a:r>
            <a:r>
              <a:rPr lang="el-GR" sz="1600" i="1" dirty="0" err="1"/>
              <a:t>Ροϊλός</a:t>
            </a:r>
            <a:r>
              <a:rPr lang="el-GR" sz="1600" i="1" dirty="0"/>
              <a:t>, Οι ποιητές (π. 1919). Λάδι σε μουσαμά, 130 εκ. x 170 εκ. Φιλολογικός Σύλλογος «Παρνασσός». </a:t>
            </a:r>
          </a:p>
          <a:p>
            <a:pPr algn="just"/>
            <a:endParaRPr lang="en-US" sz="1600" i="1" dirty="0"/>
          </a:p>
          <a:p>
            <a:pPr algn="just"/>
            <a:r>
              <a:rPr lang="el-GR" sz="1400" i="1" dirty="0"/>
              <a:t>Μεγάλοι ποιητές της γενιάς του 1880. Στα δεξιά της σύνθεσης απεικονίζεται ο Α. </a:t>
            </a:r>
            <a:r>
              <a:rPr lang="el-GR" sz="1400" i="1" dirty="0" err="1"/>
              <a:t>Προβελέγγιος</a:t>
            </a:r>
            <a:r>
              <a:rPr lang="el-GR" sz="1400" i="1" dirty="0"/>
              <a:t> να διαβάζει κάποιο ποίημά του, ενώ από τα αριστερά προς τα δεξιά διακρίνονται οι Γ. </a:t>
            </a:r>
            <a:r>
              <a:rPr lang="el-GR" sz="1400" i="1" dirty="0" err="1"/>
              <a:t>Στρατήγης</a:t>
            </a:r>
            <a:r>
              <a:rPr lang="el-GR" sz="1400" i="1" dirty="0"/>
              <a:t>, Γ. Δροσίνης, I. Πολέμης, K. Παλαμάς (στο κέντρο) και Γ. </a:t>
            </a:r>
            <a:r>
              <a:rPr lang="el-GR" sz="1400" i="1" dirty="0" err="1"/>
              <a:t>Σουρής</a:t>
            </a:r>
            <a:r>
              <a:rPr lang="el-GR" sz="1400" i="1" dirty="0"/>
              <a:t>. </a:t>
            </a:r>
          </a:p>
        </p:txBody>
      </p:sp>
      <p:pic>
        <p:nvPicPr>
          <p:cNvPr id="1026" name="Picture 2" descr="ÎÏÏÎµÎ¯Î¿:Roilos-georgios-poets-parnassos-literary-club.jpg">
            <a:extLst>
              <a:ext uri="{FF2B5EF4-FFF2-40B4-BE49-F238E27FC236}">
                <a16:creationId xmlns:a16="http://schemas.microsoft.com/office/drawing/2014/main" xmlns="" id="{B1980558-AFE9-40BC-8F79-899AA2E94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8950" y="66675"/>
            <a:ext cx="5353049" cy="421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085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606FE382-94A7-4967-9EF0-05F19882E583}"/>
              </a:ext>
            </a:extLst>
          </p:cNvPr>
          <p:cNvSpPr/>
          <p:nvPr/>
        </p:nvSpPr>
        <p:spPr>
          <a:xfrm>
            <a:off x="809623" y="443210"/>
            <a:ext cx="873442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http://www.greek-language.gr/digitalResources/literature/education/literature_history/search.html?details=118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Καβάφης Κ.Π.</a:t>
            </a:r>
          </a:p>
          <a:p>
            <a:endParaRPr lang="el-GR" dirty="0"/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u="sng" dirty="0">
                <a:solidFill>
                  <a:srgbClr val="7030A0"/>
                </a:solidFill>
                <a:hlinkClick r:id="rId3" tooltip="πηγή: Ψηφιακό Αρχείο της ΕΡΤ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Παρασκήνιο. Η μορφή του Κωνσταντίνου Καβάφη (βίντεο).</a:t>
            </a: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u="sng" dirty="0">
                <a:solidFill>
                  <a:srgbClr val="7030A0"/>
                </a:solidFill>
                <a:hlinkClick r:id="rId4" tooltip="πηγή: Σπουδαστήριο Νέου Ελληνισμού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Βιογραφικό σημείωμα για τον Κ.Π. Καβάφη.</a:t>
            </a: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dirty="0">
                <a:solidFill>
                  <a:srgbClr val="7030A0"/>
                </a:solidFill>
              </a:rPr>
              <a:t> </a:t>
            </a:r>
            <a:r>
              <a:rPr lang="el-GR" u="sng" dirty="0">
                <a:solidFill>
                  <a:srgbClr val="7030A0"/>
                </a:solidFill>
                <a:hlinkClick r:id="rId5" tooltip="πηγή: Ίδρυμα Ωνάσση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Αρχείο Καβάφη.</a:t>
            </a: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u="sng" dirty="0">
                <a:solidFill>
                  <a:srgbClr val="7030A0"/>
                </a:solidFill>
                <a:hlinkClick r:id="rId6" tooltip="πηγή: Κοσμόπολις – Πανεπιστήμιο Πατρών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Το περιοδικό «Αλεξανδρινή Τέχνη» (1926-1931).</a:t>
            </a: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dirty="0">
                <a:solidFill>
                  <a:srgbClr val="7030A0"/>
                </a:solidFill>
              </a:rPr>
              <a:t> </a:t>
            </a:r>
            <a:r>
              <a:rPr lang="el-GR" u="sng" dirty="0" err="1">
                <a:solidFill>
                  <a:srgbClr val="7030A0"/>
                </a:solidFill>
                <a:hlinkClick r:id="rId7" tooltip="πηγή: Ανεμόσκαλα – Ψηφίδες για την ελληνική γλώσσα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Συμφραστικός</a:t>
            </a:r>
            <a:r>
              <a:rPr lang="el-GR" u="sng" dirty="0">
                <a:solidFill>
                  <a:srgbClr val="7030A0"/>
                </a:solidFill>
                <a:hlinkClick r:id="rId7" tooltip="πηγή: Ανεμόσκαλα – Ψηφίδες για την ελληνική γλώσσα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πίνακας λέξεων για το ποιητικό έργο του Κ.Π. Καβάφη.</a:t>
            </a: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u="sng" dirty="0">
                <a:solidFill>
                  <a:srgbClr val="7030A0"/>
                </a:solidFill>
                <a:hlinkClick r:id="rId8" tooltip="πηγή: Ψηφιακό Αρχείο της ΕΡΤ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Εποχές και Συγγραφείς. Η παγκοσμιότητα του </a:t>
            </a:r>
            <a:r>
              <a:rPr lang="el-GR" u="sng" dirty="0" err="1">
                <a:solidFill>
                  <a:srgbClr val="7030A0"/>
                </a:solidFill>
                <a:hlinkClick r:id="rId8" tooltip="πηγή: Ψηφιακό Αρχείο της ΕΡΤ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Κων</a:t>
            </a:r>
            <a:r>
              <a:rPr lang="el-GR" u="sng" dirty="0">
                <a:solidFill>
                  <a:srgbClr val="7030A0"/>
                </a:solidFill>
                <a:hlinkClick r:id="rId8" tooltip="πηγή: Ψηφιακό Αρχείο της ΕΡΤ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 Καβάφη (βίντεο).</a:t>
            </a:r>
            <a:endParaRPr lang="el-GR" dirty="0">
              <a:solidFill>
                <a:srgbClr val="7030A0"/>
              </a:solidFill>
            </a:endParaRPr>
          </a:p>
          <a:p>
            <a:r>
              <a:rPr lang="el-GR" dirty="0">
                <a:solidFill>
                  <a:srgbClr val="7030A0"/>
                </a:solidFill>
              </a:rPr>
              <a:t> 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00372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19370547-56F5-4E19-96B7-8A4248ED4FDA}"/>
              </a:ext>
            </a:extLst>
          </p:cNvPr>
          <p:cNvSpPr/>
          <p:nvPr/>
        </p:nvSpPr>
        <p:spPr>
          <a:xfrm>
            <a:off x="342900" y="223094"/>
            <a:ext cx="655505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i="1" dirty="0"/>
              <a:t>Χαρακτηριστικά της ποιητικής τέχνης του Κ.Π. Καβάφη</a:t>
            </a:r>
            <a:endParaRPr lang="en-US" b="1" i="1" dirty="0"/>
          </a:p>
          <a:p>
            <a:pPr algn="just"/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 Η </a:t>
            </a:r>
            <a:r>
              <a:rPr lang="el-GR" b="1" dirty="0"/>
              <a:t>πεζολογία</a:t>
            </a:r>
            <a:r>
              <a:rPr lang="el-GR" dirty="0"/>
              <a:t> (= η τάση ορισμένων ποιητών να γράφουν χωρίς αυστηρή τήρηση μετρικών κανόνων ή ρυθμού σε λόγο που μοιάζει με πεζό),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παραστατικότητα</a:t>
            </a:r>
            <a:r>
              <a:rPr lang="el-GR" dirty="0"/>
              <a:t> (= χρησιμοποίηση παραστατικών εικόνων)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γλωσσική ευστοχία</a:t>
            </a: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 Η </a:t>
            </a:r>
            <a:r>
              <a:rPr lang="el-GR" b="1" dirty="0"/>
              <a:t>λεπτή ειρωνεία </a:t>
            </a: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υποβολή</a:t>
            </a:r>
            <a:r>
              <a:rPr lang="el-GR" dirty="0"/>
              <a:t> (τεχνική με την οποία ο συγγραφέας προσπαθεί να εισαγάγει στην ατμόσφαιρα που περιγράφεται στο έργο του τον αναγνώστη και να τον επηρεάσει έτσι, ώστε να του δημιουργήσει την κατάλληλη (την περιγραφόμενη στο έργο συναισθηματική κατάσταση)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αίσθηση του τραγικού </a:t>
            </a: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Ο </a:t>
            </a:r>
            <a:r>
              <a:rPr lang="el-GR" b="1" dirty="0"/>
              <a:t>διδακτικός τόνος </a:t>
            </a:r>
            <a:r>
              <a:rPr lang="el-GR" dirty="0"/>
              <a:t>των φιλοσοφικών που χαρακτηρίζονται και ποιήματα βιοθεωρίας (= η φιλοσοφία, ο τρόπος με τον οποίο κάποιος αντιμετωπίζει τη ζωή) 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dirty="0"/>
              <a:t>Ο </a:t>
            </a:r>
            <a:r>
              <a:rPr lang="el-GR" b="1" dirty="0"/>
              <a:t>ηδονισμός</a:t>
            </a:r>
            <a:r>
              <a:rPr lang="el-GR" dirty="0"/>
              <a:t> και ο </a:t>
            </a:r>
            <a:r>
              <a:rPr lang="el-GR" b="1" dirty="0"/>
              <a:t>αισθητισμός</a:t>
            </a:r>
            <a:r>
              <a:rPr lang="el-GR" dirty="0"/>
              <a:t> των ερωτικών... (ηδονισμός = εξιδανίκευση των ερωτικών, κυρίως, απολαύσεων / αισθητισμός = η καλλιτεχνική τάση προς την ωραιοποίηση του φαντασιακού κόσμου) </a:t>
            </a:r>
          </a:p>
        </p:txBody>
      </p:sp>
      <p:pic>
        <p:nvPicPr>
          <p:cNvPr id="4098" name="Picture 2" descr="http://www.greek-language.gr/digitalResources/cache/image/files/image/literature/concordance/kavafis/03.1926.360.jpg">
            <a:extLst>
              <a:ext uri="{FF2B5EF4-FFF2-40B4-BE49-F238E27FC236}">
                <a16:creationId xmlns:a16="http://schemas.microsoft.com/office/drawing/2014/main" xmlns="" id="{144B93C0-CDF5-46AC-B6D4-3A2F4393F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2083" y="223093"/>
            <a:ext cx="4051547" cy="492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0B634F96-DDDA-48E7-83FE-3C888BEA552C}"/>
              </a:ext>
            </a:extLst>
          </p:cNvPr>
          <p:cNvSpPr/>
          <p:nvPr/>
        </p:nvSpPr>
        <p:spPr>
          <a:xfrm>
            <a:off x="7910004" y="5332185"/>
            <a:ext cx="40515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b="1" i="1" dirty="0">
                <a:latin typeface="Calibri" panose="020F0502020204030204" pitchFamily="34" charset="0"/>
              </a:rPr>
              <a:t>Φωτογραφία του Κ.Π. Καβάφη σε ηλικία περίπου 65 ετών, στο σαλόνι του σπιτιού του [α΄ δημοσίευση Ο Ταχυδρόμος 500 (9 </a:t>
            </a:r>
            <a:r>
              <a:rPr lang="el-GR" sz="1600" b="1" i="1" dirty="0" err="1">
                <a:latin typeface="Calibri" panose="020F0502020204030204" pitchFamily="34" charset="0"/>
              </a:rPr>
              <a:t>Νοεμβρ</a:t>
            </a:r>
            <a:r>
              <a:rPr lang="el-GR" sz="1600" b="1" i="1" dirty="0">
                <a:latin typeface="Calibri" panose="020F0502020204030204" pitchFamily="34" charset="0"/>
              </a:rPr>
              <a:t>. 1963], με έντονο ρετουσάρισμα.</a:t>
            </a:r>
            <a:endParaRPr lang="el-GR" sz="1600" b="1" i="1" dirty="0"/>
          </a:p>
        </p:txBody>
      </p:sp>
    </p:spTree>
    <p:extLst>
      <p:ext uri="{BB962C8B-B14F-4D97-AF65-F5344CB8AC3E}">
        <p14:creationId xmlns:p14="http://schemas.microsoft.com/office/powerpoint/2010/main" xmlns="" val="78571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4C33C8C0-D8A4-432B-9F72-F866A164B2FA}"/>
              </a:ext>
            </a:extLst>
          </p:cNvPr>
          <p:cNvSpPr/>
          <p:nvPr/>
        </p:nvSpPr>
        <p:spPr>
          <a:xfrm>
            <a:off x="284085" y="611093"/>
            <a:ext cx="801653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/>
              <a:t>Η ΓΛΩΣΣΑ και η ΣΤΙΧΟΥΡΓΙΚΗ μορφή των ποιημάτων του Καβάφη ήταν </a:t>
            </a:r>
            <a:r>
              <a:rPr lang="el-GR" i="1" u="sng" dirty="0"/>
              <a:t>ιδιόρρυθμες</a:t>
            </a:r>
            <a:r>
              <a:rPr lang="en-US" i="1" u="sng" dirty="0"/>
              <a:t> 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l-GR" i="1" u="sng" dirty="0"/>
              <a:t> πρωτοποριακές </a:t>
            </a:r>
            <a:r>
              <a:rPr lang="el-GR" dirty="0"/>
              <a:t>για την εποχή τους. 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l-GR" b="1" i="1" dirty="0"/>
              <a:t>Τα βασικά χαρακτηριστικά τους είναι: </a:t>
            </a:r>
            <a:endParaRPr lang="en-US" b="1" i="1" dirty="0"/>
          </a:p>
          <a:p>
            <a:pPr algn="just"/>
            <a:endParaRPr lang="en-US" b="1" i="1" dirty="0"/>
          </a:p>
          <a:p>
            <a:pPr algn="just"/>
            <a:r>
              <a:rPr lang="el-GR" dirty="0"/>
              <a:t>•</a:t>
            </a:r>
            <a:r>
              <a:rPr lang="el-GR" sz="1600" i="1" dirty="0">
                <a:solidFill>
                  <a:srgbClr val="FF0000"/>
                </a:solidFill>
              </a:rPr>
              <a:t>Ιδιότυπη γλώσσα</a:t>
            </a:r>
            <a:r>
              <a:rPr lang="el-GR" sz="1600" dirty="0"/>
              <a:t>, μείγμα καθαρεύουσας και δημοτικής, με ιδιωματικά στοιχεία της Κωνσταντινούπολης και της Αλεξάνδρειας.</a:t>
            </a:r>
          </a:p>
          <a:p>
            <a:pPr algn="just"/>
            <a:endParaRPr lang="en-US" sz="1600" dirty="0"/>
          </a:p>
          <a:p>
            <a:pPr algn="just"/>
            <a:r>
              <a:rPr lang="el-GR" sz="1600" dirty="0"/>
              <a:t> •Εξαιρετικά </a:t>
            </a:r>
            <a:r>
              <a:rPr lang="el-GR" sz="1600" i="1" dirty="0">
                <a:solidFill>
                  <a:srgbClr val="FF0000"/>
                </a:solidFill>
              </a:rPr>
              <a:t>λιτός λόγος</a:t>
            </a:r>
            <a:r>
              <a:rPr lang="el-GR" sz="1600" dirty="0"/>
              <a:t>, με ελάχιστα επίθετα (όσα υπάρχουν έχουν πάντα ιδιαίτερη σημασία, δεν είναι ποτέ συμβατικά, κοσμητικά επίθετα)</a:t>
            </a:r>
          </a:p>
          <a:p>
            <a:pPr algn="just"/>
            <a:endParaRPr lang="en-US" sz="1600" dirty="0"/>
          </a:p>
          <a:p>
            <a:pPr algn="just"/>
            <a:r>
              <a:rPr lang="el-GR" sz="1600" dirty="0"/>
              <a:t> •Ουδέτερη γλώσσα, σχεδόν </a:t>
            </a:r>
            <a:r>
              <a:rPr lang="el-GR" sz="1600" i="1" dirty="0">
                <a:solidFill>
                  <a:srgbClr val="FF0000"/>
                </a:solidFill>
              </a:rPr>
              <a:t>πεζολογική</a:t>
            </a:r>
            <a:r>
              <a:rPr lang="el-GR" sz="1600" dirty="0"/>
              <a:t>, μακριά από τις ποιητικές συμβάσεις της εποχής. Η γλώσσα δεν αποκαλύπτει τα συναισθήματα </a:t>
            </a:r>
          </a:p>
          <a:p>
            <a:pPr algn="just"/>
            <a:endParaRPr lang="en-US" sz="1600" dirty="0"/>
          </a:p>
          <a:p>
            <a:pPr algn="just"/>
            <a:r>
              <a:rPr lang="el-GR" sz="1600" dirty="0"/>
              <a:t>•Εξαιρετικά </a:t>
            </a:r>
            <a:r>
              <a:rPr lang="el-GR" sz="1600" dirty="0">
                <a:solidFill>
                  <a:srgbClr val="FF0000"/>
                </a:solidFill>
              </a:rPr>
              <a:t>σύντομα</a:t>
            </a:r>
            <a:r>
              <a:rPr lang="el-GR" sz="1600" dirty="0"/>
              <a:t> ποιήματα </a:t>
            </a:r>
          </a:p>
          <a:p>
            <a:pPr algn="just"/>
            <a:endParaRPr lang="en-US" sz="1600" dirty="0"/>
          </a:p>
          <a:p>
            <a:pPr algn="just"/>
            <a:r>
              <a:rPr lang="el-GR" sz="1600" dirty="0"/>
              <a:t>•</a:t>
            </a:r>
            <a:r>
              <a:rPr lang="el-GR" sz="1600" dirty="0">
                <a:solidFill>
                  <a:srgbClr val="FF0000"/>
                </a:solidFill>
              </a:rPr>
              <a:t>Ιαμβικός ρυθμός </a:t>
            </a:r>
            <a:r>
              <a:rPr lang="el-GR" sz="1600" dirty="0"/>
              <a:t>αλλά τόσο επεξεργασμένος που συχνά είναι δύσκολο να διακριθεί </a:t>
            </a:r>
          </a:p>
          <a:p>
            <a:pPr algn="just"/>
            <a:endParaRPr lang="en-US" sz="1600" dirty="0"/>
          </a:p>
          <a:p>
            <a:pPr algn="just"/>
            <a:r>
              <a:rPr lang="el-GR" sz="1600" dirty="0"/>
              <a:t>•Σχεδόν ολοκληρωτική </a:t>
            </a:r>
            <a:r>
              <a:rPr lang="el-GR" sz="1600" dirty="0">
                <a:solidFill>
                  <a:srgbClr val="FF0000"/>
                </a:solidFill>
              </a:rPr>
              <a:t>απουσία ομοιοκαταληξίας </a:t>
            </a:r>
          </a:p>
          <a:p>
            <a:pPr algn="just"/>
            <a:endParaRPr lang="el-GR" sz="1600" dirty="0">
              <a:solidFill>
                <a:srgbClr val="FF0000"/>
              </a:solidFill>
            </a:endParaRPr>
          </a:p>
          <a:p>
            <a:pPr algn="just"/>
            <a:r>
              <a:rPr lang="el-GR" sz="1600" dirty="0"/>
              <a:t>•Ιδιαίτερη σημασία στα σημεία </a:t>
            </a:r>
            <a:r>
              <a:rPr lang="el-GR" sz="1600" dirty="0">
                <a:solidFill>
                  <a:srgbClr val="FF0000"/>
                </a:solidFill>
              </a:rPr>
              <a:t>στίξης: </a:t>
            </a:r>
            <a:r>
              <a:rPr lang="el-GR" sz="1600" dirty="0"/>
              <a:t>παίζουν ρόλο για το νόημα (π.χ. ειρωνεία) ή λειτουργούν ως οδηγίες απαγγελίας (π.χ. χαμήλωμα του τόνου της φωνής στις παρενθέσεις).</a:t>
            </a:r>
          </a:p>
        </p:txBody>
      </p:sp>
      <p:pic>
        <p:nvPicPr>
          <p:cNvPr id="5122" name="Picture 2" descr="http://www.greek-language.gr/digitalResources/cache/image/files/image/literature/concordance/kavafis/04.1931.360.jpg">
            <a:extLst>
              <a:ext uri="{FF2B5EF4-FFF2-40B4-BE49-F238E27FC236}">
                <a16:creationId xmlns:a16="http://schemas.microsoft.com/office/drawing/2014/main" xmlns="" id="{E09144B6-08C5-4D47-A92F-F4007DE75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8914" y="71022"/>
            <a:ext cx="3621349" cy="511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464745EA-0BB7-4250-8ACF-122D11C6C0F7}"/>
              </a:ext>
            </a:extLst>
          </p:cNvPr>
          <p:cNvSpPr/>
          <p:nvPr/>
        </p:nvSpPr>
        <p:spPr>
          <a:xfrm>
            <a:off x="8459865" y="5418555"/>
            <a:ext cx="3448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b="1" i="1" dirty="0">
                <a:latin typeface="Calibri" panose="020F0502020204030204" pitchFamily="34" charset="0"/>
              </a:rPr>
              <a:t>«Η μοναδική φωτογραφία του μεγάλου Αλεξανδρινού </a:t>
            </a:r>
            <a:r>
              <a:rPr lang="el-GR" sz="1400" b="1" i="1" dirty="0" err="1">
                <a:latin typeface="Calibri" panose="020F0502020204030204" pitchFamily="34" charset="0"/>
              </a:rPr>
              <a:t>ποιητού</a:t>
            </a:r>
            <a:r>
              <a:rPr lang="el-GR" sz="1400" b="1" i="1" dirty="0">
                <a:latin typeface="Calibri" panose="020F0502020204030204" pitchFamily="34" charset="0"/>
              </a:rPr>
              <a:t> Κ. Π. Καβάφη, η οποία τον παρουσιάζει όπως είναι σήμερα», Η </a:t>
            </a:r>
            <a:r>
              <a:rPr lang="el-GR" sz="1400" b="1" i="1" dirty="0" err="1">
                <a:latin typeface="Calibri" panose="020F0502020204030204" pitchFamily="34" charset="0"/>
              </a:rPr>
              <a:t>Βραδυνή</a:t>
            </a:r>
            <a:r>
              <a:rPr lang="el-GR" sz="1400" b="1" i="1" dirty="0">
                <a:latin typeface="Calibri" panose="020F0502020204030204" pitchFamily="34" charset="0"/>
              </a:rPr>
              <a:t>, 19 Ιουλ. 1931. </a:t>
            </a:r>
            <a:endParaRPr lang="el-GR" sz="1400" b="1" i="1" dirty="0"/>
          </a:p>
        </p:txBody>
      </p:sp>
    </p:spTree>
    <p:extLst>
      <p:ext uri="{BB962C8B-B14F-4D97-AF65-F5344CB8AC3E}">
        <p14:creationId xmlns:p14="http://schemas.microsoft.com/office/powerpoint/2010/main" xmlns="" val="30489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greek-language.gr/digitalResources/cache/image/files/image/literature/concordance/kavafis/06.maleas.360.jpg">
            <a:extLst>
              <a:ext uri="{FF2B5EF4-FFF2-40B4-BE49-F238E27FC236}">
                <a16:creationId xmlns:a16="http://schemas.microsoft.com/office/drawing/2014/main" xmlns="" id="{8CA937F5-A904-4136-9719-0835FAE81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6973" y="104774"/>
            <a:ext cx="4689302" cy="473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DB513761-02F0-48BC-A948-30AC46E512FD}"/>
              </a:ext>
            </a:extLst>
          </p:cNvPr>
          <p:cNvSpPr/>
          <p:nvPr/>
        </p:nvSpPr>
        <p:spPr>
          <a:xfrm>
            <a:off x="7416973" y="5075134"/>
            <a:ext cx="42764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b="1" i="1" dirty="0">
                <a:latin typeface="Calibri" panose="020F0502020204030204" pitchFamily="34" charset="0"/>
              </a:rPr>
              <a:t>Σκίτσο του Κωνσταντίνου Μαλέα με ιδιόχειρη αφιέρωση (1923), Νέα Τέχνη 1/7-10 (</a:t>
            </a:r>
            <a:r>
              <a:rPr lang="el-GR" sz="1400" b="1" i="1" dirty="0" err="1">
                <a:latin typeface="Calibri" panose="020F0502020204030204" pitchFamily="34" charset="0"/>
              </a:rPr>
              <a:t>Ιούλ</a:t>
            </a:r>
            <a:r>
              <a:rPr lang="el-GR" sz="1400" b="1" i="1" dirty="0">
                <a:latin typeface="Calibri" panose="020F0502020204030204" pitchFamily="34" charset="0"/>
              </a:rPr>
              <a:t>.-Οκτ. 1924), 38. Αναδημοσίευση στη Νέα Εστία </a:t>
            </a:r>
            <a:r>
              <a:rPr lang="el-GR" sz="1400" b="1" i="1" dirty="0">
                <a:latin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158 (15 Ιουλ. 1933</a:t>
            </a:r>
            <a:r>
              <a:rPr lang="el-GR" sz="1400" b="1" i="1" dirty="0">
                <a:latin typeface="Calibri" panose="020F0502020204030204" pitchFamily="34" charset="0"/>
              </a:rPr>
              <a:t>), 748.</a:t>
            </a:r>
            <a:endParaRPr lang="el-GR" sz="1400" b="1" i="1" dirty="0"/>
          </a:p>
        </p:txBody>
      </p:sp>
      <p:pic>
        <p:nvPicPr>
          <p:cNvPr id="5" name="Picture 2" descr="http://www.greek-language.gr/digitalResources/cache/image/files/image/literature/concordance/kavafis/07.1932.360.jpg">
            <a:extLst>
              <a:ext uri="{FF2B5EF4-FFF2-40B4-BE49-F238E27FC236}">
                <a16:creationId xmlns:a16="http://schemas.microsoft.com/office/drawing/2014/main" xmlns="" id="{F84060E2-A58A-47AD-9BA5-6B3DFBC85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86431"/>
            <a:ext cx="4769066" cy="413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xmlns="" id="{1E174E53-5E64-4625-B02E-B51C3B6EE0B2}"/>
              </a:ext>
            </a:extLst>
          </p:cNvPr>
          <p:cNvSpPr/>
          <p:nvPr/>
        </p:nvSpPr>
        <p:spPr>
          <a:xfrm>
            <a:off x="962348" y="4536524"/>
            <a:ext cx="476906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b="1" i="1" dirty="0">
                <a:latin typeface="Calibri" panose="020F0502020204030204" pitchFamily="34" charset="0"/>
              </a:rPr>
              <a:t>Φωτογραφία (κατά πρόσωπο χωρίς γυαλιά), του Κυριάκου Ι. Παγώνη στο εργαστήριο του γλύπτη </a:t>
            </a:r>
            <a:r>
              <a:rPr lang="el-GR" sz="1400" b="1" i="1" dirty="0" err="1">
                <a:latin typeface="Calibri" panose="020F0502020204030204" pitchFamily="34" charset="0"/>
              </a:rPr>
              <a:t>Μιχ</a:t>
            </a:r>
            <a:r>
              <a:rPr lang="el-GR" sz="1400" b="1" i="1" dirty="0">
                <a:latin typeface="Calibri" panose="020F0502020204030204" pitchFamily="34" charset="0"/>
              </a:rPr>
              <a:t>. </a:t>
            </a:r>
            <a:r>
              <a:rPr lang="el-GR" sz="1400" b="1" i="1" dirty="0" err="1">
                <a:latin typeface="Calibri" panose="020F0502020204030204" pitchFamily="34" charset="0"/>
              </a:rPr>
              <a:t>Τόμπρου</a:t>
            </a:r>
            <a:r>
              <a:rPr lang="el-GR" sz="1400" b="1" i="1" dirty="0">
                <a:latin typeface="Calibri" panose="020F0502020204030204" pitchFamily="34" charset="0"/>
              </a:rPr>
              <a:t> στην Αθήνα, 1932 [α΄ δημοσίευση Αγγλοελληνική Επιθεώρηση 3/2 (</a:t>
            </a:r>
            <a:r>
              <a:rPr lang="el-GR" sz="1400" b="1" i="1" dirty="0" err="1">
                <a:latin typeface="Calibri" panose="020F0502020204030204" pitchFamily="34" charset="0"/>
              </a:rPr>
              <a:t>Ιούν</a:t>
            </a:r>
            <a:r>
              <a:rPr lang="el-GR" sz="1400" b="1" i="1" dirty="0">
                <a:latin typeface="Calibri" panose="020F0502020204030204" pitchFamily="34" charset="0"/>
              </a:rPr>
              <a:t>. 1947), 39]. Λήμμα Γ45 στη Βιβλιογραφία Κ. Π. Καβάφη (1886-2000). Ευγενική παραχώρηση του Ιδρύματος Ωνάση από το Αρχείο Καβάφη. Το περιεχόμενο αποτελεί ιδιοκτησία του Ιδρύματος Ωνάση και προστατεύεται από το νόμο.</a:t>
            </a:r>
            <a:endParaRPr lang="el-GR" sz="1400" b="1" i="1" dirty="0"/>
          </a:p>
        </p:txBody>
      </p:sp>
    </p:spTree>
    <p:extLst>
      <p:ext uri="{BB962C8B-B14F-4D97-AF65-F5344CB8AC3E}">
        <p14:creationId xmlns:p14="http://schemas.microsoft.com/office/powerpoint/2010/main" xmlns="" val="400880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greek-language.gr/digitalResources/cache/image/files/image/literature/concordance/kavafis/08.kalmouhos1933.360.jpg">
            <a:extLst>
              <a:ext uri="{FF2B5EF4-FFF2-40B4-BE49-F238E27FC236}">
                <a16:creationId xmlns:a16="http://schemas.microsoft.com/office/drawing/2014/main" xmlns="" id="{ADF6988E-AAE0-41C0-B2AF-ED8B3BE8B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5350" y="123824"/>
            <a:ext cx="3562350" cy="536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xmlns="" id="{C4414BD0-E016-4DBF-8D71-E3A1A8FB370F}"/>
              </a:ext>
            </a:extLst>
          </p:cNvPr>
          <p:cNvSpPr/>
          <p:nvPr/>
        </p:nvSpPr>
        <p:spPr>
          <a:xfrm>
            <a:off x="8579898" y="5771073"/>
            <a:ext cx="34978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b="1" i="1" dirty="0">
                <a:latin typeface="Calibri" panose="020F0502020204030204" pitchFamily="34" charset="0"/>
              </a:rPr>
              <a:t>Σχέδιο του Τάκη </a:t>
            </a:r>
            <a:r>
              <a:rPr lang="el-GR" sz="1400" b="1" i="1" dirty="0" err="1">
                <a:latin typeface="Calibri" panose="020F0502020204030204" pitchFamily="34" charset="0"/>
              </a:rPr>
              <a:t>Καλμούχου</a:t>
            </a:r>
            <a:r>
              <a:rPr lang="el-GR" sz="1400" b="1" i="1" dirty="0">
                <a:latin typeface="Calibri" panose="020F0502020204030204" pitchFamily="34" charset="0"/>
              </a:rPr>
              <a:t> (1927). Αναδημοσίευση στη Νέα Εστία </a:t>
            </a:r>
            <a:r>
              <a:rPr lang="el-GR" sz="1400" b="1" i="1" dirty="0">
                <a:latin typeface="Calibri" panose="020F0502020204030204" pitchFamily="34" charset="0"/>
                <a:hlinkClick r:id="rId3" tooltip="ΑΡΧΕΙΟ ΕΚΕΒΙ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158 (15 Ιουλ. 1933</a:t>
            </a:r>
            <a:r>
              <a:rPr lang="el-GR" sz="1400" b="1" i="1" dirty="0">
                <a:latin typeface="Calibri" panose="020F0502020204030204" pitchFamily="34" charset="0"/>
              </a:rPr>
              <a:t>), 745. Λήμμα Γ72 στη Βιβλιογραφία Κ. Π. Καβάφη (1886-2000).</a:t>
            </a:r>
            <a:endParaRPr lang="el-GR" sz="1400" b="1" i="1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xmlns="" id="{5476A189-D3EF-4572-9817-D385CC76D97E}"/>
              </a:ext>
            </a:extLst>
          </p:cNvPr>
          <p:cNvSpPr/>
          <p:nvPr/>
        </p:nvSpPr>
        <p:spPr>
          <a:xfrm>
            <a:off x="810827" y="83669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>
                <a:hlinkClick r:id="rId4"/>
              </a:rPr>
              <a:t>http://www.greek-language.gr/digitalResources/literature/tools/concordance/biography.html?cnd_id=9</a:t>
            </a:r>
            <a:endParaRPr lang="el-GR" dirty="0"/>
          </a:p>
          <a:p>
            <a:endParaRPr lang="el-GR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xmlns="" id="{9DD1D2BA-BF8D-4B9C-A908-7E0A34159985}"/>
              </a:ext>
            </a:extLst>
          </p:cNvPr>
          <p:cNvSpPr/>
          <p:nvPr/>
        </p:nvSpPr>
        <p:spPr>
          <a:xfrm>
            <a:off x="810827" y="2647714"/>
            <a:ext cx="54402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>
                <a:hlinkClick r:id="rId5"/>
              </a:rPr>
              <a:t>http://www.snhell.gr/lections/writer.asp?id=60</a:t>
            </a:r>
            <a:endParaRPr lang="el-GR" dirty="0"/>
          </a:p>
          <a:p>
            <a:endParaRPr lang="el-GR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xmlns="" id="{2FE2D72A-FE7F-4AB2-A278-A97B4B029C14}"/>
              </a:ext>
            </a:extLst>
          </p:cNvPr>
          <p:cNvSpPr/>
          <p:nvPr/>
        </p:nvSpPr>
        <p:spPr>
          <a:xfrm>
            <a:off x="810827" y="4266967"/>
            <a:ext cx="83099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l-GR" dirty="0">
                <a:hlinkClick r:id="rId6"/>
              </a:rPr>
              <a:t>http://</a:t>
            </a:r>
            <a:r>
              <a:rPr lang="el-GR" dirty="0" smtClean="0">
                <a:hlinkClick r:id="rId6"/>
              </a:rPr>
              <a:t>cavafis.compupress.gr/public.htm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hlinkClick r:id="rId7"/>
              </a:rPr>
              <a:t>http://ebooks.edu.gr/modules/ebook/show.php/DSGL105/229/1693,5426</a:t>
            </a:r>
            <a:r>
              <a:rPr lang="en-US" dirty="0" smtClean="0">
                <a:hlinkClick r:id="rId7"/>
              </a:rPr>
              <a:t>/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21075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163</TotalTime>
  <Words>761</Words>
  <Application>Microsoft Office PowerPoint</Application>
  <PresentationFormat>Προσαρμογή</PresentationFormat>
  <Paragraphs>84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Όψη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User</cp:lastModifiedBy>
  <cp:revision>14</cp:revision>
  <dcterms:created xsi:type="dcterms:W3CDTF">2019-03-07T19:35:15Z</dcterms:created>
  <dcterms:modified xsi:type="dcterms:W3CDTF">2020-05-21T08:31:34Z</dcterms:modified>
</cp:coreProperties>
</file>