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85" r:id="rId4"/>
    <p:sldId id="284" r:id="rId5"/>
    <p:sldId id="258" r:id="rId6"/>
    <p:sldId id="259" r:id="rId7"/>
    <p:sldId id="260" r:id="rId8"/>
    <p:sldId id="261" r:id="rId9"/>
    <p:sldId id="262" r:id="rId10"/>
    <p:sldId id="263" r:id="rId11"/>
    <p:sldId id="264" r:id="rId12"/>
    <p:sldId id="265" r:id="rId13"/>
    <p:sldId id="266" r:id="rId14"/>
    <p:sldId id="267" r:id="rId15"/>
    <p:sldId id="269" r:id="rId16"/>
    <p:sldId id="270" r:id="rId17"/>
    <p:sldId id="271" r:id="rId18"/>
    <p:sldId id="272" r:id="rId19"/>
    <p:sldId id="274" r:id="rId20"/>
    <p:sldId id="275" r:id="rId21"/>
    <p:sldId id="276" r:id="rId22"/>
    <p:sldId id="277" r:id="rId23"/>
    <p:sldId id="280" r:id="rId24"/>
    <p:sldId id="281" r:id="rId25"/>
    <p:sldId id="282" r:id="rId26"/>
    <p:sldId id="283"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1D51"/>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80" autoAdjust="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l-GR"/>
              <a:t>Στυλ κύριου τίτλου</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l-GR"/>
              <a:t>Στυλ κύριου τίτλου</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5/25/2020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Στυλ κύριου τίτλου</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l-GR"/>
              <a:t>Στυλ κύριου τίτλου</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l-GR"/>
              <a:t>Στυλ κύριου τίτλου</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l-GR"/>
              <a:t>Στυλ υποδείγματος κειμένου</a:t>
            </a:r>
          </a:p>
        </p:txBody>
      </p:sp>
      <p:sp>
        <p:nvSpPr>
          <p:cNvPr id="5" name="Date Placeholder 4"/>
          <p:cNvSpPr>
            <a:spLocks noGrp="1"/>
          </p:cNvSpPr>
          <p:nvPr>
            <p:ph type="dt" sz="half" idx="10"/>
          </p:nvPr>
        </p:nvSpPr>
        <p:spPr/>
        <p:txBody>
          <a:bodyPr/>
          <a:lstStyle/>
          <a:p>
            <a:fld id="{42A54C80-263E-416B-A8E0-580EDEADCBDC}" type="datetimeFigureOut">
              <a:rPr lang="en-US" dirty="0"/>
              <a:t>5/25/2020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l-GR"/>
              <a:t>Στυλ κύριου τίτλου</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5/25/2020</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l-GR"/>
              <a:t>Στυλ κύριου τίτλου</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Στυλ κύριου τίτλου</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l-GR"/>
              <a:t>Στυλ κύριου τίτλου</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l-GR"/>
              <a:t>Στυλ κύριου τίτλου</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l-GR"/>
              <a:t>Στυλ κύριου τίτλου</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l-GR"/>
              <a:t>Στυλ κύριου τίτλου</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l-GR"/>
              <a:t>Στυλ κύριου τίτλου</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07067" y="450761"/>
            <a:ext cx="7766936" cy="1197735"/>
          </a:xfrm>
        </p:spPr>
        <p:txBody>
          <a:bodyPr/>
          <a:lstStyle/>
          <a:p>
            <a:pPr algn="ctr"/>
            <a:r>
              <a:rPr lang="el-GR" b="1" i="1" dirty="0">
                <a:solidFill>
                  <a:srgbClr val="FF0000"/>
                </a:solidFill>
              </a:rPr>
              <a:t>ΟΔΥΣΣΕΑΣ  ΕΛΥΤΗΣ</a:t>
            </a:r>
          </a:p>
        </p:txBody>
      </p:sp>
      <p:sp>
        <p:nvSpPr>
          <p:cNvPr id="3" name="Υπότιτλος 2"/>
          <p:cNvSpPr>
            <a:spLocks noGrp="1"/>
          </p:cNvSpPr>
          <p:nvPr>
            <p:ph type="subTitle" idx="1"/>
          </p:nvPr>
        </p:nvSpPr>
        <p:spPr/>
        <p:txBody>
          <a:bodyPr>
            <a:normAutofit/>
          </a:bodyPr>
          <a:lstStyle/>
          <a:p>
            <a:pPr algn="ctr"/>
            <a:r>
              <a:rPr lang="el-GR" sz="3200" b="1" i="1" dirty="0">
                <a:solidFill>
                  <a:srgbClr val="FF0000"/>
                </a:solidFill>
              </a:rPr>
              <a:t>&lt;&lt;Πίνοντας ήλιο κορινθιακό&gt;&gt;</a:t>
            </a:r>
          </a:p>
        </p:txBody>
      </p:sp>
    </p:spTree>
    <p:extLst>
      <p:ext uri="{BB962C8B-B14F-4D97-AF65-F5344CB8AC3E}">
        <p14:creationId xmlns:p14="http://schemas.microsoft.com/office/powerpoint/2010/main" val="1098035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677334" y="656823"/>
            <a:ext cx="8596668" cy="5384539"/>
          </a:xfrm>
        </p:spPr>
        <p:txBody>
          <a:bodyPr/>
          <a:lstStyle/>
          <a:p>
            <a:endParaRPr lang="el-GR" dirty="0"/>
          </a:p>
          <a:p>
            <a:pPr marL="0" indent="0">
              <a:buNone/>
            </a:pPr>
            <a:r>
              <a:rPr lang="el-GR" i="1" dirty="0"/>
              <a:t>Οδυσσέας Ελύτης</a:t>
            </a:r>
          </a:p>
          <a:p>
            <a:endParaRPr lang="el-GR" dirty="0"/>
          </a:p>
          <a:p>
            <a:endParaRPr lang="el-GR" dirty="0"/>
          </a:p>
          <a:p>
            <a:r>
              <a:rPr lang="el-GR" sz="2400" i="1" dirty="0"/>
              <a:t>΄΄ Η ποίηση είναι η μόνη οδός για να υπερβούμε τη </a:t>
            </a:r>
          </a:p>
          <a:p>
            <a:pPr marL="0" indent="0">
              <a:buNone/>
            </a:pPr>
            <a:r>
              <a:rPr lang="el-GR" sz="2400" i="1" dirty="0"/>
              <a:t>φθορά… να γιατί γράφω. Γιατί η ποίηση αρχίζει από κει </a:t>
            </a:r>
          </a:p>
          <a:p>
            <a:pPr marL="0" indent="0">
              <a:buNone/>
            </a:pPr>
            <a:r>
              <a:rPr lang="el-GR" sz="2400" i="1" dirty="0"/>
              <a:t>που την τελευταία λέξη δεν την έχει ο θάνατος. Είναι η</a:t>
            </a:r>
          </a:p>
          <a:p>
            <a:pPr marL="0" indent="0">
              <a:buNone/>
            </a:pPr>
            <a:r>
              <a:rPr lang="el-GR" sz="2400" i="1" dirty="0"/>
              <a:t> λήξη μιας ζωής και η έναρξη μιας άλλης, που είναι η ίδια </a:t>
            </a:r>
          </a:p>
          <a:p>
            <a:pPr marL="0" indent="0">
              <a:buNone/>
            </a:pPr>
            <a:r>
              <a:rPr lang="el-GR" sz="2400" i="1" dirty="0"/>
              <a:t>με την πρώτη, αλλά που πάει πολύ βαθιά, ως το ακρότατο</a:t>
            </a:r>
          </a:p>
          <a:p>
            <a:pPr marL="0" indent="0">
              <a:buNone/>
            </a:pPr>
            <a:r>
              <a:rPr lang="el-GR" sz="2400" i="1" dirty="0"/>
              <a:t> σημείο που μπόρεσε να ανιχνεύσει η ψυχή, στα σύνορα </a:t>
            </a:r>
          </a:p>
          <a:p>
            <a:pPr marL="0" indent="0">
              <a:buNone/>
            </a:pPr>
            <a:r>
              <a:rPr lang="el-GR" sz="2400" i="1" dirty="0"/>
              <a:t>των αντιθέτων εκεί που ο ήλιος και ο Άδης αγγίζονται. ΄΄ </a:t>
            </a:r>
          </a:p>
        </p:txBody>
      </p:sp>
    </p:spTree>
    <p:extLst>
      <p:ext uri="{BB962C8B-B14F-4D97-AF65-F5344CB8AC3E}">
        <p14:creationId xmlns:p14="http://schemas.microsoft.com/office/powerpoint/2010/main" val="932466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6A064BFA-D59D-4E65-90E9-19E1FE9FA5F0}"/>
              </a:ext>
            </a:extLst>
          </p:cNvPr>
          <p:cNvSpPr/>
          <p:nvPr/>
        </p:nvSpPr>
        <p:spPr>
          <a:xfrm>
            <a:off x="950877" y="485549"/>
            <a:ext cx="3162432" cy="5478423"/>
          </a:xfrm>
          <a:prstGeom prst="rect">
            <a:avLst/>
          </a:prstGeom>
          <a:solidFill>
            <a:srgbClr val="CC99FF"/>
          </a:solidFill>
          <a:ln>
            <a:solidFill>
              <a:srgbClr val="FF0000"/>
            </a:solidFill>
          </a:ln>
        </p:spPr>
        <p:txBody>
          <a:bodyPr wrap="square">
            <a:spAutoFit/>
          </a:bodyPr>
          <a:lstStyle/>
          <a:p>
            <a:pPr algn="just"/>
            <a:r>
              <a:rPr lang="el-GR" sz="1600" b="1" dirty="0">
                <a:solidFill>
                  <a:srgbClr val="000000"/>
                </a:solidFill>
                <a:latin typeface="Times New Roman" panose="02020603050405020304" pitchFamily="18" charset="0"/>
                <a:cs typeface="Times New Roman" panose="02020603050405020304" pitchFamily="18" charset="0"/>
              </a:rPr>
              <a:t>Παιδιά,</a:t>
            </a:r>
          </a:p>
          <a:p>
            <a:pPr algn="just"/>
            <a:endParaRPr lang="el-GR" sz="1600" b="1" dirty="0">
              <a:solidFill>
                <a:srgbClr val="000000"/>
              </a:solidFill>
              <a:latin typeface="Times New Roman" panose="02020603050405020304" pitchFamily="18" charset="0"/>
              <a:cs typeface="Times New Roman" panose="02020603050405020304" pitchFamily="18" charset="0"/>
            </a:endParaRPr>
          </a:p>
          <a:p>
            <a:pPr algn="just"/>
            <a:endParaRPr lang="el-GR" sz="1200" dirty="0">
              <a:solidFill>
                <a:srgbClr val="000000"/>
              </a:solidFill>
              <a:latin typeface="Times New Roman" panose="02020603050405020304" pitchFamily="18" charset="0"/>
              <a:cs typeface="Times New Roman" panose="02020603050405020304" pitchFamily="18" charset="0"/>
            </a:endParaRPr>
          </a:p>
          <a:p>
            <a:pPr algn="just"/>
            <a:r>
              <a:rPr lang="el-GR" sz="1200" dirty="0">
                <a:latin typeface="Times New Roman" panose="02020603050405020304" pitchFamily="18" charset="0"/>
                <a:cs typeface="Times New Roman" panose="02020603050405020304" pitchFamily="18" charset="0"/>
              </a:rPr>
              <a:t>Συνεχίζοντας τη διδακτική πορεία &amp; τη διαδικασία μάθησης εξ Αποστάσεως πια όπως λέγεται  να θυμόμαστε ότι: </a:t>
            </a:r>
          </a:p>
          <a:p>
            <a:pPr algn="just"/>
            <a:endParaRPr lang="el-GR" sz="1200" dirty="0">
              <a:latin typeface="Times New Roman" panose="02020603050405020304" pitchFamily="18" charset="0"/>
              <a:cs typeface="Times New Roman" panose="02020603050405020304" pitchFamily="18" charset="0"/>
            </a:endParaRPr>
          </a:p>
          <a:p>
            <a:pPr algn="just"/>
            <a:r>
              <a:rPr lang="el-GR" sz="1200" dirty="0">
                <a:latin typeface="Times New Roman" panose="02020603050405020304" pitchFamily="18" charset="0"/>
                <a:cs typeface="Times New Roman" panose="02020603050405020304" pitchFamily="18" charset="0"/>
              </a:rPr>
              <a:t>ο βασικός μας στόχος στο μάθημα της Λογοτεχνίας είναι μαθητές και μαθήτριες</a:t>
            </a:r>
          </a:p>
          <a:p>
            <a:pPr algn="just"/>
            <a:r>
              <a:rPr lang="el-GR" sz="1200" dirty="0">
                <a:latin typeface="Times New Roman" panose="02020603050405020304" pitchFamily="18" charset="0"/>
                <a:cs typeface="Times New Roman" panose="02020603050405020304" pitchFamily="18" charset="0"/>
              </a:rPr>
              <a:t>να έχουν την ικανότητά  να κατανοούν,</a:t>
            </a:r>
          </a:p>
          <a:p>
            <a:pPr algn="just"/>
            <a:r>
              <a:rPr lang="el-GR" sz="1200" dirty="0">
                <a:latin typeface="Times New Roman" panose="02020603050405020304" pitchFamily="18" charset="0"/>
                <a:cs typeface="Times New Roman" panose="02020603050405020304" pitchFamily="18" charset="0"/>
              </a:rPr>
              <a:t>να ερμηνεύουν, </a:t>
            </a:r>
          </a:p>
          <a:p>
            <a:pPr algn="just"/>
            <a:r>
              <a:rPr lang="el-GR" sz="1200" dirty="0">
                <a:latin typeface="Times New Roman" panose="02020603050405020304" pitchFamily="18" charset="0"/>
                <a:cs typeface="Times New Roman" panose="02020603050405020304" pitchFamily="18" charset="0"/>
              </a:rPr>
              <a:t>να αξιολογούν και να μετασχηματίζουν τον λόγο των κειμένων και να δημιουργούν τα δικά τους κείμενα.</a:t>
            </a:r>
          </a:p>
          <a:p>
            <a:pPr algn="just"/>
            <a:endParaRPr lang="el-GR" sz="1200" dirty="0">
              <a:latin typeface="Times New Roman" panose="02020603050405020304" pitchFamily="18" charset="0"/>
              <a:cs typeface="Times New Roman" panose="02020603050405020304" pitchFamily="18" charset="0"/>
            </a:endParaRPr>
          </a:p>
          <a:p>
            <a:pPr algn="just"/>
            <a:r>
              <a:rPr lang="el-GR" sz="1200" dirty="0" err="1">
                <a:latin typeface="Times New Roman" panose="02020603050405020304" pitchFamily="18" charset="0"/>
                <a:cs typeface="Times New Roman" panose="02020603050405020304" pitchFamily="18" charset="0"/>
              </a:rPr>
              <a:t>Γι</a:t>
            </a:r>
            <a:r>
              <a:rPr lang="el-GR" sz="1200" dirty="0">
                <a:latin typeface="Times New Roman" panose="02020603050405020304" pitchFamily="18" charset="0"/>
                <a:cs typeface="Times New Roman" panose="02020603050405020304" pitchFamily="18" charset="0"/>
              </a:rPr>
              <a:t> αυτό προσέχουμε στο κείμενο ορισμένα στοιχεία</a:t>
            </a:r>
            <a:r>
              <a:rPr lang="el-GR" dirty="0">
                <a:latin typeface="Times New Roman" panose="02020603050405020304" pitchFamily="18" charset="0"/>
                <a:cs typeface="Times New Roman" panose="02020603050405020304" pitchFamily="18" charset="0"/>
              </a:rPr>
              <a:t> </a:t>
            </a:r>
            <a:r>
              <a:rPr lang="el-GR" sz="1200" dirty="0">
                <a:latin typeface="Times New Roman" panose="02020603050405020304" pitchFamily="18" charset="0"/>
                <a:cs typeface="Times New Roman" panose="02020603050405020304" pitchFamily="18" charset="0"/>
              </a:rPr>
              <a:t>σε επίπεδο:</a:t>
            </a:r>
          </a:p>
          <a:p>
            <a:pPr algn="just"/>
            <a:endParaRPr lang="el-GR" sz="1200" dirty="0">
              <a:latin typeface="Times New Roman" panose="02020603050405020304" pitchFamily="18" charset="0"/>
              <a:cs typeface="Times New Roman" panose="02020603050405020304" pitchFamily="18" charset="0"/>
            </a:endParaRPr>
          </a:p>
          <a:p>
            <a:pPr algn="just"/>
            <a:r>
              <a:rPr lang="el-GR" sz="1200" dirty="0">
                <a:latin typeface="Times New Roman" panose="02020603050405020304" pitchFamily="18" charset="0"/>
                <a:cs typeface="Times New Roman" panose="02020603050405020304" pitchFamily="18" charset="0"/>
              </a:rPr>
              <a:t> δομής, περιεχομένου και (προσωπικής) έκφρασης του δημιουργού </a:t>
            </a:r>
          </a:p>
          <a:p>
            <a:pPr algn="just"/>
            <a:r>
              <a:rPr lang="el-GR" sz="1200" dirty="0">
                <a:latin typeface="Times New Roman" panose="02020603050405020304" pitchFamily="18" charset="0"/>
                <a:cs typeface="Times New Roman" panose="02020603050405020304" pitchFamily="18" charset="0"/>
              </a:rPr>
              <a:t>τα οποία στοιχεία είναι διασυνδεμένα  με την παρουσίαση του θέματος και μας βοηθούν στην ερμηνευτική προσέγγιση του κειμένου (ποιητικού-πεζού) με τη σημασία και τη σπουδαιότητά του το καθένα στοιχείο.</a:t>
            </a:r>
          </a:p>
          <a:p>
            <a:pPr algn="just"/>
            <a:endParaRPr lang="el-GR" sz="1200" dirty="0">
              <a:latin typeface="Times New Roman" panose="02020603050405020304" pitchFamily="18" charset="0"/>
              <a:cs typeface="Times New Roman" panose="02020603050405020304" pitchFamily="18" charset="0"/>
            </a:endParaRPr>
          </a:p>
          <a:p>
            <a:pPr algn="just"/>
            <a:endParaRPr lang="el-GR" sz="1200" dirty="0">
              <a:latin typeface="Times New Roman" panose="02020603050405020304" pitchFamily="18" charset="0"/>
              <a:cs typeface="Times New Roman" panose="02020603050405020304" pitchFamily="18" charset="0"/>
            </a:endParaRPr>
          </a:p>
          <a:p>
            <a:pPr algn="just"/>
            <a:endParaRPr lang="el-GR" sz="1200" dirty="0">
              <a:latin typeface="Times New Roman" panose="02020603050405020304" pitchFamily="18" charset="0"/>
              <a:cs typeface="Times New Roman" panose="02020603050405020304" pitchFamily="18" charset="0"/>
            </a:endParaRPr>
          </a:p>
        </p:txBody>
      </p:sp>
      <p:sp>
        <p:nvSpPr>
          <p:cNvPr id="3" name="Ορθογώνιο 2">
            <a:extLst>
              <a:ext uri="{FF2B5EF4-FFF2-40B4-BE49-F238E27FC236}">
                <a16:creationId xmlns:a16="http://schemas.microsoft.com/office/drawing/2014/main" id="{B4905A4E-0A01-4AFD-AA3B-841F79572D50}"/>
              </a:ext>
            </a:extLst>
          </p:cNvPr>
          <p:cNvSpPr/>
          <p:nvPr/>
        </p:nvSpPr>
        <p:spPr>
          <a:xfrm>
            <a:off x="4585806" y="998483"/>
            <a:ext cx="2793506" cy="3970318"/>
          </a:xfrm>
          <a:prstGeom prst="rect">
            <a:avLst/>
          </a:prstGeom>
          <a:ln>
            <a:solidFill>
              <a:srgbClr val="7030A0"/>
            </a:solidFill>
          </a:ln>
        </p:spPr>
        <p:txBody>
          <a:bodyPr wrap="square">
            <a:spAutoFit/>
          </a:bodyPr>
          <a:lstStyle/>
          <a:p>
            <a:pPr fontAlgn="base"/>
            <a:r>
              <a:rPr lang="el-GR" sz="1400" b="1" u="sng" dirty="0">
                <a:solidFill>
                  <a:srgbClr val="7030A0"/>
                </a:solidFill>
                <a:latin typeface="Times New Roman" panose="02020603050405020304" pitchFamily="18" charset="0"/>
                <a:cs typeface="Times New Roman" panose="02020603050405020304" pitchFamily="18" charset="0"/>
              </a:rPr>
              <a:t>Στοιχεία Περιεχομένου</a:t>
            </a:r>
          </a:p>
          <a:p>
            <a:pPr fontAlgn="base">
              <a:buFont typeface="Arial" panose="020B0604020202020204" pitchFamily="34" charset="0"/>
              <a:buChar char="•"/>
            </a:pPr>
            <a:endParaRPr lang="el-GR" sz="1200" b="1" dirty="0">
              <a:solidFill>
                <a:srgbClr val="000000"/>
              </a:solidFill>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Τίτλος</a:t>
            </a: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Πρόσωπα/Χαρακτήρες</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Συγκρούσεις</a:t>
            </a: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Συνειρμοί</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Αξίες</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Ιδέες, αντιλήψεις</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Σκοποί</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Στάσεις</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Συμπεριφορές</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err="1">
                <a:solidFill>
                  <a:srgbClr val="000000"/>
                </a:solidFill>
                <a:latin typeface="Times New Roman" panose="02020603050405020304" pitchFamily="18" charset="0"/>
                <a:cs typeface="Times New Roman" panose="02020603050405020304" pitchFamily="18" charset="0"/>
              </a:rPr>
              <a:t>Κοινωνικο</a:t>
            </a:r>
            <a:r>
              <a:rPr lang="el-GR" sz="1200" b="1" dirty="0">
                <a:solidFill>
                  <a:srgbClr val="000000"/>
                </a:solidFill>
                <a:latin typeface="Times New Roman" panose="02020603050405020304" pitchFamily="18" charset="0"/>
                <a:cs typeface="Times New Roman" panose="02020603050405020304" pitchFamily="18" charset="0"/>
              </a:rPr>
              <a:t>-πολιτισμικές συνθήκες</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Ανθρώπινες σχέσεις</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Κοινωνικά προβλήματα</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Συναισθηματικό κλίμα</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Το συγκείμενο </a:t>
            </a:r>
          </a:p>
          <a:p>
            <a:pPr fontAlgn="base"/>
            <a:r>
              <a:rPr lang="el-GR" sz="1200" b="1" dirty="0">
                <a:solidFill>
                  <a:srgbClr val="000000"/>
                </a:solidFill>
                <a:latin typeface="Times New Roman" panose="02020603050405020304" pitchFamily="18" charset="0"/>
                <a:cs typeface="Times New Roman" panose="02020603050405020304" pitchFamily="18" charset="0"/>
              </a:rPr>
              <a:t>(πλαίσιο κοινωνικό, συνθήκες, χρόνος, χώρος, βιογραφία) </a:t>
            </a:r>
            <a:endParaRPr lang="el-GR" sz="1200" b="1" dirty="0">
              <a:latin typeface="Times New Roman" panose="02020603050405020304" pitchFamily="18" charset="0"/>
              <a:cs typeface="Times New Roman" panose="02020603050405020304" pitchFamily="18" charset="0"/>
            </a:endParaRPr>
          </a:p>
          <a:p>
            <a:pPr marL="285750" indent="-2857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Διακειμενικότητα</a:t>
            </a:r>
          </a:p>
          <a:p>
            <a:pPr fontAlgn="base"/>
            <a:r>
              <a:rPr lang="el-GR" sz="1200" b="1" dirty="0">
                <a:solidFill>
                  <a:srgbClr val="000000"/>
                </a:solidFill>
                <a:latin typeface="Times New Roman" panose="02020603050405020304" pitchFamily="18" charset="0"/>
                <a:cs typeface="Times New Roman" panose="02020603050405020304" pitchFamily="18" charset="0"/>
              </a:rPr>
              <a:t> (πώς συνομιλεί με άλλα έργα-Παράλληλα κείμενα)</a:t>
            </a:r>
            <a:endParaRPr lang="el-GR" sz="1200" b="1" i="0" dirty="0">
              <a:effectLst/>
              <a:latin typeface="Times New Roman" panose="02020603050405020304" pitchFamily="18" charset="0"/>
              <a:cs typeface="Times New Roman" panose="02020603050405020304" pitchFamily="18" charset="0"/>
            </a:endParaRPr>
          </a:p>
        </p:txBody>
      </p:sp>
      <p:sp>
        <p:nvSpPr>
          <p:cNvPr id="4" name="Ορθογώνιο 3">
            <a:extLst>
              <a:ext uri="{FF2B5EF4-FFF2-40B4-BE49-F238E27FC236}">
                <a16:creationId xmlns:a16="http://schemas.microsoft.com/office/drawing/2014/main" id="{B8D01685-32E2-45A5-B9CE-B384F18BDF20}"/>
              </a:ext>
            </a:extLst>
          </p:cNvPr>
          <p:cNvSpPr/>
          <p:nvPr/>
        </p:nvSpPr>
        <p:spPr>
          <a:xfrm>
            <a:off x="8078692" y="181957"/>
            <a:ext cx="3044063" cy="6494085"/>
          </a:xfrm>
          <a:prstGeom prst="rect">
            <a:avLst/>
          </a:prstGeom>
          <a:ln>
            <a:solidFill>
              <a:srgbClr val="7030A0"/>
            </a:solidFill>
          </a:ln>
        </p:spPr>
        <p:txBody>
          <a:bodyPr wrap="square">
            <a:spAutoFit/>
          </a:bodyPr>
          <a:lstStyle/>
          <a:p>
            <a:pPr fontAlgn="base"/>
            <a:r>
              <a:rPr lang="el-GR" sz="1400" b="1" u="sng" dirty="0">
                <a:solidFill>
                  <a:srgbClr val="7030A0"/>
                </a:solidFill>
                <a:latin typeface="Times New Roman" panose="02020603050405020304" pitchFamily="18" charset="0"/>
                <a:cs typeface="Times New Roman" panose="02020603050405020304" pitchFamily="18" charset="0"/>
              </a:rPr>
              <a:t>Στοιχεία μορφής</a:t>
            </a:r>
          </a:p>
          <a:p>
            <a:pPr fontAlgn="base"/>
            <a:endParaRPr lang="el-GR" sz="1200" b="1" dirty="0">
              <a:solidFill>
                <a:srgbClr val="000000"/>
              </a:solidFill>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Οι γλωσσικά/λεξιλογικά</a:t>
            </a:r>
          </a:p>
          <a:p>
            <a:pPr algn="just" fontAlgn="base"/>
            <a:r>
              <a:rPr lang="el-GR" sz="1200" b="1" dirty="0">
                <a:solidFill>
                  <a:srgbClr val="000000"/>
                </a:solidFill>
                <a:latin typeface="Times New Roman" panose="02020603050405020304" pitchFamily="18" charset="0"/>
                <a:cs typeface="Times New Roman" panose="02020603050405020304" pitchFamily="18" charset="0"/>
              </a:rPr>
              <a:t> </a:t>
            </a:r>
            <a:r>
              <a:rPr lang="el-GR" sz="1200" dirty="0">
                <a:solidFill>
                  <a:srgbClr val="000000"/>
                </a:solidFill>
                <a:latin typeface="Times New Roman" panose="02020603050405020304" pitchFamily="18" charset="0"/>
                <a:cs typeface="Times New Roman" panose="02020603050405020304" pitchFamily="18" charset="0"/>
              </a:rPr>
              <a:t>(στίξη, γραμματικοί χρόνοι, εγκλίσεις, ρηματικά πρόσωπα,  σχήματα λόγου, σύνταξη, γλωσσικές ποικιλίες, είδος λεξιλογίου, ευθύς – πλάγιος λόγος κ.ά. )</a:t>
            </a:r>
          </a:p>
          <a:p>
            <a:pPr algn="just" fontAlgn="base"/>
            <a:endParaRPr lang="el-GR" sz="1200"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Το λογοτεχνικό γένος </a:t>
            </a:r>
          </a:p>
          <a:p>
            <a:pPr algn="just" fontAlgn="base"/>
            <a:r>
              <a:rPr lang="el-GR" sz="1200" dirty="0">
                <a:solidFill>
                  <a:srgbClr val="000000"/>
                </a:solidFill>
                <a:latin typeface="Times New Roman" panose="02020603050405020304" pitchFamily="18" charset="0"/>
                <a:cs typeface="Times New Roman" panose="02020603050405020304" pitchFamily="18" charset="0"/>
              </a:rPr>
              <a:t>( ποίηση, πεζογραφία) &amp; το </a:t>
            </a:r>
            <a:r>
              <a:rPr lang="el-GR" sz="1200" b="1" dirty="0">
                <a:solidFill>
                  <a:srgbClr val="000000"/>
                </a:solidFill>
                <a:latin typeface="Times New Roman" panose="02020603050405020304" pitchFamily="18" charset="0"/>
                <a:cs typeface="Times New Roman" panose="02020603050405020304" pitchFamily="18" charset="0"/>
              </a:rPr>
              <a:t>λογοτεχνικό είδος </a:t>
            </a:r>
          </a:p>
          <a:p>
            <a:pPr algn="just" fontAlgn="base"/>
            <a:r>
              <a:rPr lang="el-GR" sz="1200" dirty="0">
                <a:solidFill>
                  <a:srgbClr val="000000"/>
                </a:solidFill>
                <a:latin typeface="Times New Roman" panose="02020603050405020304" pitchFamily="18" charset="0"/>
                <a:cs typeface="Times New Roman" panose="02020603050405020304" pitchFamily="18" charset="0"/>
              </a:rPr>
              <a:t>(</a:t>
            </a:r>
            <a:r>
              <a:rPr lang="el-GR" sz="1000" dirty="0">
                <a:solidFill>
                  <a:srgbClr val="000000"/>
                </a:solidFill>
                <a:latin typeface="Times New Roman" panose="02020603050405020304" pitchFamily="18" charset="0"/>
                <a:cs typeface="Times New Roman" panose="02020603050405020304" pitchFamily="18" charset="0"/>
              </a:rPr>
              <a:t>π.χ.</a:t>
            </a:r>
            <a:r>
              <a:rPr lang="el-GR" dirty="0"/>
              <a:t> </a:t>
            </a:r>
            <a:r>
              <a:rPr lang="el-GR" sz="1200" dirty="0">
                <a:latin typeface="Times New Roman" panose="02020603050405020304" pitchFamily="18" charset="0"/>
                <a:cs typeface="Times New Roman" panose="02020603050405020304" pitchFamily="18" charset="0"/>
              </a:rPr>
              <a:t>αυτοβιογραφία, απομνημονεύματα </a:t>
            </a:r>
            <a:r>
              <a:rPr lang="el-GR" sz="1200" dirty="0">
                <a:solidFill>
                  <a:srgbClr val="000000"/>
                </a:solidFill>
                <a:latin typeface="Times New Roman" panose="02020603050405020304" pitchFamily="18" charset="0"/>
                <a:cs typeface="Times New Roman" panose="02020603050405020304" pitchFamily="18" charset="0"/>
              </a:rPr>
              <a:t>)-(ΑΝΑΛΟΓΑ με τη δομή, έκταση, σκοπό, θέμα) </a:t>
            </a:r>
          </a:p>
          <a:p>
            <a:pPr algn="just" fontAlgn="base"/>
            <a:endParaRPr lang="el-GR" sz="1200"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Οι αφηγηματικές τεχνικές</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Οι αφηγηματικοί τρόποι</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Τα εκφραστικά μέσα </a:t>
            </a:r>
            <a:r>
              <a:rPr lang="el-GR" sz="1200" dirty="0">
                <a:solidFill>
                  <a:srgbClr val="000000"/>
                </a:solidFill>
                <a:latin typeface="Times New Roman" panose="02020603050405020304" pitchFamily="18" charset="0"/>
                <a:cs typeface="Times New Roman" panose="02020603050405020304" pitchFamily="18" charset="0"/>
              </a:rPr>
              <a:t>(π.χ. σχήματα λόγου)</a:t>
            </a:r>
            <a:endParaRPr lang="el-GR" sz="1200"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Η δομή</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Η πλοκή</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Το ύφος/υφολογικά γνωρίσματα</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Επιλογή ενός λογοτεχνικού ρεύματος</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err="1">
                <a:solidFill>
                  <a:srgbClr val="000000"/>
                </a:solidFill>
                <a:latin typeface="Times New Roman" panose="02020603050405020304" pitchFamily="18" charset="0"/>
                <a:cs typeface="Times New Roman" panose="02020603050405020304" pitchFamily="18" charset="0"/>
              </a:rPr>
              <a:t>Εικονοποιία</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Στίξη κ.ά.</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Στιχουργική</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Θεατρικά στοιχεία</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Τεχνική γραφής</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Μέτρο, ομοιοκαταληξία</a:t>
            </a:r>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Λέξεις- φράσεις που συνδέουν τα νοήματα</a:t>
            </a:r>
          </a:p>
          <a:p>
            <a:pPr fontAlgn="base"/>
            <a:endParaRPr lang="el-GR" sz="1200" b="1" dirty="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l-GR" sz="1200" b="1" dirty="0">
                <a:solidFill>
                  <a:srgbClr val="000000"/>
                </a:solidFill>
                <a:latin typeface="Times New Roman" panose="02020603050405020304" pitchFamily="18" charset="0"/>
                <a:cs typeface="Times New Roman" panose="02020603050405020304" pitchFamily="18" charset="0"/>
              </a:rPr>
              <a:t>Επιλογή λεξιλόγιο</a:t>
            </a:r>
          </a:p>
          <a:p>
            <a:pPr fontAlgn="base"/>
            <a:r>
              <a:rPr lang="el-GR" sz="1200" b="1" dirty="0">
                <a:solidFill>
                  <a:srgbClr val="000000"/>
                </a:solidFill>
                <a:latin typeface="Times New Roman" panose="02020603050405020304" pitchFamily="18" charset="0"/>
                <a:cs typeface="Times New Roman" panose="02020603050405020304" pitchFamily="18" charset="0"/>
              </a:rPr>
              <a:t> </a:t>
            </a:r>
            <a:r>
              <a:rPr lang="el-GR" sz="1200" dirty="0">
                <a:solidFill>
                  <a:srgbClr val="000000"/>
                </a:solidFill>
                <a:latin typeface="Times New Roman" panose="02020603050405020304" pitchFamily="18" charset="0"/>
                <a:cs typeface="Times New Roman" panose="02020603050405020304" pitchFamily="18" charset="0"/>
              </a:rPr>
              <a:t>(ιδιοτυπίες, ιδίωμα, νεολογισμοί, ιδιόλεκτος…).</a:t>
            </a:r>
            <a:endParaRPr lang="el-GR" sz="1200"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7533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a:extLst>
              <a:ext uri="{FF2B5EF4-FFF2-40B4-BE49-F238E27FC236}">
                <a16:creationId xmlns:a16="http://schemas.microsoft.com/office/drawing/2014/main" id="{53D26B4B-868D-4788-B9ED-EE95C23A83BD}"/>
              </a:ext>
            </a:extLst>
          </p:cNvPr>
          <p:cNvSpPr/>
          <p:nvPr/>
        </p:nvSpPr>
        <p:spPr>
          <a:xfrm>
            <a:off x="880092" y="142972"/>
            <a:ext cx="10086975" cy="6572056"/>
          </a:xfrm>
          <a:prstGeom prst="rect">
            <a:avLst/>
          </a:prstGeom>
          <a:ln>
            <a:solidFill>
              <a:srgbClr val="92D050"/>
            </a:solidFill>
          </a:ln>
        </p:spPr>
        <p:txBody>
          <a:bodyPr wrap="square">
            <a:spAutoFit/>
          </a:bodyPr>
          <a:lstStyle/>
          <a:p>
            <a:pPr algn="ctr">
              <a:lnSpc>
                <a:spcPct val="150000"/>
              </a:lnSpc>
            </a:pPr>
            <a:r>
              <a:rPr lang="el-GR" b="1" i="1" dirty="0">
                <a:latin typeface="Calibri" panose="020F0502020204030204" pitchFamily="34" charset="0"/>
              </a:rPr>
              <a:t>Αναμένουμε οι μαθητές και οι μαθήτριες μέσα από την εκπαιδευτική διαδικασία</a:t>
            </a:r>
          </a:p>
          <a:p>
            <a:pPr algn="ctr">
              <a:lnSpc>
                <a:spcPct val="150000"/>
              </a:lnSpc>
            </a:pPr>
            <a:r>
              <a:rPr lang="el-GR" b="1" i="1" dirty="0">
                <a:latin typeface="Calibri" panose="020F0502020204030204" pitchFamily="34" charset="0"/>
              </a:rPr>
              <a:t> να έχουν επιτύχει στόχους που αποβλέπουν: </a:t>
            </a:r>
          </a:p>
          <a:p>
            <a:pPr algn="just">
              <a:lnSpc>
                <a:spcPct val="150000"/>
              </a:lnSpc>
            </a:pPr>
            <a:r>
              <a:rPr lang="el-GR" b="1" dirty="0">
                <a:latin typeface="Calibri" panose="020F0502020204030204" pitchFamily="34" charset="0"/>
              </a:rPr>
              <a:t>α) </a:t>
            </a:r>
            <a:r>
              <a:rPr lang="el-GR" dirty="0">
                <a:latin typeface="Calibri" panose="020F0502020204030204" pitchFamily="34" charset="0"/>
              </a:rPr>
              <a:t>στην ανάπτυξη της </a:t>
            </a:r>
            <a:r>
              <a:rPr lang="el-GR" b="1" u="sng" dirty="0">
                <a:latin typeface="Calibri" panose="020F0502020204030204" pitchFamily="34" charset="0"/>
              </a:rPr>
              <a:t>κριτικής και δημιουργικής σχέσης </a:t>
            </a:r>
            <a:r>
              <a:rPr lang="el-GR" dirty="0">
                <a:latin typeface="Calibri" panose="020F0502020204030204" pitchFamily="34" charset="0"/>
              </a:rPr>
              <a:t>των μαθητών/τριών με τα κείμενα και </a:t>
            </a:r>
          </a:p>
          <a:p>
            <a:pPr algn="just">
              <a:lnSpc>
                <a:spcPct val="150000"/>
              </a:lnSpc>
            </a:pPr>
            <a:r>
              <a:rPr lang="el-GR" b="1" dirty="0">
                <a:latin typeface="Calibri" panose="020F0502020204030204" pitchFamily="34" charset="0"/>
              </a:rPr>
              <a:t>β) </a:t>
            </a:r>
            <a:r>
              <a:rPr lang="el-GR" dirty="0">
                <a:latin typeface="Calibri" panose="020F0502020204030204" pitchFamily="34" charset="0"/>
              </a:rPr>
              <a:t>στην καλλιέργεια μίας ποικιλίας </a:t>
            </a:r>
            <a:r>
              <a:rPr lang="el-GR" b="1" u="sng" dirty="0">
                <a:latin typeface="Calibri" panose="020F0502020204030204" pitchFamily="34" charset="0"/>
              </a:rPr>
              <a:t>αναγνωστικών και κοινωνικών δεξιοτήτων </a:t>
            </a:r>
          </a:p>
          <a:p>
            <a:pPr algn="just">
              <a:lnSpc>
                <a:spcPct val="150000"/>
              </a:lnSpc>
            </a:pPr>
            <a:r>
              <a:rPr lang="el-GR" dirty="0">
                <a:latin typeface="Calibri" panose="020F0502020204030204" pitchFamily="34" charset="0"/>
              </a:rPr>
              <a:t>(ανάγνωση, ακρόαση, συγγραφή, κριτική, συγκριτική εξέταση κειμένων και οπτικών, θεατρική αναπαράσταση, μετουσίωση και μεταφορά συναισθημάτων σε νέο κείμενο, διερεύνηση των δυνατοτήτων της γλώσσας ως μέσου προσωπικής και καλλιτεχνικής έκφρασης, παρουσίαση και υποστήριξη κειμένων, κλπ.) στο πλαίσιο μίας αναγνωστικής ομάδας. </a:t>
            </a:r>
          </a:p>
          <a:p>
            <a:pPr algn="just">
              <a:lnSpc>
                <a:spcPct val="150000"/>
              </a:lnSpc>
            </a:pPr>
            <a:endParaRPr lang="el-GR" dirty="0">
              <a:latin typeface="Calibri" panose="020F0502020204030204" pitchFamily="34" charset="0"/>
            </a:endParaRPr>
          </a:p>
          <a:p>
            <a:pPr algn="just">
              <a:lnSpc>
                <a:spcPct val="150000"/>
              </a:lnSpc>
            </a:pPr>
            <a:r>
              <a:rPr lang="el-GR" dirty="0">
                <a:latin typeface="Calibri" panose="020F0502020204030204" pitchFamily="34" charset="0"/>
              </a:rPr>
              <a:t>Σε κάθε περίπτωση, «οι διδάσκοντες/διδάσκουσες χρειάζεται να αντιλαμβάνονται τη </a:t>
            </a:r>
            <a:r>
              <a:rPr lang="el-GR" b="1" dirty="0">
                <a:latin typeface="Calibri" panose="020F0502020204030204" pitchFamily="34" charset="0"/>
              </a:rPr>
              <a:t>διδασκαλία </a:t>
            </a:r>
            <a:r>
              <a:rPr lang="el-GR" dirty="0">
                <a:latin typeface="Calibri" panose="020F0502020204030204" pitchFamily="34" charset="0"/>
              </a:rPr>
              <a:t>του μαθήματος, όχι ως άθροισμα κειμένων και γνώσεων που πρέπει να δοθούν για απομνημόνευση, αλλά </a:t>
            </a:r>
            <a:r>
              <a:rPr lang="el-GR" b="1" dirty="0">
                <a:latin typeface="Calibri" panose="020F0502020204030204" pitchFamily="34" charset="0"/>
              </a:rPr>
              <a:t>ως ένα σύνολο στόχων».</a:t>
            </a:r>
          </a:p>
          <a:p>
            <a:pPr algn="just">
              <a:lnSpc>
                <a:spcPct val="150000"/>
              </a:lnSpc>
            </a:pPr>
            <a:endParaRPr lang="el-GR" b="1" dirty="0">
              <a:latin typeface="Calibri" panose="020F0502020204030204" pitchFamily="34" charset="0"/>
            </a:endParaRPr>
          </a:p>
          <a:p>
            <a:pPr algn="just">
              <a:lnSpc>
                <a:spcPct val="150000"/>
              </a:lnSpc>
            </a:pPr>
            <a:r>
              <a:rPr lang="el-GR" dirty="0">
                <a:latin typeface="Calibri" panose="020F0502020204030204" pitchFamily="34" charset="0"/>
              </a:rPr>
              <a:t>Εξάλλου, όλες οι δραστηριότητες που θα επιλέξουν οι εκπαιδευτικοί «πριν από την ανάγνωση και μετά την ανάγνωση κειμένων, αποβλέπουν στη δημιουργία επαρκών αναγνωστών/ </a:t>
            </a:r>
            <a:r>
              <a:rPr lang="el-GR" dirty="0" err="1">
                <a:latin typeface="Calibri" panose="020F0502020204030204" pitchFamily="34" charset="0"/>
              </a:rPr>
              <a:t>στριών</a:t>
            </a:r>
            <a:r>
              <a:rPr lang="el-GR" dirty="0">
                <a:latin typeface="Calibri" panose="020F0502020204030204" pitchFamily="34" charset="0"/>
              </a:rPr>
              <a:t>.» </a:t>
            </a:r>
          </a:p>
          <a:p>
            <a:pPr algn="just">
              <a:lnSpc>
                <a:spcPct val="150000"/>
              </a:lnSpc>
            </a:pPr>
            <a:r>
              <a:rPr lang="el-GR" sz="1200" b="1" i="1" dirty="0">
                <a:latin typeface="Calibri" panose="020F0502020204030204" pitchFamily="34" charset="0"/>
              </a:rPr>
              <a:t>(Βλ. Οδηγίες σσ.40-45)</a:t>
            </a:r>
            <a:endParaRPr lang="el-GR" sz="1200" b="1" i="1" dirty="0"/>
          </a:p>
        </p:txBody>
      </p:sp>
    </p:spTree>
    <p:extLst>
      <p:ext uri="{BB962C8B-B14F-4D97-AF65-F5344CB8AC3E}">
        <p14:creationId xmlns:p14="http://schemas.microsoft.com/office/powerpoint/2010/main" val="406758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77334" y="609600"/>
            <a:ext cx="8596668" cy="3073758"/>
          </a:xfrm>
        </p:spPr>
        <p:txBody>
          <a:bodyPr>
            <a:noAutofit/>
          </a:bodyPr>
          <a:lstStyle/>
          <a:p>
            <a:r>
              <a:rPr lang="el-GR" sz="2000" i="1" dirty="0">
                <a:solidFill>
                  <a:schemeClr val="tx1"/>
                </a:solidFill>
              </a:rPr>
              <a:t>Πίνοντας ήλιο κορινθιακό</a:t>
            </a:r>
            <a:br>
              <a:rPr lang="el-GR" sz="2000" i="1" dirty="0">
                <a:solidFill>
                  <a:schemeClr val="tx1"/>
                </a:solidFill>
              </a:rPr>
            </a:br>
            <a:r>
              <a:rPr lang="el-GR" sz="2000" i="1" dirty="0">
                <a:solidFill>
                  <a:schemeClr val="tx1"/>
                </a:solidFill>
              </a:rPr>
              <a:t>Διαβάζοντας τα μάρμαρα</a:t>
            </a:r>
            <a:br>
              <a:rPr lang="el-GR" sz="2000" i="1" dirty="0">
                <a:solidFill>
                  <a:schemeClr val="tx1"/>
                </a:solidFill>
              </a:rPr>
            </a:br>
            <a:r>
              <a:rPr lang="el-GR" sz="2000" b="1" i="1" u="sng" dirty="0">
                <a:solidFill>
                  <a:srgbClr val="7030A0"/>
                </a:solidFill>
              </a:rPr>
              <a:t>Δρασκελίζοντας</a:t>
            </a:r>
            <a:r>
              <a:rPr lang="el-GR" sz="2000" i="1" dirty="0">
                <a:solidFill>
                  <a:schemeClr val="tx1"/>
                </a:solidFill>
              </a:rPr>
              <a:t> αμπέλια, θάλασσες</a:t>
            </a:r>
            <a:br>
              <a:rPr lang="el-GR" sz="2000" i="1" dirty="0">
                <a:solidFill>
                  <a:schemeClr val="tx1"/>
                </a:solidFill>
              </a:rPr>
            </a:br>
            <a:r>
              <a:rPr lang="el-GR" sz="2000" i="1" dirty="0">
                <a:solidFill>
                  <a:schemeClr val="tx1"/>
                </a:solidFill>
              </a:rPr>
              <a:t>Σημαδεύοντας με το καμάκι</a:t>
            </a:r>
            <a:br>
              <a:rPr lang="el-GR" sz="2000" i="1" dirty="0">
                <a:solidFill>
                  <a:schemeClr val="tx1"/>
                </a:solidFill>
              </a:rPr>
            </a:br>
            <a:r>
              <a:rPr lang="el-GR" sz="2000" i="1" dirty="0">
                <a:solidFill>
                  <a:schemeClr val="tx1"/>
                </a:solidFill>
              </a:rPr>
              <a:t>Ένα </a:t>
            </a:r>
            <a:r>
              <a:rPr lang="el-GR" sz="2000" b="1" i="1" u="sng" dirty="0">
                <a:solidFill>
                  <a:srgbClr val="7030A0"/>
                </a:solidFill>
              </a:rPr>
              <a:t>τάμα</a:t>
            </a:r>
            <a:r>
              <a:rPr lang="el-GR" sz="2000" i="1" dirty="0">
                <a:solidFill>
                  <a:schemeClr val="tx1"/>
                </a:solidFill>
              </a:rPr>
              <a:t> ψάρι που γλιστρά</a:t>
            </a:r>
            <a:br>
              <a:rPr lang="el-GR" sz="2000" i="1" dirty="0">
                <a:solidFill>
                  <a:schemeClr val="tx1"/>
                </a:solidFill>
              </a:rPr>
            </a:br>
            <a:r>
              <a:rPr lang="el-GR" sz="2000" i="1" dirty="0">
                <a:solidFill>
                  <a:schemeClr val="tx1"/>
                </a:solidFill>
              </a:rPr>
              <a:t>Βρήκα τα φύλλα που ο ψαλμός του ήλιου </a:t>
            </a:r>
            <a:br>
              <a:rPr lang="el-GR" sz="2000" i="1" dirty="0">
                <a:solidFill>
                  <a:schemeClr val="tx1"/>
                </a:solidFill>
              </a:rPr>
            </a:br>
            <a:r>
              <a:rPr lang="el-GR" sz="2000" b="1" i="1" u="sng" dirty="0">
                <a:solidFill>
                  <a:srgbClr val="7030A0"/>
                </a:solidFill>
              </a:rPr>
              <a:t>αποστηθίζει</a:t>
            </a:r>
            <a:br>
              <a:rPr lang="el-GR" sz="2000" i="1" dirty="0">
                <a:solidFill>
                  <a:schemeClr val="tx1"/>
                </a:solidFill>
              </a:rPr>
            </a:br>
            <a:r>
              <a:rPr lang="el-GR" sz="2000" i="1" dirty="0">
                <a:solidFill>
                  <a:schemeClr val="tx1"/>
                </a:solidFill>
              </a:rPr>
              <a:t>Τη ζωντανή στεριά που ο πόθος χαίρεται</a:t>
            </a:r>
            <a:br>
              <a:rPr lang="el-GR" sz="2000" i="1" dirty="0">
                <a:solidFill>
                  <a:schemeClr val="tx1"/>
                </a:solidFill>
              </a:rPr>
            </a:br>
            <a:r>
              <a:rPr lang="el-GR" sz="2000" i="1" dirty="0" err="1">
                <a:solidFill>
                  <a:schemeClr val="tx1"/>
                </a:solidFill>
              </a:rPr>
              <a:t>Ν΄ανοίγει</a:t>
            </a:r>
            <a:endParaRPr lang="el-GR" sz="2000" i="1" dirty="0">
              <a:solidFill>
                <a:schemeClr val="tx1"/>
              </a:solidFill>
            </a:endParaRPr>
          </a:p>
        </p:txBody>
      </p:sp>
      <p:pic>
        <p:nvPicPr>
          <p:cNvPr id="1026" name="Picture 2" descr="Αποτέλεσμα εικόνας για ηλιος"/>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25793" y="3773510"/>
            <a:ext cx="4391694" cy="26015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Αποτέλεσμα εικόνας για ηλιο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35" y="3773510"/>
            <a:ext cx="4087848" cy="2601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18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640946" y="566669"/>
            <a:ext cx="3658814" cy="5847383"/>
          </a:xfrm>
        </p:spPr>
        <p:txBody>
          <a:bodyPr>
            <a:normAutofit/>
          </a:bodyPr>
          <a:lstStyle/>
          <a:p>
            <a:endParaRPr lang="el-GR" dirty="0"/>
          </a:p>
          <a:p>
            <a:pPr marL="0" indent="0">
              <a:buNone/>
            </a:pPr>
            <a:endParaRPr lang="el-GR" dirty="0"/>
          </a:p>
          <a:p>
            <a:r>
              <a:rPr lang="el-GR" i="1" dirty="0"/>
              <a:t>Αρχαία κείμενα, θρησκεία, παραδόσεις                      αναφαίνονται και ενώνονται μέσα από τη μεταφυσική του ήλιου,                                          τη δύναμη του </a:t>
            </a:r>
            <a:r>
              <a:rPr lang="el-GR" i="1" dirty="0" err="1"/>
              <a:t>αιγαιακού</a:t>
            </a:r>
            <a:r>
              <a:rPr lang="el-GR" i="1" dirty="0"/>
              <a:t> φωτός που αποκαλύπτει αυτήν την αέναη κίνηση του πνεύματος                                    που δυναμικά ξεκινά από τον Όμηρο                                           για να συνεχίζει και σήμερα να συλλαμβάνει αλήθειες πρωτογενείς, ανθρωπιστικές, δίκαιες, απελεύθερες.</a:t>
            </a:r>
          </a:p>
        </p:txBody>
      </p:sp>
      <p:pic>
        <p:nvPicPr>
          <p:cNvPr id="2052" name="Picture 4" descr="Αποτέλεσμα εικόνας για αρχαιες κολωνε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779" y="566671"/>
            <a:ext cx="4828549" cy="5847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71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280338" y="608403"/>
            <a:ext cx="4298334" cy="3525715"/>
          </a:xfrm>
        </p:spPr>
        <p:txBody>
          <a:bodyPr>
            <a:normAutofit/>
          </a:bodyPr>
          <a:lstStyle/>
          <a:p>
            <a:r>
              <a:rPr lang="el-GR" sz="2000" b="1" i="1" dirty="0">
                <a:solidFill>
                  <a:schemeClr val="accent2">
                    <a:lumMod val="75000"/>
                  </a:schemeClr>
                </a:solidFill>
              </a:rPr>
              <a:t>Προσφεύγοντας πάντα στην </a:t>
            </a:r>
            <a:br>
              <a:rPr lang="el-GR" sz="2000" b="1" i="1" dirty="0">
                <a:solidFill>
                  <a:schemeClr val="accent2">
                    <a:lumMod val="75000"/>
                  </a:schemeClr>
                </a:solidFill>
              </a:rPr>
            </a:br>
            <a:br>
              <a:rPr lang="el-GR" sz="2000" b="1" i="1" dirty="0">
                <a:solidFill>
                  <a:schemeClr val="accent2">
                    <a:lumMod val="75000"/>
                  </a:schemeClr>
                </a:solidFill>
              </a:rPr>
            </a:br>
            <a:r>
              <a:rPr lang="el-GR" sz="2000" b="1" i="1" u="sng" dirty="0">
                <a:solidFill>
                  <a:schemeClr val="accent2">
                    <a:lumMod val="75000"/>
                  </a:schemeClr>
                </a:solidFill>
              </a:rPr>
              <a:t>προσωπική του  εμπειρία </a:t>
            </a:r>
            <a:r>
              <a:rPr lang="el-GR" sz="2000" b="1" i="1" dirty="0">
                <a:solidFill>
                  <a:schemeClr val="accent2">
                    <a:lumMod val="75000"/>
                  </a:schemeClr>
                </a:solidFill>
              </a:rPr>
              <a:t>, </a:t>
            </a:r>
            <a:br>
              <a:rPr lang="el-GR" sz="2000" b="1" i="1" dirty="0">
                <a:solidFill>
                  <a:schemeClr val="accent2">
                    <a:lumMod val="75000"/>
                  </a:schemeClr>
                </a:solidFill>
              </a:rPr>
            </a:br>
            <a:br>
              <a:rPr lang="el-GR" sz="2000" b="1" i="1" dirty="0">
                <a:solidFill>
                  <a:schemeClr val="accent2">
                    <a:lumMod val="75000"/>
                  </a:schemeClr>
                </a:solidFill>
              </a:rPr>
            </a:br>
            <a:r>
              <a:rPr lang="el-GR" sz="2000" b="1" i="1" dirty="0">
                <a:solidFill>
                  <a:schemeClr val="accent2">
                    <a:lumMod val="75000"/>
                  </a:schemeClr>
                </a:solidFill>
              </a:rPr>
              <a:t>κινητοποιεί όλες τις </a:t>
            </a:r>
            <a:r>
              <a:rPr lang="el-GR" sz="2000" b="1" i="1" u="sng" dirty="0">
                <a:solidFill>
                  <a:schemeClr val="accent2">
                    <a:lumMod val="75000"/>
                  </a:schemeClr>
                </a:solidFill>
              </a:rPr>
              <a:t>αισθήσεις</a:t>
            </a:r>
            <a:r>
              <a:rPr lang="el-GR" sz="2000" b="1" i="1" dirty="0">
                <a:solidFill>
                  <a:schemeClr val="accent2">
                    <a:lumMod val="75000"/>
                  </a:schemeClr>
                </a:solidFill>
              </a:rPr>
              <a:t> του</a:t>
            </a:r>
            <a:br>
              <a:rPr lang="el-GR" sz="2000" b="1" i="1" dirty="0">
                <a:solidFill>
                  <a:schemeClr val="accent2">
                    <a:lumMod val="75000"/>
                  </a:schemeClr>
                </a:solidFill>
              </a:rPr>
            </a:br>
            <a:br>
              <a:rPr lang="el-GR" sz="2000" b="1" i="1" dirty="0">
                <a:solidFill>
                  <a:schemeClr val="accent2">
                    <a:lumMod val="75000"/>
                  </a:schemeClr>
                </a:solidFill>
              </a:rPr>
            </a:br>
            <a:r>
              <a:rPr lang="el-GR" sz="2000" b="1" i="1" dirty="0">
                <a:solidFill>
                  <a:schemeClr val="accent2">
                    <a:lumMod val="75000"/>
                  </a:schemeClr>
                </a:solidFill>
              </a:rPr>
              <a:t>και </a:t>
            </a:r>
            <a:br>
              <a:rPr lang="el-GR" sz="2000" b="1" i="1" dirty="0">
                <a:solidFill>
                  <a:schemeClr val="accent2">
                    <a:lumMod val="75000"/>
                  </a:schemeClr>
                </a:solidFill>
              </a:rPr>
            </a:br>
            <a:br>
              <a:rPr lang="el-GR" sz="2000" b="1" i="1" dirty="0">
                <a:solidFill>
                  <a:schemeClr val="accent2">
                    <a:lumMod val="75000"/>
                  </a:schemeClr>
                </a:solidFill>
              </a:rPr>
            </a:br>
            <a:r>
              <a:rPr lang="el-GR" sz="2000" b="1" i="1" dirty="0">
                <a:solidFill>
                  <a:schemeClr val="accent2">
                    <a:lumMod val="75000"/>
                  </a:schemeClr>
                </a:solidFill>
              </a:rPr>
              <a:t>μπαίνει μέσα στο </a:t>
            </a:r>
            <a:r>
              <a:rPr lang="el-GR" sz="2000" b="1" i="1" u="sng" dirty="0">
                <a:solidFill>
                  <a:schemeClr val="accent2">
                    <a:lumMod val="75000"/>
                  </a:schemeClr>
                </a:solidFill>
              </a:rPr>
              <a:t>μυστήριο και το</a:t>
            </a:r>
            <a:br>
              <a:rPr lang="el-GR" sz="2000" b="1" i="1" u="sng" dirty="0">
                <a:solidFill>
                  <a:schemeClr val="accent2">
                    <a:lumMod val="75000"/>
                  </a:schemeClr>
                </a:solidFill>
              </a:rPr>
            </a:br>
            <a:br>
              <a:rPr lang="el-GR" sz="2000" b="1" i="1" u="sng" dirty="0">
                <a:solidFill>
                  <a:schemeClr val="accent2">
                    <a:lumMod val="75000"/>
                  </a:schemeClr>
                </a:solidFill>
              </a:rPr>
            </a:br>
            <a:r>
              <a:rPr lang="el-GR" sz="2000" b="1" i="1" u="sng" dirty="0">
                <a:solidFill>
                  <a:schemeClr val="accent2">
                    <a:lumMod val="75000"/>
                  </a:schemeClr>
                </a:solidFill>
              </a:rPr>
              <a:t>θαύμα.</a:t>
            </a:r>
          </a:p>
        </p:txBody>
      </p:sp>
      <p:sp>
        <p:nvSpPr>
          <p:cNvPr id="3" name="Θέση περιεχομένου 2"/>
          <p:cNvSpPr>
            <a:spLocks noGrp="1"/>
          </p:cNvSpPr>
          <p:nvPr>
            <p:ph idx="1"/>
          </p:nvPr>
        </p:nvSpPr>
        <p:spPr>
          <a:xfrm>
            <a:off x="290968" y="608403"/>
            <a:ext cx="4989370" cy="6124080"/>
          </a:xfrm>
        </p:spPr>
        <p:txBody>
          <a:bodyPr>
            <a:normAutofit/>
          </a:bodyPr>
          <a:lstStyle/>
          <a:p>
            <a:pPr marL="0" indent="0">
              <a:buNone/>
            </a:pPr>
            <a:r>
              <a:rPr lang="el-GR" dirty="0"/>
              <a:t>Τοπίο με ακρογιαλιά και πεύκα, Ρωμανίδης Κ., Νεοελληνική Τέχνη.</a:t>
            </a:r>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r>
              <a:rPr lang="el-GR" dirty="0"/>
              <a:t>Τοπιογραφία, Κ. Μαλέα</a:t>
            </a:r>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p:txBody>
      </p:sp>
      <p:pic>
        <p:nvPicPr>
          <p:cNvPr id="3074" name="Picture 2" descr="Αποτέλεσμα εικόνας για βαρκα θαλασσ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1494" y="4134118"/>
            <a:ext cx="4177178" cy="259836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teloglion.gr/sites/default/files/a111005romanidis_dig_2002.370_a3_m_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968" y="1237843"/>
            <a:ext cx="3730977" cy="278036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pi-schools.gr/lessons/aesthetics/eikastika/afises/images/afises/20d_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124" y="4584879"/>
            <a:ext cx="3786388" cy="2147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751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77334" y="609599"/>
            <a:ext cx="8596668" cy="5649533"/>
          </a:xfrm>
        </p:spPr>
        <p:txBody>
          <a:bodyPr>
            <a:noAutofit/>
          </a:bodyPr>
          <a:lstStyle/>
          <a:p>
            <a:r>
              <a:rPr lang="el-GR" sz="2800" b="1" i="1" dirty="0">
                <a:solidFill>
                  <a:schemeClr val="accent2">
                    <a:lumMod val="75000"/>
                  </a:schemeClr>
                </a:solidFill>
              </a:rPr>
              <a:t>Πίνω νερό κόβω καρπό</a:t>
            </a:r>
            <a:br>
              <a:rPr lang="el-GR" sz="2800" b="1" i="1" dirty="0">
                <a:solidFill>
                  <a:schemeClr val="accent2">
                    <a:lumMod val="75000"/>
                  </a:schemeClr>
                </a:solidFill>
              </a:rPr>
            </a:br>
            <a:br>
              <a:rPr lang="el-GR" sz="2800" b="1" i="1" dirty="0">
                <a:solidFill>
                  <a:schemeClr val="accent2">
                    <a:lumMod val="75000"/>
                  </a:schemeClr>
                </a:solidFill>
              </a:rPr>
            </a:br>
            <a:r>
              <a:rPr lang="el-GR" sz="2800" b="1" i="1" dirty="0">
                <a:solidFill>
                  <a:schemeClr val="accent2">
                    <a:lumMod val="75000"/>
                  </a:schemeClr>
                </a:solidFill>
              </a:rPr>
              <a:t>Χώνω το χέρι μου στις φυλλωσιές του ανέμου</a:t>
            </a:r>
            <a:br>
              <a:rPr lang="el-GR" sz="2800" b="1" i="1" dirty="0">
                <a:solidFill>
                  <a:schemeClr val="accent2">
                    <a:lumMod val="75000"/>
                  </a:schemeClr>
                </a:solidFill>
              </a:rPr>
            </a:br>
            <a:br>
              <a:rPr lang="el-GR" sz="2800" b="1" i="1" dirty="0">
                <a:solidFill>
                  <a:schemeClr val="accent2">
                    <a:lumMod val="75000"/>
                  </a:schemeClr>
                </a:solidFill>
              </a:rPr>
            </a:br>
            <a:r>
              <a:rPr lang="el-GR" sz="2800" b="1" i="1" dirty="0">
                <a:solidFill>
                  <a:schemeClr val="accent2">
                    <a:lumMod val="75000"/>
                  </a:schemeClr>
                </a:solidFill>
              </a:rPr>
              <a:t>Οι λεμονιές </a:t>
            </a:r>
            <a:r>
              <a:rPr lang="el-GR" sz="2800" b="1" i="1" u="sng" dirty="0">
                <a:solidFill>
                  <a:srgbClr val="00B0F0"/>
                </a:solidFill>
              </a:rPr>
              <a:t>αρδεύουνε</a:t>
            </a:r>
            <a:r>
              <a:rPr lang="el-GR" sz="2800" b="1" i="1" dirty="0">
                <a:solidFill>
                  <a:schemeClr val="accent2">
                    <a:lumMod val="75000"/>
                  </a:schemeClr>
                </a:solidFill>
              </a:rPr>
              <a:t> τη γύρη της καλοκαιριάς</a:t>
            </a:r>
            <a:br>
              <a:rPr lang="el-GR" sz="2800" b="1" i="1" dirty="0">
                <a:solidFill>
                  <a:schemeClr val="accent2">
                    <a:lumMod val="75000"/>
                  </a:schemeClr>
                </a:solidFill>
              </a:rPr>
            </a:br>
            <a:br>
              <a:rPr lang="el-GR" sz="2800" b="1" i="1" dirty="0">
                <a:solidFill>
                  <a:schemeClr val="accent2">
                    <a:lumMod val="75000"/>
                  </a:schemeClr>
                </a:solidFill>
              </a:rPr>
            </a:br>
            <a:r>
              <a:rPr lang="el-GR" sz="2800" b="1" i="1" dirty="0">
                <a:solidFill>
                  <a:schemeClr val="accent2">
                    <a:lumMod val="75000"/>
                  </a:schemeClr>
                </a:solidFill>
              </a:rPr>
              <a:t>Τα πράσινα πουλιά σκίζουν τα όνειρά μου </a:t>
            </a:r>
            <a:br>
              <a:rPr lang="el-GR" sz="2800" b="1" i="1" dirty="0">
                <a:solidFill>
                  <a:schemeClr val="accent2">
                    <a:lumMod val="75000"/>
                  </a:schemeClr>
                </a:solidFill>
              </a:rPr>
            </a:br>
            <a:br>
              <a:rPr lang="el-GR" sz="2800" b="1" i="1" dirty="0">
                <a:solidFill>
                  <a:schemeClr val="accent2">
                    <a:lumMod val="75000"/>
                  </a:schemeClr>
                </a:solidFill>
              </a:rPr>
            </a:br>
            <a:r>
              <a:rPr lang="el-GR" sz="2800" b="1" i="1" dirty="0">
                <a:solidFill>
                  <a:schemeClr val="accent2">
                    <a:lumMod val="75000"/>
                  </a:schemeClr>
                </a:solidFill>
              </a:rPr>
              <a:t>Φεύγω με μια ματιά</a:t>
            </a:r>
            <a:br>
              <a:rPr lang="el-GR" sz="2800" b="1" i="1" dirty="0">
                <a:solidFill>
                  <a:schemeClr val="accent2">
                    <a:lumMod val="75000"/>
                  </a:schemeClr>
                </a:solidFill>
              </a:rPr>
            </a:br>
            <a:br>
              <a:rPr lang="el-GR" sz="2800" b="1" i="1" dirty="0">
                <a:solidFill>
                  <a:schemeClr val="accent2">
                    <a:lumMod val="75000"/>
                  </a:schemeClr>
                </a:solidFill>
              </a:rPr>
            </a:br>
            <a:r>
              <a:rPr lang="el-GR" sz="2800" b="1" i="1" dirty="0" err="1">
                <a:solidFill>
                  <a:schemeClr val="accent2">
                    <a:lumMod val="75000"/>
                  </a:schemeClr>
                </a:solidFill>
              </a:rPr>
              <a:t>Ματιά</a:t>
            </a:r>
            <a:r>
              <a:rPr lang="el-GR" sz="2800" b="1" i="1" dirty="0">
                <a:solidFill>
                  <a:schemeClr val="accent2">
                    <a:lumMod val="75000"/>
                  </a:schemeClr>
                </a:solidFill>
              </a:rPr>
              <a:t> πλατιά όπου ο κόσμος ξαναγίνεται</a:t>
            </a:r>
            <a:br>
              <a:rPr lang="el-GR" sz="2800" b="1" i="1" dirty="0">
                <a:solidFill>
                  <a:schemeClr val="accent2">
                    <a:lumMod val="75000"/>
                  </a:schemeClr>
                </a:solidFill>
              </a:rPr>
            </a:br>
            <a:br>
              <a:rPr lang="el-GR" sz="2800" b="1" i="1" dirty="0">
                <a:solidFill>
                  <a:schemeClr val="accent2">
                    <a:lumMod val="75000"/>
                  </a:schemeClr>
                </a:solidFill>
              </a:rPr>
            </a:br>
            <a:r>
              <a:rPr lang="el-GR" sz="2800" b="1" i="1" dirty="0">
                <a:solidFill>
                  <a:schemeClr val="accent2">
                    <a:lumMod val="75000"/>
                  </a:schemeClr>
                </a:solidFill>
              </a:rPr>
              <a:t> Όμορφος από την αρχή στα μέτρα της καρδιάς</a:t>
            </a:r>
          </a:p>
        </p:txBody>
      </p:sp>
    </p:spTree>
    <p:extLst>
      <p:ext uri="{BB962C8B-B14F-4D97-AF65-F5344CB8AC3E}">
        <p14:creationId xmlns:p14="http://schemas.microsoft.com/office/powerpoint/2010/main" val="395126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6"/>
          <p:cNvSpPr/>
          <p:nvPr/>
        </p:nvSpPr>
        <p:spPr>
          <a:xfrm>
            <a:off x="5872767" y="257577"/>
            <a:ext cx="2910625" cy="2781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i="1" dirty="0"/>
              <a:t>Η φύση μεταδίδει ενέργεια και έμπνευση</a:t>
            </a:r>
          </a:p>
        </p:txBody>
      </p:sp>
      <p:sp>
        <p:nvSpPr>
          <p:cNvPr id="8" name="Ορθογώνιο 7"/>
          <p:cNvSpPr/>
          <p:nvPr/>
        </p:nvSpPr>
        <p:spPr>
          <a:xfrm>
            <a:off x="5872766" y="3400021"/>
            <a:ext cx="2910625" cy="2781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i="1" dirty="0"/>
              <a:t>Αξία ζωής</a:t>
            </a:r>
          </a:p>
        </p:txBody>
      </p:sp>
      <p:sp>
        <p:nvSpPr>
          <p:cNvPr id="9" name="Ορθογώνιο 8"/>
          <p:cNvSpPr/>
          <p:nvPr/>
        </p:nvSpPr>
        <p:spPr>
          <a:xfrm>
            <a:off x="1583351" y="257577"/>
            <a:ext cx="3181832" cy="2781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i="1" dirty="0"/>
              <a:t>Η χαρά και η ανεμελιά της ζωής από το ελληνικό τοπίο</a:t>
            </a:r>
            <a:endParaRPr lang="el-GR" sz="2400" b="1" i="1" dirty="0">
              <a:solidFill>
                <a:schemeClr val="accent5">
                  <a:lumMod val="60000"/>
                  <a:lumOff val="40000"/>
                </a:schemeClr>
              </a:solidFill>
            </a:endParaRPr>
          </a:p>
        </p:txBody>
      </p:sp>
      <p:sp>
        <p:nvSpPr>
          <p:cNvPr id="11" name="Ορθογώνιο 10"/>
          <p:cNvSpPr/>
          <p:nvPr/>
        </p:nvSpPr>
        <p:spPr>
          <a:xfrm>
            <a:off x="1583351" y="3400022"/>
            <a:ext cx="3181832" cy="27818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i="1" dirty="0"/>
              <a:t>Φύση και ατομική ελευθερία</a:t>
            </a:r>
          </a:p>
          <a:p>
            <a:pPr algn="ctr"/>
            <a:endParaRPr lang="el-GR" b="1" i="1" dirty="0">
              <a:solidFill>
                <a:schemeClr val="accent5">
                  <a:lumMod val="60000"/>
                  <a:lumOff val="40000"/>
                </a:schemeClr>
              </a:solidFill>
            </a:endParaRPr>
          </a:p>
        </p:txBody>
      </p:sp>
    </p:spTree>
    <p:extLst>
      <p:ext uri="{BB962C8B-B14F-4D97-AF65-F5344CB8AC3E}">
        <p14:creationId xmlns:p14="http://schemas.microsoft.com/office/powerpoint/2010/main" val="19305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29555" y="609600"/>
            <a:ext cx="7844447" cy="1320800"/>
          </a:xfrm>
        </p:spPr>
        <p:txBody>
          <a:bodyPr/>
          <a:lstStyle/>
          <a:p>
            <a:pPr algn="ctr"/>
            <a:r>
              <a:rPr lang="el-GR" b="1" i="1" u="sng" dirty="0">
                <a:solidFill>
                  <a:schemeClr val="accent6">
                    <a:lumMod val="50000"/>
                  </a:schemeClr>
                </a:solidFill>
              </a:rPr>
              <a:t>Η φύση και ο Ελύτης</a:t>
            </a:r>
          </a:p>
        </p:txBody>
      </p:sp>
      <p:sp>
        <p:nvSpPr>
          <p:cNvPr id="3" name="Θέση περιεχομένου 2"/>
          <p:cNvSpPr>
            <a:spLocks noGrp="1"/>
          </p:cNvSpPr>
          <p:nvPr>
            <p:ph idx="1"/>
          </p:nvPr>
        </p:nvSpPr>
        <p:spPr>
          <a:xfrm>
            <a:off x="2133600" y="1656522"/>
            <a:ext cx="6533882" cy="4876799"/>
          </a:xfrm>
        </p:spPr>
        <p:txBody>
          <a:bodyPr>
            <a:noAutofit/>
          </a:bodyPr>
          <a:lstStyle/>
          <a:p>
            <a:r>
              <a:rPr lang="el-GR" sz="2000" b="1" i="1" dirty="0"/>
              <a:t>Η ελληνική φύση είναι οργανικό </a:t>
            </a:r>
          </a:p>
          <a:p>
            <a:pPr marL="0" indent="0">
              <a:buNone/>
            </a:pPr>
            <a:r>
              <a:rPr lang="el-GR" sz="2000" b="1" i="1" dirty="0"/>
              <a:t>στοιχείο στην ποίηση του Ελύτη,</a:t>
            </a:r>
          </a:p>
          <a:p>
            <a:pPr marL="0" indent="0">
              <a:buNone/>
            </a:pPr>
            <a:r>
              <a:rPr lang="el-GR" sz="2000" b="1" i="1" dirty="0"/>
              <a:t>ύπαρξη οντολογική (Καραντώνης).</a:t>
            </a:r>
          </a:p>
          <a:p>
            <a:pPr marL="0" indent="0">
              <a:buNone/>
            </a:pPr>
            <a:endParaRPr lang="el-GR" sz="2000" b="1" i="1" dirty="0"/>
          </a:p>
          <a:p>
            <a:pPr marL="0" indent="0">
              <a:buNone/>
            </a:pPr>
            <a:r>
              <a:rPr lang="el-GR" sz="2000" b="1" i="1" dirty="0"/>
              <a:t>Αποτελεί ένα σύνολο φαινομένων </a:t>
            </a:r>
          </a:p>
          <a:p>
            <a:pPr marL="0" indent="0">
              <a:buNone/>
            </a:pPr>
            <a:r>
              <a:rPr lang="el-GR" sz="2000" b="1" i="1" dirty="0"/>
              <a:t>που έχουν ως χαρακτηριστικό</a:t>
            </a:r>
          </a:p>
          <a:p>
            <a:pPr marL="0" indent="0">
              <a:buNone/>
            </a:pPr>
            <a:r>
              <a:rPr lang="el-GR" sz="2000" b="1" i="1" dirty="0"/>
              <a:t>γνώρισμά τους την αέναη κίνηση.</a:t>
            </a:r>
          </a:p>
          <a:p>
            <a:pPr marL="0" indent="0">
              <a:buNone/>
            </a:pPr>
            <a:endParaRPr lang="el-GR" sz="2000" b="1" i="1" dirty="0"/>
          </a:p>
          <a:p>
            <a:pPr marL="0" indent="0">
              <a:buNone/>
            </a:pPr>
            <a:r>
              <a:rPr lang="el-GR" sz="2000" b="1" i="1" dirty="0"/>
              <a:t>Τα φυσικά στοιχεία έχουν</a:t>
            </a:r>
          </a:p>
          <a:p>
            <a:pPr marL="0" indent="0">
              <a:buNone/>
            </a:pPr>
            <a:r>
              <a:rPr lang="el-GR" sz="2000" b="1" i="1" dirty="0"/>
              <a:t>ανθρώπινες ιδιότητες,</a:t>
            </a:r>
          </a:p>
          <a:p>
            <a:pPr marL="0" indent="0">
              <a:buNone/>
            </a:pPr>
            <a:r>
              <a:rPr lang="el-GR" sz="2000" b="1" i="1" dirty="0"/>
              <a:t>συμπλέκονται με τους ανθρώπους</a:t>
            </a:r>
          </a:p>
        </p:txBody>
      </p:sp>
    </p:spTree>
    <p:extLst>
      <p:ext uri="{BB962C8B-B14F-4D97-AF65-F5344CB8AC3E}">
        <p14:creationId xmlns:p14="http://schemas.microsoft.com/office/powerpoint/2010/main" val="203523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b="1" i="1" u="sng" dirty="0">
                <a:solidFill>
                  <a:schemeClr val="accent6">
                    <a:lumMod val="50000"/>
                  </a:schemeClr>
                </a:solidFill>
              </a:rPr>
              <a:t>ΤΕΧΝΙΚΗ ΤΟΥ ΠΟΙΗΜΑΤΟΣ</a:t>
            </a:r>
          </a:p>
        </p:txBody>
      </p:sp>
      <p:sp>
        <p:nvSpPr>
          <p:cNvPr id="3" name="Θέση περιεχομένου 2"/>
          <p:cNvSpPr>
            <a:spLocks noGrp="1"/>
          </p:cNvSpPr>
          <p:nvPr>
            <p:ph idx="1"/>
          </p:nvPr>
        </p:nvSpPr>
        <p:spPr>
          <a:xfrm>
            <a:off x="677334" y="1397000"/>
            <a:ext cx="4453466" cy="5156199"/>
          </a:xfrm>
        </p:spPr>
        <p:txBody>
          <a:bodyPr>
            <a:normAutofit/>
          </a:bodyPr>
          <a:lstStyle/>
          <a:p>
            <a:pPr marL="0" indent="0">
              <a:buNone/>
            </a:pPr>
            <a:endParaRPr lang="el-GR" dirty="0"/>
          </a:p>
          <a:p>
            <a:pPr marL="0" indent="0">
              <a:buNone/>
            </a:pPr>
            <a:r>
              <a:rPr lang="el-GR" dirty="0"/>
              <a:t>*</a:t>
            </a:r>
            <a:r>
              <a:rPr lang="el-GR" sz="2000" dirty="0"/>
              <a:t>Πρώτο πρόσωπο</a:t>
            </a:r>
          </a:p>
          <a:p>
            <a:pPr marL="0" indent="0">
              <a:buNone/>
            </a:pPr>
            <a:r>
              <a:rPr lang="el-GR" sz="2000" dirty="0"/>
              <a:t>* Χρόνος το ΄΄τώρα΄΄</a:t>
            </a:r>
          </a:p>
          <a:p>
            <a:pPr marL="0" indent="0">
              <a:buNone/>
            </a:pPr>
            <a:r>
              <a:rPr lang="el-GR" sz="2000" dirty="0"/>
              <a:t>αλλά αισθήσεις και αισθήματα του ΄΄τότε΄΄</a:t>
            </a:r>
          </a:p>
          <a:p>
            <a:pPr marL="0" indent="0">
              <a:buNone/>
            </a:pPr>
            <a:endParaRPr lang="el-GR" sz="2000" dirty="0"/>
          </a:p>
          <a:p>
            <a:pPr marL="0" indent="0">
              <a:buNone/>
            </a:pPr>
            <a:r>
              <a:rPr lang="el-GR" sz="2000" dirty="0"/>
              <a:t>* Η φαντασία οδηγός για το παρελθόν</a:t>
            </a:r>
          </a:p>
          <a:p>
            <a:pPr>
              <a:buFont typeface="Arial" panose="020B0604020202020204" pitchFamily="34" charset="0"/>
              <a:buChar char="•"/>
            </a:pPr>
            <a:endParaRPr lang="el-GR" sz="2000" dirty="0"/>
          </a:p>
          <a:p>
            <a:pPr marL="0" indent="0">
              <a:buNone/>
            </a:pPr>
            <a:r>
              <a:rPr lang="el-GR" sz="2000" dirty="0"/>
              <a:t>*  Ρηματικοί τύποι - 4 τροπικές μετοχές με   έντονη αίσθηση</a:t>
            </a:r>
          </a:p>
          <a:p>
            <a:pPr marL="0" indent="0">
              <a:buNone/>
            </a:pPr>
            <a:r>
              <a:rPr lang="el-GR" sz="2000" dirty="0"/>
              <a:t>δράσης</a:t>
            </a:r>
          </a:p>
          <a:p>
            <a:pPr marL="0" indent="0">
              <a:buNone/>
            </a:pPr>
            <a:endParaRPr lang="el-GR" dirty="0"/>
          </a:p>
        </p:txBody>
      </p:sp>
      <p:sp>
        <p:nvSpPr>
          <p:cNvPr id="4" name="Θέση περιεχομένου 2"/>
          <p:cNvSpPr txBox="1">
            <a:spLocks/>
          </p:cNvSpPr>
          <p:nvPr/>
        </p:nvSpPr>
        <p:spPr>
          <a:xfrm>
            <a:off x="5503334" y="1778000"/>
            <a:ext cx="4453466" cy="515619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l-GR" sz="2000" dirty="0"/>
              <a:t>* </a:t>
            </a:r>
            <a:r>
              <a:rPr lang="el-GR" sz="2000" u="sng" dirty="0"/>
              <a:t>Χώρος </a:t>
            </a:r>
            <a:r>
              <a:rPr lang="el-GR" sz="2000" dirty="0"/>
              <a:t>: η καλοκαιρινή φύση</a:t>
            </a:r>
          </a:p>
          <a:p>
            <a:pPr>
              <a:buFont typeface="Arial" panose="020B0604020202020204" pitchFamily="34" charset="0"/>
              <a:buChar char="•"/>
            </a:pPr>
            <a:endParaRPr lang="el-GR" sz="2000" dirty="0"/>
          </a:p>
          <a:p>
            <a:pPr marL="0" indent="0">
              <a:buFont typeface="Wingdings 3" charset="2"/>
              <a:buNone/>
            </a:pPr>
            <a:r>
              <a:rPr lang="el-GR" sz="2000" dirty="0"/>
              <a:t>Παραστατικές εικόνες από τη φύση και τις ανθρώπινες δραστηριότητες</a:t>
            </a:r>
          </a:p>
          <a:p>
            <a:pPr marL="0" indent="0">
              <a:buFont typeface="Wingdings 3" charset="2"/>
              <a:buNone/>
            </a:pPr>
            <a:endParaRPr lang="el-GR" sz="2000" dirty="0"/>
          </a:p>
          <a:p>
            <a:pPr marL="0" indent="0">
              <a:buNone/>
            </a:pPr>
            <a:r>
              <a:rPr lang="el-GR" sz="2000" dirty="0"/>
              <a:t>* </a:t>
            </a:r>
            <a:r>
              <a:rPr lang="el-GR" sz="2000" u="sng" dirty="0"/>
              <a:t>Ύφος </a:t>
            </a:r>
            <a:r>
              <a:rPr lang="el-GR" sz="2000" dirty="0"/>
              <a:t>: απλό, </a:t>
            </a:r>
            <a:r>
              <a:rPr lang="el-GR" sz="2000" dirty="0" err="1"/>
              <a:t>παραστατικο</a:t>
            </a:r>
            <a:r>
              <a:rPr lang="el-GR" sz="2000" dirty="0"/>
              <a:t>, ζωηρό</a:t>
            </a:r>
          </a:p>
          <a:p>
            <a:pPr>
              <a:buFont typeface="Arial" panose="020B0604020202020204" pitchFamily="34" charset="0"/>
              <a:buChar char="•"/>
            </a:pPr>
            <a:endParaRPr lang="el-GR" sz="2000" dirty="0"/>
          </a:p>
          <a:p>
            <a:pPr marL="0" indent="0">
              <a:buFont typeface="Wingdings 3" charset="2"/>
              <a:buNone/>
            </a:pPr>
            <a:r>
              <a:rPr lang="el-GR" sz="2000" dirty="0"/>
              <a:t>* </a:t>
            </a:r>
            <a:r>
              <a:rPr lang="el-GR" sz="2000" u="sng" dirty="0"/>
              <a:t>Στίχος </a:t>
            </a:r>
            <a:r>
              <a:rPr lang="el-GR" sz="2000" dirty="0"/>
              <a:t>:Ελεύθερος , ανισοσύλλαβος, χωρίς ρίμα (ομοιοκαταληξία) </a:t>
            </a:r>
            <a:r>
              <a:rPr lang="el-GR" sz="2000" b="1" dirty="0">
                <a:latin typeface="Times New Roman" panose="02020603050405020304" pitchFamily="18" charset="0"/>
                <a:cs typeface="Times New Roman" panose="02020603050405020304" pitchFamily="18" charset="0"/>
              </a:rPr>
              <a:t>&amp;</a:t>
            </a:r>
            <a:r>
              <a:rPr lang="el-GR" sz="2000" dirty="0"/>
              <a:t> μέτρο</a:t>
            </a:r>
          </a:p>
        </p:txBody>
      </p:sp>
    </p:spTree>
    <p:extLst>
      <p:ext uri="{BB962C8B-B14F-4D97-AF65-F5344CB8AC3E}">
        <p14:creationId xmlns:p14="http://schemas.microsoft.com/office/powerpoint/2010/main" val="2317711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Στρογγυλεμένο ορθογώνιο 4"/>
          <p:cNvSpPr/>
          <p:nvPr/>
        </p:nvSpPr>
        <p:spPr>
          <a:xfrm>
            <a:off x="4058981" y="1826868"/>
            <a:ext cx="2727101" cy="46653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Μεταφορές</a:t>
            </a:r>
          </a:p>
          <a:p>
            <a:pPr algn="ctr"/>
            <a:r>
              <a:rPr lang="el-GR" sz="2000" dirty="0">
                <a:ln w="0"/>
                <a:solidFill>
                  <a:schemeClr val="tx1"/>
                </a:solidFill>
                <a:effectLst>
                  <a:outerShdw blurRad="38100" dist="19050" dir="2700000" algn="tl" rotWithShape="0">
                    <a:schemeClr val="dk1">
                      <a:alpha val="40000"/>
                    </a:schemeClr>
                  </a:outerShdw>
                </a:effectLst>
              </a:rPr>
              <a:t>Προσωποποιήσεις</a:t>
            </a:r>
          </a:p>
          <a:p>
            <a:pPr algn="ctr"/>
            <a:r>
              <a:rPr lang="el-GR" sz="2000" dirty="0">
                <a:ln w="0"/>
                <a:solidFill>
                  <a:schemeClr val="tx1"/>
                </a:solidFill>
                <a:effectLst>
                  <a:outerShdw blurRad="38100" dist="19050" dir="2700000" algn="tl" rotWithShape="0">
                    <a:schemeClr val="dk1">
                      <a:alpha val="40000"/>
                    </a:schemeClr>
                  </a:outerShdw>
                </a:effectLst>
              </a:rPr>
              <a:t>Ασύνδετο</a:t>
            </a:r>
          </a:p>
          <a:p>
            <a:pPr algn="ctr"/>
            <a:r>
              <a:rPr lang="el-GR" sz="2000" dirty="0">
                <a:ln w="0"/>
                <a:solidFill>
                  <a:schemeClr val="tx1"/>
                </a:solidFill>
                <a:effectLst>
                  <a:outerShdw blurRad="38100" dist="19050" dir="2700000" algn="tl" rotWithShape="0">
                    <a:schemeClr val="dk1">
                      <a:alpha val="40000"/>
                    </a:schemeClr>
                  </a:outerShdw>
                </a:effectLst>
              </a:rPr>
              <a:t>Μετωνυμίες</a:t>
            </a:r>
          </a:p>
          <a:p>
            <a:pPr algn="ctr"/>
            <a:r>
              <a:rPr lang="el-GR" sz="2000" dirty="0">
                <a:ln w="0"/>
                <a:solidFill>
                  <a:schemeClr val="tx1"/>
                </a:solidFill>
                <a:effectLst>
                  <a:outerShdw blurRad="38100" dist="19050" dir="2700000" algn="tl" rotWithShape="0">
                    <a:schemeClr val="dk1">
                      <a:alpha val="40000"/>
                    </a:schemeClr>
                  </a:outerShdw>
                </a:effectLst>
              </a:rPr>
              <a:t>Παρήχηση του ρ</a:t>
            </a:r>
          </a:p>
          <a:p>
            <a:pPr algn="ctr"/>
            <a:r>
              <a:rPr lang="el-GR" sz="2000" dirty="0">
                <a:ln w="0"/>
                <a:solidFill>
                  <a:schemeClr val="tx1"/>
                </a:solidFill>
                <a:effectLst>
                  <a:outerShdw blurRad="38100" dist="19050" dir="2700000" algn="tl" rotWithShape="0">
                    <a:schemeClr val="dk1">
                      <a:alpha val="40000"/>
                    </a:schemeClr>
                  </a:outerShdw>
                </a:effectLst>
              </a:rPr>
              <a:t>στο </a:t>
            </a:r>
            <a:r>
              <a:rPr lang="el-GR" sz="2000" dirty="0" err="1">
                <a:ln w="0"/>
                <a:solidFill>
                  <a:schemeClr val="tx1"/>
                </a:solidFill>
                <a:effectLst>
                  <a:outerShdw blurRad="38100" dist="19050" dir="2700000" algn="tl" rotWithShape="0">
                    <a:schemeClr val="dk1">
                      <a:alpha val="40000"/>
                    </a:schemeClr>
                  </a:outerShdw>
                </a:effectLst>
              </a:rPr>
              <a:t>στ</a:t>
            </a:r>
            <a:r>
              <a:rPr lang="el-GR" sz="2000" dirty="0">
                <a:ln w="0"/>
                <a:solidFill>
                  <a:schemeClr val="tx1"/>
                </a:solidFill>
                <a:effectLst>
                  <a:outerShdw blurRad="38100" dist="19050" dir="2700000" algn="tl" rotWithShape="0">
                    <a:schemeClr val="dk1">
                      <a:alpha val="40000"/>
                    </a:schemeClr>
                  </a:outerShdw>
                </a:effectLst>
              </a:rPr>
              <a:t>.  9</a:t>
            </a:r>
          </a:p>
        </p:txBody>
      </p:sp>
      <p:sp>
        <p:nvSpPr>
          <p:cNvPr id="6" name="Στρογγυλεμένο ορθογώνιο 5"/>
          <p:cNvSpPr/>
          <p:nvPr/>
        </p:nvSpPr>
        <p:spPr>
          <a:xfrm>
            <a:off x="7516647" y="1826868"/>
            <a:ext cx="2573950" cy="46653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Ερωτική αλληγορία</a:t>
            </a:r>
          </a:p>
          <a:p>
            <a:pPr algn="ctr"/>
            <a:r>
              <a:rPr lang="el-GR" sz="2000" dirty="0">
                <a:ln w="0"/>
                <a:solidFill>
                  <a:schemeClr val="tx1"/>
                </a:solidFill>
                <a:effectLst>
                  <a:outerShdw blurRad="38100" dist="19050" dir="2700000" algn="tl" rotWithShape="0">
                    <a:schemeClr val="dk1">
                      <a:alpha val="40000"/>
                    </a:schemeClr>
                  </a:outerShdw>
                </a:effectLst>
              </a:rPr>
              <a:t>της ζωντανής στεριάς</a:t>
            </a:r>
          </a:p>
        </p:txBody>
      </p:sp>
      <p:sp>
        <p:nvSpPr>
          <p:cNvPr id="7" name="Στρογγυλεμένο ορθογώνιο 6"/>
          <p:cNvSpPr/>
          <p:nvPr/>
        </p:nvSpPr>
        <p:spPr>
          <a:xfrm>
            <a:off x="996804" y="1826868"/>
            <a:ext cx="2331612" cy="46653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ln w="0"/>
                <a:solidFill>
                  <a:schemeClr val="tx1"/>
                </a:solidFill>
                <a:effectLst>
                  <a:outerShdw blurRad="38100" dist="19050" dir="2700000" algn="tl" rotWithShape="0">
                    <a:schemeClr val="dk1">
                      <a:alpha val="40000"/>
                    </a:schemeClr>
                  </a:outerShdw>
                </a:effectLst>
              </a:rPr>
              <a:t>Οπτικές</a:t>
            </a:r>
          </a:p>
          <a:p>
            <a:pPr algn="ctr"/>
            <a:endParaRPr lang="el-GR" sz="2000" dirty="0">
              <a:ln w="0"/>
              <a:solidFill>
                <a:schemeClr val="tx1"/>
              </a:solidFill>
              <a:effectLst>
                <a:outerShdw blurRad="38100" dist="19050" dir="2700000" algn="tl" rotWithShape="0">
                  <a:schemeClr val="dk1">
                    <a:alpha val="40000"/>
                  </a:schemeClr>
                </a:outerShdw>
              </a:effectLst>
            </a:endParaRPr>
          </a:p>
          <a:p>
            <a:pPr algn="ctr"/>
            <a:r>
              <a:rPr lang="el-GR" sz="2000" dirty="0">
                <a:ln w="0"/>
                <a:solidFill>
                  <a:schemeClr val="tx1"/>
                </a:solidFill>
                <a:effectLst>
                  <a:outerShdw blurRad="38100" dist="19050" dir="2700000" algn="tl" rotWithShape="0">
                    <a:schemeClr val="dk1">
                      <a:alpha val="40000"/>
                    </a:schemeClr>
                  </a:outerShdw>
                </a:effectLst>
              </a:rPr>
              <a:t>Κινητικές</a:t>
            </a:r>
          </a:p>
        </p:txBody>
      </p:sp>
      <p:sp>
        <p:nvSpPr>
          <p:cNvPr id="8" name="Ισοσκελές τρίγωνο 7"/>
          <p:cNvSpPr/>
          <p:nvPr/>
        </p:nvSpPr>
        <p:spPr>
          <a:xfrm>
            <a:off x="628172" y="0"/>
            <a:ext cx="2806261" cy="158693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ln w="0"/>
                <a:solidFill>
                  <a:schemeClr val="tx1"/>
                </a:solidFill>
                <a:effectLst>
                  <a:outerShdw blurRad="38100" dist="19050" dir="2700000" algn="tl" rotWithShape="0">
                    <a:schemeClr val="dk1">
                      <a:alpha val="40000"/>
                    </a:schemeClr>
                  </a:outerShdw>
                </a:effectLst>
              </a:rPr>
              <a:t>ΕΙΚΟΝΕΣ</a:t>
            </a:r>
          </a:p>
        </p:txBody>
      </p:sp>
      <p:sp>
        <p:nvSpPr>
          <p:cNvPr id="9" name="Δεξιό βέλος 8"/>
          <p:cNvSpPr/>
          <p:nvPr/>
        </p:nvSpPr>
        <p:spPr>
          <a:xfrm>
            <a:off x="3190174" y="50908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Ισοσκελές τρίγωνο 9"/>
          <p:cNvSpPr/>
          <p:nvPr/>
        </p:nvSpPr>
        <p:spPr>
          <a:xfrm>
            <a:off x="4101327" y="239933"/>
            <a:ext cx="2905741" cy="114322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ln w="0"/>
                <a:solidFill>
                  <a:schemeClr val="tx1"/>
                </a:solidFill>
                <a:effectLst>
                  <a:outerShdw blurRad="38100" dist="19050" dir="2700000" algn="tl" rotWithShape="0">
                    <a:schemeClr val="dk1">
                      <a:alpha val="40000"/>
                    </a:schemeClr>
                  </a:outerShdw>
                </a:effectLst>
              </a:rPr>
              <a:t>Εκφραστικά μέσα</a:t>
            </a:r>
          </a:p>
        </p:txBody>
      </p:sp>
      <p:sp>
        <p:nvSpPr>
          <p:cNvPr id="11" name="Ισοσκελές τρίγωνο 10"/>
          <p:cNvSpPr/>
          <p:nvPr/>
        </p:nvSpPr>
        <p:spPr>
          <a:xfrm>
            <a:off x="7212565" y="119642"/>
            <a:ext cx="2878031" cy="12635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ln w="0"/>
                <a:solidFill>
                  <a:schemeClr val="tx1"/>
                </a:solidFill>
                <a:effectLst>
                  <a:outerShdw blurRad="38100" dist="19050" dir="2700000" algn="tl" rotWithShape="0">
                    <a:schemeClr val="dk1">
                      <a:alpha val="40000"/>
                    </a:schemeClr>
                  </a:outerShdw>
                </a:effectLst>
              </a:rPr>
              <a:t>Λέξεις Σύμβολα</a:t>
            </a:r>
            <a:endParaRPr lang="el-GR" dirty="0"/>
          </a:p>
        </p:txBody>
      </p:sp>
      <p:sp>
        <p:nvSpPr>
          <p:cNvPr id="2" name="Βέλος: Κάτω 1">
            <a:extLst>
              <a:ext uri="{FF2B5EF4-FFF2-40B4-BE49-F238E27FC236}">
                <a16:creationId xmlns:a16="http://schemas.microsoft.com/office/drawing/2014/main" id="{0D222EF9-C43B-4A57-934D-F4E317F13821}"/>
              </a:ext>
            </a:extLst>
          </p:cNvPr>
          <p:cNvSpPr/>
          <p:nvPr/>
        </p:nvSpPr>
        <p:spPr>
          <a:xfrm>
            <a:off x="1831488" y="168302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Βέλος: Κάτω 2">
            <a:extLst>
              <a:ext uri="{FF2B5EF4-FFF2-40B4-BE49-F238E27FC236}">
                <a16:creationId xmlns:a16="http://schemas.microsoft.com/office/drawing/2014/main" id="{AB3A1D09-BD43-4EDB-86E3-8E2A2623E35A}"/>
              </a:ext>
            </a:extLst>
          </p:cNvPr>
          <p:cNvSpPr/>
          <p:nvPr/>
        </p:nvSpPr>
        <p:spPr>
          <a:xfrm>
            <a:off x="5311881" y="1586935"/>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Βέλος: Κάτω 3">
            <a:extLst>
              <a:ext uri="{FF2B5EF4-FFF2-40B4-BE49-F238E27FC236}">
                <a16:creationId xmlns:a16="http://schemas.microsoft.com/office/drawing/2014/main" id="{B8743ED4-2C35-4E43-9614-BCA24C823B43}"/>
              </a:ext>
            </a:extLst>
          </p:cNvPr>
          <p:cNvSpPr/>
          <p:nvPr/>
        </p:nvSpPr>
        <p:spPr>
          <a:xfrm>
            <a:off x="8649188" y="154272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03538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24070" y="0"/>
            <a:ext cx="9342782" cy="6619741"/>
          </a:xfrm>
        </p:spPr>
        <p:txBody>
          <a:bodyPr>
            <a:normAutofit fontScale="90000"/>
          </a:bodyPr>
          <a:lstStyle/>
          <a:p>
            <a:r>
              <a:rPr lang="el-GR" b="1" i="1" dirty="0">
                <a:solidFill>
                  <a:schemeClr val="tx1"/>
                </a:solidFill>
              </a:rPr>
              <a:t>Η ποίησή του χαρακτηρίζεται από :</a:t>
            </a:r>
            <a:br>
              <a:rPr lang="el-GR" b="1" i="1" dirty="0">
                <a:solidFill>
                  <a:schemeClr val="tx1"/>
                </a:solidFill>
              </a:rPr>
            </a:br>
            <a:br>
              <a:rPr lang="el-GR" b="1" i="1" dirty="0">
                <a:solidFill>
                  <a:schemeClr val="tx1"/>
                </a:solidFill>
              </a:rPr>
            </a:br>
            <a:r>
              <a:rPr lang="el-GR" sz="2000" b="1" i="1" dirty="0">
                <a:solidFill>
                  <a:schemeClr val="tx1"/>
                </a:solidFill>
              </a:rPr>
              <a:t>*  </a:t>
            </a:r>
            <a:r>
              <a:rPr lang="el-GR" sz="2200" b="1" i="1" dirty="0">
                <a:solidFill>
                  <a:schemeClr val="tx1"/>
                </a:solidFill>
              </a:rPr>
              <a:t>τολμηρό συνδυασμό λέξεων (υπερρεαλισμός)</a:t>
            </a:r>
            <a:br>
              <a:rPr lang="el-GR" sz="2200" b="1" i="1" dirty="0">
                <a:solidFill>
                  <a:schemeClr val="tx1"/>
                </a:solidFill>
              </a:rPr>
            </a:br>
            <a:br>
              <a:rPr lang="el-GR" sz="2200" b="1" i="1" dirty="0">
                <a:solidFill>
                  <a:schemeClr val="tx1"/>
                </a:solidFill>
              </a:rPr>
            </a:br>
            <a:r>
              <a:rPr lang="el-GR" sz="2200" b="1" i="1" dirty="0">
                <a:solidFill>
                  <a:schemeClr val="tx1"/>
                </a:solidFill>
              </a:rPr>
              <a:t>*  τολμηρές εικόνες με συνειρμική εναλλαγή</a:t>
            </a:r>
            <a:br>
              <a:rPr lang="el-GR" sz="2200" b="1" i="1" dirty="0">
                <a:solidFill>
                  <a:schemeClr val="tx1"/>
                </a:solidFill>
              </a:rPr>
            </a:br>
            <a:br>
              <a:rPr lang="el-GR" sz="2200" b="1" i="1" dirty="0">
                <a:solidFill>
                  <a:schemeClr val="tx1"/>
                </a:solidFill>
              </a:rPr>
            </a:br>
            <a:r>
              <a:rPr lang="el-GR" sz="2200" b="1" i="1" dirty="0">
                <a:solidFill>
                  <a:schemeClr val="tx1"/>
                </a:solidFill>
              </a:rPr>
              <a:t>*  λατρεία του ελληνικού στοιχείου </a:t>
            </a:r>
            <a:br>
              <a:rPr lang="el-GR" sz="2200" b="1" i="1" dirty="0">
                <a:solidFill>
                  <a:schemeClr val="tx1"/>
                </a:solidFill>
              </a:rPr>
            </a:br>
            <a:r>
              <a:rPr lang="el-GR" sz="2200" b="1" i="1" dirty="0">
                <a:solidFill>
                  <a:schemeClr val="tx1"/>
                </a:solidFill>
              </a:rPr>
              <a:t>(γλώσσα, παράδοση, ήθη, ορθοδοξία, ελληνική φύση, πολιτισμός, ιστορία)</a:t>
            </a:r>
            <a:br>
              <a:rPr lang="el-GR" sz="2200" b="1" i="1" dirty="0">
                <a:solidFill>
                  <a:schemeClr val="tx1"/>
                </a:solidFill>
              </a:rPr>
            </a:br>
            <a:br>
              <a:rPr lang="el-GR" sz="2200" b="1" i="1" dirty="0">
                <a:solidFill>
                  <a:schemeClr val="tx1"/>
                </a:solidFill>
              </a:rPr>
            </a:br>
            <a:r>
              <a:rPr lang="el-GR" sz="2200" b="1" i="1" dirty="0">
                <a:solidFill>
                  <a:schemeClr val="tx1"/>
                </a:solidFill>
              </a:rPr>
              <a:t>*  λυρικές περιγραφές</a:t>
            </a:r>
            <a:br>
              <a:rPr lang="el-GR" sz="2200" b="1" i="1" dirty="0">
                <a:solidFill>
                  <a:schemeClr val="tx1"/>
                </a:solidFill>
              </a:rPr>
            </a:br>
            <a:br>
              <a:rPr lang="el-GR" sz="2200" b="1" i="1" dirty="0">
                <a:solidFill>
                  <a:schemeClr val="tx1"/>
                </a:solidFill>
              </a:rPr>
            </a:br>
            <a:r>
              <a:rPr lang="el-GR" sz="2200" b="1" i="1" dirty="0">
                <a:solidFill>
                  <a:schemeClr val="tx1"/>
                </a:solidFill>
              </a:rPr>
              <a:t>*  εφηβική αισιοδοξία</a:t>
            </a:r>
            <a:br>
              <a:rPr lang="el-GR" sz="2200" b="1" i="1" dirty="0">
                <a:solidFill>
                  <a:schemeClr val="tx1"/>
                </a:solidFill>
              </a:rPr>
            </a:br>
            <a:br>
              <a:rPr lang="el-GR" sz="2200" b="1" i="1" dirty="0">
                <a:solidFill>
                  <a:schemeClr val="tx1"/>
                </a:solidFill>
              </a:rPr>
            </a:br>
            <a:r>
              <a:rPr lang="el-GR" sz="2200" b="1" i="1" dirty="0">
                <a:solidFill>
                  <a:schemeClr val="tx1"/>
                </a:solidFill>
              </a:rPr>
              <a:t>*  βαθιά αίσθηση της ζωής</a:t>
            </a:r>
            <a:br>
              <a:rPr lang="el-GR" sz="2200" b="1" i="1" dirty="0">
                <a:solidFill>
                  <a:schemeClr val="tx1"/>
                </a:solidFill>
              </a:rPr>
            </a:br>
            <a:br>
              <a:rPr lang="el-GR" sz="2200" b="1" i="1" dirty="0">
                <a:solidFill>
                  <a:schemeClr val="tx1"/>
                </a:solidFill>
              </a:rPr>
            </a:br>
            <a:r>
              <a:rPr lang="el-GR" sz="2200" b="1" i="1" dirty="0">
                <a:solidFill>
                  <a:schemeClr val="tx1"/>
                </a:solidFill>
              </a:rPr>
              <a:t>*  αντίληψη των πραγμάτων μέσω των αισθήσεων</a:t>
            </a:r>
            <a:br>
              <a:rPr lang="el-GR" sz="2200" b="1" i="1" dirty="0">
                <a:solidFill>
                  <a:schemeClr val="tx1"/>
                </a:solidFill>
              </a:rPr>
            </a:br>
            <a:br>
              <a:rPr lang="el-GR" sz="2200" b="1" i="1" dirty="0">
                <a:solidFill>
                  <a:schemeClr val="tx1"/>
                </a:solidFill>
              </a:rPr>
            </a:br>
            <a:r>
              <a:rPr lang="el-GR" sz="2200" b="1" i="1" dirty="0">
                <a:solidFill>
                  <a:schemeClr val="tx1"/>
                </a:solidFill>
              </a:rPr>
              <a:t>*  περιορισμένη στίξη</a:t>
            </a:r>
            <a:br>
              <a:rPr lang="el-GR" sz="2200" b="1" i="1" dirty="0">
                <a:solidFill>
                  <a:schemeClr val="tx1"/>
                </a:solidFill>
              </a:rPr>
            </a:br>
            <a:br>
              <a:rPr lang="el-GR" sz="2200" b="1" i="1" dirty="0">
                <a:solidFill>
                  <a:schemeClr val="tx1"/>
                </a:solidFill>
              </a:rPr>
            </a:br>
            <a:r>
              <a:rPr lang="el-GR" sz="2200" b="1" i="1" dirty="0">
                <a:solidFill>
                  <a:schemeClr val="tx1"/>
                </a:solidFill>
              </a:rPr>
              <a:t>*  χαλαρή λογική αλληλουχία</a:t>
            </a:r>
          </a:p>
        </p:txBody>
      </p:sp>
      <p:sp>
        <p:nvSpPr>
          <p:cNvPr id="6" name="Θέση περιεχομένου 5"/>
          <p:cNvSpPr>
            <a:spLocks noGrp="1"/>
          </p:cNvSpPr>
          <p:nvPr>
            <p:ph idx="1"/>
          </p:nvPr>
        </p:nvSpPr>
        <p:spPr>
          <a:xfrm>
            <a:off x="1068947" y="622852"/>
            <a:ext cx="8205056" cy="6087041"/>
          </a:xfrm>
        </p:spPr>
        <p:txBody>
          <a:bodyPr/>
          <a:lstStyle/>
          <a:p>
            <a:endParaRPr lang="el-GR" dirty="0"/>
          </a:p>
          <a:p>
            <a:endParaRPr lang="el-GR"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val="225705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b="1" i="1" dirty="0">
                <a:solidFill>
                  <a:srgbClr val="92D050"/>
                </a:solidFill>
                <a:latin typeface="Times New Roman" panose="02020603050405020304" pitchFamily="18" charset="0"/>
                <a:cs typeface="Times New Roman" panose="02020603050405020304" pitchFamily="18" charset="0"/>
              </a:rPr>
              <a:t>Πώς  βιώνει  ο ποιητής  τη  σχέση του με τη φύση &amp;  πώς αισθάνεται</a:t>
            </a:r>
          </a:p>
        </p:txBody>
      </p:sp>
      <p:sp>
        <p:nvSpPr>
          <p:cNvPr id="3" name="Θέση περιεχομένου 2">
            <a:extLst>
              <a:ext uri="{FF2B5EF4-FFF2-40B4-BE49-F238E27FC236}">
                <a16:creationId xmlns:a16="http://schemas.microsoft.com/office/drawing/2014/main" id="{AD59FEDF-530D-48E3-AA96-99C754176699}"/>
              </a:ext>
            </a:extLst>
          </p:cNvPr>
          <p:cNvSpPr>
            <a:spLocks noGrp="1"/>
          </p:cNvSpPr>
          <p:nvPr>
            <p:ph idx="1"/>
          </p:nvPr>
        </p:nvSpPr>
        <p:spPr>
          <a:xfrm>
            <a:off x="677334" y="2160589"/>
            <a:ext cx="8596668" cy="4240211"/>
          </a:xfrm>
        </p:spPr>
        <p:txBody>
          <a:bodyPr>
            <a:normAutofit lnSpcReduction="10000"/>
          </a:bodyPr>
          <a:lstStyle/>
          <a:p>
            <a:r>
              <a:rPr lang="el-GR" dirty="0"/>
              <a:t>Απόλυτη ταύτιση με τη  φύση, </a:t>
            </a:r>
          </a:p>
          <a:p>
            <a:r>
              <a:rPr lang="el-GR" dirty="0"/>
              <a:t>  αισιοδοξία, </a:t>
            </a:r>
            <a:r>
              <a:rPr lang="el-GR" dirty="0" err="1"/>
              <a:t>χαρά,ανεμελιά</a:t>
            </a:r>
            <a:r>
              <a:rPr lang="el-GR" dirty="0"/>
              <a:t>, </a:t>
            </a:r>
          </a:p>
          <a:p>
            <a:r>
              <a:rPr lang="el-GR" dirty="0"/>
              <a:t> δημιουργία,  </a:t>
            </a:r>
          </a:p>
          <a:p>
            <a:r>
              <a:rPr lang="el-GR" dirty="0"/>
              <a:t>γνωριμία με αρχαίο πολιτισμό,  </a:t>
            </a:r>
          </a:p>
          <a:p>
            <a:r>
              <a:rPr lang="el-GR" dirty="0"/>
              <a:t>εσωτερική  ηρεμία,</a:t>
            </a:r>
          </a:p>
          <a:p>
            <a:r>
              <a:rPr lang="el-GR" dirty="0"/>
              <a:t>ενεργοποίηση φαντασίας,</a:t>
            </a:r>
          </a:p>
          <a:p>
            <a:r>
              <a:rPr lang="el-GR" dirty="0"/>
              <a:t> αναζωογονείται σώμα και  ψυχή,  </a:t>
            </a:r>
          </a:p>
          <a:p>
            <a:r>
              <a:rPr lang="el-GR" dirty="0"/>
              <a:t>απόλαυση του  ήλιου,  αγγίζει, μυρίζει, γεύεται, επιθυμεί και  ποθεί,  </a:t>
            </a:r>
          </a:p>
          <a:p>
            <a:r>
              <a:rPr lang="el-GR" dirty="0"/>
              <a:t>αντιστέκεται στην  ασχήμια και στη δυστυχία, </a:t>
            </a:r>
          </a:p>
          <a:p>
            <a:r>
              <a:rPr lang="el-GR" dirty="0"/>
              <a:t>μετακινείται νοερά σε έναν κόσμο  με  αγάπη,  ειρήνη, ομορφιά και  αρμονική ανθρώπινη ύπαρξη.</a:t>
            </a:r>
          </a:p>
        </p:txBody>
      </p:sp>
      <p:sp>
        <p:nvSpPr>
          <p:cNvPr id="9" name="Αστέρι: 5 ακτίνες 8">
            <a:extLst>
              <a:ext uri="{FF2B5EF4-FFF2-40B4-BE49-F238E27FC236}">
                <a16:creationId xmlns:a16="http://schemas.microsoft.com/office/drawing/2014/main" id="{F474F8C0-67E2-4C5E-916E-58AD52770A98}"/>
              </a:ext>
            </a:extLst>
          </p:cNvPr>
          <p:cNvSpPr/>
          <p:nvPr/>
        </p:nvSpPr>
        <p:spPr>
          <a:xfrm>
            <a:off x="5022574" y="1656522"/>
            <a:ext cx="4823791" cy="312751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Φτιάξτε  ένα κείμενο με τις φράσεις/λέξεις</a:t>
            </a:r>
          </a:p>
        </p:txBody>
      </p:sp>
    </p:spTree>
    <p:extLst>
      <p:ext uri="{BB962C8B-B14F-4D97-AF65-F5344CB8AC3E}">
        <p14:creationId xmlns:p14="http://schemas.microsoft.com/office/powerpoint/2010/main" val="133107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77334" y="609600"/>
            <a:ext cx="8596668" cy="1921566"/>
          </a:xfrm>
        </p:spPr>
        <p:txBody>
          <a:bodyPr/>
          <a:lstStyle/>
          <a:p>
            <a:pPr algn="ctr"/>
            <a:br>
              <a:rPr lang="el-GR" i="1" u="sng" dirty="0">
                <a:solidFill>
                  <a:srgbClr val="92D050"/>
                </a:solidFill>
              </a:rPr>
            </a:br>
            <a:r>
              <a:rPr lang="el-GR" i="1" u="sng" dirty="0">
                <a:solidFill>
                  <a:srgbClr val="92D050"/>
                </a:solidFill>
              </a:rPr>
              <a:t>ΥΠΕΡΡΕΑΛΙΣΜΟΣ</a:t>
            </a:r>
          </a:p>
        </p:txBody>
      </p:sp>
      <p:sp>
        <p:nvSpPr>
          <p:cNvPr id="5" name="Διάγραμμα ροής: Συγχώνευση 4">
            <a:extLst>
              <a:ext uri="{FF2B5EF4-FFF2-40B4-BE49-F238E27FC236}">
                <a16:creationId xmlns:a16="http://schemas.microsoft.com/office/drawing/2014/main" id="{96B89718-3F6F-4AF3-AFEC-1046A04CA12A}"/>
              </a:ext>
            </a:extLst>
          </p:cNvPr>
          <p:cNvSpPr/>
          <p:nvPr/>
        </p:nvSpPr>
        <p:spPr>
          <a:xfrm>
            <a:off x="4632768" y="3299791"/>
            <a:ext cx="685800" cy="1537252"/>
          </a:xfrm>
          <a:prstGeom prst="flowChartMer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2692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CB7066E7-4472-45F4-B9C7-CC8F397C16A8}"/>
              </a:ext>
            </a:extLst>
          </p:cNvPr>
          <p:cNvSpPr/>
          <p:nvPr/>
        </p:nvSpPr>
        <p:spPr>
          <a:xfrm>
            <a:off x="490330" y="371057"/>
            <a:ext cx="4492487" cy="742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Εξωτερικά-μορφικά χαρακτηριστικά</a:t>
            </a:r>
          </a:p>
        </p:txBody>
      </p:sp>
      <p:sp>
        <p:nvSpPr>
          <p:cNvPr id="8" name="Ορθογώνιο 7">
            <a:extLst>
              <a:ext uri="{FF2B5EF4-FFF2-40B4-BE49-F238E27FC236}">
                <a16:creationId xmlns:a16="http://schemas.microsoft.com/office/drawing/2014/main" id="{DD32CAE9-F8AC-48F1-BD11-9E46CAC55315}"/>
              </a:ext>
            </a:extLst>
          </p:cNvPr>
          <p:cNvSpPr/>
          <p:nvPr/>
        </p:nvSpPr>
        <p:spPr>
          <a:xfrm>
            <a:off x="490330" y="1548205"/>
            <a:ext cx="4601815" cy="9034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Εγκαταλείπει τις  ομοιομορφίες                           (ως  προς τον  αριθμό των στίχων  κ.λπ.)</a:t>
            </a:r>
          </a:p>
        </p:txBody>
      </p:sp>
      <p:sp>
        <p:nvSpPr>
          <p:cNvPr id="9" name="Ορθογώνιο 8">
            <a:extLst>
              <a:ext uri="{FF2B5EF4-FFF2-40B4-BE49-F238E27FC236}">
                <a16:creationId xmlns:a16="http://schemas.microsoft.com/office/drawing/2014/main" id="{292FE662-58AA-43E0-AADE-55797CB58E10}"/>
              </a:ext>
            </a:extLst>
          </p:cNvPr>
          <p:cNvSpPr/>
          <p:nvPr/>
        </p:nvSpPr>
        <p:spPr>
          <a:xfrm>
            <a:off x="5486400" y="1618989"/>
            <a:ext cx="4028661" cy="832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Απουσία θέματος, λογικού ειρμού</a:t>
            </a:r>
            <a:r>
              <a:rPr lang="el-GR" dirty="0">
                <a:solidFill>
                  <a:srgbClr val="FF0000"/>
                </a:solidFill>
                <a:latin typeface="Times New Roman" panose="02020603050405020304" pitchFamily="18" charset="0"/>
                <a:cs typeface="Times New Roman" panose="02020603050405020304" pitchFamily="18" charset="0"/>
              </a:rPr>
              <a:t> &amp; </a:t>
            </a:r>
            <a:r>
              <a:rPr lang="el-GR" dirty="0">
                <a:solidFill>
                  <a:srgbClr val="FF0000"/>
                </a:solidFill>
              </a:rPr>
              <a:t>ελέγχου</a:t>
            </a:r>
          </a:p>
        </p:txBody>
      </p:sp>
      <p:sp>
        <p:nvSpPr>
          <p:cNvPr id="10" name="Ορθογώνιο 9">
            <a:extLst>
              <a:ext uri="{FF2B5EF4-FFF2-40B4-BE49-F238E27FC236}">
                <a16:creationId xmlns:a16="http://schemas.microsoft.com/office/drawing/2014/main" id="{78A46201-E8DB-4776-A87B-ADB08E81C62D}"/>
              </a:ext>
            </a:extLst>
          </p:cNvPr>
          <p:cNvSpPr/>
          <p:nvPr/>
        </p:nvSpPr>
        <p:spPr>
          <a:xfrm>
            <a:off x="5486400" y="371057"/>
            <a:ext cx="3935896" cy="7421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Εσωτερικά χαρακτηριστικά</a:t>
            </a:r>
          </a:p>
        </p:txBody>
      </p:sp>
      <p:sp>
        <p:nvSpPr>
          <p:cNvPr id="11" name="Ορθογώνιο 10">
            <a:extLst>
              <a:ext uri="{FF2B5EF4-FFF2-40B4-BE49-F238E27FC236}">
                <a16:creationId xmlns:a16="http://schemas.microsoft.com/office/drawing/2014/main" id="{B240486C-A995-42CD-9779-2A8B18B1B89B}"/>
              </a:ext>
            </a:extLst>
          </p:cNvPr>
          <p:cNvSpPr/>
          <p:nvPr/>
        </p:nvSpPr>
        <p:spPr>
          <a:xfrm>
            <a:off x="490330" y="2886680"/>
            <a:ext cx="4601815" cy="558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Απουσία στίξης</a:t>
            </a:r>
          </a:p>
        </p:txBody>
      </p:sp>
      <p:sp>
        <p:nvSpPr>
          <p:cNvPr id="12" name="Ορθογώνιο 11">
            <a:extLst>
              <a:ext uri="{FF2B5EF4-FFF2-40B4-BE49-F238E27FC236}">
                <a16:creationId xmlns:a16="http://schemas.microsoft.com/office/drawing/2014/main" id="{D625F0A4-2436-4A56-9C8F-AA9FFF1FA8F5}"/>
              </a:ext>
            </a:extLst>
          </p:cNvPr>
          <p:cNvSpPr/>
          <p:nvPr/>
        </p:nvSpPr>
        <p:spPr>
          <a:xfrm>
            <a:off x="5486399" y="2957464"/>
            <a:ext cx="4028661" cy="4881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Εσωτερικός ρυθμός</a:t>
            </a:r>
          </a:p>
        </p:txBody>
      </p:sp>
      <p:sp>
        <p:nvSpPr>
          <p:cNvPr id="13" name="Ορθογώνιο 12">
            <a:extLst>
              <a:ext uri="{FF2B5EF4-FFF2-40B4-BE49-F238E27FC236}">
                <a16:creationId xmlns:a16="http://schemas.microsoft.com/office/drawing/2014/main" id="{9FFC755E-EBB0-4F17-AA4B-BF1BB5D52483}"/>
              </a:ext>
            </a:extLst>
          </p:cNvPr>
          <p:cNvSpPr/>
          <p:nvPr/>
        </p:nvSpPr>
        <p:spPr>
          <a:xfrm>
            <a:off x="493630" y="3859697"/>
            <a:ext cx="459851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Απρόσμενοι συνδυασμοί λέξεων </a:t>
            </a:r>
            <a:r>
              <a:rPr lang="el-GR" dirty="0">
                <a:solidFill>
                  <a:srgbClr val="FF0000"/>
                </a:solidFill>
                <a:latin typeface="Times New Roman" panose="02020603050405020304" pitchFamily="18" charset="0"/>
                <a:cs typeface="Times New Roman" panose="02020603050405020304" pitchFamily="18" charset="0"/>
              </a:rPr>
              <a:t>&amp; </a:t>
            </a:r>
            <a:r>
              <a:rPr lang="el-GR" dirty="0">
                <a:solidFill>
                  <a:srgbClr val="FF0000"/>
                </a:solidFill>
              </a:rPr>
              <a:t>εντυπωσιακών εικόνων</a:t>
            </a:r>
          </a:p>
        </p:txBody>
      </p:sp>
      <p:sp>
        <p:nvSpPr>
          <p:cNvPr id="14" name="Ορθογώνιο 13">
            <a:extLst>
              <a:ext uri="{FF2B5EF4-FFF2-40B4-BE49-F238E27FC236}">
                <a16:creationId xmlns:a16="http://schemas.microsoft.com/office/drawing/2014/main" id="{0347059F-D739-4273-A252-3ACFDE2F503E}"/>
              </a:ext>
            </a:extLst>
          </p:cNvPr>
          <p:cNvSpPr/>
          <p:nvPr/>
        </p:nvSpPr>
        <p:spPr>
          <a:xfrm>
            <a:off x="5430082" y="4031969"/>
            <a:ext cx="4084977" cy="74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Το  ποίημα λειτουργεί  με τους μηχανισμούς  των προεκτάσεων </a:t>
            </a:r>
            <a:r>
              <a:rPr lang="el-GR" dirty="0">
                <a:solidFill>
                  <a:srgbClr val="FF0000"/>
                </a:solidFill>
                <a:latin typeface="Times New Roman" panose="02020603050405020304" pitchFamily="18" charset="0"/>
                <a:cs typeface="Times New Roman" panose="02020603050405020304" pitchFamily="18" charset="0"/>
              </a:rPr>
              <a:t>&amp; </a:t>
            </a:r>
            <a:r>
              <a:rPr lang="el-GR" dirty="0">
                <a:solidFill>
                  <a:srgbClr val="FF0000"/>
                </a:solidFill>
              </a:rPr>
              <a:t>των συνειρμών</a:t>
            </a:r>
          </a:p>
        </p:txBody>
      </p:sp>
      <p:sp>
        <p:nvSpPr>
          <p:cNvPr id="19" name="Ορθογώνιο 18">
            <a:extLst>
              <a:ext uri="{FF2B5EF4-FFF2-40B4-BE49-F238E27FC236}">
                <a16:creationId xmlns:a16="http://schemas.microsoft.com/office/drawing/2014/main" id="{DE2389A0-691C-47E9-9B3F-AEA76514B7F5}"/>
              </a:ext>
            </a:extLst>
          </p:cNvPr>
          <p:cNvSpPr/>
          <p:nvPr/>
        </p:nvSpPr>
        <p:spPr>
          <a:xfrm>
            <a:off x="556559" y="5188229"/>
            <a:ext cx="4535586" cy="6029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Αυτόματη γραφή</a:t>
            </a:r>
          </a:p>
        </p:txBody>
      </p:sp>
      <p:sp>
        <p:nvSpPr>
          <p:cNvPr id="20" name="Ορθογώνιο 19">
            <a:extLst>
              <a:ext uri="{FF2B5EF4-FFF2-40B4-BE49-F238E27FC236}">
                <a16:creationId xmlns:a16="http://schemas.microsoft.com/office/drawing/2014/main" id="{9FC7DFDD-CD43-454C-A030-7F44893A27FF}"/>
              </a:ext>
            </a:extLst>
          </p:cNvPr>
          <p:cNvSpPr/>
          <p:nvPr/>
        </p:nvSpPr>
        <p:spPr>
          <a:xfrm>
            <a:off x="5486399" y="5188229"/>
            <a:ext cx="3935897" cy="6029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Δημιουργική φαντασία  </a:t>
            </a:r>
            <a:r>
              <a:rPr lang="el-GR" dirty="0">
                <a:solidFill>
                  <a:srgbClr val="FF0000"/>
                </a:solidFill>
                <a:latin typeface="Times New Roman" panose="02020603050405020304" pitchFamily="18" charset="0"/>
                <a:cs typeface="Times New Roman" panose="02020603050405020304" pitchFamily="18" charset="0"/>
              </a:rPr>
              <a:t>&amp; </a:t>
            </a:r>
            <a:r>
              <a:rPr lang="el-GR" dirty="0">
                <a:solidFill>
                  <a:srgbClr val="FF0000"/>
                </a:solidFill>
              </a:rPr>
              <a:t>  λιγότερο  λογική</a:t>
            </a:r>
          </a:p>
        </p:txBody>
      </p:sp>
      <p:sp>
        <p:nvSpPr>
          <p:cNvPr id="21" name="Ορθογώνιο 20">
            <a:extLst>
              <a:ext uri="{FF2B5EF4-FFF2-40B4-BE49-F238E27FC236}">
                <a16:creationId xmlns:a16="http://schemas.microsoft.com/office/drawing/2014/main" id="{DEDE9D43-650A-4399-8947-A24242A6883E}"/>
              </a:ext>
            </a:extLst>
          </p:cNvPr>
          <p:cNvSpPr/>
          <p:nvPr/>
        </p:nvSpPr>
        <p:spPr>
          <a:xfrm>
            <a:off x="5486399" y="5943600"/>
            <a:ext cx="3935897" cy="5897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rPr>
              <a:t>Ο ερωτισμός, το  χιούμορ, η  φύση</a:t>
            </a:r>
          </a:p>
        </p:txBody>
      </p:sp>
    </p:spTree>
    <p:extLst>
      <p:ext uri="{BB962C8B-B14F-4D97-AF65-F5344CB8AC3E}">
        <p14:creationId xmlns:p14="http://schemas.microsoft.com/office/powerpoint/2010/main" val="80085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b="1" i="1" u="sng" dirty="0">
                <a:solidFill>
                  <a:schemeClr val="accent4"/>
                </a:solidFill>
              </a:rPr>
              <a:t>ΛΟΓΟΤΕΧΝΙΑ</a:t>
            </a:r>
          </a:p>
        </p:txBody>
      </p:sp>
      <p:sp>
        <p:nvSpPr>
          <p:cNvPr id="3" name="Θέση περιεχομένου 2"/>
          <p:cNvSpPr>
            <a:spLocks noGrp="1"/>
          </p:cNvSpPr>
          <p:nvPr>
            <p:ph idx="1"/>
          </p:nvPr>
        </p:nvSpPr>
        <p:spPr>
          <a:xfrm>
            <a:off x="677334" y="1475575"/>
            <a:ext cx="8596668" cy="5017990"/>
          </a:xfrm>
        </p:spPr>
        <p:txBody>
          <a:bodyPr>
            <a:normAutofit/>
          </a:bodyPr>
          <a:lstStyle/>
          <a:p>
            <a:pPr marL="0" indent="0">
              <a:buNone/>
            </a:pPr>
            <a:r>
              <a:rPr lang="el-GR" sz="2000" b="1" i="1" dirty="0">
                <a:solidFill>
                  <a:schemeClr val="accent5">
                    <a:lumMod val="75000"/>
                  </a:schemeClr>
                </a:solidFill>
              </a:rPr>
              <a:t>    </a:t>
            </a:r>
          </a:p>
          <a:p>
            <a:pPr marL="0" indent="0">
              <a:buNone/>
            </a:pPr>
            <a:endParaRPr lang="el-GR" sz="2000" b="1" i="1" dirty="0">
              <a:solidFill>
                <a:schemeClr val="accent5">
                  <a:lumMod val="75000"/>
                </a:schemeClr>
              </a:solidFill>
            </a:endParaRPr>
          </a:p>
          <a:p>
            <a:pPr marL="0" indent="0">
              <a:buNone/>
            </a:pPr>
            <a:endParaRPr lang="el-GR" sz="2000" b="1" i="1" dirty="0">
              <a:solidFill>
                <a:schemeClr val="accent5">
                  <a:lumMod val="75000"/>
                </a:schemeClr>
              </a:solidFill>
            </a:endParaRPr>
          </a:p>
          <a:p>
            <a:pPr marL="0" indent="0">
              <a:buNone/>
            </a:pPr>
            <a:endParaRPr lang="el-GR" sz="2000" b="1" i="1" dirty="0">
              <a:solidFill>
                <a:schemeClr val="accent5">
                  <a:lumMod val="75000"/>
                </a:schemeClr>
              </a:solidFill>
            </a:endParaRPr>
          </a:p>
          <a:p>
            <a:pPr algn="ctr">
              <a:buFont typeface="Arial" panose="020B0604020202020204" pitchFamily="34" charset="0"/>
              <a:buChar char="•"/>
            </a:pPr>
            <a:r>
              <a:rPr lang="el-GR" sz="2000" b="1" i="1" dirty="0">
                <a:solidFill>
                  <a:schemeClr val="accent5">
                    <a:lumMod val="75000"/>
                  </a:schemeClr>
                </a:solidFill>
              </a:rPr>
              <a:t>νέα σηματοδότηση των  λέξεων</a:t>
            </a:r>
          </a:p>
          <a:p>
            <a:pPr algn="ctr">
              <a:buFont typeface="Arial" panose="020B0604020202020204" pitchFamily="34" charset="0"/>
              <a:buChar char="•"/>
            </a:pPr>
            <a:r>
              <a:rPr lang="el-GR" sz="2000" b="1" i="1" dirty="0">
                <a:solidFill>
                  <a:schemeClr val="accent6">
                    <a:lumMod val="75000"/>
                  </a:schemeClr>
                </a:solidFill>
              </a:rPr>
              <a:t>τολμηρές μεταφορές</a:t>
            </a:r>
          </a:p>
          <a:p>
            <a:pPr algn="ctr">
              <a:buFont typeface="Arial" panose="020B0604020202020204" pitchFamily="34" charset="0"/>
              <a:buChar char="•"/>
            </a:pPr>
            <a:r>
              <a:rPr lang="el-GR" sz="2000" b="1" i="1" dirty="0">
                <a:solidFill>
                  <a:schemeClr val="accent5">
                    <a:lumMod val="75000"/>
                  </a:schemeClr>
                </a:solidFill>
              </a:rPr>
              <a:t>τολμηρές  παρομοιώσεις</a:t>
            </a:r>
          </a:p>
          <a:p>
            <a:pPr algn="ctr">
              <a:buFont typeface="Arial" panose="020B0604020202020204" pitchFamily="34" charset="0"/>
              <a:buChar char="•"/>
            </a:pPr>
            <a:r>
              <a:rPr lang="el-GR" sz="2000" b="1" i="1" dirty="0">
                <a:solidFill>
                  <a:schemeClr val="accent6">
                    <a:lumMod val="75000"/>
                  </a:schemeClr>
                </a:solidFill>
              </a:rPr>
              <a:t>τολμηρές μετωνυμίες</a:t>
            </a:r>
          </a:p>
          <a:p>
            <a:pPr algn="ctr">
              <a:buFont typeface="Arial" panose="020B0604020202020204" pitchFamily="34" charset="0"/>
              <a:buChar char="•"/>
            </a:pPr>
            <a:r>
              <a:rPr lang="el-GR" sz="2000" b="1" i="1" dirty="0">
                <a:solidFill>
                  <a:schemeClr val="accent5">
                    <a:lumMod val="75000"/>
                  </a:schemeClr>
                </a:solidFill>
              </a:rPr>
              <a:t>τολμηρές  εικόνες</a:t>
            </a:r>
          </a:p>
        </p:txBody>
      </p:sp>
      <p:sp>
        <p:nvSpPr>
          <p:cNvPr id="6" name="Ορθογώνιο 5">
            <a:extLst>
              <a:ext uri="{FF2B5EF4-FFF2-40B4-BE49-F238E27FC236}">
                <a16:creationId xmlns:a16="http://schemas.microsoft.com/office/drawing/2014/main" id="{8CDCC6A7-DBE9-456E-9F25-01A20E7CB266}"/>
              </a:ext>
            </a:extLst>
          </p:cNvPr>
          <p:cNvSpPr/>
          <p:nvPr/>
        </p:nvSpPr>
        <p:spPr>
          <a:xfrm>
            <a:off x="1828276" y="1722784"/>
            <a:ext cx="6294783"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b="1" i="1" dirty="0">
                <a:solidFill>
                  <a:srgbClr val="FF0000"/>
                </a:solidFill>
                <a:latin typeface="Times New Roman" panose="02020603050405020304" pitchFamily="18" charset="0"/>
                <a:cs typeface="Times New Roman" panose="02020603050405020304" pitchFamily="18" charset="0"/>
              </a:rPr>
              <a:t>Κύρια χαρακτηριστικά  στη Γλώσσα: </a:t>
            </a:r>
          </a:p>
        </p:txBody>
      </p:sp>
    </p:spTree>
    <p:extLst>
      <p:ext uri="{BB962C8B-B14F-4D97-AF65-F5344CB8AC3E}">
        <p14:creationId xmlns:p14="http://schemas.microsoft.com/office/powerpoint/2010/main" val="2163802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b="1" dirty="0">
                <a:solidFill>
                  <a:srgbClr val="FF0000"/>
                </a:solidFill>
                <a:latin typeface="Times New Roman" panose="02020603050405020304" pitchFamily="18" charset="0"/>
                <a:cs typeface="Times New Roman" panose="02020603050405020304" pitchFamily="18" charset="0"/>
              </a:rPr>
              <a:t>ΥΠΕΡΡΕΑΛΙΣΜΟΣ &amp; ΛΟΓΟΤΕΧΝΙΑ</a:t>
            </a:r>
          </a:p>
        </p:txBody>
      </p:sp>
      <p:sp>
        <p:nvSpPr>
          <p:cNvPr id="3" name="Θέση περιεχομένου 2"/>
          <p:cNvSpPr>
            <a:spLocks noGrp="1"/>
          </p:cNvSpPr>
          <p:nvPr>
            <p:ph idx="1"/>
          </p:nvPr>
        </p:nvSpPr>
        <p:spPr>
          <a:xfrm>
            <a:off x="677334" y="1369557"/>
            <a:ext cx="8596668" cy="5071000"/>
          </a:xfrm>
        </p:spPr>
        <p:txBody>
          <a:bodyPr>
            <a:normAutofit/>
          </a:bodyPr>
          <a:lstStyle/>
          <a:p>
            <a:endParaRPr lang="el-GR" dirty="0"/>
          </a:p>
          <a:p>
            <a:endParaRPr lang="el-GR" dirty="0"/>
          </a:p>
          <a:p>
            <a:endParaRPr lang="el-GR" dirty="0"/>
          </a:p>
          <a:p>
            <a:r>
              <a:rPr lang="el-GR" sz="2000" b="1" dirty="0">
                <a:latin typeface="Times New Roman" panose="02020603050405020304" pitchFamily="18" charset="0"/>
                <a:cs typeface="Times New Roman" panose="02020603050405020304" pitchFamily="18" charset="0"/>
              </a:rPr>
              <a:t>Το όνειρο  &amp; η φαντασία</a:t>
            </a:r>
          </a:p>
          <a:p>
            <a:r>
              <a:rPr lang="el-GR" sz="2000" b="1" dirty="0">
                <a:latin typeface="Times New Roman" panose="02020603050405020304" pitchFamily="18" charset="0"/>
                <a:cs typeface="Times New Roman" panose="02020603050405020304" pitchFamily="18" charset="0"/>
              </a:rPr>
              <a:t>Οι συνειρμοί</a:t>
            </a:r>
          </a:p>
          <a:p>
            <a:r>
              <a:rPr lang="el-GR" sz="2000" b="1" dirty="0">
                <a:latin typeface="Times New Roman" panose="02020603050405020304" pitchFamily="18" charset="0"/>
                <a:cs typeface="Times New Roman" panose="02020603050405020304" pitchFamily="18" charset="0"/>
              </a:rPr>
              <a:t>Η απουσία λογικής  αλληλουχίας</a:t>
            </a:r>
          </a:p>
          <a:p>
            <a:r>
              <a:rPr lang="el-GR" sz="2000" b="1" dirty="0">
                <a:latin typeface="Times New Roman" panose="02020603050405020304" pitchFamily="18" charset="0"/>
                <a:cs typeface="Times New Roman" panose="02020603050405020304" pitchFamily="18" charset="0"/>
              </a:rPr>
              <a:t>Η αισιοδοξία</a:t>
            </a:r>
          </a:p>
          <a:p>
            <a:r>
              <a:rPr lang="el-GR" sz="2000" b="1" dirty="0">
                <a:latin typeface="Times New Roman" panose="02020603050405020304" pitchFamily="18" charset="0"/>
                <a:cs typeface="Times New Roman" panose="02020603050405020304" pitchFamily="18" charset="0"/>
              </a:rPr>
              <a:t>Το  ασυνείδητο</a:t>
            </a:r>
          </a:p>
          <a:p>
            <a:r>
              <a:rPr lang="el-GR" sz="2000" b="1" dirty="0">
                <a:latin typeface="Times New Roman" panose="02020603050405020304" pitchFamily="18" charset="0"/>
                <a:cs typeface="Times New Roman" panose="02020603050405020304" pitchFamily="18" charset="0"/>
              </a:rPr>
              <a:t>Ο  ερωτισμός</a:t>
            </a:r>
          </a:p>
          <a:p>
            <a:r>
              <a:rPr lang="el-GR" sz="2000" b="1" dirty="0">
                <a:latin typeface="Times New Roman" panose="02020603050405020304" pitchFamily="18" charset="0"/>
                <a:cs typeface="Times New Roman" panose="02020603050405020304" pitchFamily="18" charset="0"/>
              </a:rPr>
              <a:t>Το  χιούμορ</a:t>
            </a:r>
          </a:p>
          <a:p>
            <a:r>
              <a:rPr lang="el-GR" sz="2000" b="1" dirty="0">
                <a:latin typeface="Times New Roman" panose="02020603050405020304" pitchFamily="18" charset="0"/>
                <a:cs typeface="Times New Roman" panose="02020603050405020304" pitchFamily="18" charset="0"/>
              </a:rPr>
              <a:t>Η φύση</a:t>
            </a:r>
          </a:p>
          <a:p>
            <a:endParaRPr lang="el-GR" dirty="0"/>
          </a:p>
        </p:txBody>
      </p:sp>
      <p:sp>
        <p:nvSpPr>
          <p:cNvPr id="5" name="Ορθογώνιο 4">
            <a:extLst>
              <a:ext uri="{FF2B5EF4-FFF2-40B4-BE49-F238E27FC236}">
                <a16:creationId xmlns:a16="http://schemas.microsoft.com/office/drawing/2014/main" id="{31DC0202-F180-444D-8604-1A9F07ACFB39}"/>
              </a:ext>
            </a:extLst>
          </p:cNvPr>
          <p:cNvSpPr/>
          <p:nvPr/>
        </p:nvSpPr>
        <p:spPr>
          <a:xfrm>
            <a:off x="2319131" y="1473200"/>
            <a:ext cx="583095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b="1" i="1" dirty="0">
                <a:solidFill>
                  <a:srgbClr val="FF0000"/>
                </a:solidFill>
                <a:latin typeface="Times New Roman" panose="02020603050405020304" pitchFamily="18" charset="0"/>
                <a:cs typeface="Times New Roman" panose="02020603050405020304" pitchFamily="18" charset="0"/>
              </a:rPr>
              <a:t>Κύρια χαρακτηριστικά περιεχομένου </a:t>
            </a:r>
          </a:p>
          <a:p>
            <a:pPr algn="ctr"/>
            <a:r>
              <a:rPr lang="el-GR" sz="2800" b="1" i="1" dirty="0">
                <a:solidFill>
                  <a:srgbClr val="FF0000"/>
                </a:solidFill>
                <a:latin typeface="Times New Roman" panose="02020603050405020304" pitchFamily="18" charset="0"/>
                <a:cs typeface="Times New Roman" panose="02020603050405020304" pitchFamily="18" charset="0"/>
              </a:rPr>
              <a:t> (κυρίως  στην ποίηση)</a:t>
            </a:r>
          </a:p>
        </p:txBody>
      </p:sp>
    </p:spTree>
    <p:extLst>
      <p:ext uri="{BB962C8B-B14F-4D97-AF65-F5344CB8AC3E}">
        <p14:creationId xmlns:p14="http://schemas.microsoft.com/office/powerpoint/2010/main" val="82624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βάλ 4">
            <a:extLst>
              <a:ext uri="{FF2B5EF4-FFF2-40B4-BE49-F238E27FC236}">
                <a16:creationId xmlns:a16="http://schemas.microsoft.com/office/drawing/2014/main" id="{3365BD3A-B728-43A4-8B29-EF23414986FF}"/>
              </a:ext>
            </a:extLst>
          </p:cNvPr>
          <p:cNvSpPr/>
          <p:nvPr/>
        </p:nvSpPr>
        <p:spPr>
          <a:xfrm>
            <a:off x="790441" y="2130744"/>
            <a:ext cx="3876886" cy="35700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solidFill>
                  <a:srgbClr val="FF0000"/>
                </a:solidFill>
              </a:rPr>
              <a:t>Τι  να σημαίνει  άραγε &lt;&lt;</a:t>
            </a:r>
            <a:r>
              <a:rPr lang="el-GR" sz="2000" dirty="0" err="1">
                <a:solidFill>
                  <a:srgbClr val="FF0000"/>
                </a:solidFill>
              </a:rPr>
              <a:t>ηλιοπότης</a:t>
            </a:r>
            <a:r>
              <a:rPr lang="el-GR" sz="2000" dirty="0">
                <a:solidFill>
                  <a:srgbClr val="FF0000"/>
                </a:solidFill>
              </a:rPr>
              <a:t>&gt;&gt;</a:t>
            </a:r>
          </a:p>
        </p:txBody>
      </p:sp>
      <p:pic>
        <p:nvPicPr>
          <p:cNvPr id="3" name="Εικόνα 2">
            <a:extLst>
              <a:ext uri="{FF2B5EF4-FFF2-40B4-BE49-F238E27FC236}">
                <a16:creationId xmlns:a16="http://schemas.microsoft.com/office/drawing/2014/main" id="{8CA045EC-FD8D-4CA7-B607-93A3BA9BC5FC}"/>
              </a:ext>
            </a:extLst>
          </p:cNvPr>
          <p:cNvPicPr>
            <a:picLocks noChangeAspect="1"/>
          </p:cNvPicPr>
          <p:nvPr/>
        </p:nvPicPr>
        <p:blipFill>
          <a:blip r:embed="rId2"/>
          <a:stretch>
            <a:fillRect/>
          </a:stretch>
        </p:blipFill>
        <p:spPr>
          <a:xfrm>
            <a:off x="5988594" y="1424024"/>
            <a:ext cx="3071000" cy="4276725"/>
          </a:xfrm>
          <a:prstGeom prst="rect">
            <a:avLst/>
          </a:prstGeom>
        </p:spPr>
      </p:pic>
      <p:pic>
        <p:nvPicPr>
          <p:cNvPr id="8" name="Εικόνα 7">
            <a:extLst>
              <a:ext uri="{FF2B5EF4-FFF2-40B4-BE49-F238E27FC236}">
                <a16:creationId xmlns:a16="http://schemas.microsoft.com/office/drawing/2014/main" id="{90D4164D-C572-4DE8-80C8-C76EBE7CDE04}"/>
              </a:ext>
            </a:extLst>
          </p:cNvPr>
          <p:cNvPicPr>
            <a:picLocks noChangeAspect="1"/>
          </p:cNvPicPr>
          <p:nvPr/>
        </p:nvPicPr>
        <p:blipFill>
          <a:blip r:embed="rId3"/>
          <a:stretch>
            <a:fillRect/>
          </a:stretch>
        </p:blipFill>
        <p:spPr>
          <a:xfrm>
            <a:off x="2362277" y="843989"/>
            <a:ext cx="2305050" cy="1990725"/>
          </a:xfrm>
          <a:prstGeom prst="rect">
            <a:avLst/>
          </a:prstGeom>
        </p:spPr>
      </p:pic>
    </p:spTree>
    <p:extLst>
      <p:ext uri="{BB962C8B-B14F-4D97-AF65-F5344CB8AC3E}">
        <p14:creationId xmlns:p14="http://schemas.microsoft.com/office/powerpoint/2010/main" val="2098144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βάλ 4">
            <a:extLst>
              <a:ext uri="{FF2B5EF4-FFF2-40B4-BE49-F238E27FC236}">
                <a16:creationId xmlns:a16="http://schemas.microsoft.com/office/drawing/2014/main" id="{AEE9924F-C3ED-42A1-A45E-D0A92BAF7948}"/>
              </a:ext>
            </a:extLst>
          </p:cNvPr>
          <p:cNvSpPr/>
          <p:nvPr/>
        </p:nvSpPr>
        <p:spPr>
          <a:xfrm>
            <a:off x="1828799" y="636104"/>
            <a:ext cx="3559127" cy="159026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0000"/>
                </a:solidFill>
                <a:latin typeface="Times New Roman" panose="02020603050405020304" pitchFamily="18" charset="0"/>
                <a:cs typeface="Times New Roman" panose="02020603050405020304" pitchFamily="18" charset="0"/>
              </a:rPr>
              <a:t>Χαρακτηρίστηκε έτσι  από  τη  λατρεία του  για το φως του ήλιου</a:t>
            </a:r>
          </a:p>
        </p:txBody>
      </p:sp>
      <p:sp>
        <p:nvSpPr>
          <p:cNvPr id="6" name="Οβάλ 5">
            <a:extLst>
              <a:ext uri="{FF2B5EF4-FFF2-40B4-BE49-F238E27FC236}">
                <a16:creationId xmlns:a16="http://schemas.microsoft.com/office/drawing/2014/main" id="{FBA2893A-5155-47AA-AD41-B4A57C9DB205}"/>
              </a:ext>
            </a:extLst>
          </p:cNvPr>
          <p:cNvSpPr/>
          <p:nvPr/>
        </p:nvSpPr>
        <p:spPr>
          <a:xfrm>
            <a:off x="1828799" y="2643808"/>
            <a:ext cx="3446585" cy="16764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accent5">
                    <a:lumMod val="75000"/>
                  </a:schemeClr>
                </a:solidFill>
                <a:latin typeface="Times New Roman" panose="02020603050405020304" pitchFamily="18" charset="0"/>
                <a:cs typeface="Times New Roman" panose="02020603050405020304" pitchFamily="18" charset="0"/>
              </a:rPr>
              <a:t>Ο   ήλιος ως  σύμβολο δικαιοσύνης,  φυσικής τάξης  και  πολιτισμού</a:t>
            </a:r>
          </a:p>
        </p:txBody>
      </p:sp>
      <p:sp>
        <p:nvSpPr>
          <p:cNvPr id="7" name="Οβάλ 6">
            <a:extLst>
              <a:ext uri="{FF2B5EF4-FFF2-40B4-BE49-F238E27FC236}">
                <a16:creationId xmlns:a16="http://schemas.microsoft.com/office/drawing/2014/main" id="{12C1569A-136E-4698-A9A1-F1932EA786FE}"/>
              </a:ext>
            </a:extLst>
          </p:cNvPr>
          <p:cNvSpPr/>
          <p:nvPr/>
        </p:nvSpPr>
        <p:spPr>
          <a:xfrm>
            <a:off x="1828800" y="4837042"/>
            <a:ext cx="3446584" cy="15372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rgbClr val="FFFF00"/>
                </a:solidFill>
                <a:latin typeface="Times New Roman" panose="02020603050405020304" pitchFamily="18" charset="0"/>
                <a:cs typeface="Times New Roman" panose="02020603050405020304" pitchFamily="18" charset="0"/>
              </a:rPr>
              <a:t>Το  ηλιακό  φως παίρνει διαστάσεις  ηθικές &amp; πνευματικές</a:t>
            </a:r>
          </a:p>
        </p:txBody>
      </p:sp>
      <p:pic>
        <p:nvPicPr>
          <p:cNvPr id="13" name="Εικόνα 12">
            <a:extLst>
              <a:ext uri="{FF2B5EF4-FFF2-40B4-BE49-F238E27FC236}">
                <a16:creationId xmlns:a16="http://schemas.microsoft.com/office/drawing/2014/main" id="{F30EAB00-8D46-4ADC-82AC-D548142A61BA}"/>
              </a:ext>
            </a:extLst>
          </p:cNvPr>
          <p:cNvPicPr>
            <a:picLocks noChangeAspect="1"/>
          </p:cNvPicPr>
          <p:nvPr/>
        </p:nvPicPr>
        <p:blipFill>
          <a:blip r:embed="rId2"/>
          <a:stretch>
            <a:fillRect/>
          </a:stretch>
        </p:blipFill>
        <p:spPr>
          <a:xfrm>
            <a:off x="6020972" y="1153551"/>
            <a:ext cx="4234376" cy="4642338"/>
          </a:xfrm>
          <a:prstGeom prst="rect">
            <a:avLst/>
          </a:prstGeom>
        </p:spPr>
      </p:pic>
    </p:spTree>
    <p:extLst>
      <p:ext uri="{BB962C8B-B14F-4D97-AF65-F5344CB8AC3E}">
        <p14:creationId xmlns:p14="http://schemas.microsoft.com/office/powerpoint/2010/main" val="71864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b="1" i="1" u="sng" dirty="0">
                <a:solidFill>
                  <a:schemeClr val="accent5">
                    <a:lumMod val="75000"/>
                  </a:schemeClr>
                </a:solidFill>
              </a:rPr>
              <a:t>ΕΡΓΑΣΙΕΣ</a:t>
            </a:r>
          </a:p>
        </p:txBody>
      </p:sp>
      <p:sp>
        <p:nvSpPr>
          <p:cNvPr id="3" name="Θέση περιεχομένου 2"/>
          <p:cNvSpPr>
            <a:spLocks noGrp="1"/>
          </p:cNvSpPr>
          <p:nvPr>
            <p:ph idx="1"/>
          </p:nvPr>
        </p:nvSpPr>
        <p:spPr>
          <a:xfrm>
            <a:off x="677334" y="1577009"/>
            <a:ext cx="8596668" cy="4850295"/>
          </a:xfrm>
        </p:spPr>
        <p:txBody>
          <a:bodyPr/>
          <a:lstStyle/>
          <a:p>
            <a:pPr marL="0" indent="0" algn="ctr">
              <a:buNone/>
            </a:pPr>
            <a:r>
              <a:rPr lang="el-GR" sz="2400" b="1" i="1" u="sng" dirty="0">
                <a:solidFill>
                  <a:srgbClr val="FF0000"/>
                </a:solidFill>
                <a:latin typeface="Times New Roman" panose="02020603050405020304" pitchFamily="18" charset="0"/>
                <a:cs typeface="Times New Roman" panose="02020603050405020304" pitchFamily="18" charset="0"/>
              </a:rPr>
              <a:t>ΟΜΑΔΑ 1</a:t>
            </a:r>
            <a:r>
              <a:rPr lang="el-GR" sz="2400" b="1" i="1" u="sng" baseline="30000" dirty="0">
                <a:solidFill>
                  <a:srgbClr val="FF0000"/>
                </a:solidFill>
                <a:latin typeface="Times New Roman" panose="02020603050405020304" pitchFamily="18" charset="0"/>
                <a:cs typeface="Times New Roman" panose="02020603050405020304" pitchFamily="18" charset="0"/>
              </a:rPr>
              <a:t>η</a:t>
            </a:r>
          </a:p>
          <a:p>
            <a:pPr marL="0" indent="0" algn="ctr">
              <a:buNone/>
            </a:pPr>
            <a:endParaRPr lang="el-GR" sz="2400" b="1" dirty="0">
              <a:solidFill>
                <a:srgbClr val="FF0000"/>
              </a:solidFill>
              <a:latin typeface="Times New Roman" panose="02020603050405020304" pitchFamily="18" charset="0"/>
              <a:cs typeface="Times New Roman" panose="02020603050405020304" pitchFamily="18" charset="0"/>
            </a:endParaRPr>
          </a:p>
          <a:p>
            <a:r>
              <a:rPr lang="el-GR" sz="2400" b="1" dirty="0">
                <a:latin typeface="Times New Roman" panose="02020603050405020304" pitchFamily="18" charset="0"/>
                <a:cs typeface="Times New Roman" panose="02020603050405020304" pitchFamily="18" charset="0"/>
              </a:rPr>
              <a:t>Επισκεφθείτε την ιστοσελίδα: </a:t>
            </a:r>
            <a:r>
              <a:rPr lang="en-US" sz="2400" b="1" dirty="0">
                <a:latin typeface="Times New Roman" panose="02020603050405020304" pitchFamily="18" charset="0"/>
                <a:cs typeface="Times New Roman" panose="02020603050405020304" pitchFamily="18" charset="0"/>
              </a:rPr>
              <a:t> </a:t>
            </a:r>
            <a:endParaRPr lang="el-GR" sz="2400" b="1" dirty="0">
              <a:latin typeface="Times New Roman" panose="02020603050405020304" pitchFamily="18" charset="0"/>
              <a:cs typeface="Times New Roman" panose="02020603050405020304" pitchFamily="18" charset="0"/>
            </a:endParaRPr>
          </a:p>
          <a:p>
            <a:pPr marL="0" indent="0">
              <a:buNone/>
            </a:pPr>
            <a:r>
              <a:rPr lang="en-US" sz="2400" dirty="0">
                <a:solidFill>
                  <a:schemeClr val="accent1">
                    <a:lumMod val="75000"/>
                  </a:schemeClr>
                </a:solidFill>
                <a:latin typeface="Times New Roman" panose="02020603050405020304" pitchFamily="18" charset="0"/>
                <a:cs typeface="Times New Roman" panose="02020603050405020304" pitchFamily="18" charset="0"/>
              </a:rPr>
              <a:t>http</a:t>
            </a:r>
            <a:r>
              <a:rPr lang="el-GR" sz="2400" dirty="0">
                <a:solidFill>
                  <a:schemeClr val="accent1">
                    <a:lumMod val="75000"/>
                  </a:schemeClr>
                </a:solidFill>
                <a:latin typeface="Times New Roman" panose="02020603050405020304" pitchFamily="18" charset="0"/>
                <a:cs typeface="Times New Roman" panose="02020603050405020304" pitchFamily="18" charset="0"/>
              </a:rPr>
              <a:t>: </a:t>
            </a:r>
            <a:r>
              <a:rPr lang="en-US" sz="2400" dirty="0">
                <a:solidFill>
                  <a:schemeClr val="accent1">
                    <a:lumMod val="75000"/>
                  </a:schemeClr>
                </a:solidFill>
                <a:latin typeface="Times New Roman" panose="02020603050405020304" pitchFamily="18" charset="0"/>
                <a:cs typeface="Times New Roman" panose="02020603050405020304" pitchFamily="18" charset="0"/>
              </a:rPr>
              <a:t>//www.snhell.gr//kids/category.asp? Ide=2</a:t>
            </a:r>
            <a:endParaRPr lang="el-GR" sz="2400" dirty="0">
              <a:solidFill>
                <a:schemeClr val="accent1">
                  <a:lumMod val="75000"/>
                </a:schemeClr>
              </a:solidFill>
              <a:latin typeface="Times New Roman" panose="02020603050405020304" pitchFamily="18" charset="0"/>
              <a:cs typeface="Times New Roman" panose="02020603050405020304" pitchFamily="18" charset="0"/>
            </a:endParaRPr>
          </a:p>
          <a:p>
            <a:pPr marL="0" indent="0">
              <a:buNone/>
            </a:pPr>
            <a:r>
              <a:rPr lang="el-GR" sz="2400" dirty="0">
                <a:latin typeface="Times New Roman" panose="02020603050405020304" pitchFamily="18" charset="0"/>
                <a:cs typeface="Times New Roman" panose="02020603050405020304" pitchFamily="18" charset="0"/>
              </a:rPr>
              <a:t>  ΄΄Σπουδαστήριο Νέου Ελληνισμού΄΄</a:t>
            </a:r>
          </a:p>
          <a:p>
            <a:pPr marL="0" indent="0">
              <a:buNone/>
            </a:pPr>
            <a:endParaRPr lang="el-GR" sz="2400" dirty="0">
              <a:latin typeface="Times New Roman" panose="02020603050405020304" pitchFamily="18" charset="0"/>
              <a:cs typeface="Times New Roman" panose="02020603050405020304" pitchFamily="18" charset="0"/>
            </a:endParaRPr>
          </a:p>
          <a:p>
            <a:pPr marL="0" indent="0">
              <a:buNone/>
            </a:pPr>
            <a:r>
              <a:rPr lang="el-GR" sz="2400" b="1" dirty="0">
                <a:solidFill>
                  <a:schemeClr val="accent6">
                    <a:lumMod val="75000"/>
                  </a:schemeClr>
                </a:solidFill>
                <a:latin typeface="Times New Roman" panose="02020603050405020304" pitchFamily="18" charset="0"/>
                <a:cs typeface="Times New Roman" panose="02020603050405020304" pitchFamily="18" charset="0"/>
              </a:rPr>
              <a:t>Α. Επιλέξτε   ένα ποίημα   της αρεσκείας  σας για τη  φύση.</a:t>
            </a:r>
          </a:p>
          <a:p>
            <a:pPr marL="0" indent="0">
              <a:buNone/>
            </a:pPr>
            <a:r>
              <a:rPr lang="el-GR" sz="2400" b="1" dirty="0">
                <a:solidFill>
                  <a:schemeClr val="accent5">
                    <a:lumMod val="75000"/>
                  </a:schemeClr>
                </a:solidFill>
                <a:latin typeface="Times New Roman" panose="02020603050405020304" pitchFamily="18" charset="0"/>
                <a:cs typeface="Times New Roman" panose="02020603050405020304" pitchFamily="18" charset="0"/>
              </a:rPr>
              <a:t>Β. Εντοπίστε </a:t>
            </a:r>
            <a:r>
              <a:rPr lang="el-GR" sz="2400" b="1" u="sng" dirty="0">
                <a:solidFill>
                  <a:schemeClr val="accent5">
                    <a:lumMod val="75000"/>
                  </a:schemeClr>
                </a:solidFill>
                <a:latin typeface="Times New Roman" panose="02020603050405020304" pitchFamily="18" charset="0"/>
                <a:cs typeface="Times New Roman" panose="02020603050405020304" pitchFamily="18" charset="0"/>
              </a:rPr>
              <a:t>ομοιότητες</a:t>
            </a:r>
            <a:r>
              <a:rPr lang="el-GR" sz="2400" b="1" dirty="0">
                <a:solidFill>
                  <a:schemeClr val="accent5">
                    <a:lumMod val="75000"/>
                  </a:schemeClr>
                </a:solidFill>
                <a:latin typeface="Times New Roman" panose="02020603050405020304" pitchFamily="18" charset="0"/>
                <a:cs typeface="Times New Roman" panose="02020603050405020304" pitchFamily="18" charset="0"/>
              </a:rPr>
              <a:t>  και </a:t>
            </a:r>
            <a:r>
              <a:rPr lang="el-GR" sz="2400" b="1" u="sng" dirty="0">
                <a:solidFill>
                  <a:schemeClr val="accent5">
                    <a:lumMod val="75000"/>
                  </a:schemeClr>
                </a:solidFill>
                <a:latin typeface="Times New Roman" panose="02020603050405020304" pitchFamily="18" charset="0"/>
                <a:cs typeface="Times New Roman" panose="02020603050405020304" pitchFamily="18" charset="0"/>
              </a:rPr>
              <a:t>διαφορές </a:t>
            </a:r>
            <a:r>
              <a:rPr lang="el-GR" sz="2400" b="1" dirty="0">
                <a:solidFill>
                  <a:schemeClr val="accent5">
                    <a:lumMod val="75000"/>
                  </a:schemeClr>
                </a:solidFill>
                <a:latin typeface="Times New Roman" panose="02020603050405020304" pitchFamily="18" charset="0"/>
                <a:cs typeface="Times New Roman" panose="02020603050405020304" pitchFamily="18" charset="0"/>
              </a:rPr>
              <a:t>ανάμεσα στις δύο ποιητικές αντιλήψεις</a:t>
            </a:r>
            <a:r>
              <a:rPr lang="el-GR" b="1" dirty="0">
                <a:solidFill>
                  <a:schemeClr val="accent5">
                    <a:lumMod val="75000"/>
                  </a:schemeClr>
                </a:solidFill>
              </a:rPr>
              <a:t>.</a:t>
            </a:r>
          </a:p>
        </p:txBody>
      </p:sp>
    </p:spTree>
    <p:extLst>
      <p:ext uri="{BB962C8B-B14F-4D97-AF65-F5344CB8AC3E}">
        <p14:creationId xmlns:p14="http://schemas.microsoft.com/office/powerpoint/2010/main" val="45407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b="1" i="1" u="sng" dirty="0">
                <a:solidFill>
                  <a:schemeClr val="accent5">
                    <a:lumMod val="75000"/>
                  </a:schemeClr>
                </a:solidFill>
              </a:rPr>
              <a:t>ΕΡΓΑΣΙΕΣ</a:t>
            </a:r>
            <a:endParaRPr lang="el-GR" dirty="0"/>
          </a:p>
        </p:txBody>
      </p:sp>
      <p:sp>
        <p:nvSpPr>
          <p:cNvPr id="3" name="Θέση περιεχομένου 2"/>
          <p:cNvSpPr>
            <a:spLocks noGrp="1"/>
          </p:cNvSpPr>
          <p:nvPr>
            <p:ph idx="1"/>
          </p:nvPr>
        </p:nvSpPr>
        <p:spPr>
          <a:xfrm>
            <a:off x="677334" y="1417983"/>
            <a:ext cx="8596668" cy="5314122"/>
          </a:xfrm>
        </p:spPr>
        <p:txBody>
          <a:bodyPr>
            <a:noAutofit/>
          </a:bodyPr>
          <a:lstStyle/>
          <a:p>
            <a:pPr marL="0" indent="0" algn="ctr">
              <a:buNone/>
            </a:pPr>
            <a:r>
              <a:rPr lang="el-GR" sz="2400" b="1" i="1" u="sng" dirty="0">
                <a:solidFill>
                  <a:srgbClr val="7030A0"/>
                </a:solidFill>
                <a:latin typeface="Times New Roman" panose="02020603050405020304" pitchFamily="18" charset="0"/>
                <a:cs typeface="Times New Roman" panose="02020603050405020304" pitchFamily="18" charset="0"/>
              </a:rPr>
              <a:t>ΟΜΑΔΑ 2</a:t>
            </a:r>
            <a:r>
              <a:rPr lang="el-GR" sz="2400" b="1" i="1" u="sng" baseline="30000" dirty="0">
                <a:solidFill>
                  <a:srgbClr val="7030A0"/>
                </a:solidFill>
                <a:latin typeface="Times New Roman" panose="02020603050405020304" pitchFamily="18" charset="0"/>
                <a:cs typeface="Times New Roman" panose="02020603050405020304" pitchFamily="18" charset="0"/>
              </a:rPr>
              <a:t>η</a:t>
            </a:r>
            <a:endParaRPr lang="el-GR" sz="2400" b="1" i="1" u="sng" dirty="0">
              <a:solidFill>
                <a:srgbClr val="7030A0"/>
              </a:solidFill>
              <a:latin typeface="Times New Roman" panose="02020603050405020304" pitchFamily="18" charset="0"/>
              <a:cs typeface="Times New Roman" panose="02020603050405020304" pitchFamily="18" charset="0"/>
            </a:endParaRPr>
          </a:p>
          <a:p>
            <a:r>
              <a:rPr lang="el-GR" sz="2400" b="1" dirty="0">
                <a:latin typeface="Times New Roman" panose="02020603050405020304" pitchFamily="18" charset="0"/>
                <a:cs typeface="Times New Roman" panose="02020603050405020304" pitchFamily="18" charset="0"/>
              </a:rPr>
              <a:t>Με χρήση λογισμικού εργαλείου </a:t>
            </a:r>
          </a:p>
          <a:p>
            <a:pPr marL="0" indent="0">
              <a:buNone/>
            </a:pPr>
            <a:r>
              <a:rPr lang="el-GR" sz="2400" u="sng" dirty="0">
                <a:solidFill>
                  <a:srgbClr val="FF0000"/>
                </a:solidFill>
                <a:latin typeface="Times New Roman" panose="02020603050405020304" pitchFamily="18" charset="0"/>
                <a:cs typeface="Times New Roman" panose="02020603050405020304" pitchFamily="18" charset="0"/>
              </a:rPr>
              <a:t>Δημιουργία  </a:t>
            </a:r>
            <a:r>
              <a:rPr lang="en-US" sz="2400" u="sng" dirty="0">
                <a:solidFill>
                  <a:srgbClr val="FF0000"/>
                </a:solidFill>
                <a:latin typeface="Times New Roman" panose="02020603050405020304" pitchFamily="18" charset="0"/>
                <a:cs typeface="Times New Roman" panose="02020603050405020304" pitchFamily="18" charset="0"/>
              </a:rPr>
              <a:t>Comics </a:t>
            </a:r>
            <a:r>
              <a:rPr lang="en-US" sz="2400" u="sng" dirty="0" err="1">
                <a:solidFill>
                  <a:srgbClr val="FF0000"/>
                </a:solidFill>
                <a:latin typeface="Times New Roman" panose="02020603050405020304" pitchFamily="18" charset="0"/>
                <a:cs typeface="Times New Roman" panose="02020603050405020304" pitchFamily="18" charset="0"/>
              </a:rPr>
              <a:t>Pixton</a:t>
            </a:r>
            <a:endParaRPr lang="el-GR" sz="2400" u="sng" dirty="0">
              <a:solidFill>
                <a:srgbClr val="FF0000"/>
              </a:solidFill>
              <a:latin typeface="Times New Roman" panose="02020603050405020304" pitchFamily="18" charset="0"/>
              <a:cs typeface="Times New Roman" panose="02020603050405020304" pitchFamily="18" charset="0"/>
            </a:endParaRPr>
          </a:p>
          <a:p>
            <a:pPr marL="0" indent="0">
              <a:buNone/>
            </a:pPr>
            <a:endParaRPr lang="en-US" sz="2400" u="sng" dirty="0">
              <a:solidFill>
                <a:srgbClr val="FF0000"/>
              </a:solidFill>
              <a:latin typeface="Times New Roman" panose="02020603050405020304" pitchFamily="18" charset="0"/>
              <a:cs typeface="Times New Roman" panose="02020603050405020304" pitchFamily="18" charset="0"/>
            </a:endParaRPr>
          </a:p>
          <a:p>
            <a:pPr marL="0" indent="0">
              <a:buNone/>
            </a:pPr>
            <a:r>
              <a:rPr lang="en-US" sz="2400" b="1" dirty="0">
                <a:latin typeface="Times New Roman" panose="02020603050405020304" pitchFamily="18" charset="0"/>
                <a:cs typeface="Times New Roman" panose="02020603050405020304" pitchFamily="18" charset="0"/>
              </a:rPr>
              <a:t>E</a:t>
            </a:r>
            <a:r>
              <a:rPr lang="el-GR" sz="2400" b="1" dirty="0" err="1">
                <a:latin typeface="Times New Roman" panose="02020603050405020304" pitchFamily="18" charset="0"/>
                <a:cs typeface="Times New Roman" panose="02020603050405020304" pitchFamily="18" charset="0"/>
              </a:rPr>
              <a:t>μπνευστείτε</a:t>
            </a:r>
            <a:r>
              <a:rPr lang="el-GR" sz="2400" b="1" dirty="0">
                <a:latin typeface="Times New Roman" panose="02020603050405020304" pitchFamily="18" charset="0"/>
                <a:cs typeface="Times New Roman" panose="02020603050405020304" pitchFamily="18" charset="0"/>
              </a:rPr>
              <a:t> από το ποίημα και σχεδιάστε  τη δική σας ιστορία.</a:t>
            </a:r>
          </a:p>
          <a:p>
            <a:pPr marL="0" indent="0">
              <a:buNone/>
            </a:pPr>
            <a:endParaRPr lang="el-GR" sz="2400" dirty="0">
              <a:latin typeface="Times New Roman" panose="02020603050405020304" pitchFamily="18" charset="0"/>
              <a:cs typeface="Times New Roman" panose="02020603050405020304" pitchFamily="18" charset="0"/>
            </a:endParaRPr>
          </a:p>
          <a:p>
            <a:pPr marL="0" indent="0">
              <a:buNone/>
            </a:pPr>
            <a:r>
              <a:rPr lang="el-GR" sz="2400" dirty="0">
                <a:latin typeface="Times New Roman" panose="02020603050405020304" pitchFamily="18" charset="0"/>
                <a:cs typeface="Times New Roman" panose="02020603050405020304" pitchFamily="18" charset="0"/>
              </a:rPr>
              <a:t>[ Το </a:t>
            </a:r>
            <a:r>
              <a:rPr lang="en-US" sz="2400" dirty="0" err="1">
                <a:solidFill>
                  <a:srgbClr val="FF0000"/>
                </a:solidFill>
                <a:latin typeface="Times New Roman" panose="02020603050405020304" pitchFamily="18" charset="0"/>
                <a:cs typeface="Times New Roman" panose="02020603050405020304" pitchFamily="18" charset="0"/>
              </a:rPr>
              <a:t>Pixton</a:t>
            </a:r>
            <a:r>
              <a:rPr lang="en-US" sz="2400" dirty="0">
                <a:latin typeface="Times New Roman" panose="02020603050405020304" pitchFamily="18" charset="0"/>
                <a:cs typeface="Times New Roman" panose="02020603050405020304" pitchFamily="18" charset="0"/>
              </a:rPr>
              <a:t> </a:t>
            </a:r>
            <a:r>
              <a:rPr lang="el-GR" sz="2400" dirty="0">
                <a:latin typeface="Times New Roman" panose="02020603050405020304" pitchFamily="18" charset="0"/>
                <a:cs typeface="Times New Roman" panose="02020603050405020304" pitchFamily="18" charset="0"/>
              </a:rPr>
              <a:t>είναι ένα </a:t>
            </a:r>
            <a:r>
              <a:rPr lang="en-US" sz="2400" dirty="0">
                <a:latin typeface="Times New Roman" panose="02020603050405020304" pitchFamily="18" charset="0"/>
                <a:cs typeface="Times New Roman" panose="02020603050405020304" pitchFamily="18" charset="0"/>
              </a:rPr>
              <a:t>online </a:t>
            </a:r>
            <a:r>
              <a:rPr lang="el-GR" sz="2400" dirty="0">
                <a:latin typeface="Times New Roman" panose="02020603050405020304" pitchFamily="18" charset="0"/>
                <a:cs typeface="Times New Roman" panose="02020603050405020304" pitchFamily="18" charset="0"/>
              </a:rPr>
              <a:t>εργαλείο δημιουργίας κόμικς!</a:t>
            </a:r>
          </a:p>
          <a:p>
            <a:pPr marL="0" indent="0">
              <a:buNone/>
            </a:pPr>
            <a:r>
              <a:rPr lang="el-GR" sz="2400" dirty="0">
                <a:latin typeface="Times New Roman" panose="02020603050405020304" pitchFamily="18" charset="0"/>
                <a:cs typeface="Times New Roman" panose="02020603050405020304" pitchFamily="18" charset="0"/>
              </a:rPr>
              <a:t>Επιτρέπει   στους χρήστες να δημιουργήσουν  εύκολα και γρήγορα τις δικές τους ιστορίες, με τους δικούς τους πρωταγωνιστές.</a:t>
            </a:r>
          </a:p>
          <a:p>
            <a:pPr marL="0" indent="0">
              <a:buNone/>
            </a:pPr>
            <a:r>
              <a:rPr lang="el-GR" sz="2400" dirty="0">
                <a:latin typeface="Times New Roman" panose="02020603050405020304" pitchFamily="18" charset="0"/>
                <a:cs typeface="Times New Roman" panose="02020603050405020304" pitchFamily="18" charset="0"/>
              </a:rPr>
              <a:t>Δεν απαιτεί κάποιες ιδιαίτερες γνώσεις γραφιστικής, παρά μόνο  φαντασία και όρεξη.]</a:t>
            </a:r>
          </a:p>
        </p:txBody>
      </p:sp>
    </p:spTree>
    <p:extLst>
      <p:ext uri="{BB962C8B-B14F-4D97-AF65-F5344CB8AC3E}">
        <p14:creationId xmlns:p14="http://schemas.microsoft.com/office/powerpoint/2010/main" val="52181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b="1" i="1" u="sng" dirty="0">
                <a:solidFill>
                  <a:schemeClr val="accent5">
                    <a:lumMod val="75000"/>
                  </a:schemeClr>
                </a:solidFill>
              </a:rPr>
              <a:t>ΕΡΓΑΣΙΕΣ</a:t>
            </a:r>
            <a:endParaRPr lang="el-GR" dirty="0"/>
          </a:p>
        </p:txBody>
      </p:sp>
      <p:sp>
        <p:nvSpPr>
          <p:cNvPr id="3" name="Θέση περιεχομένου 2"/>
          <p:cNvSpPr>
            <a:spLocks noGrp="1"/>
          </p:cNvSpPr>
          <p:nvPr>
            <p:ph idx="1"/>
          </p:nvPr>
        </p:nvSpPr>
        <p:spPr>
          <a:xfrm>
            <a:off x="677334" y="1322363"/>
            <a:ext cx="8596668" cy="5104941"/>
          </a:xfrm>
        </p:spPr>
        <p:txBody>
          <a:bodyPr>
            <a:normAutofit/>
          </a:bodyPr>
          <a:lstStyle/>
          <a:p>
            <a:pPr marL="0" indent="0" algn="ctr">
              <a:buNone/>
            </a:pPr>
            <a:r>
              <a:rPr lang="el-GR" sz="2400" b="1" i="1" u="sng" dirty="0">
                <a:solidFill>
                  <a:srgbClr val="FF0000"/>
                </a:solidFill>
                <a:latin typeface="Times New Roman" panose="02020603050405020304" pitchFamily="18" charset="0"/>
                <a:cs typeface="Times New Roman" panose="02020603050405020304" pitchFamily="18" charset="0"/>
              </a:rPr>
              <a:t>ΟΜΑΔΑ 3</a:t>
            </a:r>
            <a:r>
              <a:rPr lang="el-GR" sz="2400" b="1" i="1" u="sng" baseline="30000" dirty="0">
                <a:solidFill>
                  <a:srgbClr val="FF0000"/>
                </a:solidFill>
                <a:latin typeface="Times New Roman" panose="02020603050405020304" pitchFamily="18" charset="0"/>
                <a:cs typeface="Times New Roman" panose="02020603050405020304" pitchFamily="18" charset="0"/>
              </a:rPr>
              <a:t>η</a:t>
            </a:r>
            <a:endParaRPr lang="el-GR" sz="2400" b="1" i="1" u="sng" dirty="0">
              <a:solidFill>
                <a:srgbClr val="FF0000"/>
              </a:solidFill>
              <a:latin typeface="Times New Roman" panose="02020603050405020304" pitchFamily="18" charset="0"/>
              <a:cs typeface="Times New Roman" panose="02020603050405020304" pitchFamily="18" charset="0"/>
            </a:endParaRPr>
          </a:p>
          <a:p>
            <a:r>
              <a:rPr lang="el-GR" sz="2400" b="1" u="sng" dirty="0" err="1">
                <a:latin typeface="Times New Roman" panose="02020603050405020304" pitchFamily="18" charset="0"/>
                <a:cs typeface="Times New Roman" panose="02020603050405020304" pitchFamily="18" charset="0"/>
              </a:rPr>
              <a:t>Οπτικοποίηση</a:t>
            </a:r>
            <a:r>
              <a:rPr lang="el-GR" sz="2400" b="1" u="sng" dirty="0">
                <a:latin typeface="Times New Roman" panose="02020603050405020304" pitchFamily="18" charset="0"/>
                <a:cs typeface="Times New Roman" panose="02020603050405020304" pitchFamily="18" charset="0"/>
              </a:rPr>
              <a:t> ποιήματος</a:t>
            </a:r>
          </a:p>
          <a:p>
            <a:endParaRPr lang="el-GR" sz="2400" dirty="0">
              <a:latin typeface="Times New Roman" panose="02020603050405020304" pitchFamily="18" charset="0"/>
              <a:cs typeface="Times New Roman" panose="02020603050405020304" pitchFamily="18" charset="0"/>
            </a:endParaRPr>
          </a:p>
          <a:p>
            <a:pPr marL="0" indent="0">
              <a:buNone/>
            </a:pPr>
            <a:r>
              <a:rPr lang="el-GR" sz="2400" dirty="0">
                <a:latin typeface="Times New Roman" panose="02020603050405020304" pitchFamily="18" charset="0"/>
                <a:cs typeface="Times New Roman" panose="02020603050405020304" pitchFamily="18" charset="0"/>
              </a:rPr>
              <a:t>Εμπνευστείτε από τους στίχους και αναζητήστε εικόνες από  το διαδίκτυο για </a:t>
            </a:r>
            <a:r>
              <a:rPr lang="el-GR" sz="2400" dirty="0" err="1">
                <a:latin typeface="Times New Roman" panose="02020603050405020304" pitchFamily="18" charset="0"/>
                <a:cs typeface="Times New Roman" panose="02020603050405020304" pitchFamily="18" charset="0"/>
              </a:rPr>
              <a:t>οπτικοποίηση</a:t>
            </a:r>
            <a:r>
              <a:rPr lang="el-GR" sz="2400" dirty="0">
                <a:latin typeface="Times New Roman" panose="02020603050405020304" pitchFamily="18" charset="0"/>
                <a:cs typeface="Times New Roman" panose="02020603050405020304" pitchFamily="18" charset="0"/>
              </a:rPr>
              <a:t>.</a:t>
            </a:r>
          </a:p>
        </p:txBody>
      </p:sp>
      <p:pic>
        <p:nvPicPr>
          <p:cNvPr id="6" name="Εικόνα 5">
            <a:extLst>
              <a:ext uri="{FF2B5EF4-FFF2-40B4-BE49-F238E27FC236}">
                <a16:creationId xmlns:a16="http://schemas.microsoft.com/office/drawing/2014/main" id="{999B7156-7640-4D2F-802E-7C40167F63F0}"/>
              </a:ext>
            </a:extLst>
          </p:cNvPr>
          <p:cNvPicPr>
            <a:picLocks noChangeAspect="1"/>
          </p:cNvPicPr>
          <p:nvPr/>
        </p:nvPicPr>
        <p:blipFill>
          <a:blip r:embed="rId2"/>
          <a:stretch>
            <a:fillRect/>
          </a:stretch>
        </p:blipFill>
        <p:spPr>
          <a:xfrm>
            <a:off x="832079" y="3966273"/>
            <a:ext cx="6356512" cy="2694779"/>
          </a:xfrm>
          <a:prstGeom prst="rect">
            <a:avLst/>
          </a:prstGeom>
        </p:spPr>
      </p:pic>
      <p:pic>
        <p:nvPicPr>
          <p:cNvPr id="9" name="Εικόνα 8">
            <a:extLst>
              <a:ext uri="{FF2B5EF4-FFF2-40B4-BE49-F238E27FC236}">
                <a16:creationId xmlns:a16="http://schemas.microsoft.com/office/drawing/2014/main" id="{CD12D660-FDDA-4D5B-81E9-E55E785FFFF1}"/>
              </a:ext>
            </a:extLst>
          </p:cNvPr>
          <p:cNvPicPr>
            <a:picLocks noChangeAspect="1"/>
          </p:cNvPicPr>
          <p:nvPr/>
        </p:nvPicPr>
        <p:blipFill>
          <a:blip r:embed="rId3"/>
          <a:stretch>
            <a:fillRect/>
          </a:stretch>
        </p:blipFill>
        <p:spPr>
          <a:xfrm>
            <a:off x="8637563" y="1505243"/>
            <a:ext cx="3404382" cy="4922061"/>
          </a:xfrm>
          <a:prstGeom prst="rect">
            <a:avLst/>
          </a:prstGeom>
        </p:spPr>
      </p:pic>
    </p:spTree>
    <p:extLst>
      <p:ext uri="{BB962C8B-B14F-4D97-AF65-F5344CB8AC3E}">
        <p14:creationId xmlns:p14="http://schemas.microsoft.com/office/powerpoint/2010/main" val="368939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77334" y="609600"/>
            <a:ext cx="8596668" cy="740898"/>
          </a:xfrm>
        </p:spPr>
        <p:txBody>
          <a:bodyPr/>
          <a:lstStyle/>
          <a:p>
            <a:pPr algn="ctr"/>
            <a:r>
              <a:rPr lang="el-GR" b="1" i="1" u="sng" dirty="0">
                <a:solidFill>
                  <a:schemeClr val="accent5">
                    <a:lumMod val="75000"/>
                  </a:schemeClr>
                </a:solidFill>
              </a:rPr>
              <a:t>ΕΡΓΑΣΙΕΣ</a:t>
            </a:r>
            <a:endParaRPr lang="el-GR" dirty="0"/>
          </a:p>
        </p:txBody>
      </p:sp>
      <p:sp>
        <p:nvSpPr>
          <p:cNvPr id="3" name="Θέση περιεχομένου 2"/>
          <p:cNvSpPr>
            <a:spLocks noGrp="1"/>
          </p:cNvSpPr>
          <p:nvPr>
            <p:ph idx="1"/>
          </p:nvPr>
        </p:nvSpPr>
        <p:spPr>
          <a:xfrm>
            <a:off x="490331" y="1350498"/>
            <a:ext cx="9687340" cy="5275385"/>
          </a:xfrm>
        </p:spPr>
        <p:txBody>
          <a:bodyPr>
            <a:normAutofit/>
          </a:bodyPr>
          <a:lstStyle/>
          <a:p>
            <a:pPr marL="0" indent="0" algn="ctr">
              <a:buNone/>
            </a:pPr>
            <a:r>
              <a:rPr lang="el-GR" sz="2400" b="1" i="1" u="sng" dirty="0">
                <a:solidFill>
                  <a:srgbClr val="FFFF00"/>
                </a:solidFill>
                <a:latin typeface="Times New Roman" panose="02020603050405020304" pitchFamily="18" charset="0"/>
                <a:cs typeface="Times New Roman" panose="02020603050405020304" pitchFamily="18" charset="0"/>
              </a:rPr>
              <a:t>ΟΜΑΔΑ 4</a:t>
            </a:r>
            <a:r>
              <a:rPr lang="el-GR" sz="2400" b="1" i="1" u="sng" baseline="30000" dirty="0">
                <a:solidFill>
                  <a:srgbClr val="FFFF00"/>
                </a:solidFill>
                <a:latin typeface="Times New Roman" panose="02020603050405020304" pitchFamily="18" charset="0"/>
                <a:cs typeface="Times New Roman" panose="02020603050405020304" pitchFamily="18" charset="0"/>
              </a:rPr>
              <a:t>η</a:t>
            </a:r>
            <a:r>
              <a:rPr lang="el-GR" sz="2400" b="1" i="1" u="sng" dirty="0">
                <a:solidFill>
                  <a:srgbClr val="FFFF00"/>
                </a:solidFill>
                <a:latin typeface="Times New Roman" panose="02020603050405020304" pitchFamily="18" charset="0"/>
                <a:cs typeface="Times New Roman" panose="02020603050405020304" pitchFamily="18" charset="0"/>
              </a:rPr>
              <a:t> </a:t>
            </a:r>
            <a:endParaRPr lang="el-GR" sz="2400" dirty="0">
              <a:latin typeface="Times New Roman" panose="02020603050405020304" pitchFamily="18" charset="0"/>
              <a:cs typeface="Times New Roman" panose="02020603050405020304" pitchFamily="18" charset="0"/>
            </a:endParaRPr>
          </a:p>
          <a:p>
            <a:r>
              <a:rPr lang="el-GR" sz="2400" b="1" dirty="0">
                <a:latin typeface="Times New Roman" panose="02020603050405020304" pitchFamily="18" charset="0"/>
                <a:cs typeface="Times New Roman" panose="02020603050405020304" pitchFamily="18" charset="0"/>
              </a:rPr>
              <a:t>Με   τη χρήση του λογισμικού  εργαλείου </a:t>
            </a:r>
          </a:p>
          <a:p>
            <a:pPr marL="0" indent="0">
              <a:buNone/>
            </a:pPr>
            <a:r>
              <a:rPr lang="en-US" sz="2400" dirty="0">
                <a:solidFill>
                  <a:srgbClr val="FF0000"/>
                </a:solidFill>
                <a:latin typeface="Times New Roman" panose="02020603050405020304" pitchFamily="18" charset="0"/>
                <a:cs typeface="Times New Roman" panose="02020603050405020304" pitchFamily="18" charset="0"/>
              </a:rPr>
              <a:t>https.//</a:t>
            </a:r>
            <a:r>
              <a:rPr lang="en-US" sz="2400" dirty="0" err="1">
                <a:solidFill>
                  <a:srgbClr val="FF0000"/>
                </a:solidFill>
                <a:latin typeface="Times New Roman" panose="02020603050405020304" pitchFamily="18" charset="0"/>
                <a:cs typeface="Times New Roman" panose="02020603050405020304" pitchFamily="18" charset="0"/>
              </a:rPr>
              <a:t>bubbt.usl</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mindmaps</a:t>
            </a:r>
            <a:r>
              <a:rPr lang="en-US" sz="2400" dirty="0">
                <a:solidFill>
                  <a:srgbClr val="FF0000"/>
                </a:solidFill>
                <a:latin typeface="Times New Roman" panose="02020603050405020304" pitchFamily="18" charset="0"/>
                <a:cs typeface="Times New Roman" panose="02020603050405020304" pitchFamily="18" charset="0"/>
              </a:rPr>
              <a:t>-brainstorms)</a:t>
            </a:r>
          </a:p>
          <a:p>
            <a:pPr marL="0" indent="0">
              <a:buNone/>
            </a:pPr>
            <a:r>
              <a:rPr lang="el-GR" sz="2400" b="1" dirty="0">
                <a:solidFill>
                  <a:schemeClr val="tx1"/>
                </a:solidFill>
                <a:latin typeface="Times New Roman" panose="02020603050405020304" pitchFamily="18" charset="0"/>
                <a:cs typeface="Times New Roman" panose="02020603050405020304" pitchFamily="18" charset="0"/>
              </a:rPr>
              <a:t>Δημιουργήστε έναν εννοιολογικό χάρτη με τα συναισθήματα του  ποιητή.</a:t>
            </a:r>
          </a:p>
        </p:txBody>
      </p:sp>
      <p:pic>
        <p:nvPicPr>
          <p:cNvPr id="6" name="Εικόνα 5">
            <a:extLst>
              <a:ext uri="{FF2B5EF4-FFF2-40B4-BE49-F238E27FC236}">
                <a16:creationId xmlns:a16="http://schemas.microsoft.com/office/drawing/2014/main" id="{139BE087-BD64-45B2-92D0-3C55E36E625C}"/>
              </a:ext>
            </a:extLst>
          </p:cNvPr>
          <p:cNvPicPr>
            <a:picLocks noChangeAspect="1"/>
          </p:cNvPicPr>
          <p:nvPr/>
        </p:nvPicPr>
        <p:blipFill>
          <a:blip r:embed="rId2"/>
          <a:stretch>
            <a:fillRect/>
          </a:stretch>
        </p:blipFill>
        <p:spPr>
          <a:xfrm>
            <a:off x="872198" y="3334043"/>
            <a:ext cx="6865034" cy="3404382"/>
          </a:xfrm>
          <a:prstGeom prst="rect">
            <a:avLst/>
          </a:prstGeom>
        </p:spPr>
      </p:pic>
    </p:spTree>
    <p:extLst>
      <p:ext uri="{BB962C8B-B14F-4D97-AF65-F5344CB8AC3E}">
        <p14:creationId xmlns:p14="http://schemas.microsoft.com/office/powerpoint/2010/main" val="657922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l-GR" b="1" i="1" u="sng" dirty="0">
                <a:solidFill>
                  <a:schemeClr val="accent5">
                    <a:lumMod val="75000"/>
                  </a:schemeClr>
                </a:solidFill>
              </a:rPr>
              <a:t>ΕΡΓΑΣΙΕΣ</a:t>
            </a:r>
            <a:endParaRPr lang="el-GR" dirty="0"/>
          </a:p>
        </p:txBody>
      </p:sp>
      <p:sp>
        <p:nvSpPr>
          <p:cNvPr id="3" name="Θέση περιεχομένου 2"/>
          <p:cNvSpPr>
            <a:spLocks noGrp="1"/>
          </p:cNvSpPr>
          <p:nvPr>
            <p:ph idx="1"/>
          </p:nvPr>
        </p:nvSpPr>
        <p:spPr>
          <a:xfrm>
            <a:off x="677334" y="1325217"/>
            <a:ext cx="8596668" cy="5208105"/>
          </a:xfrm>
        </p:spPr>
        <p:txBody>
          <a:bodyPr>
            <a:normAutofit/>
          </a:bodyPr>
          <a:lstStyle/>
          <a:p>
            <a:pPr marL="0" indent="0" algn="ctr">
              <a:buNone/>
            </a:pPr>
            <a:r>
              <a:rPr lang="el-GR" sz="2400" b="1" i="1" u="sng" dirty="0">
                <a:solidFill>
                  <a:srgbClr val="FF0000"/>
                </a:solidFill>
                <a:latin typeface="Times New Roman" panose="02020603050405020304" pitchFamily="18" charset="0"/>
                <a:cs typeface="Times New Roman" panose="02020603050405020304" pitchFamily="18" charset="0"/>
              </a:rPr>
              <a:t>ΟΜΑΔΑ  5</a:t>
            </a:r>
            <a:r>
              <a:rPr lang="el-GR" sz="2400" b="1" i="1" u="sng" baseline="30000" dirty="0">
                <a:solidFill>
                  <a:srgbClr val="FF0000"/>
                </a:solidFill>
                <a:latin typeface="Times New Roman" panose="02020603050405020304" pitchFamily="18" charset="0"/>
                <a:cs typeface="Times New Roman" panose="02020603050405020304" pitchFamily="18" charset="0"/>
              </a:rPr>
              <a:t>η</a:t>
            </a:r>
            <a:endParaRPr lang="el-GR" sz="2400" b="1" i="1" u="sng" dirty="0">
              <a:solidFill>
                <a:srgbClr val="FF0000"/>
              </a:solidFill>
              <a:latin typeface="Times New Roman" panose="02020603050405020304" pitchFamily="18" charset="0"/>
              <a:cs typeface="Times New Roman" panose="02020603050405020304" pitchFamily="18" charset="0"/>
            </a:endParaRPr>
          </a:p>
          <a:p>
            <a:r>
              <a:rPr lang="el-GR" sz="2400" dirty="0">
                <a:latin typeface="Times New Roman" panose="02020603050405020304" pitchFamily="18" charset="0"/>
                <a:cs typeface="Times New Roman" panose="02020603050405020304" pitchFamily="18" charset="0"/>
              </a:rPr>
              <a:t>Αντιγράψτε και  επικολλήστε το ποίημα στο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wordle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synnefa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l;ejevn</a:t>
            </a:r>
            <a:r>
              <a:rPr lang="en-US" sz="2400" dirty="0">
                <a:latin typeface="Times New Roman" panose="02020603050405020304" pitchFamily="18" charset="0"/>
                <a:cs typeface="Times New Roman" panose="02020603050405020304" pitchFamily="18" charset="0"/>
              </a:rPr>
              <a:t>)</a:t>
            </a:r>
          </a:p>
          <a:p>
            <a:r>
              <a:rPr lang="el-GR" sz="2400" dirty="0">
                <a:latin typeface="Times New Roman" panose="02020603050405020304" pitchFamily="18" charset="0"/>
                <a:cs typeface="Times New Roman" panose="02020603050405020304" pitchFamily="18" charset="0"/>
              </a:rPr>
              <a:t>Παρατηρήστε ποιες λέξεις εμφανίζονται  περισσότερες φορές και αφορούν την επίδραση της φύσης στον ποιητή</a:t>
            </a:r>
          </a:p>
        </p:txBody>
      </p:sp>
      <p:pic>
        <p:nvPicPr>
          <p:cNvPr id="1026" name="Picture 2" descr="http://blogs.sch.gr/tsomokou/files/2011/07/t-w2.jpg">
            <a:extLst>
              <a:ext uri="{FF2B5EF4-FFF2-40B4-BE49-F238E27FC236}">
                <a16:creationId xmlns:a16="http://schemas.microsoft.com/office/drawing/2014/main" id="{444484F0-7902-4234-B11B-918F138E94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261" y="3591339"/>
            <a:ext cx="6258678" cy="3115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713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DD7695FF-FBF4-4D6E-B8CB-759B60ED3F9E}"/>
              </a:ext>
            </a:extLst>
          </p:cNvPr>
          <p:cNvSpPr/>
          <p:nvPr/>
        </p:nvSpPr>
        <p:spPr>
          <a:xfrm>
            <a:off x="1041009" y="6226685"/>
            <a:ext cx="1673856" cy="369332"/>
          </a:xfrm>
          <a:prstGeom prst="rect">
            <a:avLst/>
          </a:prstGeom>
        </p:spPr>
        <p:txBody>
          <a:bodyPr wrap="none">
            <a:spAutoFit/>
          </a:bodyPr>
          <a:lstStyle/>
          <a:p>
            <a:r>
              <a:rPr lang="en-US" b="1" dirty="0">
                <a:solidFill>
                  <a:srgbClr val="FF0000"/>
                </a:solidFill>
              </a:rPr>
              <a:t>Vladimir Kush</a:t>
            </a:r>
          </a:p>
        </p:txBody>
      </p:sp>
      <p:pic>
        <p:nvPicPr>
          <p:cNvPr id="7" name="Εικόνα 6">
            <a:extLst>
              <a:ext uri="{FF2B5EF4-FFF2-40B4-BE49-F238E27FC236}">
                <a16:creationId xmlns:a16="http://schemas.microsoft.com/office/drawing/2014/main" id="{0BA86AF7-EFC5-4789-B9D9-1707151138B1}"/>
              </a:ext>
            </a:extLst>
          </p:cNvPr>
          <p:cNvPicPr>
            <a:picLocks noChangeAspect="1"/>
          </p:cNvPicPr>
          <p:nvPr/>
        </p:nvPicPr>
        <p:blipFill>
          <a:blip r:embed="rId2"/>
          <a:stretch>
            <a:fillRect/>
          </a:stretch>
        </p:blipFill>
        <p:spPr>
          <a:xfrm>
            <a:off x="379829" y="422031"/>
            <a:ext cx="9101796" cy="5804653"/>
          </a:xfrm>
          <a:prstGeom prst="rect">
            <a:avLst/>
          </a:prstGeom>
        </p:spPr>
      </p:pic>
    </p:spTree>
    <p:extLst>
      <p:ext uri="{BB962C8B-B14F-4D97-AF65-F5344CB8AC3E}">
        <p14:creationId xmlns:p14="http://schemas.microsoft.com/office/powerpoint/2010/main" val="2704682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Όψη">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244</TotalTime>
  <Words>1445</Words>
  <Application>Microsoft Office PowerPoint</Application>
  <PresentationFormat>Ευρεία οθόνη</PresentationFormat>
  <Paragraphs>246</Paragraphs>
  <Slides>26</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26</vt:i4>
      </vt:variant>
    </vt:vector>
  </HeadingPairs>
  <TitlesOfParts>
    <vt:vector size="32" baseType="lpstr">
      <vt:lpstr>Arial</vt:lpstr>
      <vt:lpstr>Calibri</vt:lpstr>
      <vt:lpstr>Times New Roman</vt:lpstr>
      <vt:lpstr>Trebuchet MS</vt:lpstr>
      <vt:lpstr>Wingdings 3</vt:lpstr>
      <vt:lpstr>Όψη</vt:lpstr>
      <vt:lpstr>ΟΔΥΣΣΕΑΣ  ΕΛΥΤΗΣ</vt:lpstr>
      <vt:lpstr>Παρουσίαση του PowerPoint</vt:lpstr>
      <vt:lpstr>Παρουσίαση του PowerPoint</vt:lpstr>
      <vt:lpstr>Παρουσίαση του PowerPoint</vt:lpstr>
      <vt:lpstr>Πίνοντας ήλιο κορινθιακό Διαβάζοντας τα μάρμαρα Δρασκελίζοντας αμπέλια, θάλασσες Σημαδεύοντας με το καμάκι Ένα τάμα ψάρι που γλιστρά Βρήκα τα φύλλα που ο ψαλμός του ήλιου  αποστηθίζει Τη ζωντανή στεριά που ο πόθος χαίρεται Ν΄ανοίγει</vt:lpstr>
      <vt:lpstr>Παρουσίαση του PowerPoint</vt:lpstr>
      <vt:lpstr>Προσφεύγοντας πάντα στην   προσωπική του  εμπειρία ,   κινητοποιεί όλες τις αισθήσεις του  και   μπαίνει μέσα στο μυστήριο και το  θαύμα.</vt:lpstr>
      <vt:lpstr>Πίνω νερό κόβω καρπό  Χώνω το χέρι μου στις φυλλωσιές του ανέμου  Οι λεμονιές αρδεύουνε τη γύρη της καλοκαιριάς  Τα πράσινα πουλιά σκίζουν τα όνειρά μου   Φεύγω με μια ματιά  Ματιά πλατιά όπου ο κόσμος ξαναγίνεται   Όμορφος από την αρχή στα μέτρα της καρδιάς</vt:lpstr>
      <vt:lpstr>Παρουσίαση του PowerPoint</vt:lpstr>
      <vt:lpstr>Η φύση και ο Ελύτης</vt:lpstr>
      <vt:lpstr>ΤΕΧΝΙΚΗ ΤΟΥ ΠΟΙΗΜΑΤΟΣ</vt:lpstr>
      <vt:lpstr>Παρουσίαση του PowerPoint</vt:lpstr>
      <vt:lpstr>Η ποίησή του χαρακτηρίζεται από :  *  τολμηρό συνδυασμό λέξεων (υπερρεαλισμός)  *  τολμηρές εικόνες με συνειρμική εναλλαγή  *  λατρεία του ελληνικού στοιχείου  (γλώσσα, παράδοση, ήθη, ορθοδοξία, ελληνική φύση, πολιτισμός, ιστορία)  *  λυρικές περιγραφές  *  εφηβική αισιοδοξία  *  βαθιά αίσθηση της ζωής  *  αντίληψη των πραγμάτων μέσω των αισθήσεων  *  περιορισμένη στίξη  *  χαλαρή λογική αλληλουχία</vt:lpstr>
      <vt:lpstr>Πώς  βιώνει  ο ποιητής  τη  σχέση του με τη φύση &amp;  πώς αισθάνεται</vt:lpstr>
      <vt:lpstr> ΥΠΕΡΡΕΑΛΙΣΜΟΣ</vt:lpstr>
      <vt:lpstr>Παρουσίαση του PowerPoint</vt:lpstr>
      <vt:lpstr>ΛΟΓΟΤΕΧΝΙΑ</vt:lpstr>
      <vt:lpstr>ΥΠΕΡΡΕΑΛΙΣΜΟΣ &amp; ΛΟΓΟΤΕΧΝΙΑ</vt:lpstr>
      <vt:lpstr>Παρουσίαση του PowerPoint</vt:lpstr>
      <vt:lpstr>Παρουσίαση του PowerPoint</vt:lpstr>
      <vt:lpstr>ΕΡΓΑΣΙΕΣ</vt:lpstr>
      <vt:lpstr>ΕΡΓΑΣΙΕΣ</vt:lpstr>
      <vt:lpstr>ΕΡΓΑΣΙΕΣ</vt:lpstr>
      <vt:lpstr>ΕΡΓΑΣΙΕΣ</vt:lpstr>
      <vt:lpstr>ΕΡΓΑΣΙΕΣ</vt:lpstr>
      <vt:lpstr>Παρουσίαση του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ΟΔΥΣΣΕΑΣ  ΕΛΥΤΗΣ</dc:title>
  <dc:creator>ΘΒΧ; ΤΑΣΙΟΠΟΥΛΟΥ</dc:creator>
  <cp:lastModifiedBy>User</cp:lastModifiedBy>
  <cp:revision>31</cp:revision>
  <dcterms:created xsi:type="dcterms:W3CDTF">2017-09-16T10:55:05Z</dcterms:created>
  <dcterms:modified xsi:type="dcterms:W3CDTF">2020-05-25T18:52:21Z</dcterms:modified>
</cp:coreProperties>
</file>