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1" r:id="rId3"/>
    <p:sldId id="257" r:id="rId4"/>
    <p:sldId id="258" r:id="rId5"/>
    <p:sldId id="259" r:id="rId6"/>
    <p:sldId id="260"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562"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B61BEF0D-F0BB-DE4B-95CE-6DB70DBA9567}" type="datetimeFigureOut">
              <a:rPr lang="en-US" dirty="0"/>
              <a:pPr/>
              <a:t>11/11/2020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l-GR"/>
              <a:t>Κάντε κλικ για να επεξεργαστείτε τον τίτλο υποδείγματος</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Στυλ κειμένου υποδείγματος</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B61BEF0D-F0BB-DE4B-95CE-6DB70DBA9567}" type="datetimeFigureOut">
              <a:rPr lang="en-US" dirty="0"/>
              <a:pPr/>
              <a:t>11/11/2020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l-GR"/>
              <a:t>Κάντε κλικ για να επεξεργαστείτε τον τίτλο υποδείγματος</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a:t>Στυλ κειμένου υποδείγματος</a:t>
            </a:r>
          </a:p>
        </p:txBody>
      </p:sp>
      <p:sp>
        <p:nvSpPr>
          <p:cNvPr id="5" name="Date Placeholder 4"/>
          <p:cNvSpPr>
            <a:spLocks noGrp="1"/>
          </p:cNvSpPr>
          <p:nvPr>
            <p:ph type="dt" sz="half" idx="10"/>
          </p:nvPr>
        </p:nvSpPr>
        <p:spPr/>
        <p:txBody>
          <a:bodyPr/>
          <a:lstStyle/>
          <a:p>
            <a:fld id="{B61BEF0D-F0BB-DE4B-95CE-6DB70DBA9567}" type="datetimeFigureOut">
              <a:rPr lang="en-US" dirty="0"/>
              <a:pPr/>
              <a:t>11/11/2020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με φράση">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l-GR"/>
              <a:t>Κάντε κλικ για να επεξεργαστείτε τον τίτλο υποδείγματος</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Στυλ κειμένου υποδείγματος</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a:t>Στυλ κειμένου υποδείγματος</a:t>
            </a:r>
          </a:p>
        </p:txBody>
      </p:sp>
      <p:sp>
        <p:nvSpPr>
          <p:cNvPr id="5" name="Date Placeholder 4"/>
          <p:cNvSpPr>
            <a:spLocks noGrp="1"/>
          </p:cNvSpPr>
          <p:nvPr>
            <p:ph type="dt" sz="half" idx="10"/>
          </p:nvPr>
        </p:nvSpPr>
        <p:spPr/>
        <p:txBody>
          <a:bodyPr/>
          <a:lstStyle/>
          <a:p>
            <a:fld id="{B61BEF0D-F0BB-DE4B-95CE-6DB70DBA9567}" type="datetimeFigureOut">
              <a:rPr lang="en-US" dirty="0"/>
              <a:pPr/>
              <a:t>11/11/2020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ή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l-GR"/>
              <a:t>Κάντε κλικ για να επεξεργαστείτε τον τίτλο υποδείγματος</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Στυλ κειμένου υποδείγματος</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a:t>Στυλ κειμένου υποδείγματος</a:t>
            </a:r>
          </a:p>
        </p:txBody>
      </p:sp>
      <p:sp>
        <p:nvSpPr>
          <p:cNvPr id="5" name="Date Placeholder 4"/>
          <p:cNvSpPr>
            <a:spLocks noGrp="1"/>
          </p:cNvSpPr>
          <p:nvPr>
            <p:ph type="dt" sz="half" idx="10"/>
          </p:nvPr>
        </p:nvSpPr>
        <p:spPr/>
        <p:txBody>
          <a:bodyPr/>
          <a:lstStyle/>
          <a:p>
            <a:fld id="{B61BEF0D-F0BB-DE4B-95CE-6DB70DBA9567}" type="datetimeFigureOut">
              <a:rPr lang="en-US" dirty="0"/>
              <a:pPr/>
              <a:t>11/11/2020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ncho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B61BEF0D-F0BB-DE4B-95CE-6DB70DBA9567}" type="datetimeFigureOut">
              <a:rPr lang="en-US" dirty="0"/>
              <a:pPr/>
              <a:t>11/11/2020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11/11/2020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11/11/2020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11/11/2020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11/11/2020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B61BEF0D-F0BB-DE4B-95CE-6DB70DBA9567}" type="datetimeFigureOut">
              <a:rPr lang="en-US" dirty="0"/>
              <a:pPr/>
              <a:t>11/11/2020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B61BEF0D-F0BB-DE4B-95CE-6DB70DBA9567}" type="datetimeFigureOut">
              <a:rPr lang="en-US" dirty="0"/>
              <a:pPr/>
              <a:t>11/11/2020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11/11/2020</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users.sch.gr/ipap/Ellinikos%20Politismos/Yliko/Theoria%20arxaia/metafraseis%20b%20gym/b03xm.htm"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41AC1F75-94CA-4FB9-8BC3-5AF8FC19F153}"/>
              </a:ext>
            </a:extLst>
          </p:cNvPr>
          <p:cNvSpPr txBox="1"/>
          <p:nvPr/>
        </p:nvSpPr>
        <p:spPr>
          <a:xfrm>
            <a:off x="3047260" y="3112493"/>
            <a:ext cx="6094520" cy="1200329"/>
          </a:xfrm>
          <a:prstGeom prst="rect">
            <a:avLst/>
          </a:prstGeom>
          <a:noFill/>
          <a:ln>
            <a:solidFill>
              <a:srgbClr val="00B0F0"/>
            </a:solidFill>
          </a:ln>
        </p:spPr>
        <p:txBody>
          <a:bodyPr wrap="square">
            <a:spAutoFit/>
          </a:bodyPr>
          <a:lstStyle/>
          <a:p>
            <a:endParaRPr lang="el-GR" dirty="0">
              <a:hlinkClick r:id="rId2"/>
            </a:endParaRPr>
          </a:p>
          <a:p>
            <a:r>
              <a:rPr lang="el-GR" dirty="0">
                <a:hlinkClick r:id="rId2"/>
              </a:rPr>
              <a:t>http://users.sch.gr/ipap/Ellinikos%20Politismos/Yliko/Theoria%20arxaia/metafraseis%20b%20gym/b03xm.htm</a:t>
            </a:r>
            <a:endParaRPr lang="el-GR" dirty="0"/>
          </a:p>
          <a:p>
            <a:endParaRPr lang="el-GR" dirty="0"/>
          </a:p>
        </p:txBody>
      </p:sp>
    </p:spTree>
    <p:extLst>
      <p:ext uri="{BB962C8B-B14F-4D97-AF65-F5344CB8AC3E}">
        <p14:creationId xmlns:p14="http://schemas.microsoft.com/office/powerpoint/2010/main" val="10651265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2ACCF0D-95D7-4C43-A191-5B4B9C1DA17A}"/>
              </a:ext>
            </a:extLst>
          </p:cNvPr>
          <p:cNvSpPr txBox="1"/>
          <p:nvPr/>
        </p:nvSpPr>
        <p:spPr>
          <a:xfrm>
            <a:off x="3144914" y="1413314"/>
            <a:ext cx="6094520" cy="369332"/>
          </a:xfrm>
          <a:prstGeom prst="rect">
            <a:avLst/>
          </a:prstGeom>
          <a:noFill/>
        </p:spPr>
        <p:txBody>
          <a:bodyPr wrap="square">
            <a:spAutoFit/>
          </a:bodyPr>
          <a:lstStyle/>
          <a:p>
            <a:r>
              <a:rPr lang="el-GR" b="1" i="0" dirty="0">
                <a:solidFill>
                  <a:srgbClr val="F44336"/>
                </a:solidFill>
                <a:effectLst/>
                <a:latin typeface="Calibri" panose="020F0502020204030204" pitchFamily="34" charset="0"/>
              </a:rPr>
              <a:t>3η Ενότητα, Το χρέος του ιστορικού</a:t>
            </a:r>
            <a:endParaRPr lang="el-GR" dirty="0"/>
          </a:p>
        </p:txBody>
      </p:sp>
    </p:spTree>
    <p:extLst>
      <p:ext uri="{BB962C8B-B14F-4D97-AF65-F5344CB8AC3E}">
        <p14:creationId xmlns:p14="http://schemas.microsoft.com/office/powerpoint/2010/main" val="15847507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Πίνακας 3">
            <a:extLst>
              <a:ext uri="{FF2B5EF4-FFF2-40B4-BE49-F238E27FC236}">
                <a16:creationId xmlns:a16="http://schemas.microsoft.com/office/drawing/2014/main" id="{F4AA5F0F-2002-4CC7-BEBC-335B97FCFC76}"/>
              </a:ext>
            </a:extLst>
          </p:cNvPr>
          <p:cNvGraphicFramePr>
            <a:graphicFrameLocks noGrp="1"/>
          </p:cNvGraphicFramePr>
          <p:nvPr>
            <p:extLst>
              <p:ext uri="{D42A27DB-BD31-4B8C-83A1-F6EECF244321}">
                <p14:modId xmlns:p14="http://schemas.microsoft.com/office/powerpoint/2010/main" val="2274053641"/>
              </p:ext>
            </p:extLst>
          </p:nvPr>
        </p:nvGraphicFramePr>
        <p:xfrm>
          <a:off x="195309" y="82066"/>
          <a:ext cx="11771790" cy="6647683"/>
        </p:xfrm>
        <a:graphic>
          <a:graphicData uri="http://schemas.openxmlformats.org/drawingml/2006/table">
            <a:tbl>
              <a:tblPr>
                <a:tableStyleId>{5C22544A-7EE6-4342-B048-85BDC9FD1C3A}</a:tableStyleId>
              </a:tblPr>
              <a:tblGrid>
                <a:gridCol w="6103814">
                  <a:extLst>
                    <a:ext uri="{9D8B030D-6E8A-4147-A177-3AD203B41FA5}">
                      <a16:colId xmlns:a16="http://schemas.microsoft.com/office/drawing/2014/main" val="3568768559"/>
                    </a:ext>
                  </a:extLst>
                </a:gridCol>
                <a:gridCol w="5667976">
                  <a:extLst>
                    <a:ext uri="{9D8B030D-6E8A-4147-A177-3AD203B41FA5}">
                      <a16:colId xmlns:a16="http://schemas.microsoft.com/office/drawing/2014/main" val="1365470215"/>
                    </a:ext>
                  </a:extLst>
                </a:gridCol>
              </a:tblGrid>
              <a:tr h="374371">
                <a:tc>
                  <a:txBody>
                    <a:bodyPr/>
                    <a:lstStyle/>
                    <a:p>
                      <a:pPr marL="28575" marR="28575">
                        <a:spcAft>
                          <a:spcPts val="0"/>
                        </a:spcAft>
                      </a:pPr>
                      <a:r>
                        <a:rPr lang="el-GR" sz="1400" b="1">
                          <a:effectLst/>
                        </a:rPr>
                        <a:t>Ἐν μὲν οὖν τῷ λοιπῷ βίῳ</a:t>
                      </a:r>
                      <a:endParaRPr lang="el-GR" sz="1400" b="1">
                        <a:effectLst/>
                        <a:latin typeface="Times New Roman" panose="02020603050405020304" pitchFamily="18" charset="0"/>
                        <a:ea typeface="Times New Roman" panose="02020603050405020304" pitchFamily="18" charset="0"/>
                      </a:endParaRPr>
                    </a:p>
                  </a:txBody>
                  <a:tcPr marL="30631" marR="30631" marT="0" marB="0" anchor="ctr"/>
                </a:tc>
                <a:tc>
                  <a:txBody>
                    <a:bodyPr/>
                    <a:lstStyle/>
                    <a:p>
                      <a:pPr marL="28575" marR="28575">
                        <a:spcAft>
                          <a:spcPts val="0"/>
                        </a:spcAft>
                      </a:pPr>
                      <a:r>
                        <a:rPr lang="el-GR" sz="1400">
                          <a:effectLst/>
                        </a:rPr>
                        <a:t>Για τον υπόλοιπο, λοιπόν, βίο</a:t>
                      </a:r>
                      <a:endParaRPr lang="el-GR" sz="1400">
                        <a:effectLst/>
                        <a:latin typeface="Times New Roman" panose="02020603050405020304" pitchFamily="18" charset="0"/>
                        <a:ea typeface="Times New Roman" panose="02020603050405020304" pitchFamily="18" charset="0"/>
                      </a:endParaRPr>
                    </a:p>
                  </a:txBody>
                  <a:tcPr marL="30631" marR="30631" marT="0" marB="0" anchor="ctr"/>
                </a:tc>
                <a:extLst>
                  <a:ext uri="{0D108BD9-81ED-4DB2-BD59-A6C34878D82A}">
                    <a16:rowId xmlns:a16="http://schemas.microsoft.com/office/drawing/2014/main" val="3265867013"/>
                  </a:ext>
                </a:extLst>
              </a:tr>
              <a:tr h="380536">
                <a:tc>
                  <a:txBody>
                    <a:bodyPr/>
                    <a:lstStyle/>
                    <a:p>
                      <a:pPr marL="28575" marR="28575">
                        <a:spcAft>
                          <a:spcPts val="0"/>
                        </a:spcAft>
                      </a:pPr>
                      <a:r>
                        <a:rPr lang="el-GR" sz="1400" b="1">
                          <a:effectLst/>
                        </a:rPr>
                        <a:t>τὴν τοιαύτην ἐπιείκειαν ἴσως οὐκ ἂν τις ἐκβάλλοι·</a:t>
                      </a:r>
                      <a:endParaRPr lang="el-GR" sz="1400" b="1">
                        <a:effectLst/>
                        <a:latin typeface="Times New Roman" panose="02020603050405020304" pitchFamily="18" charset="0"/>
                        <a:ea typeface="Times New Roman" panose="02020603050405020304" pitchFamily="18" charset="0"/>
                      </a:endParaRPr>
                    </a:p>
                  </a:txBody>
                  <a:tcPr marL="30631" marR="30631" marT="0" marB="0" anchor="ctr"/>
                </a:tc>
                <a:tc>
                  <a:txBody>
                    <a:bodyPr/>
                    <a:lstStyle/>
                    <a:p>
                      <a:pPr marL="28575" marR="28575">
                        <a:spcAft>
                          <a:spcPts val="0"/>
                        </a:spcAft>
                      </a:pPr>
                      <a:r>
                        <a:rPr lang="el-GR" sz="1400" dirty="0">
                          <a:effectLst/>
                        </a:rPr>
                        <a:t>δεν θα μπορούσε κάποιος να αποβάλει αυτού του είδους την εύνοια (προς γνωστούς και φίλους)·</a:t>
                      </a:r>
                      <a:endParaRPr lang="el-GR" sz="1400" dirty="0">
                        <a:effectLst/>
                        <a:latin typeface="Times New Roman" panose="02020603050405020304" pitchFamily="18" charset="0"/>
                        <a:ea typeface="Times New Roman" panose="02020603050405020304" pitchFamily="18" charset="0"/>
                      </a:endParaRPr>
                    </a:p>
                  </a:txBody>
                  <a:tcPr marL="30631" marR="30631" marT="0" marB="0" anchor="ctr"/>
                </a:tc>
                <a:extLst>
                  <a:ext uri="{0D108BD9-81ED-4DB2-BD59-A6C34878D82A}">
                    <a16:rowId xmlns:a16="http://schemas.microsoft.com/office/drawing/2014/main" val="608373734"/>
                  </a:ext>
                </a:extLst>
              </a:tr>
              <a:tr h="380536">
                <a:tc>
                  <a:txBody>
                    <a:bodyPr/>
                    <a:lstStyle/>
                    <a:p>
                      <a:pPr marL="28575" marR="28575">
                        <a:spcAft>
                          <a:spcPts val="0"/>
                        </a:spcAft>
                      </a:pPr>
                      <a:r>
                        <a:rPr lang="el-GR" sz="1400" b="1">
                          <a:effectLst/>
                        </a:rPr>
                        <a:t>καὶ γὰρ φιλόφιλον εἶναι δεῖ τὸν ἀγαθὸν ἄνδρα καὶ φιλόπατριν</a:t>
                      </a:r>
                      <a:endParaRPr lang="el-GR" sz="1400" b="1">
                        <a:effectLst/>
                        <a:latin typeface="Times New Roman" panose="02020603050405020304" pitchFamily="18" charset="0"/>
                        <a:ea typeface="Times New Roman" panose="02020603050405020304" pitchFamily="18" charset="0"/>
                      </a:endParaRPr>
                    </a:p>
                  </a:txBody>
                  <a:tcPr marL="30631" marR="30631" marT="0" marB="0" anchor="ctr"/>
                </a:tc>
                <a:tc>
                  <a:txBody>
                    <a:bodyPr/>
                    <a:lstStyle/>
                    <a:p>
                      <a:pPr marL="28575" marR="28575">
                        <a:spcAft>
                          <a:spcPts val="0"/>
                        </a:spcAft>
                      </a:pPr>
                      <a:r>
                        <a:rPr lang="el-GR" sz="1400">
                          <a:effectLst/>
                        </a:rPr>
                        <a:t>γιατί, πράγματι, ο αγαθός άντρας πρέπει να αγαπάει τους φίλους του και την πατρίδα του</a:t>
                      </a:r>
                      <a:endParaRPr lang="el-GR" sz="1400">
                        <a:effectLst/>
                        <a:latin typeface="Times New Roman" panose="02020603050405020304" pitchFamily="18" charset="0"/>
                        <a:ea typeface="Times New Roman" panose="02020603050405020304" pitchFamily="18" charset="0"/>
                      </a:endParaRPr>
                    </a:p>
                  </a:txBody>
                  <a:tcPr marL="30631" marR="30631" marT="0" marB="0" anchor="ctr"/>
                </a:tc>
                <a:extLst>
                  <a:ext uri="{0D108BD9-81ED-4DB2-BD59-A6C34878D82A}">
                    <a16:rowId xmlns:a16="http://schemas.microsoft.com/office/drawing/2014/main" val="330475150"/>
                  </a:ext>
                </a:extLst>
              </a:tr>
              <a:tr h="380536">
                <a:tc>
                  <a:txBody>
                    <a:bodyPr/>
                    <a:lstStyle/>
                    <a:p>
                      <a:pPr marL="28575" marR="28575">
                        <a:spcAft>
                          <a:spcPts val="0"/>
                        </a:spcAft>
                      </a:pPr>
                      <a:r>
                        <a:rPr lang="el-GR" sz="1400" b="1">
                          <a:effectLst/>
                        </a:rPr>
                        <a:t>καὶ συμμισεῖν τοῖς φίλοις τοὺς ἐχθροὺς</a:t>
                      </a:r>
                      <a:endParaRPr lang="el-GR" sz="1400" b="1">
                        <a:effectLst/>
                        <a:latin typeface="Times New Roman" panose="02020603050405020304" pitchFamily="18" charset="0"/>
                        <a:ea typeface="Times New Roman" panose="02020603050405020304" pitchFamily="18" charset="0"/>
                      </a:endParaRPr>
                    </a:p>
                  </a:txBody>
                  <a:tcPr marL="30631" marR="30631" marT="0" marB="0" anchor="ctr"/>
                </a:tc>
                <a:tc>
                  <a:txBody>
                    <a:bodyPr/>
                    <a:lstStyle/>
                    <a:p>
                      <a:pPr marL="28575" marR="28575">
                        <a:spcAft>
                          <a:spcPts val="0"/>
                        </a:spcAft>
                      </a:pPr>
                      <a:r>
                        <a:rPr lang="el-GR" sz="1400">
                          <a:effectLst/>
                        </a:rPr>
                        <a:t>και να μισεί τους ίδιους εχθρούς που μισούν και οι φίλοι του</a:t>
                      </a:r>
                      <a:endParaRPr lang="el-GR" sz="1400">
                        <a:effectLst/>
                        <a:latin typeface="Times New Roman" panose="02020603050405020304" pitchFamily="18" charset="0"/>
                        <a:ea typeface="Times New Roman" panose="02020603050405020304" pitchFamily="18" charset="0"/>
                      </a:endParaRPr>
                    </a:p>
                  </a:txBody>
                  <a:tcPr marL="30631" marR="30631" marT="0" marB="0" anchor="ctr"/>
                </a:tc>
                <a:extLst>
                  <a:ext uri="{0D108BD9-81ED-4DB2-BD59-A6C34878D82A}">
                    <a16:rowId xmlns:a16="http://schemas.microsoft.com/office/drawing/2014/main" val="4148906332"/>
                  </a:ext>
                </a:extLst>
              </a:tr>
              <a:tr h="380536">
                <a:tc>
                  <a:txBody>
                    <a:bodyPr/>
                    <a:lstStyle/>
                    <a:p>
                      <a:pPr marL="28575" marR="28575">
                        <a:spcAft>
                          <a:spcPts val="0"/>
                        </a:spcAft>
                      </a:pPr>
                      <a:r>
                        <a:rPr lang="el-GR" sz="1400" b="1" dirty="0" err="1">
                          <a:effectLst/>
                        </a:rPr>
                        <a:t>καὶ</a:t>
                      </a:r>
                      <a:r>
                        <a:rPr lang="el-GR" sz="1400" b="1" dirty="0">
                          <a:effectLst/>
                        </a:rPr>
                        <a:t> </a:t>
                      </a:r>
                      <a:r>
                        <a:rPr lang="el-GR" sz="1400" b="1" dirty="0" err="1">
                          <a:effectLst/>
                        </a:rPr>
                        <a:t>συναγαπᾶν</a:t>
                      </a:r>
                      <a:r>
                        <a:rPr lang="el-GR" sz="1400" b="1" dirty="0">
                          <a:effectLst/>
                        </a:rPr>
                        <a:t> </a:t>
                      </a:r>
                      <a:r>
                        <a:rPr lang="el-GR" sz="1400" b="1" dirty="0" err="1">
                          <a:effectLst/>
                        </a:rPr>
                        <a:t>τοὺς</a:t>
                      </a:r>
                      <a:r>
                        <a:rPr lang="el-GR" sz="1400" b="1" dirty="0">
                          <a:effectLst/>
                        </a:rPr>
                        <a:t> φίλους·</a:t>
                      </a:r>
                      <a:endParaRPr lang="el-GR" sz="1400" b="1" dirty="0">
                        <a:effectLst/>
                        <a:latin typeface="Times New Roman" panose="02020603050405020304" pitchFamily="18" charset="0"/>
                        <a:ea typeface="Times New Roman" panose="02020603050405020304" pitchFamily="18" charset="0"/>
                      </a:endParaRPr>
                    </a:p>
                  </a:txBody>
                  <a:tcPr marL="30631" marR="30631" marT="0" marB="0" anchor="ctr"/>
                </a:tc>
                <a:tc>
                  <a:txBody>
                    <a:bodyPr/>
                    <a:lstStyle/>
                    <a:p>
                      <a:pPr marL="28575" marR="28575">
                        <a:spcAft>
                          <a:spcPts val="0"/>
                        </a:spcAft>
                      </a:pPr>
                      <a:r>
                        <a:rPr lang="el-GR" sz="1400">
                          <a:effectLst/>
                        </a:rPr>
                        <a:t>και να αγαπά τους ίδιους φίλους (που αγαπούν και οι φίλοι του)·</a:t>
                      </a:r>
                      <a:endParaRPr lang="el-GR" sz="1400">
                        <a:effectLst/>
                        <a:latin typeface="Times New Roman" panose="02020603050405020304" pitchFamily="18" charset="0"/>
                        <a:ea typeface="Times New Roman" panose="02020603050405020304" pitchFamily="18" charset="0"/>
                      </a:endParaRPr>
                    </a:p>
                  </a:txBody>
                  <a:tcPr marL="30631" marR="30631" marT="0" marB="0" anchor="ctr"/>
                </a:tc>
                <a:extLst>
                  <a:ext uri="{0D108BD9-81ED-4DB2-BD59-A6C34878D82A}">
                    <a16:rowId xmlns:a16="http://schemas.microsoft.com/office/drawing/2014/main" val="3153698804"/>
                  </a:ext>
                </a:extLst>
              </a:tr>
              <a:tr h="380536">
                <a:tc>
                  <a:txBody>
                    <a:bodyPr/>
                    <a:lstStyle/>
                    <a:p>
                      <a:pPr marL="28575" marR="28575">
                        <a:spcAft>
                          <a:spcPts val="0"/>
                        </a:spcAft>
                      </a:pPr>
                      <a:r>
                        <a:rPr lang="el-GR" sz="1400" b="1">
                          <a:effectLst/>
                        </a:rPr>
                        <a:t>ὅταν δὲ τὸ τῆς ἱστορίας ἦθος ἀναλαμβάνῃ τις,</a:t>
                      </a:r>
                      <a:endParaRPr lang="el-GR" sz="1400" b="1">
                        <a:effectLst/>
                        <a:latin typeface="Times New Roman" panose="02020603050405020304" pitchFamily="18" charset="0"/>
                        <a:ea typeface="Times New Roman" panose="02020603050405020304" pitchFamily="18" charset="0"/>
                      </a:endParaRPr>
                    </a:p>
                  </a:txBody>
                  <a:tcPr marL="30631" marR="30631" marT="0" marB="0" anchor="ctr"/>
                </a:tc>
                <a:tc>
                  <a:txBody>
                    <a:bodyPr/>
                    <a:lstStyle/>
                    <a:p>
                      <a:pPr marL="28575" marR="28575">
                        <a:spcAft>
                          <a:spcPts val="0"/>
                        </a:spcAft>
                      </a:pPr>
                      <a:r>
                        <a:rPr lang="el-GR" sz="1400">
                          <a:effectLst/>
                        </a:rPr>
                        <a:t>όταν, όμως, κάποιος υιοθετεί το χαρακτήρα του ιστορικού</a:t>
                      </a:r>
                      <a:endParaRPr lang="el-GR" sz="1400">
                        <a:effectLst/>
                        <a:latin typeface="Times New Roman" panose="02020603050405020304" pitchFamily="18" charset="0"/>
                        <a:ea typeface="Times New Roman" panose="02020603050405020304" pitchFamily="18" charset="0"/>
                      </a:endParaRPr>
                    </a:p>
                  </a:txBody>
                  <a:tcPr marL="30631" marR="30631" marT="0" marB="0" anchor="ctr"/>
                </a:tc>
                <a:extLst>
                  <a:ext uri="{0D108BD9-81ED-4DB2-BD59-A6C34878D82A}">
                    <a16:rowId xmlns:a16="http://schemas.microsoft.com/office/drawing/2014/main" val="657350220"/>
                  </a:ext>
                </a:extLst>
              </a:tr>
              <a:tr h="380536">
                <a:tc>
                  <a:txBody>
                    <a:bodyPr/>
                    <a:lstStyle/>
                    <a:p>
                      <a:pPr marL="28575" marR="28575">
                        <a:spcAft>
                          <a:spcPts val="0"/>
                        </a:spcAft>
                      </a:pPr>
                      <a:r>
                        <a:rPr lang="el-GR" sz="1400" b="1">
                          <a:effectLst/>
                        </a:rPr>
                        <a:t>ἐπιλαθέσθαι χρή πάντων τῶν τοιούτων</a:t>
                      </a:r>
                      <a:endParaRPr lang="el-GR" sz="1400" b="1">
                        <a:effectLst/>
                        <a:latin typeface="Times New Roman" panose="02020603050405020304" pitchFamily="18" charset="0"/>
                        <a:ea typeface="Times New Roman" panose="02020603050405020304" pitchFamily="18" charset="0"/>
                      </a:endParaRPr>
                    </a:p>
                  </a:txBody>
                  <a:tcPr marL="30631" marR="30631" marT="0" marB="0" anchor="ctr"/>
                </a:tc>
                <a:tc>
                  <a:txBody>
                    <a:bodyPr/>
                    <a:lstStyle/>
                    <a:p>
                      <a:pPr marL="28575" marR="28575">
                        <a:spcAft>
                          <a:spcPts val="0"/>
                        </a:spcAft>
                      </a:pPr>
                      <a:r>
                        <a:rPr lang="el-GR" sz="1400">
                          <a:effectLst/>
                        </a:rPr>
                        <a:t>πρέπει να τα ξεχάσει όλα αυτά</a:t>
                      </a:r>
                      <a:endParaRPr lang="el-GR" sz="1400">
                        <a:effectLst/>
                        <a:latin typeface="Times New Roman" panose="02020603050405020304" pitchFamily="18" charset="0"/>
                        <a:ea typeface="Times New Roman" panose="02020603050405020304" pitchFamily="18" charset="0"/>
                      </a:endParaRPr>
                    </a:p>
                  </a:txBody>
                  <a:tcPr marL="30631" marR="30631" marT="0" marB="0" anchor="ctr"/>
                </a:tc>
                <a:extLst>
                  <a:ext uri="{0D108BD9-81ED-4DB2-BD59-A6C34878D82A}">
                    <a16:rowId xmlns:a16="http://schemas.microsoft.com/office/drawing/2014/main" val="2072559097"/>
                  </a:ext>
                </a:extLst>
              </a:tr>
              <a:tr h="380536">
                <a:tc>
                  <a:txBody>
                    <a:bodyPr/>
                    <a:lstStyle/>
                    <a:p>
                      <a:pPr marL="28575" marR="28575">
                        <a:spcAft>
                          <a:spcPts val="0"/>
                        </a:spcAft>
                      </a:pPr>
                      <a:r>
                        <a:rPr lang="el-GR" sz="1400" b="1">
                          <a:effectLst/>
                        </a:rPr>
                        <a:t>καὶ πολλάκις μὲν εὐλογεῖν καὶ κοσμεῖν </a:t>
                      </a:r>
                      <a:endParaRPr lang="el-GR" sz="1400" b="1">
                        <a:effectLst/>
                        <a:latin typeface="Times New Roman" panose="02020603050405020304" pitchFamily="18" charset="0"/>
                        <a:ea typeface="Times New Roman" panose="02020603050405020304" pitchFamily="18" charset="0"/>
                      </a:endParaRPr>
                    </a:p>
                  </a:txBody>
                  <a:tcPr marL="30631" marR="30631" marT="0" marB="0" anchor="ctr"/>
                </a:tc>
                <a:tc>
                  <a:txBody>
                    <a:bodyPr/>
                    <a:lstStyle/>
                    <a:p>
                      <a:pPr marL="28575" marR="28575">
                        <a:spcAft>
                          <a:spcPts val="0"/>
                        </a:spcAft>
                      </a:pPr>
                      <a:r>
                        <a:rPr lang="el-GR" sz="1400">
                          <a:effectLst/>
                        </a:rPr>
                        <a:t>και πολλές φορές πρέπει να επαινεί και να τιμά </a:t>
                      </a:r>
                      <a:endParaRPr lang="el-GR" sz="1400">
                        <a:effectLst/>
                        <a:latin typeface="Times New Roman" panose="02020603050405020304" pitchFamily="18" charset="0"/>
                        <a:ea typeface="Times New Roman" panose="02020603050405020304" pitchFamily="18" charset="0"/>
                      </a:endParaRPr>
                    </a:p>
                  </a:txBody>
                  <a:tcPr marL="30631" marR="30631" marT="0" marB="0" anchor="ctr"/>
                </a:tc>
                <a:extLst>
                  <a:ext uri="{0D108BD9-81ED-4DB2-BD59-A6C34878D82A}">
                    <a16:rowId xmlns:a16="http://schemas.microsoft.com/office/drawing/2014/main" val="690942908"/>
                  </a:ext>
                </a:extLst>
              </a:tr>
              <a:tr h="380536">
                <a:tc>
                  <a:txBody>
                    <a:bodyPr/>
                    <a:lstStyle/>
                    <a:p>
                      <a:pPr marL="28575" marR="28575">
                        <a:spcAft>
                          <a:spcPts val="0"/>
                        </a:spcAft>
                      </a:pPr>
                      <a:r>
                        <a:rPr lang="el-GR" sz="1400" b="1">
                          <a:effectLst/>
                        </a:rPr>
                        <a:t>τοῖς μεγίστοις ἐπαίνοις τοὺς ἐχθρούς,</a:t>
                      </a:r>
                      <a:endParaRPr lang="el-GR" sz="1400" b="1">
                        <a:effectLst/>
                        <a:latin typeface="Times New Roman" panose="02020603050405020304" pitchFamily="18" charset="0"/>
                        <a:ea typeface="Times New Roman" panose="02020603050405020304" pitchFamily="18" charset="0"/>
                      </a:endParaRPr>
                    </a:p>
                  </a:txBody>
                  <a:tcPr marL="30631" marR="30631" marT="0" marB="0" anchor="ctr"/>
                </a:tc>
                <a:tc>
                  <a:txBody>
                    <a:bodyPr/>
                    <a:lstStyle/>
                    <a:p>
                      <a:pPr marL="28575" marR="28575">
                        <a:spcAft>
                          <a:spcPts val="0"/>
                        </a:spcAft>
                      </a:pPr>
                      <a:r>
                        <a:rPr lang="el-GR" sz="1400">
                          <a:effectLst/>
                        </a:rPr>
                        <a:t>με τους μεγαλύτερους επαίνους τους εχθρούς,</a:t>
                      </a:r>
                      <a:endParaRPr lang="el-GR" sz="1400">
                        <a:effectLst/>
                        <a:latin typeface="Times New Roman" panose="02020603050405020304" pitchFamily="18" charset="0"/>
                        <a:ea typeface="Times New Roman" panose="02020603050405020304" pitchFamily="18" charset="0"/>
                      </a:endParaRPr>
                    </a:p>
                  </a:txBody>
                  <a:tcPr marL="30631" marR="30631" marT="0" marB="0" anchor="ctr"/>
                </a:tc>
                <a:extLst>
                  <a:ext uri="{0D108BD9-81ED-4DB2-BD59-A6C34878D82A}">
                    <a16:rowId xmlns:a16="http://schemas.microsoft.com/office/drawing/2014/main" val="3400781561"/>
                  </a:ext>
                </a:extLst>
              </a:tr>
              <a:tr h="380536">
                <a:tc>
                  <a:txBody>
                    <a:bodyPr/>
                    <a:lstStyle/>
                    <a:p>
                      <a:pPr marL="28575" marR="28575">
                        <a:spcAft>
                          <a:spcPts val="0"/>
                        </a:spcAft>
                      </a:pPr>
                      <a:r>
                        <a:rPr lang="el-GR" sz="1400" b="1">
                          <a:effectLst/>
                        </a:rPr>
                        <a:t>ὅταν αἱ πράξεις ἀπαιτῶσι τοῦτο,</a:t>
                      </a:r>
                      <a:endParaRPr lang="el-GR" sz="1400" b="1">
                        <a:effectLst/>
                        <a:latin typeface="Times New Roman" panose="02020603050405020304" pitchFamily="18" charset="0"/>
                        <a:ea typeface="Times New Roman" panose="02020603050405020304" pitchFamily="18" charset="0"/>
                      </a:endParaRPr>
                    </a:p>
                  </a:txBody>
                  <a:tcPr marL="30631" marR="30631" marT="0" marB="0" anchor="ctr"/>
                </a:tc>
                <a:tc>
                  <a:txBody>
                    <a:bodyPr/>
                    <a:lstStyle/>
                    <a:p>
                      <a:pPr marL="28575" marR="28575">
                        <a:spcAft>
                          <a:spcPts val="0"/>
                        </a:spcAft>
                      </a:pPr>
                      <a:r>
                        <a:rPr lang="el-GR" sz="1400">
                          <a:effectLst/>
                        </a:rPr>
                        <a:t>όταν οι πράξεις το απαιτούν,</a:t>
                      </a:r>
                      <a:endParaRPr lang="el-GR" sz="1400">
                        <a:effectLst/>
                        <a:latin typeface="Times New Roman" panose="02020603050405020304" pitchFamily="18" charset="0"/>
                        <a:ea typeface="Times New Roman" panose="02020603050405020304" pitchFamily="18" charset="0"/>
                      </a:endParaRPr>
                    </a:p>
                  </a:txBody>
                  <a:tcPr marL="30631" marR="30631" marT="0" marB="0" anchor="ctr"/>
                </a:tc>
                <a:extLst>
                  <a:ext uri="{0D108BD9-81ED-4DB2-BD59-A6C34878D82A}">
                    <a16:rowId xmlns:a16="http://schemas.microsoft.com/office/drawing/2014/main" val="2947374342"/>
                  </a:ext>
                </a:extLst>
              </a:tr>
              <a:tr h="380536">
                <a:tc>
                  <a:txBody>
                    <a:bodyPr/>
                    <a:lstStyle/>
                    <a:p>
                      <a:pPr marL="28575" marR="28575">
                        <a:spcAft>
                          <a:spcPts val="0"/>
                        </a:spcAft>
                      </a:pPr>
                      <a:r>
                        <a:rPr lang="el-GR" sz="1400" b="1">
                          <a:effectLst/>
                        </a:rPr>
                        <a:t>πολλάκις δ’ἐλέγχειν καὶ ψέγειν ἐπονειδίστως τοὺς ἀναγκαιοτάτους,</a:t>
                      </a:r>
                      <a:endParaRPr lang="el-GR" sz="1400" b="1">
                        <a:effectLst/>
                        <a:latin typeface="Times New Roman" panose="02020603050405020304" pitchFamily="18" charset="0"/>
                        <a:ea typeface="Times New Roman" panose="02020603050405020304" pitchFamily="18" charset="0"/>
                      </a:endParaRPr>
                    </a:p>
                  </a:txBody>
                  <a:tcPr marL="30631" marR="30631" marT="0" marB="0" anchor="ctr"/>
                </a:tc>
                <a:tc>
                  <a:txBody>
                    <a:bodyPr/>
                    <a:lstStyle/>
                    <a:p>
                      <a:pPr marL="28575" marR="28575">
                        <a:spcAft>
                          <a:spcPts val="0"/>
                        </a:spcAft>
                      </a:pPr>
                      <a:r>
                        <a:rPr lang="el-GR" sz="1400">
                          <a:effectLst/>
                        </a:rPr>
                        <a:t>και πολλές φορές θα χρειαστεί να κατακρίνει και να κατηγορεί κατά τρόπο που ντροπιάζει τους στενούς συγγενείς,</a:t>
                      </a:r>
                      <a:endParaRPr lang="el-GR" sz="1400">
                        <a:effectLst/>
                        <a:latin typeface="Times New Roman" panose="02020603050405020304" pitchFamily="18" charset="0"/>
                        <a:ea typeface="Times New Roman" panose="02020603050405020304" pitchFamily="18" charset="0"/>
                      </a:endParaRPr>
                    </a:p>
                  </a:txBody>
                  <a:tcPr marL="30631" marR="30631" marT="0" marB="0" anchor="ctr"/>
                </a:tc>
                <a:extLst>
                  <a:ext uri="{0D108BD9-81ED-4DB2-BD59-A6C34878D82A}">
                    <a16:rowId xmlns:a16="http://schemas.microsoft.com/office/drawing/2014/main" val="961560245"/>
                  </a:ext>
                </a:extLst>
              </a:tr>
              <a:tr h="380536">
                <a:tc>
                  <a:txBody>
                    <a:bodyPr/>
                    <a:lstStyle/>
                    <a:p>
                      <a:pPr marL="28575" marR="28575">
                        <a:spcAft>
                          <a:spcPts val="0"/>
                        </a:spcAft>
                      </a:pPr>
                      <a:r>
                        <a:rPr lang="el-GR" sz="1400" b="1">
                          <a:effectLst/>
                        </a:rPr>
                        <a:t>ὅταν αἱ τῶν ἐπιτηδευμάτων ἁμαρτίαι τοῦθ’ ὑποδεικνύωσιν.</a:t>
                      </a:r>
                      <a:endParaRPr lang="el-GR" sz="1400" b="1">
                        <a:effectLst/>
                        <a:latin typeface="Times New Roman" panose="02020603050405020304" pitchFamily="18" charset="0"/>
                        <a:ea typeface="Times New Roman" panose="02020603050405020304" pitchFamily="18" charset="0"/>
                      </a:endParaRPr>
                    </a:p>
                  </a:txBody>
                  <a:tcPr marL="30631" marR="30631" marT="0" marB="0" anchor="ctr"/>
                </a:tc>
                <a:tc>
                  <a:txBody>
                    <a:bodyPr/>
                    <a:lstStyle/>
                    <a:p>
                      <a:pPr marL="28575" marR="28575">
                        <a:spcAft>
                          <a:spcPts val="0"/>
                        </a:spcAft>
                      </a:pPr>
                      <a:r>
                        <a:rPr lang="el-GR" sz="1400">
                          <a:effectLst/>
                        </a:rPr>
                        <a:t>όταν τα σφάλματα στις πράξεις τους αυτό υποδεικνύουν.</a:t>
                      </a:r>
                      <a:endParaRPr lang="el-GR" sz="1400">
                        <a:effectLst/>
                        <a:latin typeface="Times New Roman" panose="02020603050405020304" pitchFamily="18" charset="0"/>
                        <a:ea typeface="Times New Roman" panose="02020603050405020304" pitchFamily="18" charset="0"/>
                      </a:endParaRPr>
                    </a:p>
                  </a:txBody>
                  <a:tcPr marL="30631" marR="30631" marT="0" marB="0" anchor="ctr"/>
                </a:tc>
                <a:extLst>
                  <a:ext uri="{0D108BD9-81ED-4DB2-BD59-A6C34878D82A}">
                    <a16:rowId xmlns:a16="http://schemas.microsoft.com/office/drawing/2014/main" val="810806507"/>
                  </a:ext>
                </a:extLst>
              </a:tr>
              <a:tr h="380536">
                <a:tc>
                  <a:txBody>
                    <a:bodyPr/>
                    <a:lstStyle/>
                    <a:p>
                      <a:pPr marL="28575" marR="28575">
                        <a:spcAft>
                          <a:spcPts val="0"/>
                        </a:spcAft>
                      </a:pPr>
                      <a:r>
                        <a:rPr lang="el-GR" sz="1400" b="1">
                          <a:effectLst/>
                        </a:rPr>
                        <a:t>Ὥσπερ γὰρ ζῴου τῶν ὄψεων ἀφαιρεθεισῶν</a:t>
                      </a:r>
                      <a:endParaRPr lang="el-GR" sz="1400" b="1">
                        <a:effectLst/>
                        <a:latin typeface="Times New Roman" panose="02020603050405020304" pitchFamily="18" charset="0"/>
                        <a:ea typeface="Times New Roman" panose="02020603050405020304" pitchFamily="18" charset="0"/>
                      </a:endParaRPr>
                    </a:p>
                  </a:txBody>
                  <a:tcPr marL="30631" marR="30631" marT="0" marB="0" anchor="ctr"/>
                </a:tc>
                <a:tc>
                  <a:txBody>
                    <a:bodyPr/>
                    <a:lstStyle/>
                    <a:p>
                      <a:pPr marL="28575" marR="28575">
                        <a:spcAft>
                          <a:spcPts val="0"/>
                        </a:spcAft>
                      </a:pPr>
                      <a:r>
                        <a:rPr lang="el-GR" sz="1400">
                          <a:effectLst/>
                        </a:rPr>
                        <a:t>Όπως ακριβώς, όταν ένας ζωντανός οργανισμός χάσει τα μάτια του</a:t>
                      </a:r>
                      <a:endParaRPr lang="el-GR" sz="1400">
                        <a:effectLst/>
                        <a:latin typeface="Times New Roman" panose="02020603050405020304" pitchFamily="18" charset="0"/>
                        <a:ea typeface="Times New Roman" panose="02020603050405020304" pitchFamily="18" charset="0"/>
                      </a:endParaRPr>
                    </a:p>
                  </a:txBody>
                  <a:tcPr marL="30631" marR="30631" marT="0" marB="0" anchor="ctr"/>
                </a:tc>
                <a:extLst>
                  <a:ext uri="{0D108BD9-81ED-4DB2-BD59-A6C34878D82A}">
                    <a16:rowId xmlns:a16="http://schemas.microsoft.com/office/drawing/2014/main" val="918661891"/>
                  </a:ext>
                </a:extLst>
              </a:tr>
              <a:tr h="380536">
                <a:tc>
                  <a:txBody>
                    <a:bodyPr/>
                    <a:lstStyle/>
                    <a:p>
                      <a:pPr marL="28575" marR="28575">
                        <a:spcAft>
                          <a:spcPts val="0"/>
                        </a:spcAft>
                      </a:pPr>
                      <a:r>
                        <a:rPr lang="el-GR" sz="1400" b="1">
                          <a:effectLst/>
                        </a:rPr>
                        <a:t>ἀχρειοῦται τὸ ὅλον,</a:t>
                      </a:r>
                      <a:endParaRPr lang="el-GR" sz="1400" b="1">
                        <a:effectLst/>
                        <a:latin typeface="Times New Roman" panose="02020603050405020304" pitchFamily="18" charset="0"/>
                        <a:ea typeface="Times New Roman" panose="02020603050405020304" pitchFamily="18" charset="0"/>
                      </a:endParaRPr>
                    </a:p>
                  </a:txBody>
                  <a:tcPr marL="30631" marR="30631" marT="0" marB="0" anchor="ctr"/>
                </a:tc>
                <a:tc>
                  <a:txBody>
                    <a:bodyPr/>
                    <a:lstStyle/>
                    <a:p>
                      <a:pPr marL="28575" marR="28575">
                        <a:spcAft>
                          <a:spcPts val="0"/>
                        </a:spcAft>
                      </a:pPr>
                      <a:r>
                        <a:rPr lang="el-GR" sz="1400">
                          <a:effectLst/>
                        </a:rPr>
                        <a:t>αχρηστεύεται ολόκληρος,</a:t>
                      </a:r>
                      <a:endParaRPr lang="el-GR" sz="1400">
                        <a:effectLst/>
                        <a:latin typeface="Times New Roman" panose="02020603050405020304" pitchFamily="18" charset="0"/>
                        <a:ea typeface="Times New Roman" panose="02020603050405020304" pitchFamily="18" charset="0"/>
                      </a:endParaRPr>
                    </a:p>
                  </a:txBody>
                  <a:tcPr marL="30631" marR="30631" marT="0" marB="0" anchor="ctr"/>
                </a:tc>
                <a:extLst>
                  <a:ext uri="{0D108BD9-81ED-4DB2-BD59-A6C34878D82A}">
                    <a16:rowId xmlns:a16="http://schemas.microsoft.com/office/drawing/2014/main" val="757192297"/>
                  </a:ext>
                </a:extLst>
              </a:tr>
              <a:tr h="380536">
                <a:tc>
                  <a:txBody>
                    <a:bodyPr/>
                    <a:lstStyle/>
                    <a:p>
                      <a:pPr marL="28575" marR="28575">
                        <a:spcAft>
                          <a:spcPts val="0"/>
                        </a:spcAft>
                      </a:pPr>
                      <a:r>
                        <a:rPr lang="el-GR" sz="1400" b="1">
                          <a:effectLst/>
                        </a:rPr>
                        <a:t>οὕτως ἐξ ἱστορίας ἀναιρεθείσης τῆς ἀληθείας</a:t>
                      </a:r>
                      <a:endParaRPr lang="el-GR" sz="1400" b="1">
                        <a:effectLst/>
                        <a:latin typeface="Times New Roman" panose="02020603050405020304" pitchFamily="18" charset="0"/>
                        <a:ea typeface="Times New Roman" panose="02020603050405020304" pitchFamily="18" charset="0"/>
                      </a:endParaRPr>
                    </a:p>
                  </a:txBody>
                  <a:tcPr marL="30631" marR="30631" marT="0" marB="0" anchor="ctr"/>
                </a:tc>
                <a:tc>
                  <a:txBody>
                    <a:bodyPr/>
                    <a:lstStyle/>
                    <a:p>
                      <a:pPr marL="28575" marR="28575">
                        <a:spcAft>
                          <a:spcPts val="0"/>
                        </a:spcAft>
                      </a:pPr>
                      <a:r>
                        <a:rPr lang="el-GR" sz="1400">
                          <a:effectLst/>
                        </a:rPr>
                        <a:t>έτσι κι από την ιστορία αν αφαιρεθεί η αλήθεια</a:t>
                      </a:r>
                      <a:endParaRPr lang="el-GR" sz="1400">
                        <a:effectLst/>
                        <a:latin typeface="Times New Roman" panose="02020603050405020304" pitchFamily="18" charset="0"/>
                        <a:ea typeface="Times New Roman" panose="02020603050405020304" pitchFamily="18" charset="0"/>
                      </a:endParaRPr>
                    </a:p>
                  </a:txBody>
                  <a:tcPr marL="30631" marR="30631" marT="0" marB="0" anchor="ctr"/>
                </a:tc>
                <a:extLst>
                  <a:ext uri="{0D108BD9-81ED-4DB2-BD59-A6C34878D82A}">
                    <a16:rowId xmlns:a16="http://schemas.microsoft.com/office/drawing/2014/main" val="3286570813"/>
                  </a:ext>
                </a:extLst>
              </a:tr>
              <a:tr h="380536">
                <a:tc>
                  <a:txBody>
                    <a:bodyPr/>
                    <a:lstStyle/>
                    <a:p>
                      <a:pPr marL="28575" marR="28575">
                        <a:spcAft>
                          <a:spcPts val="0"/>
                        </a:spcAft>
                      </a:pPr>
                      <a:r>
                        <a:rPr lang="el-GR" sz="1400" b="1">
                          <a:effectLst/>
                        </a:rPr>
                        <a:t>τὸ καταλειπόμενον αὐτῆς </a:t>
                      </a:r>
                      <a:endParaRPr lang="el-GR" sz="1400" b="1">
                        <a:effectLst/>
                        <a:latin typeface="Times New Roman" panose="02020603050405020304" pitchFamily="18" charset="0"/>
                        <a:ea typeface="Times New Roman" panose="02020603050405020304" pitchFamily="18" charset="0"/>
                      </a:endParaRPr>
                    </a:p>
                  </a:txBody>
                  <a:tcPr marL="30631" marR="30631" marT="0" marB="0" anchor="ctr"/>
                </a:tc>
                <a:tc>
                  <a:txBody>
                    <a:bodyPr/>
                    <a:lstStyle/>
                    <a:p>
                      <a:pPr marL="28575" marR="28575">
                        <a:spcAft>
                          <a:spcPts val="0"/>
                        </a:spcAft>
                      </a:pPr>
                      <a:r>
                        <a:rPr lang="el-GR" sz="1400">
                          <a:effectLst/>
                        </a:rPr>
                        <a:t>ό,τι απομένει από αυτήν </a:t>
                      </a:r>
                      <a:endParaRPr lang="el-GR" sz="1400">
                        <a:effectLst/>
                        <a:latin typeface="Times New Roman" panose="02020603050405020304" pitchFamily="18" charset="0"/>
                        <a:ea typeface="Times New Roman" panose="02020603050405020304" pitchFamily="18" charset="0"/>
                      </a:endParaRPr>
                    </a:p>
                  </a:txBody>
                  <a:tcPr marL="30631" marR="30631" marT="0" marB="0" anchor="ctr"/>
                </a:tc>
                <a:extLst>
                  <a:ext uri="{0D108BD9-81ED-4DB2-BD59-A6C34878D82A}">
                    <a16:rowId xmlns:a16="http://schemas.microsoft.com/office/drawing/2014/main" val="3743907993"/>
                  </a:ext>
                </a:extLst>
              </a:tr>
              <a:tr h="380536">
                <a:tc>
                  <a:txBody>
                    <a:bodyPr/>
                    <a:lstStyle/>
                    <a:p>
                      <a:pPr marL="28575" marR="28575">
                        <a:spcAft>
                          <a:spcPts val="0"/>
                        </a:spcAft>
                      </a:pPr>
                      <a:r>
                        <a:rPr lang="el-GR" sz="1400" b="1" dirty="0" err="1">
                          <a:effectLst/>
                        </a:rPr>
                        <a:t>ἀνωφελὲς</a:t>
                      </a:r>
                      <a:r>
                        <a:rPr lang="el-GR" sz="1400" b="1" dirty="0">
                          <a:effectLst/>
                        </a:rPr>
                        <a:t> γίνεται διήγημα.</a:t>
                      </a:r>
                      <a:endParaRPr lang="el-GR" sz="1400" b="1" dirty="0">
                        <a:effectLst/>
                        <a:latin typeface="Times New Roman" panose="02020603050405020304" pitchFamily="18" charset="0"/>
                        <a:ea typeface="Times New Roman" panose="02020603050405020304" pitchFamily="18" charset="0"/>
                      </a:endParaRPr>
                    </a:p>
                  </a:txBody>
                  <a:tcPr marL="30631" marR="30631" marT="0" marB="0" anchor="ctr"/>
                </a:tc>
                <a:tc>
                  <a:txBody>
                    <a:bodyPr/>
                    <a:lstStyle/>
                    <a:p>
                      <a:pPr marL="28575" marR="28575">
                        <a:spcAft>
                          <a:spcPts val="0"/>
                        </a:spcAft>
                      </a:pPr>
                      <a:r>
                        <a:rPr lang="el-GR" sz="1400" dirty="0">
                          <a:effectLst/>
                        </a:rPr>
                        <a:t>γίνεται ανώφελο (ασήμαντο) διήγημα.</a:t>
                      </a:r>
                      <a:endParaRPr lang="el-GR" sz="1400" dirty="0">
                        <a:effectLst/>
                        <a:latin typeface="Times New Roman" panose="02020603050405020304" pitchFamily="18" charset="0"/>
                        <a:ea typeface="Times New Roman" panose="02020603050405020304" pitchFamily="18" charset="0"/>
                      </a:endParaRPr>
                    </a:p>
                  </a:txBody>
                  <a:tcPr marL="30631" marR="30631" marT="0" marB="0" anchor="ctr"/>
                </a:tc>
                <a:extLst>
                  <a:ext uri="{0D108BD9-81ED-4DB2-BD59-A6C34878D82A}">
                    <a16:rowId xmlns:a16="http://schemas.microsoft.com/office/drawing/2014/main" val="2852560911"/>
                  </a:ext>
                </a:extLst>
              </a:tr>
            </a:tbl>
          </a:graphicData>
        </a:graphic>
      </p:graphicFrame>
    </p:spTree>
    <p:extLst>
      <p:ext uri="{BB962C8B-B14F-4D97-AF65-F5344CB8AC3E}">
        <p14:creationId xmlns:p14="http://schemas.microsoft.com/office/powerpoint/2010/main" val="21053621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B070851-4C39-4FA1-940E-6BDFF6087718}"/>
              </a:ext>
            </a:extLst>
          </p:cNvPr>
          <p:cNvSpPr txBox="1"/>
          <p:nvPr/>
        </p:nvSpPr>
        <p:spPr>
          <a:xfrm>
            <a:off x="1009095" y="496928"/>
            <a:ext cx="10173810" cy="5632311"/>
          </a:xfrm>
          <a:prstGeom prst="rect">
            <a:avLst/>
          </a:prstGeom>
          <a:noFill/>
        </p:spPr>
        <p:txBody>
          <a:bodyPr wrap="square">
            <a:spAutoFit/>
          </a:bodyPr>
          <a:lstStyle/>
          <a:p>
            <a:pPr algn="just"/>
            <a:r>
              <a:rPr lang="el-GR" sz="1800" b="0" i="0" dirty="0">
                <a:solidFill>
                  <a:srgbClr val="000000"/>
                </a:solidFill>
                <a:effectLst/>
                <a:latin typeface="Calibri" panose="020F0502020204030204" pitchFamily="34" charset="0"/>
              </a:rPr>
              <a:t> </a:t>
            </a:r>
          </a:p>
          <a:p>
            <a:pPr algn="l"/>
            <a:r>
              <a:rPr lang="el-GR" sz="1800" b="1" i="0" dirty="0">
                <a:solidFill>
                  <a:srgbClr val="FFFFFF"/>
                </a:solidFill>
                <a:effectLst/>
                <a:latin typeface="Calibri" panose="020F0502020204030204" pitchFamily="34" charset="0"/>
              </a:rPr>
              <a:t>Πρώτο παράλληλο κείμενο</a:t>
            </a:r>
            <a:endParaRPr lang="el-GR" sz="1800" b="0" i="0" dirty="0">
              <a:solidFill>
                <a:srgbClr val="000000"/>
              </a:solidFill>
              <a:effectLst/>
              <a:latin typeface="Calibri" panose="020F0502020204030204" pitchFamily="34" charset="0"/>
            </a:endParaRPr>
          </a:p>
          <a:p>
            <a:pPr algn="just"/>
            <a:r>
              <a:rPr lang="el-GR" sz="1800" b="0" i="0" dirty="0">
                <a:solidFill>
                  <a:srgbClr val="000000"/>
                </a:solidFill>
                <a:effectLst/>
                <a:latin typeface="Calibri" panose="020F0502020204030204" pitchFamily="34" charset="0"/>
              </a:rPr>
              <a:t> </a:t>
            </a:r>
          </a:p>
          <a:p>
            <a:pPr algn="just"/>
            <a:r>
              <a:rPr lang="el-GR" sz="1800" b="0" i="1" dirty="0">
                <a:solidFill>
                  <a:srgbClr val="000000"/>
                </a:solidFill>
                <a:effectLst/>
                <a:latin typeface="Calibri" panose="020F0502020204030204" pitchFamily="34" charset="0"/>
              </a:rPr>
              <a:t>Η Άννα </a:t>
            </a:r>
            <a:r>
              <a:rPr lang="el-GR" sz="1800" b="0" i="1" dirty="0" err="1">
                <a:solidFill>
                  <a:srgbClr val="000000"/>
                </a:solidFill>
                <a:effectLst/>
                <a:latin typeface="Calibri" panose="020F0502020204030204" pitchFamily="34" charset="0"/>
              </a:rPr>
              <a:t>Κομνηνή</a:t>
            </a:r>
            <a:r>
              <a:rPr lang="el-GR" sz="1800" b="0" i="1" dirty="0">
                <a:solidFill>
                  <a:srgbClr val="000000"/>
                </a:solidFill>
                <a:effectLst/>
                <a:latin typeface="Calibri" panose="020F0502020204030204" pitchFamily="34" charset="0"/>
              </a:rPr>
              <a:t> (1083-1153/4), κόρη του αυτοκράτορα του µ</a:t>
            </a:r>
            <a:r>
              <a:rPr lang="el-GR" sz="1800" b="0" i="1" dirty="0" err="1">
                <a:solidFill>
                  <a:srgbClr val="000000"/>
                </a:solidFill>
                <a:effectLst/>
                <a:latin typeface="Calibri" panose="020F0502020204030204" pitchFamily="34" charset="0"/>
              </a:rPr>
              <a:t>υζαντίου</a:t>
            </a:r>
            <a:r>
              <a:rPr lang="el-GR" sz="1800" b="0" i="1" dirty="0">
                <a:solidFill>
                  <a:srgbClr val="000000"/>
                </a:solidFill>
                <a:effectLst/>
                <a:latin typeface="Calibri" panose="020F0502020204030204" pitchFamily="34" charset="0"/>
              </a:rPr>
              <a:t> Αλέξιου Α′ Κομνηνού, έγραψε σε δεκαπέντε βιβλία το ιστορικό έργο της </a:t>
            </a:r>
            <a:r>
              <a:rPr lang="el-GR" sz="1800" b="0" i="1" dirty="0" err="1">
                <a:solidFill>
                  <a:srgbClr val="000000"/>
                </a:solidFill>
                <a:effectLst/>
                <a:latin typeface="Calibri" panose="020F0502020204030204" pitchFamily="34" charset="0"/>
              </a:rPr>
              <a:t>Ἀλεξιάς</a:t>
            </a:r>
            <a:r>
              <a:rPr lang="el-GR" sz="1800" b="0" i="1" dirty="0">
                <a:solidFill>
                  <a:srgbClr val="000000"/>
                </a:solidFill>
                <a:effectLst/>
                <a:latin typeface="Calibri" panose="020F0502020204030204" pitchFamily="34" charset="0"/>
              </a:rPr>
              <a:t>. Στο έργο αυτό πρωταγωνιστικό ρόλο έχει ο πατέρας της και περιγράφονται τα γεγονότα της περιόδου 1069-1148. Στο παρακάτω απόσπασμα η συγγραφέας εκφράζει τις απόψεις της σχετικά με το χρέος του ιστοριογράφου.</a:t>
            </a:r>
            <a:endParaRPr lang="el-GR" sz="1800" b="0" i="0" dirty="0">
              <a:solidFill>
                <a:srgbClr val="000000"/>
              </a:solidFill>
              <a:effectLst/>
              <a:latin typeface="Calibri" panose="020F0502020204030204" pitchFamily="34" charset="0"/>
            </a:endParaRPr>
          </a:p>
          <a:p>
            <a:pPr algn="just"/>
            <a:r>
              <a:rPr lang="el-GR" sz="1800" b="0" i="0" dirty="0">
                <a:solidFill>
                  <a:srgbClr val="000000"/>
                </a:solidFill>
                <a:effectLst/>
                <a:latin typeface="Calibri" panose="020F0502020204030204" pitchFamily="34" charset="0"/>
              </a:rPr>
              <a:t> </a:t>
            </a:r>
          </a:p>
          <a:p>
            <a:pPr algn="just"/>
            <a:r>
              <a:rPr lang="el-GR" sz="1800" b="0" i="0" dirty="0" err="1">
                <a:solidFill>
                  <a:srgbClr val="000000"/>
                </a:solidFill>
                <a:effectLst/>
                <a:latin typeface="Calibri" panose="020F0502020204030204" pitchFamily="34" charset="0"/>
              </a:rPr>
              <a:t>Ὅταν</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γάρ</a:t>
            </a:r>
            <a:r>
              <a:rPr lang="el-GR" sz="1800" b="0" i="0" dirty="0">
                <a:solidFill>
                  <a:srgbClr val="000000"/>
                </a:solidFill>
                <a:effectLst/>
                <a:latin typeface="Calibri" panose="020F0502020204030204" pitchFamily="34" charset="0"/>
              </a:rPr>
              <a:t> τις </a:t>
            </a:r>
            <a:r>
              <a:rPr lang="el-GR" sz="1800" b="0" i="0" dirty="0" err="1">
                <a:solidFill>
                  <a:srgbClr val="000000"/>
                </a:solidFill>
                <a:effectLst/>
                <a:latin typeface="Calibri" panose="020F0502020204030204" pitchFamily="34" charset="0"/>
              </a:rPr>
              <a:t>τὸ</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τῆς</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ἱστορίας</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ἦθος</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ἀναλαμβάνῃ</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ἐπιλαθέσθαι</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χρὴ</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εὐνοίας</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καὶ</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μίσους</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καὶ</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πολλάκις</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κοσμεῖν</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τοὺς</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ἐχθροὺς</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τοῖς</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μεγίστοις</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ἐπαίνοις</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ὅταν</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αἱ</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πράξεις</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ἀπαιτῶσι</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τοῦτο</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πολλάκις</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δὲ</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ἐλέγχειν</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τοὺς</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ἀναγκαιοτάτους</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ὅταν</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αἱ</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τῶν</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ἐπιτηδευμάτων</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ἁμαρτίαι</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τοῦθ</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ὑποδεικνύωσι</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Διόπερ</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οὔτε</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τῶν</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φίλων</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καθάπτεσθαι</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οὔτε</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τοὺς</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ἐχθροὺς</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ἐπαινεῖν</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ὀκνητέον</a:t>
            </a:r>
            <a:r>
              <a:rPr lang="el-GR" sz="1800" b="0" i="0" dirty="0">
                <a:solidFill>
                  <a:srgbClr val="000000"/>
                </a:solidFill>
                <a:effectLst/>
                <a:latin typeface="Calibri" panose="020F0502020204030204" pitchFamily="34" charset="0"/>
              </a:rPr>
              <a:t>.</a:t>
            </a:r>
          </a:p>
          <a:p>
            <a:pPr algn="just"/>
            <a:r>
              <a:rPr lang="el-GR" sz="1800" b="0" i="0" dirty="0" err="1">
                <a:solidFill>
                  <a:srgbClr val="000000"/>
                </a:solidFill>
                <a:effectLst/>
                <a:latin typeface="Calibri" panose="020F0502020204030204" pitchFamily="34" charset="0"/>
              </a:rPr>
              <a:t>Ἅννα</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Κομνηνή</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Ἀλεξιάς</a:t>
            </a:r>
            <a:r>
              <a:rPr lang="el-GR" sz="1800" b="0" i="0" dirty="0">
                <a:solidFill>
                  <a:srgbClr val="000000"/>
                </a:solidFill>
                <a:effectLst/>
                <a:latin typeface="Calibri" panose="020F0502020204030204" pitchFamily="34" charset="0"/>
              </a:rPr>
              <a:t>, Πρόλογος 2.3</a:t>
            </a:r>
          </a:p>
          <a:p>
            <a:pPr algn="just"/>
            <a:r>
              <a:rPr lang="el-GR" sz="1800" b="0" i="0" dirty="0">
                <a:solidFill>
                  <a:srgbClr val="000000"/>
                </a:solidFill>
                <a:effectLst/>
                <a:latin typeface="Calibri" panose="020F0502020204030204" pitchFamily="34" charset="0"/>
              </a:rPr>
              <a:t> </a:t>
            </a:r>
          </a:p>
          <a:p>
            <a:pPr algn="just"/>
            <a:r>
              <a:rPr lang="el-GR" sz="1800" b="1" i="0" dirty="0">
                <a:solidFill>
                  <a:srgbClr val="000000"/>
                </a:solidFill>
                <a:effectLst/>
                <a:latin typeface="Calibri" panose="020F0502020204030204" pitchFamily="34" charset="0"/>
              </a:rPr>
              <a:t>Μετάφραση</a:t>
            </a:r>
            <a:endParaRPr lang="el-GR" sz="1800" b="0" i="0" dirty="0">
              <a:solidFill>
                <a:srgbClr val="000000"/>
              </a:solidFill>
              <a:effectLst/>
              <a:latin typeface="Calibri" panose="020F0502020204030204" pitchFamily="34" charset="0"/>
            </a:endParaRPr>
          </a:p>
          <a:p>
            <a:pPr algn="just"/>
            <a:r>
              <a:rPr lang="el-GR" sz="1800" b="0" i="0" dirty="0">
                <a:solidFill>
                  <a:srgbClr val="000000"/>
                </a:solidFill>
                <a:effectLst/>
                <a:latin typeface="Calibri" panose="020F0502020204030204" pitchFamily="34" charset="0"/>
              </a:rPr>
              <a:t>Όντως, όταν κανείς αναλαμβάνει το έργο του ιστοριογράφου, οφείλει να ξεχάσει την αγάπη και το μίσος: συχνά πρέπει να στολίζει τους εχθρούς του με τους μεγαλύτερους επαίνους, όταν τα γεγονότα το επιβάλλουν, κι επίσης να ελέγχει τους πιο αγαπητούς, όταν αυτό υποδεικνύουν οι λανθασμένες πράξεις τους. Γι' αυτό ακριβώς δεν πρέπει να διστάζει ούτε τους φίλους να κατηγορεί ούτε και τους εχθρούς να εγκωμιάζει. (</a:t>
            </a:r>
            <a:r>
              <a:rPr lang="el-GR" sz="1800" b="0" i="0" dirty="0" err="1">
                <a:solidFill>
                  <a:srgbClr val="000000"/>
                </a:solidFill>
                <a:effectLst/>
                <a:latin typeface="Calibri" panose="020F0502020204030204" pitchFamily="34" charset="0"/>
              </a:rPr>
              <a:t>μτφρ</a:t>
            </a:r>
            <a:r>
              <a:rPr lang="el-GR" sz="1800" b="0" i="0" dirty="0">
                <a:solidFill>
                  <a:srgbClr val="000000"/>
                </a:solidFill>
                <a:effectLst/>
                <a:latin typeface="Calibri" panose="020F0502020204030204" pitchFamily="34" charset="0"/>
              </a:rPr>
              <a:t>. Α. Σιδέρη)</a:t>
            </a:r>
          </a:p>
        </p:txBody>
      </p:sp>
    </p:spTree>
    <p:extLst>
      <p:ext uri="{BB962C8B-B14F-4D97-AF65-F5344CB8AC3E}">
        <p14:creationId xmlns:p14="http://schemas.microsoft.com/office/powerpoint/2010/main" val="30602900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37B98D6-2F44-4E39-A8FD-9C7424D5B8E0}"/>
              </a:ext>
            </a:extLst>
          </p:cNvPr>
          <p:cNvSpPr txBox="1"/>
          <p:nvPr/>
        </p:nvSpPr>
        <p:spPr>
          <a:xfrm>
            <a:off x="1145219" y="882251"/>
            <a:ext cx="10653204" cy="4801314"/>
          </a:xfrm>
          <a:prstGeom prst="rect">
            <a:avLst/>
          </a:prstGeom>
          <a:noFill/>
        </p:spPr>
        <p:txBody>
          <a:bodyPr wrap="square">
            <a:spAutoFit/>
          </a:bodyPr>
          <a:lstStyle/>
          <a:p>
            <a:pPr algn="just"/>
            <a:r>
              <a:rPr lang="el-GR" sz="1800" b="0" i="0" dirty="0">
                <a:solidFill>
                  <a:srgbClr val="000000"/>
                </a:solidFill>
                <a:effectLst/>
                <a:latin typeface="Calibri" panose="020F0502020204030204" pitchFamily="34" charset="0"/>
              </a:rPr>
              <a:t> </a:t>
            </a:r>
          </a:p>
          <a:p>
            <a:pPr algn="l"/>
            <a:r>
              <a:rPr lang="el-GR" sz="1800" b="1" i="0" dirty="0">
                <a:solidFill>
                  <a:srgbClr val="FFFFFF"/>
                </a:solidFill>
                <a:effectLst/>
                <a:latin typeface="Calibri" panose="020F0502020204030204" pitchFamily="34" charset="0"/>
              </a:rPr>
              <a:t>Δεύτερο παράλληλο κείμενο</a:t>
            </a:r>
            <a:endParaRPr lang="el-GR" sz="1800" b="0" i="0" dirty="0">
              <a:solidFill>
                <a:srgbClr val="000000"/>
              </a:solidFill>
              <a:effectLst/>
              <a:latin typeface="Calibri" panose="020F0502020204030204" pitchFamily="34" charset="0"/>
            </a:endParaRPr>
          </a:p>
          <a:p>
            <a:pPr algn="just"/>
            <a:r>
              <a:rPr lang="el-GR" sz="1800" b="0" i="0" dirty="0">
                <a:solidFill>
                  <a:srgbClr val="000000"/>
                </a:solidFill>
                <a:effectLst/>
                <a:latin typeface="Calibri" panose="020F0502020204030204" pitchFamily="34" charset="0"/>
              </a:rPr>
              <a:t> </a:t>
            </a:r>
          </a:p>
          <a:p>
            <a:pPr algn="just"/>
            <a:r>
              <a:rPr lang="el-GR" sz="1800" b="0" i="0" dirty="0">
                <a:solidFill>
                  <a:srgbClr val="000000"/>
                </a:solidFill>
                <a:effectLst/>
                <a:latin typeface="Calibri" panose="020F0502020204030204" pitchFamily="34" charset="0"/>
              </a:rPr>
              <a:t>Ο Προκόπιος (490/507 - περ. 562) έγραψε σε οκτώ βιβλία το ιστορικό έργο του </a:t>
            </a:r>
            <a:r>
              <a:rPr lang="el-GR" sz="1800" b="0" i="0" dirty="0" err="1">
                <a:solidFill>
                  <a:srgbClr val="000000"/>
                </a:solidFill>
                <a:effectLst/>
                <a:latin typeface="Calibri" panose="020F0502020204030204" pitchFamily="34" charset="0"/>
              </a:rPr>
              <a:t>Ὑπὲρ</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τῶν</a:t>
            </a:r>
            <a:r>
              <a:rPr lang="el-GR" sz="1800" b="0" i="0" dirty="0">
                <a:solidFill>
                  <a:srgbClr val="000000"/>
                </a:solidFill>
                <a:effectLst/>
                <a:latin typeface="Calibri" panose="020F0502020204030204" pitchFamily="34" charset="0"/>
              </a:rPr>
              <a:t> πολέμων λόγοι, το οποίο αποτελεί την κυριότερη πηγή για την ιστορία της εποχής. Στο παρακάτω απόσπασμα ο συγγραφέας εκθέτει τις απόψεις του για το χρέος του ιστοριογράφου.</a:t>
            </a:r>
          </a:p>
          <a:p>
            <a:pPr algn="just"/>
            <a:r>
              <a:rPr lang="el-GR" sz="1800" b="0" i="0" dirty="0">
                <a:solidFill>
                  <a:srgbClr val="000000"/>
                </a:solidFill>
                <a:effectLst/>
                <a:latin typeface="Calibri" panose="020F0502020204030204" pitchFamily="34" charset="0"/>
              </a:rPr>
              <a:t> </a:t>
            </a:r>
          </a:p>
          <a:p>
            <a:pPr algn="just"/>
            <a:r>
              <a:rPr lang="el-GR" sz="1800" b="0" i="0" dirty="0" err="1">
                <a:solidFill>
                  <a:srgbClr val="000000"/>
                </a:solidFill>
                <a:effectLst/>
                <a:latin typeface="Calibri" panose="020F0502020204030204" pitchFamily="34" charset="0"/>
              </a:rPr>
              <a:t>Πρέπειν</a:t>
            </a:r>
            <a:r>
              <a:rPr lang="el-GR" sz="1800" b="0" i="0" dirty="0">
                <a:solidFill>
                  <a:srgbClr val="000000"/>
                </a:solidFill>
                <a:effectLst/>
                <a:latin typeface="Calibri" panose="020F0502020204030204" pitchFamily="34" charset="0"/>
              </a:rPr>
              <a:t> τε </a:t>
            </a:r>
            <a:r>
              <a:rPr lang="el-GR" sz="1800" b="0" i="0" dirty="0" err="1">
                <a:solidFill>
                  <a:srgbClr val="000000"/>
                </a:solidFill>
                <a:effectLst/>
                <a:latin typeface="Calibri" panose="020F0502020204030204" pitchFamily="34" charset="0"/>
              </a:rPr>
              <a:t>ἡγεῖτο</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ῥητορικῇ</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μὲν</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δεινότητα</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ποιητικῇ</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δὲ</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μυθοποιΐαν</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ξυγγραφῇ</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δὲ</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ἀλήθειαν</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Ταῦτά</a:t>
            </a:r>
            <a:r>
              <a:rPr lang="el-GR" sz="1800" b="0" i="0" dirty="0">
                <a:solidFill>
                  <a:srgbClr val="000000"/>
                </a:solidFill>
                <a:effectLst/>
                <a:latin typeface="Calibri" panose="020F0502020204030204" pitchFamily="34" charset="0"/>
              </a:rPr>
              <a:t> τοι </a:t>
            </a:r>
            <a:r>
              <a:rPr lang="el-GR" sz="1800" b="0" i="0" dirty="0" err="1">
                <a:solidFill>
                  <a:srgbClr val="000000"/>
                </a:solidFill>
                <a:effectLst/>
                <a:latin typeface="Calibri" panose="020F0502020204030204" pitchFamily="34" charset="0"/>
              </a:rPr>
              <a:t>οὐδέ</a:t>
            </a:r>
            <a:r>
              <a:rPr lang="el-GR" sz="1800" b="0" i="0" dirty="0">
                <a:solidFill>
                  <a:srgbClr val="000000"/>
                </a:solidFill>
                <a:effectLst/>
                <a:latin typeface="Calibri" panose="020F0502020204030204" pitchFamily="34" charset="0"/>
              </a:rPr>
              <a:t> του </a:t>
            </a:r>
            <a:r>
              <a:rPr lang="el-GR" sz="1800" b="0" i="0" dirty="0" err="1">
                <a:solidFill>
                  <a:srgbClr val="000000"/>
                </a:solidFill>
                <a:effectLst/>
                <a:latin typeface="Calibri" panose="020F0502020204030204" pitchFamily="34" charset="0"/>
              </a:rPr>
              <a:t>τῶν</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οἱ</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ἐς</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ἄγαν</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ἐπιτηδείων</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τὰ</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μοχθηρὰ</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ἀπεκρύψατο</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ἀλλὰ</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τὰ</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πᾶσι</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ξυνενεχθέντα</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ἕκαστα</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ἀκριβολογούμενος</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ξυνεγράψατο</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εἴτε</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εὖ</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εἴτε</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πη</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ἄλλῃ</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αὐτοῖς</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εἰργάσθαι</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ξυνέβη</a:t>
            </a:r>
            <a:r>
              <a:rPr lang="el-GR" sz="1800" b="0" i="0" dirty="0">
                <a:solidFill>
                  <a:srgbClr val="000000"/>
                </a:solidFill>
                <a:effectLst/>
                <a:latin typeface="Calibri" panose="020F0502020204030204" pitchFamily="34" charset="0"/>
              </a:rPr>
              <a:t>.</a:t>
            </a:r>
          </a:p>
          <a:p>
            <a:pPr algn="just"/>
            <a:r>
              <a:rPr lang="el-GR" sz="1800" b="0" i="0" dirty="0">
                <a:solidFill>
                  <a:srgbClr val="000000"/>
                </a:solidFill>
                <a:effectLst/>
                <a:latin typeface="Calibri" panose="020F0502020204030204" pitchFamily="34" charset="0"/>
              </a:rPr>
              <a:t>Προκόπιος, </a:t>
            </a:r>
            <a:r>
              <a:rPr lang="el-GR" sz="1800" b="0" i="0" dirty="0" err="1">
                <a:solidFill>
                  <a:srgbClr val="000000"/>
                </a:solidFill>
                <a:effectLst/>
                <a:latin typeface="Calibri" panose="020F0502020204030204" pitchFamily="34" charset="0"/>
              </a:rPr>
              <a:t>Ὑπέρ</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τῶν</a:t>
            </a:r>
            <a:r>
              <a:rPr lang="el-GR" sz="1800" b="0" i="0" dirty="0">
                <a:solidFill>
                  <a:srgbClr val="000000"/>
                </a:solidFill>
                <a:effectLst/>
                <a:latin typeface="Calibri" panose="020F0502020204030204" pitchFamily="34" charset="0"/>
              </a:rPr>
              <a:t> πολέμων λόγοι 1.1.4-5</a:t>
            </a:r>
          </a:p>
          <a:p>
            <a:pPr algn="just"/>
            <a:r>
              <a:rPr lang="el-GR" sz="1800" b="0" i="0" dirty="0">
                <a:solidFill>
                  <a:srgbClr val="000000"/>
                </a:solidFill>
                <a:effectLst/>
                <a:latin typeface="Calibri" panose="020F0502020204030204" pitchFamily="34" charset="0"/>
              </a:rPr>
              <a:t> </a:t>
            </a:r>
          </a:p>
          <a:p>
            <a:pPr algn="just"/>
            <a:r>
              <a:rPr lang="el-GR" sz="1800" b="1" i="0" dirty="0">
                <a:solidFill>
                  <a:srgbClr val="000000"/>
                </a:solidFill>
                <a:effectLst/>
                <a:latin typeface="Calibri" panose="020F0502020204030204" pitchFamily="34" charset="0"/>
              </a:rPr>
              <a:t>Μετάφραση</a:t>
            </a:r>
            <a:endParaRPr lang="el-GR" sz="1800" b="0" i="0" dirty="0">
              <a:solidFill>
                <a:srgbClr val="000000"/>
              </a:solidFill>
              <a:effectLst/>
              <a:latin typeface="Calibri" panose="020F0502020204030204" pitchFamily="34" charset="0"/>
            </a:endParaRPr>
          </a:p>
          <a:p>
            <a:pPr algn="just"/>
            <a:r>
              <a:rPr lang="el-GR" sz="1800" b="0" i="0" dirty="0">
                <a:solidFill>
                  <a:srgbClr val="000000"/>
                </a:solidFill>
                <a:effectLst/>
                <a:latin typeface="Calibri" panose="020F0502020204030204" pitchFamily="34" charset="0"/>
              </a:rPr>
              <a:t>Και πιστεύει ότι, όπως η ευστροφία είναι απαραίτητη στη ρητορική και η μυθοπλασία στην ποίηση, έτσι ακριβώς απαιτείται και η αλήθεια για την ιστορική συγγραφή. Γι' αυτό, με βάση αυτή την αρχή, δεν απέκρυψε τα σφάλματα και τις αποτυχίες ακόμα και των πιο οικείων του, αλλά έγραψε τα πάντα με κάθε ακρίβεια, όπως πράγματι έγιναν, είτε καλά είτε κακά</a:t>
            </a:r>
          </a:p>
        </p:txBody>
      </p:sp>
    </p:spTree>
    <p:extLst>
      <p:ext uri="{BB962C8B-B14F-4D97-AF65-F5344CB8AC3E}">
        <p14:creationId xmlns:p14="http://schemas.microsoft.com/office/powerpoint/2010/main" val="21042291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CE91D17-ABB4-4C02-832B-9B3E7EEC630D}"/>
              </a:ext>
            </a:extLst>
          </p:cNvPr>
          <p:cNvSpPr txBox="1"/>
          <p:nvPr/>
        </p:nvSpPr>
        <p:spPr>
          <a:xfrm>
            <a:off x="585925" y="583914"/>
            <a:ext cx="11425561" cy="5909310"/>
          </a:xfrm>
          <a:prstGeom prst="rect">
            <a:avLst/>
          </a:prstGeom>
          <a:noFill/>
        </p:spPr>
        <p:txBody>
          <a:bodyPr wrap="square">
            <a:spAutoFit/>
          </a:bodyPr>
          <a:lstStyle/>
          <a:p>
            <a:pPr algn="just"/>
            <a:r>
              <a:rPr lang="el-GR" sz="1800" b="0" i="0" dirty="0">
                <a:solidFill>
                  <a:srgbClr val="000000"/>
                </a:solidFill>
                <a:effectLst/>
                <a:latin typeface="Calibri" panose="020F0502020204030204" pitchFamily="34" charset="0"/>
              </a:rPr>
              <a:t> </a:t>
            </a:r>
          </a:p>
          <a:p>
            <a:pPr algn="l"/>
            <a:r>
              <a:rPr lang="el-GR" sz="1800" b="1" i="0" dirty="0">
                <a:solidFill>
                  <a:srgbClr val="FFFFFF"/>
                </a:solidFill>
                <a:effectLst/>
                <a:latin typeface="Calibri" panose="020F0502020204030204" pitchFamily="34" charset="0"/>
              </a:rPr>
              <a:t>Τρίτο παράλληλο κείμενο</a:t>
            </a:r>
            <a:endParaRPr lang="el-GR" sz="1800" b="0" i="0" dirty="0">
              <a:solidFill>
                <a:srgbClr val="000000"/>
              </a:solidFill>
              <a:effectLst/>
              <a:latin typeface="Calibri" panose="020F0502020204030204" pitchFamily="34" charset="0"/>
            </a:endParaRPr>
          </a:p>
          <a:p>
            <a:pPr algn="just"/>
            <a:r>
              <a:rPr lang="el-GR" sz="1800" b="0" i="0" dirty="0">
                <a:solidFill>
                  <a:srgbClr val="000000"/>
                </a:solidFill>
                <a:effectLst/>
                <a:latin typeface="Calibri" panose="020F0502020204030204" pitchFamily="34" charset="0"/>
              </a:rPr>
              <a:t> </a:t>
            </a:r>
          </a:p>
          <a:p>
            <a:pPr algn="just"/>
            <a:r>
              <a:rPr lang="el-GR" sz="1800" b="0" i="1" dirty="0">
                <a:solidFill>
                  <a:srgbClr val="000000"/>
                </a:solidFill>
                <a:effectLst/>
                <a:latin typeface="Calibri" panose="020F0502020204030204" pitchFamily="34" charset="0"/>
              </a:rPr>
              <a:t>Ο Λουκιανός στο παρακάτω απόσπασμα από το έργο του </a:t>
            </a:r>
            <a:r>
              <a:rPr lang="el-GR" sz="1800" b="0" i="1" dirty="0" err="1">
                <a:solidFill>
                  <a:srgbClr val="000000"/>
                </a:solidFill>
                <a:effectLst/>
                <a:latin typeface="Calibri" panose="020F0502020204030204" pitchFamily="34" charset="0"/>
              </a:rPr>
              <a:t>Πῶς</a:t>
            </a:r>
            <a:r>
              <a:rPr lang="el-GR" sz="1800" b="0" i="1" dirty="0">
                <a:solidFill>
                  <a:srgbClr val="000000"/>
                </a:solidFill>
                <a:effectLst/>
                <a:latin typeface="Calibri" panose="020F0502020204030204" pitchFamily="34" charset="0"/>
              </a:rPr>
              <a:t> </a:t>
            </a:r>
            <a:r>
              <a:rPr lang="el-GR" sz="1800" b="0" i="1" dirty="0" err="1">
                <a:solidFill>
                  <a:srgbClr val="000000"/>
                </a:solidFill>
                <a:effectLst/>
                <a:latin typeface="Calibri" panose="020F0502020204030204" pitchFamily="34" charset="0"/>
              </a:rPr>
              <a:t>δεῖ</a:t>
            </a:r>
            <a:r>
              <a:rPr lang="el-GR" sz="1800" b="0" i="1" dirty="0">
                <a:solidFill>
                  <a:srgbClr val="000000"/>
                </a:solidFill>
                <a:effectLst/>
                <a:latin typeface="Calibri" panose="020F0502020204030204" pitchFamily="34" charset="0"/>
              </a:rPr>
              <a:t> </a:t>
            </a:r>
            <a:r>
              <a:rPr lang="el-GR" sz="1800" b="0" i="1" dirty="0" err="1">
                <a:solidFill>
                  <a:srgbClr val="000000"/>
                </a:solidFill>
                <a:effectLst/>
                <a:latin typeface="Calibri" panose="020F0502020204030204" pitchFamily="34" charset="0"/>
              </a:rPr>
              <a:t>ἱστορίαν</a:t>
            </a:r>
            <a:r>
              <a:rPr lang="el-GR" sz="1800" b="0" i="1" dirty="0">
                <a:solidFill>
                  <a:srgbClr val="000000"/>
                </a:solidFill>
                <a:effectLst/>
                <a:latin typeface="Calibri" panose="020F0502020204030204" pitchFamily="34" charset="0"/>
              </a:rPr>
              <a:t> </a:t>
            </a:r>
            <a:r>
              <a:rPr lang="el-GR" sz="1800" b="0" i="1" dirty="0" err="1">
                <a:solidFill>
                  <a:srgbClr val="000000"/>
                </a:solidFill>
                <a:effectLst/>
                <a:latin typeface="Calibri" panose="020F0502020204030204" pitchFamily="34" charset="0"/>
              </a:rPr>
              <a:t>συγγράφειν</a:t>
            </a:r>
            <a:r>
              <a:rPr lang="el-GR" sz="1800" b="0" i="1" dirty="0">
                <a:solidFill>
                  <a:srgbClr val="000000"/>
                </a:solidFill>
                <a:effectLst/>
                <a:latin typeface="Calibri" panose="020F0502020204030204" pitchFamily="34" charset="0"/>
              </a:rPr>
              <a:t> εκφράζει την άποψή του σχετικά με τις αρετές που πρέπει να διαθέτει ένας ιστορικός.</a:t>
            </a:r>
            <a:endParaRPr lang="el-GR" sz="1800" b="0" i="0" dirty="0">
              <a:solidFill>
                <a:srgbClr val="000000"/>
              </a:solidFill>
              <a:effectLst/>
              <a:latin typeface="Calibri" panose="020F0502020204030204" pitchFamily="34" charset="0"/>
            </a:endParaRPr>
          </a:p>
          <a:p>
            <a:pPr algn="just"/>
            <a:r>
              <a:rPr lang="el-GR" sz="1800" b="0" i="0" dirty="0">
                <a:solidFill>
                  <a:srgbClr val="000000"/>
                </a:solidFill>
                <a:effectLst/>
                <a:latin typeface="Calibri" panose="020F0502020204030204" pitchFamily="34" charset="0"/>
              </a:rPr>
              <a:t> </a:t>
            </a:r>
          </a:p>
          <a:p>
            <a:pPr algn="just"/>
            <a:r>
              <a:rPr lang="el-GR" sz="1800" b="0" i="0" dirty="0" err="1">
                <a:solidFill>
                  <a:srgbClr val="000000"/>
                </a:solidFill>
                <a:effectLst/>
                <a:latin typeface="Calibri" panose="020F0502020204030204" pitchFamily="34" charset="0"/>
              </a:rPr>
              <a:t>Τοιοῦτος</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οὖν</a:t>
            </a:r>
            <a:r>
              <a:rPr lang="el-GR" sz="1800" b="0" i="0" dirty="0">
                <a:solidFill>
                  <a:srgbClr val="000000"/>
                </a:solidFill>
                <a:effectLst/>
                <a:latin typeface="Calibri" panose="020F0502020204030204" pitchFamily="34" charset="0"/>
              </a:rPr>
              <a:t> μοι ὁ </a:t>
            </a:r>
            <a:r>
              <a:rPr lang="el-GR" sz="1800" b="0" i="0" dirty="0" err="1">
                <a:solidFill>
                  <a:srgbClr val="000000"/>
                </a:solidFill>
                <a:effectLst/>
                <a:latin typeface="Calibri" panose="020F0502020204030204" pitchFamily="34" charset="0"/>
              </a:rPr>
              <a:t>συγγραφεὺς</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ἔστω</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ἄφοβος</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ἀδέκαστος</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ἐλεύθερος</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παρρησίας</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καὶ</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ἀληθείας</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φίλος</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ὡς</a:t>
            </a:r>
            <a:r>
              <a:rPr lang="el-GR" sz="1800" b="0" i="0" dirty="0">
                <a:solidFill>
                  <a:srgbClr val="000000"/>
                </a:solidFill>
                <a:effectLst/>
                <a:latin typeface="Calibri" panose="020F0502020204030204" pitchFamily="34" charset="0"/>
              </a:rPr>
              <a:t> ὁ </a:t>
            </a:r>
            <a:r>
              <a:rPr lang="el-GR" sz="1800" b="0" i="0" dirty="0" err="1">
                <a:solidFill>
                  <a:srgbClr val="000000"/>
                </a:solidFill>
                <a:effectLst/>
                <a:latin typeface="Calibri" panose="020F0502020204030204" pitchFamily="34" charset="0"/>
              </a:rPr>
              <a:t>κωμικός</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φησι</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τὰ</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σῦκα</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σῦκα</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τὴν</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σκάφην</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δὲ</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σκάφην</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ὀνομάσων</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οὐ</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μίσει</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οὐδὲ</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φιλίᾳ</a:t>
            </a:r>
            <a:r>
              <a:rPr lang="el-GR" sz="1800" b="0" i="0" dirty="0">
                <a:solidFill>
                  <a:srgbClr val="000000"/>
                </a:solidFill>
                <a:effectLst/>
                <a:latin typeface="Calibri" panose="020F0502020204030204" pitchFamily="34" charset="0"/>
              </a:rPr>
              <a:t> τι </a:t>
            </a:r>
            <a:r>
              <a:rPr lang="el-GR" sz="1800" b="0" i="0" dirty="0" err="1">
                <a:solidFill>
                  <a:srgbClr val="000000"/>
                </a:solidFill>
                <a:effectLst/>
                <a:latin typeface="Calibri" panose="020F0502020204030204" pitchFamily="34" charset="0"/>
              </a:rPr>
              <a:t>νέμων</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οὐδὲ</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φειδόμενος</a:t>
            </a:r>
            <a:r>
              <a:rPr lang="el-GR" sz="1800" b="0" i="0" dirty="0">
                <a:solidFill>
                  <a:srgbClr val="000000"/>
                </a:solidFill>
                <a:effectLst/>
                <a:latin typeface="Calibri" panose="020F0502020204030204" pitchFamily="34" charset="0"/>
              </a:rPr>
              <a:t> ἢ </a:t>
            </a:r>
            <a:r>
              <a:rPr lang="el-GR" sz="1800" b="0" i="0" dirty="0" err="1">
                <a:solidFill>
                  <a:srgbClr val="000000"/>
                </a:solidFill>
                <a:effectLst/>
                <a:latin typeface="Calibri" panose="020F0502020204030204" pitchFamily="34" charset="0"/>
              </a:rPr>
              <a:t>ἐλεῶν</a:t>
            </a:r>
            <a:r>
              <a:rPr lang="el-GR" sz="1800" b="0" i="0" dirty="0">
                <a:solidFill>
                  <a:srgbClr val="000000"/>
                </a:solidFill>
                <a:effectLst/>
                <a:latin typeface="Calibri" panose="020F0502020204030204" pitchFamily="34" charset="0"/>
              </a:rPr>
              <a:t> ἢ </a:t>
            </a:r>
            <a:r>
              <a:rPr lang="el-GR" sz="1800" b="0" i="0" dirty="0" err="1">
                <a:solidFill>
                  <a:srgbClr val="000000"/>
                </a:solidFill>
                <a:effectLst/>
                <a:latin typeface="Calibri" panose="020F0502020204030204" pitchFamily="34" charset="0"/>
              </a:rPr>
              <a:t>αἰσχυνόμενος</a:t>
            </a:r>
            <a:r>
              <a:rPr lang="el-GR" sz="1800" b="0" i="0" dirty="0">
                <a:solidFill>
                  <a:srgbClr val="000000"/>
                </a:solidFill>
                <a:effectLst/>
                <a:latin typeface="Calibri" panose="020F0502020204030204" pitchFamily="34" charset="0"/>
              </a:rPr>
              <a:t> ἢ </a:t>
            </a:r>
            <a:r>
              <a:rPr lang="el-GR" sz="1800" b="0" i="0" dirty="0" err="1">
                <a:solidFill>
                  <a:srgbClr val="000000"/>
                </a:solidFill>
                <a:effectLst/>
                <a:latin typeface="Calibri" panose="020F0502020204030204" pitchFamily="34" charset="0"/>
              </a:rPr>
              <a:t>δυσωπούμενος</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ἴσος</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δικαστής</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εὔνους</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ἅπασιν</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ἄχρι</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τοῦ</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μὴ</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θατέρῳ</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ἀπονεῖμαι</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πλεῖον</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τοῦ</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δέοντος</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ξένος</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ἐν</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τοῖς</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βιβλίοις</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καὶ</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ἄπολις</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αὐτόνομος</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ἀβασίλευτος</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οὐ</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τί</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τῷδε</a:t>
            </a:r>
            <a:r>
              <a:rPr lang="el-GR" sz="1800" b="0" i="0" dirty="0">
                <a:solidFill>
                  <a:srgbClr val="000000"/>
                </a:solidFill>
                <a:effectLst/>
                <a:latin typeface="Calibri" panose="020F0502020204030204" pitchFamily="34" charset="0"/>
              </a:rPr>
              <a:t> ἢ </a:t>
            </a:r>
            <a:r>
              <a:rPr lang="el-GR" sz="1800" b="0" i="0" dirty="0" err="1">
                <a:solidFill>
                  <a:srgbClr val="000000"/>
                </a:solidFill>
                <a:effectLst/>
                <a:latin typeface="Calibri" panose="020F0502020204030204" pitchFamily="34" charset="0"/>
              </a:rPr>
              <a:t>τῷδε</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δόξει</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λογιζόμενος</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ἀλλὰ</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τί</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πέπρακται</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λέγων</a:t>
            </a:r>
            <a:r>
              <a:rPr lang="el-GR" sz="1800" b="0" i="0" dirty="0">
                <a:solidFill>
                  <a:srgbClr val="000000"/>
                </a:solidFill>
                <a:effectLst/>
                <a:latin typeface="Calibri" panose="020F0502020204030204" pitchFamily="34" charset="0"/>
              </a:rPr>
              <a:t>.</a:t>
            </a:r>
          </a:p>
          <a:p>
            <a:pPr algn="just"/>
            <a:r>
              <a:rPr lang="el-GR" sz="1800" b="1" i="0" dirty="0">
                <a:solidFill>
                  <a:srgbClr val="000000"/>
                </a:solidFill>
                <a:effectLst/>
                <a:latin typeface="Calibri" panose="020F0502020204030204" pitchFamily="34" charset="0"/>
              </a:rPr>
              <a:t>Λουκιανός, </a:t>
            </a:r>
            <a:r>
              <a:rPr lang="el-GR" sz="1800" b="1" i="0" dirty="0" err="1">
                <a:solidFill>
                  <a:srgbClr val="000000"/>
                </a:solidFill>
                <a:effectLst/>
                <a:latin typeface="Calibri" panose="020F0502020204030204" pitchFamily="34" charset="0"/>
              </a:rPr>
              <a:t>Πῶς</a:t>
            </a:r>
            <a:r>
              <a:rPr lang="el-GR" sz="1800" b="1" i="0" dirty="0">
                <a:solidFill>
                  <a:srgbClr val="000000"/>
                </a:solidFill>
                <a:effectLst/>
                <a:latin typeface="Calibri" panose="020F0502020204030204" pitchFamily="34" charset="0"/>
              </a:rPr>
              <a:t> </a:t>
            </a:r>
            <a:r>
              <a:rPr lang="el-GR" sz="1800" b="1" i="0" dirty="0" err="1">
                <a:solidFill>
                  <a:srgbClr val="000000"/>
                </a:solidFill>
                <a:effectLst/>
                <a:latin typeface="Calibri" panose="020F0502020204030204" pitchFamily="34" charset="0"/>
              </a:rPr>
              <a:t>δεῖ</a:t>
            </a:r>
            <a:r>
              <a:rPr lang="el-GR" sz="1800" b="1" i="0" dirty="0">
                <a:solidFill>
                  <a:srgbClr val="000000"/>
                </a:solidFill>
                <a:effectLst/>
                <a:latin typeface="Calibri" panose="020F0502020204030204" pitchFamily="34" charset="0"/>
              </a:rPr>
              <a:t> </a:t>
            </a:r>
            <a:r>
              <a:rPr lang="el-GR" sz="1800" b="1" i="0" dirty="0" err="1">
                <a:solidFill>
                  <a:srgbClr val="000000"/>
                </a:solidFill>
                <a:effectLst/>
                <a:latin typeface="Calibri" panose="020F0502020204030204" pitchFamily="34" charset="0"/>
              </a:rPr>
              <a:t>ἱστορίαν</a:t>
            </a:r>
            <a:r>
              <a:rPr lang="el-GR" sz="1800" b="1" i="0" dirty="0">
                <a:solidFill>
                  <a:srgbClr val="000000"/>
                </a:solidFill>
                <a:effectLst/>
                <a:latin typeface="Calibri" panose="020F0502020204030204" pitchFamily="34" charset="0"/>
              </a:rPr>
              <a:t> </a:t>
            </a:r>
            <a:r>
              <a:rPr lang="el-GR" sz="1800" b="1" i="0" dirty="0" err="1">
                <a:solidFill>
                  <a:srgbClr val="000000"/>
                </a:solidFill>
                <a:effectLst/>
                <a:latin typeface="Calibri" panose="020F0502020204030204" pitchFamily="34" charset="0"/>
              </a:rPr>
              <a:t>συγγράφειν</a:t>
            </a:r>
            <a:r>
              <a:rPr lang="el-GR" sz="1800" b="1" i="0" dirty="0">
                <a:solidFill>
                  <a:srgbClr val="000000"/>
                </a:solidFill>
                <a:effectLst/>
                <a:latin typeface="Calibri" panose="020F0502020204030204" pitchFamily="34" charset="0"/>
              </a:rPr>
              <a:t> 41</a:t>
            </a:r>
            <a:endParaRPr lang="el-GR" sz="1800" b="0" i="0" dirty="0">
              <a:solidFill>
                <a:srgbClr val="000000"/>
              </a:solidFill>
              <a:effectLst/>
              <a:latin typeface="Calibri" panose="020F0502020204030204" pitchFamily="34" charset="0"/>
            </a:endParaRPr>
          </a:p>
          <a:p>
            <a:pPr algn="just"/>
            <a:r>
              <a:rPr lang="el-GR" sz="1800" b="0" i="0" dirty="0">
                <a:solidFill>
                  <a:srgbClr val="000000"/>
                </a:solidFill>
                <a:effectLst/>
                <a:latin typeface="Calibri" panose="020F0502020204030204" pitchFamily="34" charset="0"/>
              </a:rPr>
              <a:t> </a:t>
            </a:r>
          </a:p>
          <a:p>
            <a:pPr algn="just"/>
            <a:r>
              <a:rPr lang="el-GR" sz="1800" b="1" i="0" dirty="0">
                <a:solidFill>
                  <a:srgbClr val="000000"/>
                </a:solidFill>
                <a:effectLst/>
                <a:latin typeface="Calibri" panose="020F0502020204030204" pitchFamily="34" charset="0"/>
              </a:rPr>
              <a:t>Μετάφραση</a:t>
            </a:r>
            <a:endParaRPr lang="el-GR" sz="1800" b="0" i="0" dirty="0">
              <a:solidFill>
                <a:srgbClr val="000000"/>
              </a:solidFill>
              <a:effectLst/>
              <a:latin typeface="Calibri" panose="020F0502020204030204" pitchFamily="34" charset="0"/>
            </a:endParaRPr>
          </a:p>
          <a:p>
            <a:pPr algn="just"/>
            <a:r>
              <a:rPr lang="el-GR" sz="1800" b="0" i="0" dirty="0" err="1">
                <a:solidFill>
                  <a:srgbClr val="000000"/>
                </a:solidFill>
                <a:effectLst/>
                <a:latin typeface="Calibri" panose="020F0502020204030204" pitchFamily="34" charset="0"/>
              </a:rPr>
              <a:t>Τοιοῦτον</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λοιπὸν</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θέλω</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τὸν</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συγγραφέα</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ἄφοβον</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ἀνώτερον</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ἀμοιβῶν</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καὶ</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δώρων</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ἐλεύθερον</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φίλον</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τῆς</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εἰλικρινείας</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καὶ</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τῆς</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ἀληθείας</a:t>
            </a:r>
            <a:r>
              <a:rPr lang="el-GR" sz="1800" b="0" i="0" dirty="0">
                <a:solidFill>
                  <a:srgbClr val="000000"/>
                </a:solidFill>
                <a:effectLst/>
                <a:latin typeface="Calibri" panose="020F0502020204030204" pitchFamily="34" charset="0"/>
              </a:rPr>
              <a:t>, ὁ </a:t>
            </a:r>
            <a:r>
              <a:rPr lang="el-GR" sz="1800" b="0" i="0" dirty="0" err="1">
                <a:solidFill>
                  <a:srgbClr val="000000"/>
                </a:solidFill>
                <a:effectLst/>
                <a:latin typeface="Calibri" panose="020F0502020204030204" pitchFamily="34" charset="0"/>
              </a:rPr>
              <a:t>ὁποῖος</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κατὰ</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τὸν</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κωμικόν</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νὰ</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λέγῃ</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τὰ</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σῦκα</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σῦκα</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καὶ</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τὴν</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σκάφην</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σκάφῃν</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οὔτε</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εἰς</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τὸ</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μῖσος</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οὔτε</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εἰς</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τὴν</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φιλίαν</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νὰ</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χαρίζεται</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νὰ</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μὴ</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φείδεται</a:t>
            </a:r>
            <a:r>
              <a:rPr lang="el-GR" sz="1800" b="0" i="0" dirty="0">
                <a:solidFill>
                  <a:srgbClr val="000000"/>
                </a:solidFill>
                <a:effectLst/>
                <a:latin typeface="Calibri" panose="020F0502020204030204" pitchFamily="34" charset="0"/>
              </a:rPr>
              <a:t> ἢ </a:t>
            </a:r>
            <a:r>
              <a:rPr lang="el-GR" sz="1800" b="0" i="0" dirty="0" err="1">
                <a:solidFill>
                  <a:srgbClr val="000000"/>
                </a:solidFill>
                <a:effectLst/>
                <a:latin typeface="Calibri" panose="020F0502020204030204" pitchFamily="34" charset="0"/>
              </a:rPr>
              <a:t>νὰ</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λυπῆται</a:t>
            </a:r>
            <a:r>
              <a:rPr lang="el-GR" sz="1800" b="0" i="0" dirty="0">
                <a:solidFill>
                  <a:srgbClr val="000000"/>
                </a:solidFill>
                <a:effectLst/>
                <a:latin typeface="Calibri" panose="020F0502020204030204" pitchFamily="34" charset="0"/>
              </a:rPr>
              <a:t> ἢ </a:t>
            </a:r>
            <a:r>
              <a:rPr lang="el-GR" sz="1800" b="0" i="0" dirty="0" err="1">
                <a:solidFill>
                  <a:srgbClr val="000000"/>
                </a:solidFill>
                <a:effectLst/>
                <a:latin typeface="Calibri" panose="020F0502020204030204" pitchFamily="34" charset="0"/>
              </a:rPr>
              <a:t>νὰ</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ἐντρέπεται</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νὰ</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γράψῃ</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τὴν</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ἀλήθειαν</a:t>
            </a:r>
            <a:r>
              <a:rPr lang="el-GR" sz="1800" b="0" i="0" dirty="0">
                <a:solidFill>
                  <a:srgbClr val="000000"/>
                </a:solidFill>
                <a:effectLst/>
                <a:latin typeface="Calibri" panose="020F0502020204030204" pitchFamily="34" charset="0"/>
              </a:rPr>
              <a:t> ἢ </a:t>
            </a:r>
            <a:r>
              <a:rPr lang="el-GR" sz="1800" b="0" i="0" dirty="0" err="1">
                <a:solidFill>
                  <a:srgbClr val="000000"/>
                </a:solidFill>
                <a:effectLst/>
                <a:latin typeface="Calibri" panose="020F0502020204030204" pitchFamily="34" charset="0"/>
              </a:rPr>
              <a:t>νὰ</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τήν</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ἀποσιωπᾷ</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διὰ</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νὰ</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περιποιηθῇ</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νὰ</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εἶνε</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ἴσος</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πρὸς</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ὅλους</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δικαστὴς</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καὶ</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ἐξ</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ἴσου</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φίλος</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πρὸς</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ὅλους</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ὥστε</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νὰ</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μὴ</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ἀπονέμῃ</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εἰς</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κανένα</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περισσότερον</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ἀφ</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ὅ,τι</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τοῦ</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ἀνήκει</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νὰ</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εἶνε</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ξένος</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πρὸς</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τὰ</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βιβλία</a:t>
            </a:r>
            <a:r>
              <a:rPr lang="el-GR" sz="1800" b="0" i="0" dirty="0">
                <a:solidFill>
                  <a:srgbClr val="000000"/>
                </a:solidFill>
                <a:effectLst/>
                <a:latin typeface="Calibri" panose="020F0502020204030204" pitchFamily="34" charset="0"/>
              </a:rPr>
              <a:t> του </a:t>
            </a:r>
            <a:r>
              <a:rPr lang="el-GR" sz="1800" b="0" i="0" dirty="0" err="1">
                <a:solidFill>
                  <a:srgbClr val="000000"/>
                </a:solidFill>
                <a:effectLst/>
                <a:latin typeface="Calibri" panose="020F0502020204030204" pitchFamily="34" charset="0"/>
              </a:rPr>
              <a:t>καὶ</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νὰ</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μὴ</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θεωρῇ</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πατρίδα</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καμμίαν</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πόλιν</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ἀνεξάρτητος</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καὶ</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μὴ</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ὑποκείμενος</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εἰς</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κανένα</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βασιλέα</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νὰ</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μὴ</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σκέπτεται</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δὲ</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πῶς</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θὰ</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φανοῦν</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εἰς</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τὸν</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τάδε</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καὶ</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τὸν</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τάδε</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ὅσα</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γράφει</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ἀλλὰ</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νὰ</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γράφῃ</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ὅ,τι</a:t>
            </a:r>
            <a:r>
              <a:rPr lang="el-GR" sz="1800" b="0" i="0" dirty="0">
                <a:solidFill>
                  <a:srgbClr val="000000"/>
                </a:solidFill>
                <a:effectLst/>
                <a:latin typeface="Calibri" panose="020F0502020204030204" pitchFamily="34" charset="0"/>
              </a:rPr>
              <a:t> </a:t>
            </a:r>
            <a:r>
              <a:rPr lang="el-GR" sz="1800" b="0" i="0" dirty="0" err="1">
                <a:solidFill>
                  <a:srgbClr val="000000"/>
                </a:solidFill>
                <a:effectLst/>
                <a:latin typeface="Calibri" panose="020F0502020204030204" pitchFamily="34" charset="0"/>
              </a:rPr>
              <a:t>ἔγιναν</a:t>
            </a:r>
            <a:r>
              <a:rPr lang="el-GR" sz="1800" b="0" i="0" dirty="0">
                <a:solidFill>
                  <a:srgbClr val="000000"/>
                </a:solidFill>
                <a:effectLst/>
                <a:latin typeface="Calibri" panose="020F0502020204030204" pitchFamily="34" charset="0"/>
              </a:rPr>
              <a:t>.</a:t>
            </a:r>
          </a:p>
        </p:txBody>
      </p:sp>
    </p:spTree>
    <p:extLst>
      <p:ext uri="{BB962C8B-B14F-4D97-AF65-F5344CB8AC3E}">
        <p14:creationId xmlns:p14="http://schemas.microsoft.com/office/powerpoint/2010/main" val="3775694659"/>
      </p:ext>
    </p:extLst>
  </p:cSld>
  <p:clrMapOvr>
    <a:masterClrMapping/>
  </p:clrMapOvr>
</p:sld>
</file>

<file path=ppt/theme/theme1.xml><?xml version="1.0" encoding="utf-8"?>
<a:theme xmlns:a="http://schemas.openxmlformats.org/drawingml/2006/main" name="Θρόισμα">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16</TotalTime>
  <Words>974</Words>
  <Application>Microsoft Office PowerPoint</Application>
  <PresentationFormat>Ευρεία οθόνη</PresentationFormat>
  <Paragraphs>67</Paragraphs>
  <Slides>6</Slides>
  <Notes>0</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6</vt:i4>
      </vt:variant>
    </vt:vector>
  </HeadingPairs>
  <TitlesOfParts>
    <vt:vector size="12" baseType="lpstr">
      <vt:lpstr>Arial</vt:lpstr>
      <vt:lpstr>Calibri</vt:lpstr>
      <vt:lpstr>Century Gothic</vt:lpstr>
      <vt:lpstr>Times New Roman</vt:lpstr>
      <vt:lpstr>Wingdings 3</vt:lpstr>
      <vt:lpstr>Θρόισμα</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User; ΤΑΣΙΟΠΟΥΛΟΥ</dc:creator>
  <cp:lastModifiedBy>User</cp:lastModifiedBy>
  <cp:revision>4</cp:revision>
  <dcterms:created xsi:type="dcterms:W3CDTF">2020-09-11T18:52:55Z</dcterms:created>
  <dcterms:modified xsi:type="dcterms:W3CDTF">2020-11-11T17:50:04Z</dcterms:modified>
</cp:coreProperties>
</file>