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7" r:id="rId9"/>
    <p:sldId id="268" r:id="rId10"/>
    <p:sldId id="27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9" autoAdjust="0"/>
    <p:restoredTop sz="94660"/>
  </p:normalViewPr>
  <p:slideViewPr>
    <p:cSldViewPr snapToGrid="0">
      <p:cViewPr varScale="1">
        <p:scale>
          <a:sx n="87" d="100"/>
          <a:sy n="87" d="100"/>
        </p:scale>
        <p:origin x="29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TNtqyvJFsYA"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OHgTVc4VTHk"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fiolitakilyceum.weebly.com/1-tauomicron-sigma973nutaualphagamma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81046" y="2290104"/>
            <a:ext cx="6096000" cy="2677656"/>
          </a:xfrm>
          <a:prstGeom prst="rect">
            <a:avLst/>
          </a:prstGeom>
          <a:solidFill>
            <a:schemeClr val="bg1"/>
          </a:solidFill>
          <a:ln>
            <a:solidFill>
              <a:schemeClr val="accent1"/>
            </a:solidFill>
          </a:ln>
        </p:spPr>
        <p:txBody>
          <a:bodyPr>
            <a:spAutoFit/>
          </a:bodyPr>
          <a:lstStyle/>
          <a:p>
            <a:pPr algn="ctr"/>
            <a:endParaRPr lang="el-GR" sz="2800" b="1" dirty="0" smtClean="0">
              <a:solidFill>
                <a:srgbClr val="295C69"/>
              </a:solidFill>
              <a:latin typeface="Lato"/>
            </a:endParaRPr>
          </a:p>
          <a:p>
            <a:pPr algn="ctr"/>
            <a:endParaRPr lang="el-GR" sz="2800" b="1" dirty="0">
              <a:solidFill>
                <a:srgbClr val="295C69"/>
              </a:solidFill>
              <a:latin typeface="Lato"/>
            </a:endParaRPr>
          </a:p>
          <a:p>
            <a:pPr algn="ctr"/>
            <a:r>
              <a:rPr lang="el-GR" sz="2800" b="1" dirty="0" smtClean="0">
                <a:solidFill>
                  <a:srgbClr val="295C69"/>
                </a:solidFill>
                <a:latin typeface="Lato"/>
              </a:rPr>
              <a:t>Από </a:t>
            </a:r>
            <a:r>
              <a:rPr lang="el-GR" sz="2800" b="1" dirty="0">
                <a:solidFill>
                  <a:srgbClr val="295C69"/>
                </a:solidFill>
                <a:latin typeface="Lato"/>
              </a:rPr>
              <a:t>την άφιξη του Όθωνα (1833) έως την 3η Σεπτεμβρίου </a:t>
            </a:r>
            <a:r>
              <a:rPr lang="el-GR" sz="2800" b="1" dirty="0" smtClean="0">
                <a:solidFill>
                  <a:srgbClr val="295C69"/>
                </a:solidFill>
                <a:latin typeface="Lato"/>
              </a:rPr>
              <a:t>1843</a:t>
            </a:r>
          </a:p>
          <a:p>
            <a:pPr algn="ctr"/>
            <a:endParaRPr lang="el-GR" sz="2800" b="1" i="0" dirty="0">
              <a:solidFill>
                <a:srgbClr val="295C69"/>
              </a:solidFill>
              <a:effectLst/>
              <a:latin typeface="Lato"/>
            </a:endParaRPr>
          </a:p>
          <a:p>
            <a:pPr algn="ctr"/>
            <a:endParaRPr lang="el-GR" sz="2800" b="0" i="0" dirty="0">
              <a:solidFill>
                <a:srgbClr val="295C69"/>
              </a:solidFill>
              <a:effectLst/>
              <a:latin typeface="Lato"/>
            </a:endParaRPr>
          </a:p>
        </p:txBody>
      </p:sp>
    </p:spTree>
    <p:extLst>
      <p:ext uri="{BB962C8B-B14F-4D97-AF65-F5344CB8AC3E}">
        <p14:creationId xmlns:p14="http://schemas.microsoft.com/office/powerpoint/2010/main" val="3139345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0501" y="295387"/>
            <a:ext cx="8913122" cy="6370975"/>
          </a:xfrm>
          <a:prstGeom prst="rect">
            <a:avLst/>
          </a:prstGeom>
          <a:solidFill>
            <a:schemeClr val="bg1"/>
          </a:solidFill>
        </p:spPr>
        <p:txBody>
          <a:bodyPr wrap="square">
            <a:spAutoFit/>
          </a:bodyPr>
          <a:lstStyle/>
          <a:p>
            <a:pPr algn="ctr"/>
            <a:endParaRPr lang="el-GR" sz="2400" b="1" dirty="0" smtClean="0">
              <a:latin typeface="Arial" panose="020B0604020202020204" pitchFamily="34" charset="0"/>
            </a:endParaRPr>
          </a:p>
          <a:p>
            <a:pPr algn="ctr"/>
            <a:r>
              <a:rPr lang="el-GR" sz="2400" b="1" dirty="0" smtClean="0">
                <a:latin typeface="Arial" panose="020B0604020202020204" pitchFamily="34" charset="0"/>
              </a:rPr>
              <a:t>Η </a:t>
            </a:r>
            <a:r>
              <a:rPr lang="el-GR" sz="2400" b="1" dirty="0" smtClean="0">
                <a:latin typeface="Arial" panose="020B0604020202020204" pitchFamily="34" charset="0"/>
              </a:rPr>
              <a:t>εκλογή </a:t>
            </a:r>
            <a:r>
              <a:rPr lang="el-GR" sz="2400" b="1" dirty="0">
                <a:latin typeface="Arial" panose="020B0604020202020204" pitchFamily="34" charset="0"/>
              </a:rPr>
              <a:t>και άφιξη του </a:t>
            </a:r>
            <a:r>
              <a:rPr lang="el-GR" sz="2400" b="1" dirty="0" smtClean="0">
                <a:latin typeface="Arial" panose="020B0604020202020204" pitchFamily="34" charset="0"/>
              </a:rPr>
              <a:t>Όθωνα</a:t>
            </a:r>
          </a:p>
          <a:p>
            <a:pPr algn="ctr"/>
            <a:r>
              <a:rPr lang="el-GR" sz="2400" b="1" dirty="0" smtClean="0">
                <a:latin typeface="Arial" panose="020B0604020202020204" pitchFamily="34" charset="0"/>
              </a:rPr>
              <a:t> </a:t>
            </a:r>
            <a:r>
              <a:rPr lang="el-GR" sz="2400" b="1" dirty="0">
                <a:latin typeface="Arial" panose="020B0604020202020204" pitchFamily="34" charset="0"/>
              </a:rPr>
              <a:t>(1 Ιουν. 1815 – 26 Ιουλ. 1867) στην </a:t>
            </a:r>
            <a:r>
              <a:rPr lang="el-GR" sz="2400" b="1" dirty="0" smtClean="0">
                <a:latin typeface="Arial" panose="020B0604020202020204" pitchFamily="34" charset="0"/>
              </a:rPr>
              <a:t>Ελλάδα</a:t>
            </a:r>
          </a:p>
          <a:p>
            <a:pPr>
              <a:buFont typeface="Arial" panose="020B0604020202020204" pitchFamily="34" charset="0"/>
              <a:buChar char="•"/>
            </a:pPr>
            <a:endParaRPr lang="el-GR" sz="2400" b="1" dirty="0">
              <a:latin typeface="Arial" panose="020B0604020202020204" pitchFamily="34" charset="0"/>
            </a:endParaRPr>
          </a:p>
          <a:p>
            <a:pPr>
              <a:buFont typeface="Arial" panose="020B0604020202020204" pitchFamily="34" charset="0"/>
              <a:buChar char="•"/>
            </a:pPr>
            <a:r>
              <a:rPr lang="el-GR" sz="2400" dirty="0" smtClean="0">
                <a:latin typeface="Arial" panose="020B0604020202020204" pitchFamily="34" charset="0"/>
              </a:rPr>
              <a:t> Εμφύλιος </a:t>
            </a:r>
            <a:r>
              <a:rPr lang="el-GR" sz="2400" dirty="0">
                <a:latin typeface="Arial" panose="020B0604020202020204" pitchFamily="34" charset="0"/>
              </a:rPr>
              <a:t>πόλεμος στην Ελλάδα μετά τη δολοφονία του Καποδίστρια.</a:t>
            </a:r>
          </a:p>
          <a:p>
            <a:pPr>
              <a:buFont typeface="Arial" panose="020B0604020202020204" pitchFamily="34" charset="0"/>
              <a:buChar char="•"/>
            </a:pPr>
            <a:r>
              <a:rPr lang="el-GR" sz="2400" dirty="0" smtClean="0">
                <a:latin typeface="Arial" panose="020B0604020202020204" pitchFamily="34" charset="0"/>
              </a:rPr>
              <a:t> Επέμβαση </a:t>
            </a:r>
            <a:r>
              <a:rPr lang="el-GR" sz="2400" dirty="0">
                <a:latin typeface="Arial" panose="020B0604020202020204" pitchFamily="34" charset="0"/>
              </a:rPr>
              <a:t>των Δυνάμεων (εγγυητριών): </a:t>
            </a:r>
            <a:endParaRPr lang="el-GR" sz="2400" dirty="0" smtClean="0">
              <a:latin typeface="Arial" panose="020B0604020202020204" pitchFamily="34" charset="0"/>
            </a:endParaRPr>
          </a:p>
          <a:p>
            <a:endParaRPr lang="el-GR" sz="2400" dirty="0">
              <a:latin typeface="Arial" panose="020B0604020202020204" pitchFamily="34" charset="0"/>
            </a:endParaRPr>
          </a:p>
          <a:p>
            <a:r>
              <a:rPr lang="el-GR" sz="2400" dirty="0">
                <a:latin typeface="Arial" panose="020B0604020202020204" pitchFamily="34" charset="0"/>
              </a:rPr>
              <a:t>               </a:t>
            </a:r>
            <a:r>
              <a:rPr lang="el-GR" sz="2400" b="1" dirty="0">
                <a:latin typeface="Arial" panose="020B0604020202020204" pitchFamily="34" charset="0"/>
              </a:rPr>
              <a:t>α)</a:t>
            </a:r>
            <a:r>
              <a:rPr lang="el-GR" sz="2400" dirty="0">
                <a:latin typeface="Arial" panose="020B0604020202020204" pitchFamily="34" charset="0"/>
              </a:rPr>
              <a:t> Επιλογή του 17χρονου Όθωνα, γιου του βασιλιά της Βαυαρίας Λουδοβίκου Α΄ (Συνθήκη του Λονδίνου, 1/13 Φεβρουαρίου 1832)</a:t>
            </a:r>
            <a:br>
              <a:rPr lang="el-GR" sz="2400" dirty="0">
                <a:latin typeface="Arial" panose="020B0604020202020204" pitchFamily="34" charset="0"/>
              </a:rPr>
            </a:br>
            <a:r>
              <a:rPr lang="el-GR" sz="2400" dirty="0">
                <a:latin typeface="Arial" panose="020B0604020202020204" pitchFamily="34" charset="0"/>
              </a:rPr>
              <a:t>               </a:t>
            </a:r>
            <a:r>
              <a:rPr lang="el-GR" sz="2400" b="1" dirty="0">
                <a:latin typeface="Arial" panose="020B0604020202020204" pitchFamily="34" charset="0"/>
              </a:rPr>
              <a:t>β) </a:t>
            </a:r>
            <a:r>
              <a:rPr lang="el-GR" sz="2400" dirty="0">
                <a:latin typeface="Arial" panose="020B0604020202020204" pitchFamily="34" charset="0"/>
              </a:rPr>
              <a:t>Ως πολίτευμα ορίστηκε </a:t>
            </a:r>
            <a:r>
              <a:rPr lang="el-GR" sz="2400" b="1" dirty="0">
                <a:latin typeface="Arial" panose="020B0604020202020204" pitchFamily="34" charset="0"/>
              </a:rPr>
              <a:t>η απόλυτη μοναρχία</a:t>
            </a:r>
            <a:br>
              <a:rPr lang="el-GR" sz="2400" b="1" dirty="0">
                <a:latin typeface="Arial" panose="020B0604020202020204" pitchFamily="34" charset="0"/>
              </a:rPr>
            </a:br>
            <a:r>
              <a:rPr lang="el-GR" sz="2400" b="1" dirty="0">
                <a:latin typeface="Arial" panose="020B0604020202020204" pitchFamily="34" charset="0"/>
              </a:rPr>
              <a:t>​</a:t>
            </a:r>
            <a:r>
              <a:rPr lang="el-GR" sz="2400" dirty="0">
                <a:latin typeface="Arial" panose="020B0604020202020204" pitchFamily="34" charset="0"/>
              </a:rPr>
              <a:t>               </a:t>
            </a:r>
            <a:r>
              <a:rPr lang="el-GR" sz="2400" b="1" dirty="0">
                <a:latin typeface="Arial" panose="020B0604020202020204" pitchFamily="34" charset="0"/>
              </a:rPr>
              <a:t>γ) </a:t>
            </a:r>
            <a:r>
              <a:rPr lang="el-GR" sz="2400" dirty="0">
                <a:latin typeface="Arial" panose="020B0604020202020204" pitchFamily="34" charset="0"/>
              </a:rPr>
              <a:t> Δόθηκε η πρώτη δόση δανείου από τις Δυνάμεις στην Ελλάδα (20.000.000 Φράγκα</a:t>
            </a:r>
            <a:r>
              <a:rPr lang="el-GR" sz="2400" dirty="0" smtClean="0">
                <a:latin typeface="Arial" panose="020B0604020202020204" pitchFamily="34" charset="0"/>
              </a:rPr>
              <a:t>)</a:t>
            </a:r>
          </a:p>
          <a:p>
            <a:endParaRPr lang="el-GR" sz="2400" dirty="0">
              <a:latin typeface="Arial" panose="020B0604020202020204" pitchFamily="34" charset="0"/>
            </a:endParaRPr>
          </a:p>
          <a:p>
            <a:endParaRPr lang="el-GR" sz="2400" dirty="0" smtClean="0">
              <a:latin typeface="Arial" panose="020B0604020202020204" pitchFamily="34" charset="0"/>
            </a:endParaRPr>
          </a:p>
          <a:p>
            <a:endParaRPr lang="el-GR" sz="2400" dirty="0"/>
          </a:p>
        </p:txBody>
      </p:sp>
    </p:spTree>
    <p:extLst>
      <p:ext uri="{BB962C8B-B14F-4D97-AF65-F5344CB8AC3E}">
        <p14:creationId xmlns:p14="http://schemas.microsoft.com/office/powerpoint/2010/main" val="3333016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418" y="184698"/>
            <a:ext cx="9389766" cy="6555641"/>
          </a:xfrm>
          <a:prstGeom prst="rect">
            <a:avLst/>
          </a:prstGeom>
          <a:solidFill>
            <a:schemeClr val="bg1"/>
          </a:solidFill>
          <a:ln>
            <a:solidFill>
              <a:schemeClr val="accent1"/>
            </a:solidFill>
          </a:ln>
        </p:spPr>
        <p:txBody>
          <a:bodyPr wrap="square">
            <a:spAutoFit/>
          </a:bodyPr>
          <a:lstStyle/>
          <a:p>
            <a:pPr algn="ctr"/>
            <a:endParaRPr lang="el-GR" sz="2800" b="1" dirty="0" smtClean="0">
              <a:latin typeface="Arial" panose="020B0604020202020204" pitchFamily="34" charset="0"/>
            </a:endParaRPr>
          </a:p>
          <a:p>
            <a:pPr algn="ctr"/>
            <a:r>
              <a:rPr lang="el-GR" sz="2800" b="1" dirty="0" smtClean="0">
                <a:latin typeface="Arial" panose="020B0604020202020204" pitchFamily="34" charset="0"/>
              </a:rPr>
              <a:t>Η </a:t>
            </a:r>
            <a:r>
              <a:rPr lang="el-GR" sz="2800" b="1" dirty="0">
                <a:latin typeface="Arial" panose="020B0604020202020204" pitchFamily="34" charset="0"/>
              </a:rPr>
              <a:t>περίοδος της Αντιβασιλείας (1833-1835):</a:t>
            </a:r>
            <a:br>
              <a:rPr lang="el-GR" sz="2800" b="1" dirty="0">
                <a:latin typeface="Arial" panose="020B0604020202020204" pitchFamily="34" charset="0"/>
              </a:rPr>
            </a:br>
            <a:r>
              <a:rPr lang="el-GR" sz="2800" b="1" dirty="0">
                <a:latin typeface="Arial" panose="020B0604020202020204" pitchFamily="34" charset="0"/>
              </a:rPr>
              <a:t/>
            </a:r>
            <a:br>
              <a:rPr lang="el-GR" sz="2800" b="1" dirty="0">
                <a:latin typeface="Arial" panose="020B0604020202020204" pitchFamily="34" charset="0"/>
              </a:rPr>
            </a:br>
            <a:r>
              <a:rPr lang="el-GR" sz="2800" b="1" dirty="0" smtClean="0">
                <a:latin typeface="Arial" panose="020B0604020202020204" pitchFamily="34" charset="0"/>
              </a:rPr>
              <a:t>-</a:t>
            </a:r>
            <a:r>
              <a:rPr lang="el-GR" sz="2800" dirty="0" smtClean="0">
                <a:latin typeface="Arial" panose="020B0604020202020204" pitchFamily="34" charset="0"/>
              </a:rPr>
              <a:t>Ο </a:t>
            </a:r>
            <a:r>
              <a:rPr lang="el-GR" sz="2800" dirty="0">
                <a:latin typeface="Arial" panose="020B0604020202020204" pitchFamily="34" charset="0"/>
              </a:rPr>
              <a:t>Όθωνας έφτασε στην Ελλάδα στις 25 Ιανουαρίου 1833.</a:t>
            </a:r>
          </a:p>
          <a:p>
            <a:r>
              <a:rPr lang="el-GR" sz="2800" dirty="0" smtClean="0">
                <a:latin typeface="Arial" panose="020B0604020202020204" pitchFamily="34" charset="0"/>
              </a:rPr>
              <a:t>-Μέχρι </a:t>
            </a:r>
            <a:r>
              <a:rPr lang="el-GR" sz="2800" dirty="0">
                <a:latin typeface="Arial" panose="020B0604020202020204" pitchFamily="34" charset="0"/>
              </a:rPr>
              <a:t>την ενηλικίωση του Όθωνα (1835) ορίστηκε από τον πατέρα του Όθωνα επιτροπή από Βαυαρούς αξιωματούχους (Αντιβασιλεία), για να ασκήσει την εξουσία:</a:t>
            </a:r>
            <a:r>
              <a:rPr lang="el-GR" sz="2800" dirty="0" smtClean="0">
                <a:latin typeface="Arial" panose="020B0604020202020204" pitchFamily="34" charset="0"/>
              </a:rPr>
              <a:t>​</a:t>
            </a:r>
          </a:p>
          <a:p>
            <a:endParaRPr lang="el-GR" sz="2800" dirty="0">
              <a:latin typeface="Arial" panose="020B0604020202020204" pitchFamily="34" charset="0"/>
            </a:endParaRPr>
          </a:p>
          <a:p>
            <a:r>
              <a:rPr lang="el-GR" sz="2800" b="1" dirty="0">
                <a:latin typeface="Arial" panose="020B0604020202020204" pitchFamily="34" charset="0"/>
              </a:rPr>
              <a:t>α) </a:t>
            </a:r>
            <a:r>
              <a:rPr lang="el-GR" sz="2800" dirty="0">
                <a:latin typeface="Arial" panose="020B0604020202020204" pitchFamily="34" charset="0"/>
              </a:rPr>
              <a:t>Άρμανσμπεργκ (πρωθυπουργός και υπουργός Εξωτερικών) </a:t>
            </a:r>
            <a:br>
              <a:rPr lang="el-GR" sz="2800" dirty="0">
                <a:latin typeface="Arial" panose="020B0604020202020204" pitchFamily="34" charset="0"/>
              </a:rPr>
            </a:br>
            <a:r>
              <a:rPr lang="el-GR" sz="2800" b="1" dirty="0">
                <a:latin typeface="Arial" panose="020B0604020202020204" pitchFamily="34" charset="0"/>
              </a:rPr>
              <a:t>β) </a:t>
            </a:r>
            <a:r>
              <a:rPr lang="el-GR" sz="2800" dirty="0">
                <a:latin typeface="Arial" panose="020B0604020202020204" pitchFamily="34" charset="0"/>
              </a:rPr>
              <a:t>Μάουερ (αρμόδιος για την εκπαίδευση, δικαιοσύνη και εκκλησία)</a:t>
            </a:r>
            <a:br>
              <a:rPr lang="el-GR" sz="2800" dirty="0">
                <a:latin typeface="Arial" panose="020B0604020202020204" pitchFamily="34" charset="0"/>
              </a:rPr>
            </a:br>
            <a:r>
              <a:rPr lang="el-GR" sz="2800" b="1" dirty="0">
                <a:latin typeface="Arial" panose="020B0604020202020204" pitchFamily="34" charset="0"/>
              </a:rPr>
              <a:t>γ) </a:t>
            </a:r>
            <a:r>
              <a:rPr lang="el-GR" sz="2800" dirty="0">
                <a:latin typeface="Arial" panose="020B0604020202020204" pitchFamily="34" charset="0"/>
              </a:rPr>
              <a:t>Χάιντεκ (υπεύθυνος για ένοπλες δυνάμεις). </a:t>
            </a:r>
            <a:endParaRPr lang="el-GR" sz="2800" dirty="0" smtClean="0">
              <a:latin typeface="Arial" panose="020B0604020202020204" pitchFamily="34" charset="0"/>
            </a:endParaRPr>
          </a:p>
          <a:p>
            <a:endParaRPr lang="el-GR" sz="2800" dirty="0"/>
          </a:p>
        </p:txBody>
      </p:sp>
    </p:spTree>
    <p:extLst>
      <p:ext uri="{BB962C8B-B14F-4D97-AF65-F5344CB8AC3E}">
        <p14:creationId xmlns:p14="http://schemas.microsoft.com/office/powerpoint/2010/main" val="1936614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6915" y="117693"/>
            <a:ext cx="10212474" cy="6370975"/>
          </a:xfrm>
          <a:prstGeom prst="rect">
            <a:avLst/>
          </a:prstGeom>
          <a:solidFill>
            <a:schemeClr val="bg1"/>
          </a:solidFill>
          <a:ln>
            <a:solidFill>
              <a:schemeClr val="accent1"/>
            </a:solidFill>
          </a:ln>
        </p:spPr>
        <p:txBody>
          <a:bodyPr wrap="square">
            <a:spAutoFit/>
          </a:bodyPr>
          <a:lstStyle/>
          <a:p>
            <a:pPr algn="ctr"/>
            <a:endParaRPr lang="el-GR" sz="2400" b="1" dirty="0" smtClean="0">
              <a:solidFill>
                <a:srgbClr val="7A7A7B"/>
              </a:solidFill>
              <a:latin typeface="Arial" panose="020B0604020202020204" pitchFamily="34" charset="0"/>
            </a:endParaRPr>
          </a:p>
          <a:p>
            <a:pPr algn="ctr"/>
            <a:r>
              <a:rPr lang="el-GR" sz="2400" b="1" dirty="0" smtClean="0">
                <a:latin typeface="Arial" panose="020B0604020202020204" pitchFamily="34" charset="0"/>
              </a:rPr>
              <a:t>Επιδιώξεις </a:t>
            </a:r>
            <a:r>
              <a:rPr lang="el-GR" sz="2400" b="1" dirty="0">
                <a:latin typeface="Arial" panose="020B0604020202020204" pitchFamily="34" charset="0"/>
              </a:rPr>
              <a:t>της αντιβασιλείας</a:t>
            </a:r>
            <a:r>
              <a:rPr lang="el-GR" sz="2400" b="1" dirty="0" smtClean="0">
                <a:latin typeface="Arial" panose="020B0604020202020204" pitchFamily="34" charset="0"/>
              </a:rPr>
              <a:t>:</a:t>
            </a:r>
          </a:p>
          <a:p>
            <a:r>
              <a:rPr lang="el-GR" sz="2400" dirty="0" smtClean="0">
                <a:latin typeface="Arial" panose="020B0604020202020204" pitchFamily="34" charset="0"/>
              </a:rPr>
              <a:t>1. Εθνική </a:t>
            </a:r>
            <a:r>
              <a:rPr lang="el-GR" sz="2400" dirty="0">
                <a:latin typeface="Arial" panose="020B0604020202020204" pitchFamily="34" charset="0"/>
              </a:rPr>
              <a:t>ανεξαρτησία</a:t>
            </a:r>
          </a:p>
          <a:p>
            <a:r>
              <a:rPr lang="el-GR" sz="2400" dirty="0" smtClean="0">
                <a:latin typeface="Arial" panose="020B0604020202020204" pitchFamily="34" charset="0"/>
              </a:rPr>
              <a:t>2. Βασιλική </a:t>
            </a:r>
            <a:r>
              <a:rPr lang="el-GR" sz="2400" dirty="0">
                <a:latin typeface="Arial" panose="020B0604020202020204" pitchFamily="34" charset="0"/>
              </a:rPr>
              <a:t>απολυταρχία</a:t>
            </a:r>
          </a:p>
          <a:p>
            <a:r>
              <a:rPr lang="el-GR" sz="2400" dirty="0" smtClean="0">
                <a:latin typeface="Arial" panose="020B0604020202020204" pitchFamily="34" charset="0"/>
              </a:rPr>
              <a:t>3. Συγκεντρωτικό </a:t>
            </a:r>
            <a:r>
              <a:rPr lang="el-GR" sz="2400" dirty="0">
                <a:latin typeface="Arial" panose="020B0604020202020204" pitchFamily="34" charset="0"/>
              </a:rPr>
              <a:t>σύστημα </a:t>
            </a:r>
            <a:r>
              <a:rPr lang="el-GR" sz="2400" dirty="0" smtClean="0">
                <a:latin typeface="Arial" panose="020B0604020202020204" pitchFamily="34" charset="0"/>
              </a:rPr>
              <a:t>διακυβέρνησης</a:t>
            </a:r>
          </a:p>
          <a:p>
            <a:endParaRPr lang="el-GR" sz="2400" dirty="0">
              <a:latin typeface="Arial" panose="020B0604020202020204" pitchFamily="34" charset="0"/>
            </a:endParaRPr>
          </a:p>
          <a:p>
            <a:r>
              <a:rPr lang="el-GR" sz="2400" b="1" dirty="0">
                <a:latin typeface="Arial" panose="020B0604020202020204" pitchFamily="34" charset="0"/>
              </a:rPr>
              <a:t>Το έργο της Αντιβασιλείας</a:t>
            </a:r>
            <a:r>
              <a:rPr lang="el-GR" sz="2400" b="1" dirty="0" smtClean="0">
                <a:latin typeface="Arial" panose="020B0604020202020204" pitchFamily="34" charset="0"/>
              </a:rPr>
              <a:t>:</a:t>
            </a:r>
          </a:p>
          <a:p>
            <a:endParaRPr lang="el-GR" sz="2400" b="1" dirty="0" smtClean="0">
              <a:latin typeface="Arial" panose="020B0604020202020204" pitchFamily="34" charset="0"/>
            </a:endParaRPr>
          </a:p>
          <a:p>
            <a:r>
              <a:rPr lang="el-GR" sz="2400" b="1" i="1" dirty="0" smtClean="0">
                <a:latin typeface="Arial" panose="020B0604020202020204" pitchFamily="34" charset="0"/>
              </a:rPr>
              <a:t>Διοίκηση</a:t>
            </a:r>
            <a:r>
              <a:rPr lang="el-GR" sz="2400" b="1" i="1" dirty="0">
                <a:latin typeface="Arial" panose="020B0604020202020204" pitchFamily="34" charset="0"/>
              </a:rPr>
              <a:t>:</a:t>
            </a:r>
            <a:r>
              <a:rPr lang="el-GR" sz="2400" dirty="0">
                <a:latin typeface="Arial" panose="020B0604020202020204" pitchFamily="34" charset="0"/>
              </a:rPr>
              <a:t> </a:t>
            </a:r>
            <a:endParaRPr lang="el-GR" sz="2400" dirty="0" smtClean="0">
              <a:latin typeface="Arial" panose="020B0604020202020204" pitchFamily="34" charset="0"/>
            </a:endParaRPr>
          </a:p>
          <a:p>
            <a:r>
              <a:rPr lang="el-GR" sz="2400" b="1" dirty="0" smtClean="0">
                <a:latin typeface="Arial" panose="020B0604020202020204" pitchFamily="34" charset="0"/>
              </a:rPr>
              <a:t>α</a:t>
            </a:r>
            <a:r>
              <a:rPr lang="el-GR" sz="2400" b="1" dirty="0">
                <a:latin typeface="Arial" panose="020B0604020202020204" pitchFamily="34" charset="0"/>
              </a:rPr>
              <a:t>) </a:t>
            </a:r>
            <a:r>
              <a:rPr lang="el-GR" sz="2400" dirty="0">
                <a:latin typeface="Arial" panose="020B0604020202020204" pitchFamily="34" charset="0"/>
              </a:rPr>
              <a:t>διαίρεση της χώρας σε 10 νομούς </a:t>
            </a:r>
            <a:endParaRPr lang="el-GR" sz="2400" dirty="0" smtClean="0">
              <a:latin typeface="Arial" panose="020B0604020202020204" pitchFamily="34" charset="0"/>
            </a:endParaRPr>
          </a:p>
          <a:p>
            <a:r>
              <a:rPr lang="el-GR" sz="2400" b="1" dirty="0" smtClean="0">
                <a:latin typeface="Arial" panose="020B0604020202020204" pitchFamily="34" charset="0"/>
              </a:rPr>
              <a:t>β</a:t>
            </a:r>
            <a:r>
              <a:rPr lang="el-GR" sz="2400" b="1" dirty="0">
                <a:latin typeface="Arial" panose="020B0604020202020204" pitchFamily="34" charset="0"/>
              </a:rPr>
              <a:t>)</a:t>
            </a:r>
            <a:r>
              <a:rPr lang="el-GR" sz="2400" dirty="0">
                <a:latin typeface="Arial" panose="020B0604020202020204" pitchFamily="34" charset="0"/>
              </a:rPr>
              <a:t> Μεταφορά της πρωτεύουσας από το Ναύπλιο στην Αθήνα (1833</a:t>
            </a:r>
            <a:r>
              <a:rPr lang="el-GR" sz="2400" dirty="0" smtClean="0">
                <a:latin typeface="Arial" panose="020B0604020202020204" pitchFamily="34" charset="0"/>
              </a:rPr>
              <a:t>).</a:t>
            </a:r>
          </a:p>
          <a:p>
            <a:r>
              <a:rPr lang="el-GR" sz="2400" dirty="0">
                <a:latin typeface="Arial" panose="020B0604020202020204" pitchFamily="34" charset="0"/>
              </a:rPr>
              <a:t/>
            </a:r>
            <a:br>
              <a:rPr lang="el-GR" sz="2400" dirty="0">
                <a:latin typeface="Arial" panose="020B0604020202020204" pitchFamily="34" charset="0"/>
              </a:rPr>
            </a:br>
            <a:r>
              <a:rPr lang="el-GR" sz="2400" b="1" i="1" dirty="0" smtClean="0">
                <a:latin typeface="Arial" panose="020B0604020202020204" pitchFamily="34" charset="0"/>
              </a:rPr>
              <a:t>Στρατός</a:t>
            </a:r>
            <a:r>
              <a:rPr lang="el-GR" sz="2400" b="1" i="1" dirty="0">
                <a:latin typeface="Arial" panose="020B0604020202020204" pitchFamily="34" charset="0"/>
              </a:rPr>
              <a:t>: </a:t>
            </a:r>
            <a:endParaRPr lang="el-GR" sz="2400" b="1" i="1" dirty="0" smtClean="0">
              <a:latin typeface="Arial" panose="020B0604020202020204" pitchFamily="34" charset="0"/>
            </a:endParaRPr>
          </a:p>
          <a:p>
            <a:r>
              <a:rPr lang="el-GR" sz="2400" i="1" dirty="0" smtClean="0">
                <a:latin typeface="Arial" panose="020B0604020202020204" pitchFamily="34" charset="0"/>
              </a:rPr>
              <a:t>α</a:t>
            </a:r>
            <a:r>
              <a:rPr lang="el-GR" sz="2400" b="1" i="1" dirty="0">
                <a:latin typeface="Arial" panose="020B0604020202020204" pitchFamily="34" charset="0"/>
              </a:rPr>
              <a:t>) </a:t>
            </a:r>
            <a:r>
              <a:rPr lang="el-GR" sz="2400" dirty="0">
                <a:latin typeface="Arial" panose="020B0604020202020204" pitchFamily="34" charset="0"/>
              </a:rPr>
              <a:t>3.500 Βαυαροί στρατιωτικοί </a:t>
            </a:r>
            <a:endParaRPr lang="el-GR" sz="2400" dirty="0" smtClean="0">
              <a:latin typeface="Arial" panose="020B0604020202020204" pitchFamily="34" charset="0"/>
            </a:endParaRPr>
          </a:p>
          <a:p>
            <a:r>
              <a:rPr lang="el-GR" sz="2400" dirty="0" smtClean="0">
                <a:latin typeface="Arial" panose="020B0604020202020204" pitchFamily="34" charset="0"/>
              </a:rPr>
              <a:t>β</a:t>
            </a:r>
            <a:r>
              <a:rPr lang="el-GR" sz="2400" dirty="0">
                <a:latin typeface="Arial" panose="020B0604020202020204" pitchFamily="34" charset="0"/>
              </a:rPr>
              <a:t>) Οι Έλληνες αγωνιστές δεν έγιναν δεκτοί στις ένοπλες δυνάμεις</a:t>
            </a:r>
            <a:r>
              <a:rPr lang="el-GR" sz="2400" dirty="0" smtClean="0">
                <a:latin typeface="Arial" panose="020B0604020202020204" pitchFamily="34" charset="0"/>
              </a:rPr>
              <a:t>.</a:t>
            </a:r>
          </a:p>
          <a:p>
            <a:r>
              <a:rPr lang="el-GR" sz="2400" dirty="0">
                <a:latin typeface="Arial" panose="020B0604020202020204" pitchFamily="34" charset="0"/>
              </a:rPr>
              <a:t/>
            </a:r>
            <a:br>
              <a:rPr lang="el-GR" sz="2400" dirty="0">
                <a:latin typeface="Arial" panose="020B0604020202020204" pitchFamily="34" charset="0"/>
              </a:rPr>
            </a:br>
            <a:r>
              <a:rPr lang="el-GR" sz="2400" b="1" i="1" dirty="0" smtClean="0">
                <a:latin typeface="Arial" panose="020B0604020202020204" pitchFamily="34" charset="0"/>
              </a:rPr>
              <a:t>Δικαιοσύνη</a:t>
            </a:r>
            <a:r>
              <a:rPr lang="el-GR" sz="2400" b="1" i="1" dirty="0">
                <a:latin typeface="Arial" panose="020B0604020202020204" pitchFamily="34" charset="0"/>
              </a:rPr>
              <a:t>:</a:t>
            </a:r>
            <a:r>
              <a:rPr lang="el-GR" sz="2400" dirty="0">
                <a:latin typeface="Arial" panose="020B0604020202020204" pitchFamily="34" charset="0"/>
              </a:rPr>
              <a:t> Ιδρύθηκαν δικαστήρια και συντάχθηκαν νέοι νόμοι</a:t>
            </a:r>
            <a:r>
              <a:rPr lang="el-GR" sz="2400" dirty="0" smtClean="0">
                <a:latin typeface="Arial" panose="020B0604020202020204" pitchFamily="34" charset="0"/>
              </a:rPr>
              <a:t>.</a:t>
            </a:r>
            <a:r>
              <a:rPr lang="el-GR" sz="2400" dirty="0">
                <a:latin typeface="Arial" panose="020B0604020202020204" pitchFamily="34" charset="0"/>
              </a:rPr>
              <a:t>  </a:t>
            </a:r>
            <a:endParaRPr lang="el-GR" sz="2400" b="0" i="0" dirty="0">
              <a:effectLst/>
              <a:latin typeface="Arial" panose="020B0604020202020204" pitchFamily="34" charset="0"/>
            </a:endParaRPr>
          </a:p>
        </p:txBody>
      </p:sp>
    </p:spTree>
    <p:extLst>
      <p:ext uri="{BB962C8B-B14F-4D97-AF65-F5344CB8AC3E}">
        <p14:creationId xmlns:p14="http://schemas.microsoft.com/office/powerpoint/2010/main" val="3117009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6563" y="366155"/>
            <a:ext cx="9429959" cy="6001643"/>
          </a:xfrm>
          <a:prstGeom prst="rect">
            <a:avLst/>
          </a:prstGeom>
          <a:solidFill>
            <a:schemeClr val="bg1"/>
          </a:solidFill>
          <a:ln>
            <a:solidFill>
              <a:schemeClr val="accent1"/>
            </a:solidFill>
          </a:ln>
        </p:spPr>
        <p:txBody>
          <a:bodyPr wrap="square">
            <a:spAutoFit/>
          </a:bodyPr>
          <a:lstStyle/>
          <a:p>
            <a:r>
              <a:rPr lang="el-GR" sz="2400" dirty="0">
                <a:latin typeface="Arial" panose="020B0604020202020204" pitchFamily="34" charset="0"/>
              </a:rPr>
              <a:t/>
            </a:r>
            <a:br>
              <a:rPr lang="el-GR" sz="2400" dirty="0">
                <a:latin typeface="Arial" panose="020B0604020202020204" pitchFamily="34" charset="0"/>
              </a:rPr>
            </a:br>
            <a:r>
              <a:rPr lang="el-GR" sz="2400" b="1" i="1" dirty="0">
                <a:latin typeface="Arial" panose="020B0604020202020204" pitchFamily="34" charset="0"/>
              </a:rPr>
              <a:t>Εκπαίδευση</a:t>
            </a:r>
            <a:r>
              <a:rPr lang="el-GR" sz="2400" b="1" i="1" dirty="0" smtClean="0">
                <a:latin typeface="Arial" panose="020B0604020202020204" pitchFamily="34" charset="0"/>
              </a:rPr>
              <a:t>:</a:t>
            </a:r>
          </a:p>
          <a:p>
            <a:r>
              <a:rPr lang="el-GR" sz="2400" b="1" dirty="0" smtClean="0">
                <a:latin typeface="Arial" panose="020B0604020202020204" pitchFamily="34" charset="0"/>
              </a:rPr>
              <a:t>α</a:t>
            </a:r>
            <a:r>
              <a:rPr lang="el-GR" sz="2400" b="1" dirty="0">
                <a:latin typeface="Arial" panose="020B0604020202020204" pitchFamily="34" charset="0"/>
              </a:rPr>
              <a:t>)</a:t>
            </a:r>
            <a:r>
              <a:rPr lang="el-GR" sz="2400" dirty="0">
                <a:latin typeface="Arial" panose="020B0604020202020204" pitchFamily="34" charset="0"/>
              </a:rPr>
              <a:t> Δημοτικά αλληλοδιδακτικά σχολεία (7 χρόνια</a:t>
            </a:r>
            <a:r>
              <a:rPr lang="el-GR" sz="2400" dirty="0" smtClean="0">
                <a:latin typeface="Arial" panose="020B0604020202020204" pitchFamily="34" charset="0"/>
              </a:rPr>
              <a:t>)</a:t>
            </a:r>
          </a:p>
          <a:p>
            <a:r>
              <a:rPr lang="el-GR" sz="2400" b="1" dirty="0" smtClean="0">
                <a:latin typeface="Arial" panose="020B0604020202020204" pitchFamily="34" charset="0"/>
              </a:rPr>
              <a:t>β</a:t>
            </a:r>
            <a:r>
              <a:rPr lang="el-GR" sz="2400" b="1" dirty="0">
                <a:latin typeface="Arial" panose="020B0604020202020204" pitchFamily="34" charset="0"/>
              </a:rPr>
              <a:t>)</a:t>
            </a:r>
            <a:r>
              <a:rPr lang="el-GR" sz="2400" dirty="0">
                <a:latin typeface="Arial" panose="020B0604020202020204" pitchFamily="34" charset="0"/>
              </a:rPr>
              <a:t> Ελληνικά σχολεία (3 χρόνια) </a:t>
            </a:r>
            <a:endParaRPr lang="el-GR" sz="2400" dirty="0" smtClean="0">
              <a:latin typeface="Arial" panose="020B0604020202020204" pitchFamily="34" charset="0"/>
            </a:endParaRPr>
          </a:p>
          <a:p>
            <a:r>
              <a:rPr lang="el-GR" sz="2400" b="1" dirty="0" smtClean="0">
                <a:latin typeface="Arial" panose="020B0604020202020204" pitchFamily="34" charset="0"/>
              </a:rPr>
              <a:t>γ</a:t>
            </a:r>
            <a:r>
              <a:rPr lang="el-GR" sz="2400" b="1" dirty="0">
                <a:latin typeface="Arial" panose="020B0604020202020204" pitchFamily="34" charset="0"/>
              </a:rPr>
              <a:t>)</a:t>
            </a:r>
            <a:r>
              <a:rPr lang="el-GR" sz="2400" dirty="0">
                <a:latin typeface="Arial" panose="020B0604020202020204" pitchFamily="34" charset="0"/>
              </a:rPr>
              <a:t> Γυμνάσια (4 χρόνια) </a:t>
            </a:r>
            <a:endParaRPr lang="el-GR" sz="2400" dirty="0" smtClean="0">
              <a:latin typeface="Arial" panose="020B0604020202020204" pitchFamily="34" charset="0"/>
            </a:endParaRPr>
          </a:p>
          <a:p>
            <a:r>
              <a:rPr lang="el-GR" sz="2400" b="1" dirty="0" smtClean="0">
                <a:latin typeface="Arial" panose="020B0604020202020204" pitchFamily="34" charset="0"/>
              </a:rPr>
              <a:t>δ</a:t>
            </a:r>
            <a:r>
              <a:rPr lang="el-GR" sz="2400" b="1" dirty="0">
                <a:latin typeface="Arial" panose="020B0604020202020204" pitchFamily="34" charset="0"/>
              </a:rPr>
              <a:t>) </a:t>
            </a:r>
            <a:r>
              <a:rPr lang="el-GR" sz="2400" dirty="0">
                <a:latin typeface="Arial" panose="020B0604020202020204" pitchFamily="34" charset="0"/>
              </a:rPr>
              <a:t>ίδρυση Πανεπιστημίου στην Αθήνα (1837) </a:t>
            </a:r>
            <a:endParaRPr lang="el-GR" sz="2400" dirty="0" smtClean="0">
              <a:latin typeface="Arial" panose="020B0604020202020204" pitchFamily="34" charset="0"/>
            </a:endParaRPr>
          </a:p>
          <a:p>
            <a:r>
              <a:rPr lang="el-GR" sz="2400" b="1" dirty="0" smtClean="0">
                <a:latin typeface="Arial" panose="020B0604020202020204" pitchFamily="34" charset="0"/>
              </a:rPr>
              <a:t>ε</a:t>
            </a:r>
            <a:r>
              <a:rPr lang="el-GR" sz="2400" b="1" dirty="0">
                <a:latin typeface="Arial" panose="020B0604020202020204" pitchFamily="34" charset="0"/>
              </a:rPr>
              <a:t>) </a:t>
            </a:r>
            <a:r>
              <a:rPr lang="el-GR" sz="2400" dirty="0">
                <a:latin typeface="Arial" panose="020B0604020202020204" pitchFamily="34" charset="0"/>
              </a:rPr>
              <a:t>ίδρυση Πολυτεχνικού Σχολείου (1837).</a:t>
            </a:r>
            <a:br>
              <a:rPr lang="el-GR" sz="2400" dirty="0">
                <a:latin typeface="Arial" panose="020B0604020202020204" pitchFamily="34" charset="0"/>
              </a:rPr>
            </a:br>
            <a:r>
              <a:rPr lang="el-GR" sz="2400" dirty="0">
                <a:latin typeface="Arial" panose="020B0604020202020204" pitchFamily="34" charset="0"/>
              </a:rPr>
              <a:t/>
            </a:r>
            <a:br>
              <a:rPr lang="el-GR" sz="2400" dirty="0">
                <a:latin typeface="Arial" panose="020B0604020202020204" pitchFamily="34" charset="0"/>
              </a:rPr>
            </a:br>
            <a:r>
              <a:rPr lang="el-GR" sz="2400" b="1" i="1" dirty="0">
                <a:latin typeface="Arial" panose="020B0604020202020204" pitchFamily="34" charset="0"/>
              </a:rPr>
              <a:t>Ελληνική Εκκλησία:</a:t>
            </a:r>
            <a:r>
              <a:rPr lang="el-GR" sz="2400" dirty="0">
                <a:latin typeface="Arial" panose="020B0604020202020204" pitchFamily="34" charset="0"/>
              </a:rPr>
              <a:t> </a:t>
            </a:r>
            <a:endParaRPr lang="el-GR" sz="2400" dirty="0" smtClean="0">
              <a:latin typeface="Arial" panose="020B0604020202020204" pitchFamily="34" charset="0"/>
            </a:endParaRPr>
          </a:p>
          <a:p>
            <a:r>
              <a:rPr lang="el-GR" sz="2400" b="1" dirty="0" smtClean="0">
                <a:latin typeface="Arial" panose="020B0604020202020204" pitchFamily="34" charset="0"/>
              </a:rPr>
              <a:t>α</a:t>
            </a:r>
            <a:r>
              <a:rPr lang="el-GR" sz="2400" b="1" dirty="0">
                <a:latin typeface="Arial" panose="020B0604020202020204" pitchFamily="34" charset="0"/>
              </a:rPr>
              <a:t>)</a:t>
            </a:r>
            <a:r>
              <a:rPr lang="el-GR" sz="2400" dirty="0">
                <a:latin typeface="Arial" panose="020B0604020202020204" pitchFamily="34" charset="0"/>
              </a:rPr>
              <a:t> Αυτοκέφαλη (χωρίστηκε διοικητικά από το Πατριαρχείο Κων/λης, 1833)</a:t>
            </a:r>
            <a:br>
              <a:rPr lang="el-GR" sz="2400" dirty="0">
                <a:latin typeface="Arial" panose="020B0604020202020204" pitchFamily="34" charset="0"/>
              </a:rPr>
            </a:br>
            <a:r>
              <a:rPr lang="el-GR" sz="2400" b="1" dirty="0" smtClean="0">
                <a:latin typeface="Arial" panose="020B0604020202020204" pitchFamily="34" charset="0"/>
              </a:rPr>
              <a:t>β</a:t>
            </a:r>
            <a:r>
              <a:rPr lang="el-GR" sz="2400" b="1" dirty="0">
                <a:latin typeface="Arial" panose="020B0604020202020204" pitchFamily="34" charset="0"/>
              </a:rPr>
              <a:t>)</a:t>
            </a:r>
            <a:r>
              <a:rPr lang="el-GR" sz="2400" dirty="0">
                <a:latin typeface="Arial" panose="020B0604020202020204" pitchFamily="34" charset="0"/>
              </a:rPr>
              <a:t> Έκλεισαν μοναστήρια με λίγους μοναχούς. </a:t>
            </a:r>
            <a:br>
              <a:rPr lang="el-GR" sz="2400" dirty="0">
                <a:latin typeface="Arial" panose="020B0604020202020204" pitchFamily="34" charset="0"/>
              </a:rPr>
            </a:br>
            <a:r>
              <a:rPr lang="el-GR" sz="2400" dirty="0">
                <a:latin typeface="Arial" panose="020B0604020202020204" pitchFamily="34" charset="0"/>
              </a:rPr>
              <a:t/>
            </a:r>
            <a:br>
              <a:rPr lang="el-GR" sz="2400" dirty="0">
                <a:latin typeface="Arial" panose="020B0604020202020204" pitchFamily="34" charset="0"/>
              </a:rPr>
            </a:br>
            <a:r>
              <a:rPr lang="el-GR" sz="2400" dirty="0">
                <a:latin typeface="Arial" panose="020B0604020202020204" pitchFamily="34" charset="0"/>
              </a:rPr>
              <a:t> </a:t>
            </a:r>
            <a:r>
              <a:rPr lang="el-GR" sz="2400" b="1" i="1" dirty="0">
                <a:latin typeface="Arial" panose="020B0604020202020204" pitchFamily="34" charset="0"/>
              </a:rPr>
              <a:t>Στάση των Ελλήνων απέναντι στην Αντιβασιλεία</a:t>
            </a:r>
            <a:r>
              <a:rPr lang="el-GR" sz="2400" b="1" i="1" dirty="0" smtClean="0">
                <a:latin typeface="Arial" panose="020B0604020202020204" pitchFamily="34" charset="0"/>
              </a:rPr>
              <a:t>:</a:t>
            </a:r>
          </a:p>
          <a:p>
            <a:r>
              <a:rPr lang="el-GR" sz="2400" i="1" dirty="0">
                <a:latin typeface="Arial" panose="020B0604020202020204" pitchFamily="34" charset="0"/>
              </a:rPr>
              <a:t> </a:t>
            </a:r>
            <a:r>
              <a:rPr lang="el-GR" sz="2400" b="1" dirty="0">
                <a:latin typeface="Arial" panose="020B0604020202020204" pitchFamily="34" charset="0"/>
              </a:rPr>
              <a:t>α) </a:t>
            </a:r>
            <a:r>
              <a:rPr lang="el-GR" sz="2400" dirty="0">
                <a:latin typeface="Arial" panose="020B0604020202020204" pitchFamily="34" charset="0"/>
              </a:rPr>
              <a:t>δύσπιστη και </a:t>
            </a:r>
            <a:r>
              <a:rPr lang="el-GR" sz="2400" dirty="0" smtClean="0">
                <a:latin typeface="Arial" panose="020B0604020202020204" pitchFamily="34" charset="0"/>
              </a:rPr>
              <a:t>εχθρική</a:t>
            </a:r>
          </a:p>
          <a:p>
            <a:r>
              <a:rPr lang="el-GR" sz="2400" dirty="0" smtClean="0">
                <a:latin typeface="Arial" panose="020B0604020202020204" pitchFamily="34" charset="0"/>
              </a:rPr>
              <a:t> </a:t>
            </a:r>
            <a:r>
              <a:rPr lang="el-GR" sz="2400" b="1" dirty="0">
                <a:latin typeface="Arial" panose="020B0604020202020204" pitchFamily="34" charset="0"/>
              </a:rPr>
              <a:t>β) </a:t>
            </a:r>
            <a:r>
              <a:rPr lang="el-GR" sz="2400" dirty="0">
                <a:latin typeface="Arial" panose="020B0604020202020204" pitchFamily="34" charset="0"/>
              </a:rPr>
              <a:t>συνωμοτικές κινήσεις με σκοπό την ανατροπή της αντιβασιλείας.</a:t>
            </a:r>
            <a:endParaRPr lang="el-GR" sz="2400" dirty="0"/>
          </a:p>
        </p:txBody>
      </p:sp>
    </p:spTree>
    <p:extLst>
      <p:ext uri="{BB962C8B-B14F-4D97-AF65-F5344CB8AC3E}">
        <p14:creationId xmlns:p14="http://schemas.microsoft.com/office/powerpoint/2010/main" val="3066675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503713" y="778638"/>
            <a:ext cx="8715271" cy="5262979"/>
          </a:xfrm>
          <a:prstGeom prst="rect">
            <a:avLst/>
          </a:prstGeom>
          <a:solidFill>
            <a:schemeClr val="bg1"/>
          </a:solidFill>
          <a:ln>
            <a:solidFill>
              <a:schemeClr val="accent1"/>
            </a:solidFill>
          </a:ln>
        </p:spPr>
        <p:txBody>
          <a:bodyPr wrap="square">
            <a:spAutoFit/>
          </a:bodyPr>
          <a:lstStyle/>
          <a:p>
            <a:endParaRPr lang="el-GR" sz="2800" b="1" dirty="0" smtClean="0">
              <a:latin typeface="Arial" panose="020B0604020202020204" pitchFamily="34" charset="0"/>
            </a:endParaRPr>
          </a:p>
          <a:p>
            <a:pPr algn="ctr"/>
            <a:r>
              <a:rPr lang="el-GR" sz="2800" b="1" dirty="0" smtClean="0">
                <a:latin typeface="Arial" panose="020B0604020202020204" pitchFamily="34" charset="0"/>
              </a:rPr>
              <a:t>Η </a:t>
            </a:r>
            <a:r>
              <a:rPr lang="el-GR" sz="2800" b="1" dirty="0">
                <a:latin typeface="Arial" panose="020B0604020202020204" pitchFamily="34" charset="0"/>
              </a:rPr>
              <a:t>περίοδος της απόλυτης μοναρχίας </a:t>
            </a:r>
            <a:endParaRPr lang="el-GR" sz="2800" b="1" dirty="0" smtClean="0">
              <a:latin typeface="Arial" panose="020B0604020202020204" pitchFamily="34" charset="0"/>
            </a:endParaRPr>
          </a:p>
          <a:p>
            <a:r>
              <a:rPr lang="el-GR" sz="2800" b="1" dirty="0" smtClean="0">
                <a:latin typeface="Arial" panose="020B0604020202020204" pitchFamily="34" charset="0"/>
              </a:rPr>
              <a:t>                      του </a:t>
            </a:r>
            <a:r>
              <a:rPr lang="el-GR" sz="2800" b="1" dirty="0">
                <a:latin typeface="Arial" panose="020B0604020202020204" pitchFamily="34" charset="0"/>
              </a:rPr>
              <a:t>Όθωνα (1835-1843)</a:t>
            </a:r>
            <a:r>
              <a:rPr lang="el-GR" sz="2800" dirty="0"/>
              <a:t/>
            </a:r>
            <a:br>
              <a:rPr lang="el-GR" sz="2800" dirty="0"/>
            </a:br>
            <a:r>
              <a:rPr lang="el-GR" sz="2800" dirty="0"/>
              <a:t/>
            </a:r>
            <a:br>
              <a:rPr lang="el-GR" sz="2800" dirty="0"/>
            </a:br>
            <a:r>
              <a:rPr lang="el-GR" sz="2800" dirty="0">
                <a:latin typeface="Arial" panose="020B0604020202020204" pitchFamily="34" charset="0"/>
              </a:rPr>
              <a:t>Τον Μάιο του 1835 ο Όθωνας ανέλαβε κανονικά την εξουσία και προσπάθησε</a:t>
            </a:r>
            <a:r>
              <a:rPr lang="el-GR" sz="2800" dirty="0" smtClean="0">
                <a:latin typeface="Arial" panose="020B0604020202020204" pitchFamily="34" charset="0"/>
              </a:rPr>
              <a:t>:</a:t>
            </a:r>
          </a:p>
          <a:p>
            <a:r>
              <a:rPr lang="el-GR" sz="2800" b="1" dirty="0" smtClean="0">
                <a:latin typeface="Arial" panose="020B0604020202020204" pitchFamily="34" charset="0"/>
              </a:rPr>
              <a:t>α</a:t>
            </a:r>
            <a:r>
              <a:rPr lang="el-GR" sz="2800" b="1" dirty="0">
                <a:latin typeface="Arial" panose="020B0604020202020204" pitchFamily="34" charset="0"/>
              </a:rPr>
              <a:t>) </a:t>
            </a:r>
            <a:r>
              <a:rPr lang="el-GR" sz="2800" dirty="0">
                <a:latin typeface="Arial" panose="020B0604020202020204" pitchFamily="34" charset="0"/>
              </a:rPr>
              <a:t>Να περιορίσει την επιρροή των κομμάτων</a:t>
            </a:r>
            <a:br>
              <a:rPr lang="el-GR" sz="2800" dirty="0">
                <a:latin typeface="Arial" panose="020B0604020202020204" pitchFamily="34" charset="0"/>
              </a:rPr>
            </a:br>
            <a:r>
              <a:rPr lang="el-GR" sz="2800" b="1" dirty="0">
                <a:latin typeface="Arial" panose="020B0604020202020204" pitchFamily="34" charset="0"/>
              </a:rPr>
              <a:t>β) </a:t>
            </a:r>
            <a:r>
              <a:rPr lang="el-GR" sz="2800" dirty="0">
                <a:latin typeface="Arial" panose="020B0604020202020204" pitchFamily="34" charset="0"/>
              </a:rPr>
              <a:t>κατά περιόδους να ενισχύσει κάποια από αυτά.</a:t>
            </a:r>
            <a:r>
              <a:rPr lang="el-GR" sz="2800" dirty="0"/>
              <a:t/>
            </a:r>
            <a:br>
              <a:rPr lang="el-GR" sz="2800" dirty="0"/>
            </a:br>
            <a:r>
              <a:rPr lang="el-GR" sz="2800" dirty="0"/>
              <a:t/>
            </a:r>
            <a:br>
              <a:rPr lang="el-GR" sz="2800" dirty="0"/>
            </a:br>
            <a:r>
              <a:rPr lang="el-GR" sz="2800" dirty="0"/>
              <a:t/>
            </a:r>
            <a:br>
              <a:rPr lang="el-GR" sz="2800" dirty="0"/>
            </a:br>
            <a:r>
              <a:rPr lang="el-GR" sz="2800" dirty="0" smtClean="0">
                <a:latin typeface="Arial" panose="020B0604020202020204" pitchFamily="34" charset="0"/>
              </a:rPr>
              <a:t>Η </a:t>
            </a:r>
            <a:r>
              <a:rPr lang="el-GR" sz="2800" dirty="0">
                <a:latin typeface="Arial" panose="020B0604020202020204" pitchFamily="34" charset="0"/>
              </a:rPr>
              <a:t>πολιτική του προκάλεσε αντιδράσεις και εξεγέρσεις. </a:t>
            </a:r>
            <a:endParaRPr lang="el-GR" sz="2800" dirty="0"/>
          </a:p>
        </p:txBody>
      </p:sp>
    </p:spTree>
    <p:extLst>
      <p:ext uri="{BB962C8B-B14F-4D97-AF65-F5344CB8AC3E}">
        <p14:creationId xmlns:p14="http://schemas.microsoft.com/office/powerpoint/2010/main" val="1209807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53431" y="880877"/>
            <a:ext cx="8279270" cy="3970318"/>
          </a:xfrm>
          <a:prstGeom prst="rect">
            <a:avLst/>
          </a:prstGeom>
          <a:solidFill>
            <a:schemeClr val="bg1"/>
          </a:solidFill>
          <a:ln>
            <a:solidFill>
              <a:schemeClr val="accent1"/>
            </a:solidFill>
          </a:ln>
        </p:spPr>
        <p:txBody>
          <a:bodyPr wrap="square">
            <a:spAutoFit/>
          </a:bodyPr>
          <a:lstStyle/>
          <a:p>
            <a:endParaRPr lang="el-GR" sz="2800" dirty="0" smtClean="0">
              <a:hlinkClick r:id="rId2"/>
            </a:endParaRPr>
          </a:p>
          <a:p>
            <a:endParaRPr lang="el-GR" sz="2800" dirty="0">
              <a:hlinkClick r:id="rId2"/>
            </a:endParaRPr>
          </a:p>
          <a:p>
            <a:r>
              <a:rPr lang="en-US" sz="2800" dirty="0" smtClean="0">
                <a:hlinkClick r:id="rId2"/>
              </a:rPr>
              <a:t>https</a:t>
            </a:r>
            <a:r>
              <a:rPr lang="en-US" sz="2800" dirty="0">
                <a:hlinkClick r:id="rId2"/>
              </a:rPr>
              <a:t>://</a:t>
            </a:r>
            <a:r>
              <a:rPr lang="en-US" sz="2800" dirty="0" smtClean="0">
                <a:hlinkClick r:id="rId2"/>
              </a:rPr>
              <a:t>www.youtube.com/watch?v=TNtqyvJFsYA</a:t>
            </a:r>
            <a:endParaRPr lang="el-GR" sz="2800" dirty="0" smtClean="0"/>
          </a:p>
          <a:p>
            <a:endParaRPr lang="el-GR" sz="2800" dirty="0"/>
          </a:p>
          <a:p>
            <a:r>
              <a:rPr lang="el-GR" sz="2800" b="1" dirty="0"/>
              <a:t>Οι εξεγέρσεις εναντίον του Όθωνα και </a:t>
            </a:r>
            <a:endParaRPr lang="el-GR" sz="2800" b="1" dirty="0" smtClean="0"/>
          </a:p>
          <a:p>
            <a:r>
              <a:rPr lang="el-GR" sz="2800" b="1" dirty="0" smtClean="0"/>
              <a:t>η </a:t>
            </a:r>
            <a:r>
              <a:rPr lang="el-GR" sz="2800" b="1" dirty="0"/>
              <a:t>καταδίκη του Κολοκοτρώνη σε </a:t>
            </a:r>
            <a:r>
              <a:rPr lang="el-GR" sz="2800" b="1" dirty="0" smtClean="0"/>
              <a:t>θάνατο</a:t>
            </a:r>
            <a:endParaRPr lang="el-GR" sz="2800" dirty="0" smtClean="0"/>
          </a:p>
          <a:p>
            <a:endParaRPr lang="el-GR" sz="2800" dirty="0"/>
          </a:p>
          <a:p>
            <a:endParaRPr lang="el-GR" sz="2800" dirty="0"/>
          </a:p>
        </p:txBody>
      </p:sp>
    </p:spTree>
    <p:extLst>
      <p:ext uri="{BB962C8B-B14F-4D97-AF65-F5344CB8AC3E}">
        <p14:creationId xmlns:p14="http://schemas.microsoft.com/office/powerpoint/2010/main" val="3072503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5419"/>
            <a:ext cx="11430000" cy="6432530"/>
          </a:xfrm>
          <a:prstGeom prst="rect">
            <a:avLst/>
          </a:prstGeom>
          <a:solidFill>
            <a:schemeClr val="bg1"/>
          </a:solidFill>
          <a:ln>
            <a:solidFill>
              <a:schemeClr val="accent1"/>
            </a:solidFill>
          </a:ln>
        </p:spPr>
        <p:txBody>
          <a:bodyPr wrap="square">
            <a:spAutoFit/>
          </a:bodyPr>
          <a:lstStyle/>
          <a:p>
            <a:r>
              <a:rPr lang="el-GR" sz="2400" b="1" dirty="0" smtClean="0">
                <a:latin typeface="Arial" panose="020B0604020202020204" pitchFamily="34" charset="0"/>
              </a:rPr>
              <a:t>             </a:t>
            </a:r>
            <a:r>
              <a:rPr lang="el-GR" sz="2400" b="1" dirty="0" smtClean="0">
                <a:latin typeface="Arial" panose="020B0604020202020204" pitchFamily="34" charset="0"/>
              </a:rPr>
              <a:t>                           </a:t>
            </a:r>
            <a:r>
              <a:rPr lang="el-GR" sz="2400" b="1" dirty="0" smtClean="0">
                <a:latin typeface="Arial" panose="020B0604020202020204" pitchFamily="34" charset="0"/>
              </a:rPr>
              <a:t>Η 3</a:t>
            </a:r>
            <a:r>
              <a:rPr lang="el-GR" sz="2400" b="1" baseline="30000" dirty="0" smtClean="0">
                <a:latin typeface="Arial" panose="020B0604020202020204" pitchFamily="34" charset="0"/>
              </a:rPr>
              <a:t>Η</a:t>
            </a:r>
            <a:r>
              <a:rPr lang="el-GR" sz="2400" b="1" dirty="0" smtClean="0">
                <a:latin typeface="Arial" panose="020B0604020202020204" pitchFamily="34" charset="0"/>
              </a:rPr>
              <a:t> Σεπτεμβρίου 1843</a:t>
            </a:r>
          </a:p>
          <a:p>
            <a:r>
              <a:rPr lang="el-GR" sz="2400" u="sng" dirty="0" smtClean="0">
                <a:latin typeface="Arial" panose="020B0604020202020204" pitchFamily="34" charset="0"/>
              </a:rPr>
              <a:t>Η </a:t>
            </a:r>
            <a:r>
              <a:rPr lang="el-GR" sz="2400" u="sng" dirty="0">
                <a:latin typeface="Arial" panose="020B0604020202020204" pitchFamily="34" charset="0"/>
              </a:rPr>
              <a:t>κατάσταση στην Ελλάδα την εποχή του Όθωνα</a:t>
            </a:r>
            <a:r>
              <a:rPr lang="el-GR" sz="2400" u="sng" dirty="0" smtClean="0">
                <a:latin typeface="Arial" panose="020B0604020202020204" pitchFamily="34" charset="0"/>
              </a:rPr>
              <a:t>:</a:t>
            </a:r>
          </a:p>
          <a:p>
            <a:endParaRPr lang="el-GR" sz="2400" u="sng" dirty="0" smtClean="0">
              <a:latin typeface="Arial" panose="020B0604020202020204" pitchFamily="34" charset="0"/>
            </a:endParaRPr>
          </a:p>
          <a:p>
            <a:pPr>
              <a:buFont typeface="Arial" panose="020B0604020202020204" pitchFamily="34" charset="0"/>
              <a:buChar char="•"/>
            </a:pPr>
            <a:r>
              <a:rPr lang="el-GR" sz="2400" dirty="0" smtClean="0">
                <a:latin typeface="Arial" panose="020B0604020202020204" pitchFamily="34" charset="0"/>
              </a:rPr>
              <a:t>Η </a:t>
            </a:r>
            <a:r>
              <a:rPr lang="el-GR" sz="2400" dirty="0">
                <a:latin typeface="Arial" panose="020B0604020202020204" pitchFamily="34" charset="0"/>
              </a:rPr>
              <a:t>κατάσταση των αγροτών χειροτέρευε.</a:t>
            </a:r>
            <a:br>
              <a:rPr lang="el-GR" sz="2400" dirty="0">
                <a:latin typeface="Arial" panose="020B0604020202020204" pitchFamily="34" charset="0"/>
              </a:rPr>
            </a:br>
            <a:r>
              <a:rPr lang="el-GR" sz="2400" dirty="0" smtClean="0">
                <a:latin typeface="Arial" panose="020B0604020202020204" pitchFamily="34" charset="0"/>
              </a:rPr>
              <a:t>Η </a:t>
            </a:r>
            <a:r>
              <a:rPr lang="el-GR" sz="2400" dirty="0">
                <a:latin typeface="Arial" panose="020B0604020202020204" pitchFamily="34" charset="0"/>
              </a:rPr>
              <a:t>ληστεία αναπτυσσόταν</a:t>
            </a:r>
            <a:r>
              <a:rPr lang="el-GR" sz="2400" dirty="0" smtClean="0">
                <a:latin typeface="Arial" panose="020B0604020202020204" pitchFamily="34" charset="0"/>
              </a:rPr>
              <a:t>.</a:t>
            </a:r>
            <a:endParaRPr lang="el-GR" sz="2400" dirty="0">
              <a:latin typeface="Arial" panose="020B0604020202020204" pitchFamily="34" charset="0"/>
            </a:endParaRPr>
          </a:p>
          <a:p>
            <a:pPr>
              <a:buFont typeface="Arial" panose="020B0604020202020204" pitchFamily="34" charset="0"/>
              <a:buChar char="•"/>
            </a:pPr>
            <a:r>
              <a:rPr lang="el-GR" sz="2400" dirty="0">
                <a:latin typeface="Arial" panose="020B0604020202020204" pitchFamily="34" charset="0"/>
              </a:rPr>
              <a:t>Η χώρα δεν μπορούσε να πληρώνει τα δάνειά της</a:t>
            </a:r>
            <a:r>
              <a:rPr lang="el-GR" sz="2400" dirty="0" smtClean="0">
                <a:latin typeface="Arial" panose="020B0604020202020204" pitchFamily="34" charset="0"/>
              </a:rPr>
              <a:t>.</a:t>
            </a:r>
            <a:endParaRPr lang="el-GR" sz="2400" dirty="0">
              <a:latin typeface="Arial" panose="020B0604020202020204" pitchFamily="34" charset="0"/>
            </a:endParaRPr>
          </a:p>
          <a:p>
            <a:pPr>
              <a:buFont typeface="Arial" panose="020B0604020202020204" pitchFamily="34" charset="0"/>
              <a:buChar char="•"/>
            </a:pPr>
            <a:r>
              <a:rPr lang="el-GR" sz="2400" dirty="0">
                <a:latin typeface="Arial" panose="020B0604020202020204" pitchFamily="34" charset="0"/>
              </a:rPr>
              <a:t>Επιβλήθηκε οικονομικός έλεγχος και περικοπή κρατικών δαπανών.</a:t>
            </a:r>
          </a:p>
          <a:p>
            <a:pPr>
              <a:buFont typeface="Arial" panose="020B0604020202020204" pitchFamily="34" charset="0"/>
              <a:buChar char="•"/>
            </a:pPr>
            <a:r>
              <a:rPr lang="el-GR" sz="2400" dirty="0">
                <a:latin typeface="Arial" panose="020B0604020202020204" pitchFamily="34" charset="0"/>
              </a:rPr>
              <a:t>Οι στρατιωτικοί στράφηκαν κατά του Όθωνα.</a:t>
            </a:r>
            <a:br>
              <a:rPr lang="el-GR" sz="2400" dirty="0">
                <a:latin typeface="Arial" panose="020B0604020202020204" pitchFamily="34" charset="0"/>
              </a:rPr>
            </a:br>
            <a:endParaRPr lang="el-GR" sz="2400" dirty="0">
              <a:latin typeface="Arial" panose="020B0604020202020204" pitchFamily="34" charset="0"/>
            </a:endParaRPr>
          </a:p>
          <a:p>
            <a:pPr>
              <a:buFont typeface="Arial" panose="020B0604020202020204" pitchFamily="34" charset="0"/>
              <a:buChar char="•"/>
            </a:pPr>
            <a:r>
              <a:rPr lang="el-GR" sz="2400" dirty="0">
                <a:latin typeface="Arial" panose="020B0604020202020204" pitchFamily="34" charset="0"/>
              </a:rPr>
              <a:t>Οι πολιτικοί όλων των κομμάτων (Α. Μαυροκορδάτος, Ι. Κωλέττης, Α. Μεταξάς, Α. Λόντος) αντέδρασαν ζητώντας </a:t>
            </a:r>
            <a:r>
              <a:rPr lang="el-GR" sz="2400" b="1" dirty="0" smtClean="0">
                <a:latin typeface="Arial" panose="020B0604020202020204" pitchFamily="34" charset="0"/>
              </a:rPr>
              <a:t>Σ Υ Ν Τ Α Γ Μ Α</a:t>
            </a:r>
            <a:r>
              <a:rPr lang="el-GR" sz="2400" b="1" dirty="0">
                <a:latin typeface="Arial" panose="020B0604020202020204" pitchFamily="34" charset="0"/>
              </a:rPr>
              <a:t> </a:t>
            </a:r>
            <a:endParaRPr lang="el-GR" sz="2400" b="1" dirty="0" smtClean="0">
              <a:latin typeface="Arial" panose="020B0604020202020204" pitchFamily="34" charset="0"/>
            </a:endParaRPr>
          </a:p>
          <a:p>
            <a:endParaRPr lang="el-GR" sz="2400" dirty="0">
              <a:latin typeface="Arial" panose="020B0604020202020204" pitchFamily="34" charset="0"/>
            </a:endParaRPr>
          </a:p>
          <a:p>
            <a:pPr marL="342900" indent="-342900">
              <a:buFont typeface="Symbol" panose="05050102010706020507" pitchFamily="18" charset="2"/>
              <a:buChar char="Þ"/>
            </a:pPr>
            <a:r>
              <a:rPr lang="el-GR" sz="2000" dirty="0" smtClean="0">
                <a:latin typeface="Arial" panose="020B0604020202020204" pitchFamily="34" charset="0"/>
              </a:rPr>
              <a:t>Τη</a:t>
            </a:r>
            <a:r>
              <a:rPr lang="el-GR" sz="2000" dirty="0">
                <a:latin typeface="Arial" panose="020B0604020202020204" pitchFamily="34" charset="0"/>
              </a:rPr>
              <a:t> νύχτα της 2ης προς την 3η Σεπτεμβρίου 1843 δυνάμεις της φρουράς της Αθήνας με επικεφαλής τον συνταγματάρχη Δημ. Καλλέργη και τον αγωνιστή της επανάστασης του 1821 Μακρυγιάννη, μαζί με πολίτες, συγκεντρώθηκαν έξω από τα ανάκτορα (σημερινή Βουλή) </a:t>
            </a:r>
            <a:r>
              <a:rPr lang="el-GR" sz="2000" dirty="0" smtClean="0">
                <a:latin typeface="Arial" panose="020B0604020202020204" pitchFamily="34" charset="0"/>
              </a:rPr>
              <a:t>ζητώντας Σύνταγμα</a:t>
            </a:r>
            <a:r>
              <a:rPr lang="el-GR" sz="2000" dirty="0">
                <a:latin typeface="Arial" panose="020B0604020202020204" pitchFamily="34" charset="0"/>
              </a:rPr>
              <a:t>. </a:t>
            </a:r>
            <a:br>
              <a:rPr lang="el-GR" sz="2000" dirty="0">
                <a:latin typeface="Arial" panose="020B0604020202020204" pitchFamily="34" charset="0"/>
              </a:rPr>
            </a:br>
            <a:r>
              <a:rPr lang="el-GR" sz="2400" b="1" dirty="0">
                <a:latin typeface="Arial" panose="020B0604020202020204" pitchFamily="34" charset="0"/>
              </a:rPr>
              <a:t>=&gt; </a:t>
            </a:r>
            <a:r>
              <a:rPr lang="el-GR" sz="2000" dirty="0">
                <a:latin typeface="Arial" panose="020B0604020202020204" pitchFamily="34" charset="0"/>
              </a:rPr>
              <a:t>Ο Όθωνας αναγκάστηκε να προκηρύξει εκλογές για Εθνοσυνέλευση, που θα ψήφιζε </a:t>
            </a:r>
            <a:r>
              <a:rPr lang="el-GR" sz="2000" dirty="0" smtClean="0">
                <a:latin typeface="Arial" panose="020B0604020202020204" pitchFamily="34" charset="0"/>
              </a:rPr>
              <a:t>σύνταγμα</a:t>
            </a:r>
            <a:endParaRPr lang="el-GR" sz="2000" dirty="0"/>
          </a:p>
        </p:txBody>
      </p:sp>
    </p:spTree>
    <p:extLst>
      <p:ext uri="{BB962C8B-B14F-4D97-AF65-F5344CB8AC3E}">
        <p14:creationId xmlns:p14="http://schemas.microsoft.com/office/powerpoint/2010/main" val="3698960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61745" y="658644"/>
            <a:ext cx="9935309" cy="5386090"/>
          </a:xfrm>
          <a:prstGeom prst="rect">
            <a:avLst/>
          </a:prstGeom>
          <a:solidFill>
            <a:schemeClr val="bg1"/>
          </a:solidFill>
          <a:ln>
            <a:solidFill>
              <a:schemeClr val="accent1"/>
            </a:solidFill>
          </a:ln>
        </p:spPr>
        <p:txBody>
          <a:bodyPr wrap="square">
            <a:spAutoFit/>
          </a:bodyPr>
          <a:lstStyle/>
          <a:p>
            <a:pPr algn="ctr"/>
            <a:r>
              <a:rPr lang="el-GR" sz="2800" b="1" dirty="0">
                <a:latin typeface="Arial" panose="020B0604020202020204" pitchFamily="34" charset="0"/>
              </a:rPr>
              <a:t/>
            </a:r>
            <a:br>
              <a:rPr lang="el-GR" sz="2800" b="1" dirty="0">
                <a:latin typeface="Arial" panose="020B0604020202020204" pitchFamily="34" charset="0"/>
              </a:rPr>
            </a:br>
            <a:r>
              <a:rPr lang="el-GR" sz="2800" b="1" dirty="0" smtClean="0">
                <a:latin typeface="Arial" panose="020B0604020202020204" pitchFamily="34" charset="0"/>
              </a:rPr>
              <a:t>Δραστηριότητες</a:t>
            </a:r>
            <a:endParaRPr lang="el-GR" sz="2800" b="1" dirty="0" smtClean="0">
              <a:latin typeface="Arial" panose="020B0604020202020204" pitchFamily="34" charset="0"/>
            </a:endParaRPr>
          </a:p>
          <a:p>
            <a:pPr>
              <a:buFont typeface="Arial" panose="020B0604020202020204" pitchFamily="34" charset="0"/>
              <a:buChar char="•"/>
            </a:pPr>
            <a:endParaRPr lang="el-GR" sz="2800" b="1" dirty="0">
              <a:latin typeface="Arial" panose="020B0604020202020204" pitchFamily="34" charset="0"/>
            </a:endParaRPr>
          </a:p>
          <a:p>
            <a:pPr>
              <a:buFont typeface="Arial" panose="020B0604020202020204" pitchFamily="34" charset="0"/>
              <a:buChar char="•"/>
            </a:pPr>
            <a:r>
              <a:rPr lang="el-GR" sz="3600" dirty="0" smtClean="0">
                <a:latin typeface="Arial" panose="020B0604020202020204" pitchFamily="34" charset="0"/>
              </a:rPr>
              <a:t>1</a:t>
            </a:r>
            <a:r>
              <a:rPr lang="el-GR" sz="3600" b="1" baseline="30000" dirty="0" smtClean="0">
                <a:latin typeface="Arial" panose="020B0604020202020204" pitchFamily="34" charset="0"/>
              </a:rPr>
              <a:t>η</a:t>
            </a:r>
            <a:r>
              <a:rPr lang="el-GR" sz="2800" dirty="0" smtClean="0">
                <a:latin typeface="Arial" panose="020B0604020202020204" pitchFamily="34" charset="0"/>
              </a:rPr>
              <a:t>  Δείτε </a:t>
            </a:r>
            <a:r>
              <a:rPr lang="el-GR" sz="2800" dirty="0">
                <a:latin typeface="Arial" panose="020B0604020202020204" pitchFamily="34" charset="0"/>
              </a:rPr>
              <a:t>όλο το ντοκιμαντέρ για τις εξεγέρσεις εναντίον του Όθωνα και τη δίκη του Κολοκοτρώνη πατώντας </a:t>
            </a:r>
            <a:endParaRPr lang="el-GR" sz="2800" dirty="0" smtClean="0">
              <a:latin typeface="Arial" panose="020B0604020202020204" pitchFamily="34" charset="0"/>
            </a:endParaRPr>
          </a:p>
          <a:p>
            <a:pPr>
              <a:buFont typeface="Arial" panose="020B0604020202020204" pitchFamily="34" charset="0"/>
              <a:buChar char="•"/>
            </a:pPr>
            <a:endParaRPr lang="el-GR" sz="2800" dirty="0">
              <a:latin typeface="Arial" panose="020B0604020202020204" pitchFamily="34" charset="0"/>
            </a:endParaRPr>
          </a:p>
          <a:p>
            <a:pPr>
              <a:buFont typeface="Arial" panose="020B0604020202020204" pitchFamily="34" charset="0"/>
              <a:buChar char="•"/>
            </a:pPr>
            <a:endParaRPr lang="el-GR" sz="2800" dirty="0" smtClean="0">
              <a:latin typeface="Arial" panose="020B0604020202020204" pitchFamily="34" charset="0"/>
            </a:endParaRPr>
          </a:p>
          <a:p>
            <a:pPr>
              <a:buFont typeface="Arial" panose="020B0604020202020204" pitchFamily="34" charset="0"/>
              <a:buChar char="•"/>
            </a:pPr>
            <a:endParaRPr lang="el-GR" sz="2800" dirty="0">
              <a:latin typeface="Arial" panose="020B0604020202020204" pitchFamily="34" charset="0"/>
            </a:endParaRPr>
          </a:p>
          <a:p>
            <a:r>
              <a:rPr lang="en-US" sz="2800" dirty="0">
                <a:latin typeface="Arial" panose="020B0604020202020204" pitchFamily="34" charset="0"/>
                <a:hlinkClick r:id="rId2"/>
              </a:rPr>
              <a:t>https://</a:t>
            </a:r>
            <a:r>
              <a:rPr lang="en-US" sz="2800" dirty="0" smtClean="0">
                <a:latin typeface="Arial" panose="020B0604020202020204" pitchFamily="34" charset="0"/>
                <a:hlinkClick r:id="rId2"/>
              </a:rPr>
              <a:t>www.youtube.com/watch?v=OHgTVc4VTHk</a:t>
            </a:r>
            <a:endParaRPr lang="el-GR" sz="2800" dirty="0" smtClean="0">
              <a:latin typeface="Arial" panose="020B0604020202020204" pitchFamily="34" charset="0"/>
            </a:endParaRPr>
          </a:p>
          <a:p>
            <a:pPr>
              <a:buFont typeface="Arial" panose="020B0604020202020204" pitchFamily="34" charset="0"/>
              <a:buChar char="•"/>
            </a:pPr>
            <a:endParaRPr lang="el-GR" sz="2800" dirty="0" smtClean="0">
              <a:latin typeface="Arial" panose="020B0604020202020204" pitchFamily="34" charset="0"/>
            </a:endParaRPr>
          </a:p>
          <a:p>
            <a:pPr>
              <a:buFont typeface="Arial" panose="020B0604020202020204" pitchFamily="34" charset="0"/>
              <a:buChar char="•"/>
            </a:pPr>
            <a:endParaRPr lang="el-GR" sz="2800" b="0" i="0" dirty="0">
              <a:effectLst/>
              <a:latin typeface="Arial" panose="020B0604020202020204" pitchFamily="34" charset="0"/>
            </a:endParaRPr>
          </a:p>
          <a:p>
            <a:pPr>
              <a:buFont typeface="Arial" panose="020B0604020202020204" pitchFamily="34" charset="0"/>
              <a:buChar char="•"/>
            </a:pPr>
            <a:endParaRPr lang="el-GR" sz="2800" b="0" i="0" dirty="0">
              <a:effectLst/>
              <a:latin typeface="Arial" panose="020B0604020202020204" pitchFamily="34" charset="0"/>
            </a:endParaRPr>
          </a:p>
        </p:txBody>
      </p:sp>
    </p:spTree>
    <p:extLst>
      <p:ext uri="{BB962C8B-B14F-4D97-AF65-F5344CB8AC3E}">
        <p14:creationId xmlns:p14="http://schemas.microsoft.com/office/powerpoint/2010/main" val="2441785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37656" y="1063509"/>
            <a:ext cx="9252857" cy="4524315"/>
          </a:xfrm>
          <a:prstGeom prst="rect">
            <a:avLst/>
          </a:prstGeom>
          <a:solidFill>
            <a:schemeClr val="bg1"/>
          </a:solidFill>
          <a:ln>
            <a:solidFill>
              <a:schemeClr val="accent1"/>
            </a:solidFill>
          </a:ln>
        </p:spPr>
        <p:txBody>
          <a:bodyPr wrap="square">
            <a:spAutoFit/>
          </a:bodyPr>
          <a:lstStyle/>
          <a:p>
            <a:pPr>
              <a:buFont typeface="Arial" panose="020B0604020202020204" pitchFamily="34" charset="0"/>
              <a:buChar char="•"/>
            </a:pPr>
            <a:endParaRPr lang="el-GR" sz="2800" dirty="0">
              <a:latin typeface="Arial" panose="020B0604020202020204" pitchFamily="34" charset="0"/>
            </a:endParaRPr>
          </a:p>
          <a:p>
            <a:pPr>
              <a:buFont typeface="Arial" panose="020B0604020202020204" pitchFamily="34" charset="0"/>
              <a:buChar char="•"/>
            </a:pPr>
            <a:r>
              <a:rPr lang="el-GR" sz="3600" b="1" dirty="0" smtClean="0">
                <a:latin typeface="Arial" panose="020B0604020202020204" pitchFamily="34" charset="0"/>
              </a:rPr>
              <a:t>2</a:t>
            </a:r>
            <a:r>
              <a:rPr lang="el-GR" sz="3600" b="1" baseline="30000" dirty="0" smtClean="0">
                <a:latin typeface="Arial" panose="020B0604020202020204" pitchFamily="34" charset="0"/>
              </a:rPr>
              <a:t>η</a:t>
            </a:r>
            <a:r>
              <a:rPr lang="el-GR" sz="3600" b="1" dirty="0" smtClean="0">
                <a:latin typeface="Arial" panose="020B0604020202020204" pitchFamily="34" charset="0"/>
              </a:rPr>
              <a:t> </a:t>
            </a:r>
            <a:r>
              <a:rPr lang="el-GR" sz="2800" dirty="0" smtClean="0">
                <a:latin typeface="Arial" panose="020B0604020202020204" pitchFamily="34" charset="0"/>
              </a:rPr>
              <a:t> Περισσότερο </a:t>
            </a:r>
            <a:r>
              <a:rPr lang="el-GR" sz="2800" dirty="0">
                <a:latin typeface="Arial" panose="020B0604020202020204" pitchFamily="34" charset="0"/>
              </a:rPr>
              <a:t>υλικό για την Επανάσταση της 3ης Σεπτεμβρίου 1843 μπορείτε να αντλήσετε από την ιστοσελίδα του Λυκείου πατώντας </a:t>
            </a:r>
            <a:endParaRPr lang="el-GR" sz="2800" dirty="0" smtClean="0">
              <a:latin typeface="Arial" panose="020B0604020202020204" pitchFamily="34" charset="0"/>
            </a:endParaRPr>
          </a:p>
          <a:p>
            <a:pPr>
              <a:buFont typeface="Arial" panose="020B0604020202020204" pitchFamily="34" charset="0"/>
              <a:buChar char="•"/>
            </a:pPr>
            <a:endParaRPr lang="el-GR" sz="2800" dirty="0">
              <a:latin typeface="Arial" panose="020B0604020202020204" pitchFamily="34" charset="0"/>
            </a:endParaRPr>
          </a:p>
          <a:p>
            <a:r>
              <a:rPr lang="en-US" sz="2800" dirty="0">
                <a:latin typeface="Arial" panose="020B0604020202020204" pitchFamily="34" charset="0"/>
                <a:hlinkClick r:id="rId2"/>
              </a:rPr>
              <a:t>http://</a:t>
            </a:r>
            <a:r>
              <a:rPr lang="en-US" sz="2800" dirty="0" smtClean="0">
                <a:latin typeface="Arial" panose="020B0604020202020204" pitchFamily="34" charset="0"/>
                <a:hlinkClick r:id="rId2"/>
              </a:rPr>
              <a:t>fiolitakilyceum.weebly.com/1-tauomicron-sigma973nutaualphagammam</a:t>
            </a:r>
            <a:endParaRPr lang="el-GR" sz="2800" dirty="0" smtClean="0">
              <a:latin typeface="Arial" panose="020B0604020202020204" pitchFamily="34" charset="0"/>
            </a:endParaRPr>
          </a:p>
          <a:p>
            <a:pPr>
              <a:buFont typeface="Arial" panose="020B0604020202020204" pitchFamily="34" charset="0"/>
              <a:buChar char="•"/>
            </a:pPr>
            <a:endParaRPr lang="el-GR" sz="2800" dirty="0">
              <a:latin typeface="Arial" panose="020B0604020202020204" pitchFamily="34" charset="0"/>
            </a:endParaRPr>
          </a:p>
          <a:p>
            <a:endParaRPr lang="el-GR" sz="2800" dirty="0">
              <a:latin typeface="Arial" panose="020B0604020202020204" pitchFamily="34" charset="0"/>
            </a:endParaRPr>
          </a:p>
          <a:p>
            <a:pPr>
              <a:buFont typeface="Arial" panose="020B0604020202020204" pitchFamily="34" charset="0"/>
              <a:buChar char="•"/>
            </a:pPr>
            <a:endParaRPr lang="el-GR" sz="2800" dirty="0">
              <a:latin typeface="Arial" panose="020B0604020202020204" pitchFamily="34" charset="0"/>
            </a:endParaRPr>
          </a:p>
        </p:txBody>
      </p:sp>
    </p:spTree>
    <p:extLst>
      <p:ext uri="{BB962C8B-B14F-4D97-AF65-F5344CB8AC3E}">
        <p14:creationId xmlns:p14="http://schemas.microsoft.com/office/powerpoint/2010/main" val="124790650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32</TotalTime>
  <Words>147</Words>
  <Application>Microsoft Office PowerPoint</Application>
  <PresentationFormat>Widescreen</PresentationFormat>
  <Paragraphs>74</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Century Gothic</vt:lpstr>
      <vt:lpstr>Lato</vt:lpstr>
      <vt:lpstr>Symbol</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ΤΑΣΙΟΠΟΥΛΟΥ</dc:creator>
  <cp:lastModifiedBy>huawei</cp:lastModifiedBy>
  <cp:revision>4</cp:revision>
  <dcterms:created xsi:type="dcterms:W3CDTF">2023-09-02T23:44:46Z</dcterms:created>
  <dcterms:modified xsi:type="dcterms:W3CDTF">2023-09-03T20:09:03Z</dcterms:modified>
</cp:coreProperties>
</file>