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57" r:id="rId3"/>
    <p:sldId id="256" r:id="rId4"/>
    <p:sldId id="271" r:id="rId5"/>
    <p:sldId id="289" r:id="rId6"/>
    <p:sldId id="272" r:id="rId7"/>
    <p:sldId id="273" r:id="rId8"/>
    <p:sldId id="274" r:id="rId9"/>
    <p:sldId id="275" r:id="rId10"/>
    <p:sldId id="276" r:id="rId11"/>
    <p:sldId id="277" r:id="rId12"/>
    <p:sldId id="285" r:id="rId13"/>
    <p:sldId id="286" r:id="rId14"/>
    <p:sldId id="287" r:id="rId15"/>
    <p:sldId id="258" r:id="rId16"/>
    <p:sldId id="278" r:id="rId17"/>
    <p:sldId id="260" r:id="rId18"/>
    <p:sldId id="279" r:id="rId19"/>
    <p:sldId id="259" r:id="rId20"/>
    <p:sldId id="280" r:id="rId21"/>
    <p:sldId id="265" r:id="rId22"/>
    <p:sldId id="281" r:id="rId23"/>
    <p:sldId id="282" r:id="rId24"/>
    <p:sldId id="261" r:id="rId25"/>
    <p:sldId id="262" r:id="rId26"/>
    <p:sldId id="263" r:id="rId27"/>
    <p:sldId id="264" r:id="rId28"/>
    <p:sldId id="283" r:id="rId29"/>
    <p:sldId id="270" r:id="rId30"/>
    <p:sldId id="267" r:id="rId31"/>
    <p:sldId id="284" r:id="rId32"/>
    <p:sldId id="288" r:id="rId33"/>
    <p:sldId id="268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80" autoAdjust="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0A36FB-7434-46F7-AACC-2F0AD69E1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22A4864-7564-4C2F-90CE-7875EC76E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DF0A736-BF2B-4C26-BD07-EDA630C3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206A7DC-A41E-4C94-B538-83DE592DD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D9CE6C-6138-4147-B44F-4DD2D625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762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D39FB7-CEAE-4B00-A4EE-121DAFFF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55C013-634C-4E0E-99BA-171757082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CEAADAE-B3E0-49B3-82B5-1F562B9AA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5BA59C1-5789-46EA-B86F-173687E8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F459BC-E7EC-44EC-9661-7738C7C5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739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945F73-21B0-4F0F-88AC-430F53D7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AED9654-6E8C-4F99-A253-DE50C54D0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D5C4FDF-1D45-406B-B9A0-D0E002321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8C6DD71-261C-45BB-85AA-358A9B67E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CBE0EB1-318E-42B1-8AF9-E389E51A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861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76FB73-A05C-4C1F-B0DA-DD29D507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FB9059-B6C9-4673-AB3B-A3BD12C28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FE8411-8A99-4DE4-BDEA-7F0D85A2A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C925613-12CE-4A56-B737-7F34A32BE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BC39DB2-C71A-4AC8-B78A-618EEB2A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E93BFE0-F72B-47C1-BD4F-F201ACAA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970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FAE542-3BA3-4EE2-B1AE-82BBDC03D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733D3C-A3F6-4B95-85D1-A4A5BA62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4C4FBA9-DA87-408A-8CD0-59324C550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AE3E091-0056-45DD-92AD-E1ACF043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8C48F55-F6E1-4B82-9550-1391D93E4F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2D8F02D-7F4A-41A7-9B69-1EAC2B325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E5672F5-DDA1-4E5A-9780-48C4C647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08E8FC2C-F88A-44A8-AB7B-4DD06573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927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6436B0-5C25-453C-AB66-43F3C8DE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494605A-A0D6-4C1D-8194-267E83DBD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C324396-132F-4E88-B9B2-901B4173B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14D618F-17BF-4C14-90E9-70284F46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750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5CA76BA-D1B5-4BE9-B42D-171D8348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C7C6C1E-1F1A-49C7-9C99-605E1602D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47CD117-32D9-4450-B88E-65F8680E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82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AA65EF-6A6C-4D89-AC53-A2C3A72A9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2A6347-9A50-4A05-98D0-400CFBDCD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21D5326-25C1-464E-A6B6-8D058C4E7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3C479C7-EFD1-4692-8168-783CB18A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0F1ACBF-08E8-40E3-8435-DDF9FA62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642AC80-62CB-49DD-A25F-2A8F0D0C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941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3C9886-2AA4-4446-BDCD-5D37B056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466DE94-A80E-44FB-8ADD-876CBBBAF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E9BBAD3-791F-490E-8F2C-8232DC78A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9751539-0A22-4F8B-B3F5-317E39E4A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ED416C-AC13-4BA5-A593-1FCCE195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4384D06-64E0-414B-A812-61F5FA51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80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9FCACD-A060-4897-B292-822540654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D945C14-D78C-4339-A31A-438702B5C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274F30-05F9-447A-BCF2-1E55540A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77E8789-BA06-4F05-8FC0-027C3098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FA4396C-C638-4813-B226-A5F555E85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98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F2D256C-1F05-410F-82C1-D15BDA15F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61E57BF-C6B6-4CE5-AB76-A19F94BF6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0DDABDF-E47A-49EE-8364-9FF37121D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61FF3D-603B-4528-95F7-B5549BA86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EE3385-B254-4E96-A816-6BDC2494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540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FB95B9F-4406-414B-BBF1-8E1829BE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78DD46E-553D-499B-B03F-F042BF839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1A75433-466D-47A8-A7A4-1E0547CE6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970B-728D-4DD2-A003-FE54BB9B6F8B}" type="datetimeFigureOut">
              <a:rPr lang="el-GR" smtClean="0"/>
              <a:t>6/6/2020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D24A66D-7534-4260-A3FC-F62E8E8DA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65371FD-1F3B-49E3-97C4-BBB8A25EDC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2615D-9D3D-4F6C-A7CA-B63A460B1B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877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s.edu.gr/modules/ebook/show.php/DSGL105/229/1683,5365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ebooks.edu.gr/modules/ebook/show.php/DSGL105/229/1683,5365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ebooks.edu.gr/modules/ebook/show.php/DSGL105/229/1683,5365/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ebooks.edu.gr/modules/ebook/show.php/DSGL105/229/1683,5365/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s.edu.gr/modules/ebook/show.php/DSGL105/229/1683,5365/" TargetMode="External"/><Relationship Id="rId2" Type="http://schemas.openxmlformats.org/officeDocument/2006/relationships/hyperlink" Target="http://www.bookbook.gr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ebooks.edu.gr/modules/ebook/show.php/DSGL105/229/1683,5365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photodentro.edu.gr/lor/r/8521/6511?locale=el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photodentro.edu.gr/lor/r/8521/6520?locale=el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dysséas Élytis">
            <a:extLst>
              <a:ext uri="{FF2B5EF4-FFF2-40B4-BE49-F238E27FC236}">
                <a16:creationId xmlns:a16="http://schemas.microsoft.com/office/drawing/2014/main" id="{D23CE172-0495-41B4-BAB0-D6206BCE4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88" y="1608106"/>
            <a:ext cx="10482605" cy="1209675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3B5D8CA-D752-4D37-BD5D-FAFC8A7DFD8E}"/>
              </a:ext>
            </a:extLst>
          </p:cNvPr>
          <p:cNvSpPr/>
          <p:nvPr/>
        </p:nvSpPr>
        <p:spPr>
          <a:xfrm>
            <a:off x="980388" y="3548895"/>
            <a:ext cx="6096000" cy="175432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>
            <a:spAutoFit/>
          </a:bodyPr>
          <a:lstStyle/>
          <a:p>
            <a:endParaRPr lang="el-GR" dirty="0"/>
          </a:p>
          <a:p>
            <a:r>
              <a:rPr lang="el-GR" dirty="0"/>
              <a:t>Πίνοντας ήλιο κορινθιακό, ΟΔΥΣΣΕΑΣ ΕΛΥΤΗΣ</a:t>
            </a:r>
            <a:endParaRPr lang="el-GR" dirty="0">
              <a:hlinkClick r:id="rId3"/>
            </a:endParaRPr>
          </a:p>
          <a:p>
            <a:endParaRPr lang="el-GR" dirty="0">
              <a:hlinkClick r:id="rId3"/>
            </a:endParaRPr>
          </a:p>
          <a:p>
            <a:r>
              <a:rPr lang="en-US" dirty="0">
                <a:hlinkClick r:id="rId3"/>
              </a:rPr>
              <a:t>http://ebooks.edu.gr/modules/ebook/show.php/DSGL105/229/1683,5365/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699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7F7ACC4-3198-4136-8F04-C6FBAD77C3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61" y="887896"/>
            <a:ext cx="10522225" cy="5289067"/>
          </a:xfrm>
        </p:spPr>
      </p:pic>
    </p:spTree>
    <p:extLst>
      <p:ext uri="{BB962C8B-B14F-4D97-AF65-F5344CB8AC3E}">
        <p14:creationId xmlns:p14="http://schemas.microsoft.com/office/powerpoint/2010/main" val="186312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93E8EBFD-4088-4901-94F4-6744B884F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304800"/>
            <a:ext cx="11330609" cy="633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1A9F39E-0B3F-4859-8CA3-996D1F561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9" y="463826"/>
            <a:ext cx="10734260" cy="6188765"/>
          </a:xfrm>
        </p:spPr>
      </p:pic>
    </p:spTree>
    <p:extLst>
      <p:ext uri="{BB962C8B-B14F-4D97-AF65-F5344CB8AC3E}">
        <p14:creationId xmlns:p14="http://schemas.microsoft.com/office/powerpoint/2010/main" val="344039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DDA7A45-8520-4601-821E-6F9E0EDF3296}"/>
              </a:ext>
            </a:extLst>
          </p:cNvPr>
          <p:cNvSpPr/>
          <p:nvPr/>
        </p:nvSpPr>
        <p:spPr>
          <a:xfrm>
            <a:off x="1106079" y="720854"/>
            <a:ext cx="6096000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endParaRPr lang="el-GR" dirty="0">
              <a:solidFill>
                <a:srgbClr val="FF000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l-GR" dirty="0">
              <a:solidFill>
                <a:srgbClr val="FF000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http://ebooks.edu.gr/modules/ebook/show.php/DSGL105/229/1683,5365/</a:t>
            </a:r>
            <a:endParaRPr lang="el-GR" dirty="0">
              <a:solidFill>
                <a:srgbClr val="FF0000"/>
              </a:solidFill>
            </a:endParaRPr>
          </a:p>
          <a:p>
            <a:endParaRPr lang="el-GR" dirty="0">
              <a:solidFill>
                <a:srgbClr val="FF0000"/>
              </a:solidFill>
            </a:endParaRPr>
          </a:p>
          <a:p>
            <a:endParaRPr lang="el-GR" dirty="0">
              <a:solidFill>
                <a:srgbClr val="FF0000"/>
              </a:solidFill>
            </a:endParaRPr>
          </a:p>
          <a:p>
            <a:endParaRPr lang="el-GR" dirty="0">
              <a:solidFill>
                <a:srgbClr val="FF0000"/>
              </a:solidFill>
            </a:endParaRPr>
          </a:p>
          <a:p>
            <a:r>
              <a:rPr lang="el-GR" dirty="0">
                <a:solidFill>
                  <a:srgbClr val="0070C0"/>
                </a:solidFill>
                <a:latin typeface="HelveticaNeue-Light"/>
              </a:rPr>
              <a:t>Βιογραφικό σημείωμα [πηγή: Εθνικό Κέντρο Βιβλίου]</a:t>
            </a:r>
            <a:endParaRPr lang="el-GR" dirty="0">
              <a:solidFill>
                <a:srgbClr val="0070C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148518-761D-44CF-AA7A-372F32002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52" y="197963"/>
            <a:ext cx="4100659" cy="638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DA6A588-EDE6-403B-BD34-07E3B2084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78" y="3233394"/>
            <a:ext cx="6095999" cy="349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17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4A32C61E-88F8-4261-A0E3-697BBE722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" y="212035"/>
            <a:ext cx="12006470" cy="6467061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CD5ACCB-39E5-444D-8178-0C0722FEC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296" y="4002156"/>
            <a:ext cx="5989982" cy="26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6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79D27E3-77C4-43A0-AD69-205F55CB0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" y="198783"/>
            <a:ext cx="8362121" cy="6460433"/>
          </a:xfrm>
        </p:spPr>
      </p:pic>
      <p:sp>
        <p:nvSpPr>
          <p:cNvPr id="6" name="AutoShape 2" descr="Αποτέλεσμα εικόνας για ελυτης">
            <a:extLst>
              <a:ext uri="{FF2B5EF4-FFF2-40B4-BE49-F238E27FC236}">
                <a16:creationId xmlns:a16="http://schemas.microsoft.com/office/drawing/2014/main" id="{B17B768A-E564-4CC3-A852-0C4FDF0E5A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BE5C420C-A024-4B23-874E-3A1315EFC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417" y="516835"/>
            <a:ext cx="3405809" cy="614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5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738BDF6-276D-4CEA-8D8A-58DC19F24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119269"/>
            <a:ext cx="11463129" cy="6738731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DC9B6E5-177D-4A59-AA93-180B9BD4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71" y="3452191"/>
            <a:ext cx="6191250" cy="32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8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2629311-6593-498B-A474-CD912CA46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" y="267286"/>
            <a:ext cx="6823710" cy="6590714"/>
          </a:xfr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A42AEADB-8D89-4CCB-869A-D4396758C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93" y="267286"/>
            <a:ext cx="4762500" cy="5804653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84846CA9-26D9-48CD-B551-0CFDF54C5109}"/>
              </a:ext>
            </a:extLst>
          </p:cNvPr>
          <p:cNvSpPr/>
          <p:nvPr/>
        </p:nvSpPr>
        <p:spPr>
          <a:xfrm>
            <a:off x="7048794" y="6280303"/>
            <a:ext cx="4762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effectLst/>
              </a:rPr>
              <a:t>Η απονομή του Νόμπελ στον Ελύτη 1979</a:t>
            </a:r>
          </a:p>
        </p:txBody>
      </p:sp>
    </p:spTree>
    <p:extLst>
      <p:ext uri="{BB962C8B-B14F-4D97-AF65-F5344CB8AC3E}">
        <p14:creationId xmlns:p14="http://schemas.microsoft.com/office/powerpoint/2010/main" val="160637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112B022-6AAB-4933-9B63-7910E3412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2" y="281354"/>
            <a:ext cx="11507372" cy="6288258"/>
          </a:xfrm>
        </p:spPr>
      </p:pic>
    </p:spTree>
    <p:extLst>
      <p:ext uri="{BB962C8B-B14F-4D97-AF65-F5344CB8AC3E}">
        <p14:creationId xmlns:p14="http://schemas.microsoft.com/office/powerpoint/2010/main" val="391931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CA8C09E-49B7-4995-905C-ECA536925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6" y="185530"/>
            <a:ext cx="11860696" cy="6506818"/>
          </a:xfrm>
        </p:spPr>
      </p:pic>
    </p:spTree>
    <p:extLst>
      <p:ext uri="{BB962C8B-B14F-4D97-AF65-F5344CB8AC3E}">
        <p14:creationId xmlns:p14="http://schemas.microsoft.com/office/powerpoint/2010/main" val="37368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BD8C96B-FFA7-4B63-8607-07B6EC941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7" y="267286"/>
            <a:ext cx="11352627" cy="6119446"/>
          </a:xfrm>
        </p:spPr>
      </p:pic>
    </p:spTree>
    <p:extLst>
      <p:ext uri="{BB962C8B-B14F-4D97-AF65-F5344CB8AC3E}">
        <p14:creationId xmlns:p14="http://schemas.microsoft.com/office/powerpoint/2010/main" val="165520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266B4A3-6E2F-46F7-B0FD-6FA1A7227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" y="323557"/>
            <a:ext cx="11591779" cy="6203852"/>
          </a:xfrm>
        </p:spPr>
      </p:pic>
    </p:spTree>
    <p:extLst>
      <p:ext uri="{BB962C8B-B14F-4D97-AF65-F5344CB8AC3E}">
        <p14:creationId xmlns:p14="http://schemas.microsoft.com/office/powerpoint/2010/main" val="126225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E457640-FBE9-4898-8F5E-7E1CE19E0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34" y="351692"/>
            <a:ext cx="11029071" cy="6246056"/>
          </a:xfrm>
        </p:spPr>
      </p:pic>
    </p:spTree>
    <p:extLst>
      <p:ext uri="{BB962C8B-B14F-4D97-AF65-F5344CB8AC3E}">
        <p14:creationId xmlns:p14="http://schemas.microsoft.com/office/powerpoint/2010/main" val="296444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8DABC94-E065-4221-8A9A-455393171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0" y="397565"/>
            <a:ext cx="11118574" cy="5779398"/>
          </a:xfrm>
        </p:spPr>
      </p:pic>
    </p:spTree>
    <p:extLst>
      <p:ext uri="{BB962C8B-B14F-4D97-AF65-F5344CB8AC3E}">
        <p14:creationId xmlns:p14="http://schemas.microsoft.com/office/powerpoint/2010/main" val="8750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A5F8BDB-793D-4D62-8D2F-6500F3649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4" y="251791"/>
            <a:ext cx="11555896" cy="6361044"/>
          </a:xfrm>
        </p:spPr>
      </p:pic>
    </p:spTree>
    <p:extLst>
      <p:ext uri="{BB962C8B-B14F-4D97-AF65-F5344CB8AC3E}">
        <p14:creationId xmlns:p14="http://schemas.microsoft.com/office/powerpoint/2010/main" val="7004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A910853-3455-49E7-B6DD-AB67491EC7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65" y="238539"/>
            <a:ext cx="11145077" cy="5938424"/>
          </a:xfrm>
        </p:spPr>
      </p:pic>
    </p:spTree>
    <p:extLst>
      <p:ext uri="{BB962C8B-B14F-4D97-AF65-F5344CB8AC3E}">
        <p14:creationId xmlns:p14="http://schemas.microsoft.com/office/powerpoint/2010/main" val="271854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B13547D-28BB-4CE6-AF21-06DD84861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0" y="318052"/>
            <a:ext cx="11463130" cy="6228522"/>
          </a:xfrm>
        </p:spPr>
      </p:pic>
    </p:spTree>
    <p:extLst>
      <p:ext uri="{BB962C8B-B14F-4D97-AF65-F5344CB8AC3E}">
        <p14:creationId xmlns:p14="http://schemas.microsoft.com/office/powerpoint/2010/main" val="427373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C9D2AA3-DC45-428E-990D-B57ED0227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7" y="397564"/>
            <a:ext cx="11476381" cy="6162261"/>
          </a:xfrm>
        </p:spPr>
      </p:pic>
    </p:spTree>
    <p:extLst>
      <p:ext uri="{BB962C8B-B14F-4D97-AF65-F5344CB8AC3E}">
        <p14:creationId xmlns:p14="http://schemas.microsoft.com/office/powerpoint/2010/main" val="417208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E2B3DCC-D304-4A10-BCD0-70ABBD0A7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7" y="225287"/>
            <a:ext cx="11569147" cy="6414052"/>
          </a:xfrm>
        </p:spPr>
      </p:pic>
    </p:spTree>
    <p:extLst>
      <p:ext uri="{BB962C8B-B14F-4D97-AF65-F5344CB8AC3E}">
        <p14:creationId xmlns:p14="http://schemas.microsoft.com/office/powerpoint/2010/main" val="94281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4E83602F-7384-4573-9C34-64FD809C4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7" y="344557"/>
            <a:ext cx="11410121" cy="6162260"/>
          </a:xfrm>
        </p:spPr>
      </p:pic>
    </p:spTree>
    <p:extLst>
      <p:ext uri="{BB962C8B-B14F-4D97-AF65-F5344CB8AC3E}">
        <p14:creationId xmlns:p14="http://schemas.microsoft.com/office/powerpoint/2010/main" val="27732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0C8CD1E-EB14-4310-B2A4-D0692D565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0" y="238539"/>
            <a:ext cx="11529392" cy="6268278"/>
          </a:xfrm>
        </p:spPr>
      </p:pic>
    </p:spTree>
    <p:extLst>
      <p:ext uri="{BB962C8B-B14F-4D97-AF65-F5344CB8AC3E}">
        <p14:creationId xmlns:p14="http://schemas.microsoft.com/office/powerpoint/2010/main" val="336563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0D7E9E5-05F6-4B22-A2DC-F5F082412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304799"/>
            <a:ext cx="11661913" cy="6294783"/>
          </a:xfrm>
        </p:spPr>
      </p:pic>
    </p:spTree>
    <p:extLst>
      <p:ext uri="{BB962C8B-B14F-4D97-AF65-F5344CB8AC3E}">
        <p14:creationId xmlns:p14="http://schemas.microsoft.com/office/powerpoint/2010/main" val="174218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B171321-F423-440C-B9BF-DB26D98DA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1" y="397564"/>
            <a:ext cx="11264346" cy="6162261"/>
          </a:xfrm>
        </p:spPr>
      </p:pic>
    </p:spTree>
    <p:extLst>
      <p:ext uri="{BB962C8B-B14F-4D97-AF65-F5344CB8AC3E}">
        <p14:creationId xmlns:p14="http://schemas.microsoft.com/office/powerpoint/2010/main" val="417408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743E2600-A78D-45E6-A0BF-5505076A8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9" y="238539"/>
            <a:ext cx="11317357" cy="6361044"/>
          </a:xfrm>
        </p:spPr>
      </p:pic>
    </p:spTree>
    <p:extLst>
      <p:ext uri="{BB962C8B-B14F-4D97-AF65-F5344CB8AC3E}">
        <p14:creationId xmlns:p14="http://schemas.microsoft.com/office/powerpoint/2010/main" val="184556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0F799CF-C075-4FD2-8BC6-D885E78BE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331304"/>
            <a:ext cx="11608905" cy="6255026"/>
          </a:xfrm>
        </p:spPr>
      </p:pic>
    </p:spTree>
    <p:extLst>
      <p:ext uri="{BB962C8B-B14F-4D97-AF65-F5344CB8AC3E}">
        <p14:creationId xmlns:p14="http://schemas.microsoft.com/office/powerpoint/2010/main" val="371129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9F5D128-BF19-49DE-A59D-D06A3E76D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6" y="278296"/>
            <a:ext cx="11410122" cy="6308034"/>
          </a:xfrm>
        </p:spPr>
      </p:pic>
    </p:spTree>
    <p:extLst>
      <p:ext uri="{BB962C8B-B14F-4D97-AF65-F5344CB8AC3E}">
        <p14:creationId xmlns:p14="http://schemas.microsoft.com/office/powerpoint/2010/main" val="344823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F117EC7-2DDF-4407-9263-A59C9E261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7" y="331304"/>
            <a:ext cx="11569147" cy="6202018"/>
          </a:xfrm>
        </p:spPr>
      </p:pic>
    </p:spTree>
    <p:extLst>
      <p:ext uri="{BB962C8B-B14F-4D97-AF65-F5344CB8AC3E}">
        <p14:creationId xmlns:p14="http://schemas.microsoft.com/office/powerpoint/2010/main" val="223467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37F4652-6E90-4BAB-9797-91B84F217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0" y="265042"/>
            <a:ext cx="11317356" cy="6308035"/>
          </a:xfrm>
        </p:spPr>
      </p:pic>
    </p:spTree>
    <p:extLst>
      <p:ext uri="{BB962C8B-B14F-4D97-AF65-F5344CB8AC3E}">
        <p14:creationId xmlns:p14="http://schemas.microsoft.com/office/powerpoint/2010/main" val="282554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D8E7D76-931E-4C80-88E9-C3B9533E8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3" y="384312"/>
            <a:ext cx="11357112" cy="6188765"/>
          </a:xfrm>
        </p:spPr>
      </p:pic>
    </p:spTree>
    <p:extLst>
      <p:ext uri="{BB962C8B-B14F-4D97-AF65-F5344CB8AC3E}">
        <p14:creationId xmlns:p14="http://schemas.microsoft.com/office/powerpoint/2010/main" val="343266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BE2B34C-4EF9-4EBB-A8E4-662F8BA1E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" y="304800"/>
            <a:ext cx="11449877" cy="6387548"/>
          </a:xfrm>
        </p:spPr>
      </p:pic>
    </p:spTree>
    <p:extLst>
      <p:ext uri="{BB962C8B-B14F-4D97-AF65-F5344CB8AC3E}">
        <p14:creationId xmlns:p14="http://schemas.microsoft.com/office/powerpoint/2010/main" val="3044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877AECF-784C-46B2-9020-5436DBB5E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477078"/>
            <a:ext cx="11489635" cy="5699885"/>
          </a:xfrm>
        </p:spPr>
      </p:pic>
    </p:spTree>
    <p:extLst>
      <p:ext uri="{BB962C8B-B14F-4D97-AF65-F5344CB8AC3E}">
        <p14:creationId xmlns:p14="http://schemas.microsoft.com/office/powerpoint/2010/main" val="56052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F9E0279-D4FE-456B-ABC8-06D2E075C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9" y="357809"/>
            <a:ext cx="11251094" cy="6255026"/>
          </a:xfrm>
        </p:spPr>
      </p:pic>
    </p:spTree>
    <p:extLst>
      <p:ext uri="{BB962C8B-B14F-4D97-AF65-F5344CB8AC3E}">
        <p14:creationId xmlns:p14="http://schemas.microsoft.com/office/powerpoint/2010/main" val="17995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1CB4A40-DAEE-418C-91A3-394F40AEF71E}"/>
              </a:ext>
            </a:extLst>
          </p:cNvPr>
          <p:cNvSpPr/>
          <p:nvPr/>
        </p:nvSpPr>
        <p:spPr>
          <a:xfrm>
            <a:off x="436775" y="799171"/>
            <a:ext cx="6096000" cy="369331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endParaRPr lang="el-GR" dirty="0">
              <a:hlinkClick r:id="rId2"/>
            </a:endParaRPr>
          </a:p>
          <a:p>
            <a:endParaRPr lang="el-GR" dirty="0">
              <a:hlinkClick r:id="rId2"/>
            </a:endParaRPr>
          </a:p>
          <a:p>
            <a:r>
              <a:rPr lang="en-US" dirty="0">
                <a:hlinkClick r:id="rId2"/>
              </a:rPr>
              <a:t>http://ebooks.edu.gr/modules/ebook/show.php/DSGL105/229/1683,5365/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>
              <a:solidFill>
                <a:srgbClr val="0070C0"/>
              </a:solidFill>
            </a:endParaRPr>
          </a:p>
          <a:p>
            <a:br>
              <a:rPr lang="el-GR" dirty="0">
                <a:solidFill>
                  <a:srgbClr val="0070C0"/>
                </a:solidFill>
              </a:rPr>
            </a:br>
            <a:r>
              <a:rPr lang="el-GR" dirty="0">
                <a:latin typeface="HelveticaNeue-Light"/>
              </a:rPr>
              <a:t>Ποιήματα του Οδυσσέα Ελύτη (αναγνώσεις) </a:t>
            </a:r>
          </a:p>
          <a:p>
            <a:endParaRPr lang="el-GR" dirty="0">
              <a:solidFill>
                <a:srgbClr val="0070C0"/>
              </a:solidFill>
              <a:latin typeface="HelveticaNeue-Light"/>
            </a:endParaRPr>
          </a:p>
          <a:p>
            <a:r>
              <a:rPr lang="el-GR" i="1" dirty="0">
                <a:latin typeface="HelveticaNeue-Light"/>
              </a:rPr>
              <a:t>[πηγή: Σπουδαστήριο Νέου Ελληνισμού]</a:t>
            </a:r>
          </a:p>
          <a:p>
            <a:endParaRPr lang="el-GR" dirty="0">
              <a:solidFill>
                <a:srgbClr val="0070C0"/>
              </a:solidFill>
              <a:latin typeface="HelveticaNeue-Light"/>
            </a:endParaRPr>
          </a:p>
          <a:p>
            <a:endParaRPr lang="el-GR" dirty="0">
              <a:solidFill>
                <a:srgbClr val="0070C0"/>
              </a:solidFill>
            </a:endParaRPr>
          </a:p>
        </p:txBody>
      </p:sp>
      <p:pic>
        <p:nvPicPr>
          <p:cNvPr id="3074" name="Picture 2" descr="Πινοντασ ηλιο κορινθιακο' οδυσσεασ ελυτησ">
            <a:extLst>
              <a:ext uri="{FF2B5EF4-FFF2-40B4-BE49-F238E27FC236}">
                <a16:creationId xmlns:a16="http://schemas.microsoft.com/office/drawing/2014/main" id="{4B7008C7-F9DF-4162-BA70-0E8EBB0C4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311" y="869476"/>
            <a:ext cx="5316718" cy="36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1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99F8C54-F0C2-4D82-AEF4-4B198F7C68FA}"/>
              </a:ext>
            </a:extLst>
          </p:cNvPr>
          <p:cNvSpPr/>
          <p:nvPr/>
        </p:nvSpPr>
        <p:spPr>
          <a:xfrm>
            <a:off x="813847" y="626584"/>
            <a:ext cx="4644272" cy="147732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el-GR" dirty="0">
              <a:hlinkClick r:id="rId2"/>
            </a:endParaRPr>
          </a:p>
          <a:p>
            <a:r>
              <a:rPr lang="en-US" dirty="0">
                <a:hlinkClick r:id="rId2"/>
              </a:rPr>
              <a:t>http://ebooks.edu.gr/modules/ebook/show.php/DSGL105/229/1683,5365/</a:t>
            </a:r>
            <a:endParaRPr lang="el-GR" dirty="0"/>
          </a:p>
          <a:p>
            <a:endParaRPr lang="el-GR" dirty="0"/>
          </a:p>
          <a:p>
            <a:r>
              <a:rPr lang="el-GR" dirty="0"/>
              <a:t>Μιχάλης Γκανάς, «Σούρουπο»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42F5E7A-DAF7-440D-AFB1-C612FF40FD63}"/>
              </a:ext>
            </a:extLst>
          </p:cNvPr>
          <p:cNvSpPr/>
          <p:nvPr/>
        </p:nvSpPr>
        <p:spPr>
          <a:xfrm>
            <a:off x="7431466" y="504036"/>
            <a:ext cx="4191783" cy="581697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l-GR" sz="14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l-GR" sz="1400" b="1" i="1" dirty="0">
                <a:solidFill>
                  <a:srgbClr val="000000"/>
                </a:solidFill>
                <a:latin typeface="Arial" panose="020B0604020202020204" pitchFamily="34" charset="0"/>
              </a:rPr>
              <a:t>Μιχάλη Γκανά, «Σούρουπο» </a:t>
            </a:r>
          </a:p>
          <a:p>
            <a:pPr algn="ctr"/>
            <a:endParaRPr lang="el-GR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Σούρουπο, σε γονυκλισία τα χρώματα</a:t>
            </a:r>
          </a:p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και πώς πεθαίνεις χωρίς το πράσινο εκ γενετής</a:t>
            </a:r>
          </a:p>
          <a:p>
            <a:endParaRPr lang="el-GR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Τα μάτια σου με τον κίτρινο λίβα,</a:t>
            </a: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καμένη σοδειά τα χρόνια που έζησα.</a:t>
            </a:r>
          </a:p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Ας φεύγει ο μικρός σκαντζόχοιρος, δε γλιτώνει</a:t>
            </a: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τ' αγκάθια μεγαλώνουν ανάποδα.</a:t>
            </a:r>
          </a:p>
          <a:p>
            <a:pPr algn="just"/>
            <a:endParaRPr lang="el-GR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Ήμερο βράδυ  βελάζει σαν το χαμένο πρόβατο,</a:t>
            </a: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ζυγώνει στην πόλη κι αλλάζει προβιά,</a:t>
            </a: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σκύλος ή γάτα, </a:t>
            </a: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με την τρίχα ορθή</a:t>
            </a:r>
          </a:p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κάτω από τόσους τροχούς.</a:t>
            </a:r>
          </a:p>
          <a:p>
            <a:pPr algn="just"/>
            <a:endParaRPr lang="el-GR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Τί γυρεύεις εδώ ψυχή τραυλή,</a:t>
            </a:r>
          </a:p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μακριά από τα βοσκοτόπια της πατρίδας.</a:t>
            </a:r>
          </a:p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Οι φίλοι πέφτουν από ψηλά μπαλκόνια</a:t>
            </a:r>
          </a:p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στο άσπρο μπαμπάκι που τους καταπίνει.</a:t>
            </a:r>
          </a:p>
          <a:p>
            <a:endParaRPr lang="el-GR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endParaRPr lang="el-GR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r"/>
            <a:r>
              <a:rPr lang="el-GR" sz="1000" b="1" i="1" dirty="0">
                <a:solidFill>
                  <a:srgbClr val="000000"/>
                </a:solidFill>
                <a:latin typeface="Georgia" panose="02040502050405020303" pitchFamily="18" charset="0"/>
              </a:rPr>
              <a:t>Από τη συλλογή Μαύρα Λιθάρια (1980)</a:t>
            </a:r>
          </a:p>
          <a:p>
            <a:pPr algn="r"/>
            <a:r>
              <a:rPr lang="el-GR" sz="1000" b="1" i="1" dirty="0">
                <a:solidFill>
                  <a:srgbClr val="000000"/>
                </a:solidFill>
                <a:latin typeface="Georgia" panose="02040502050405020303" pitchFamily="18" charset="0"/>
              </a:rPr>
              <a:t>[πηγή: Μιχάλης Γκανάς, Ποιήματα 1978-2012, Μελάνι, Αθήνα 2013, σ. 75]</a:t>
            </a:r>
          </a:p>
          <a:p>
            <a:pPr algn="r"/>
            <a:br>
              <a:rPr lang="el-GR" sz="1000" dirty="0"/>
            </a:br>
            <a:endParaRPr lang="el-GR" sz="1000" dirty="0"/>
          </a:p>
        </p:txBody>
      </p:sp>
      <p:pic>
        <p:nvPicPr>
          <p:cNvPr id="2050" name="Picture 2" descr="img">
            <a:extLst>
              <a:ext uri="{FF2B5EF4-FFF2-40B4-BE49-F238E27FC236}">
                <a16:creationId xmlns:a16="http://schemas.microsoft.com/office/drawing/2014/main" id="{444EC92D-9FD0-40C2-84F5-0E6370A1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56" y="2878121"/>
            <a:ext cx="4478321" cy="26289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B6D2C66-D5CD-4D91-9AC7-571ECED9E09A}"/>
              </a:ext>
            </a:extLst>
          </p:cNvPr>
          <p:cNvSpPr/>
          <p:nvPr/>
        </p:nvSpPr>
        <p:spPr>
          <a:xfrm>
            <a:off x="813847" y="5862084"/>
            <a:ext cx="4559430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Ηλίας </a:t>
            </a:r>
            <a:r>
              <a:rPr lang="el-GR" sz="1400" dirty="0" err="1">
                <a:solidFill>
                  <a:srgbClr val="000000"/>
                </a:solidFill>
                <a:latin typeface="Georgia" panose="02040502050405020303" pitchFamily="18" charset="0"/>
              </a:rPr>
              <a:t>Δεκουλάκος</a:t>
            </a:r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</a:rPr>
              <a:t>, </a:t>
            </a:r>
            <a:r>
              <a:rPr lang="el-GR" sz="1400" i="1" dirty="0">
                <a:solidFill>
                  <a:srgbClr val="000000"/>
                </a:solidFill>
                <a:latin typeface="Georgia" panose="02040502050405020303" pitchFamily="18" charset="0"/>
              </a:rPr>
              <a:t>Στύλοι Ολυμπίου Διός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27371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1FA6019-C782-4872-B151-740D53A1FBCA}"/>
              </a:ext>
            </a:extLst>
          </p:cNvPr>
          <p:cNvSpPr/>
          <p:nvPr/>
        </p:nvSpPr>
        <p:spPr>
          <a:xfrm>
            <a:off x="700726" y="535220"/>
            <a:ext cx="6096000" cy="203132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br>
              <a:rPr lang="el-GR" dirty="0">
                <a:solidFill>
                  <a:srgbClr val="0070C0"/>
                </a:solidFill>
              </a:rPr>
            </a:br>
            <a:r>
              <a:rPr lang="el-GR" dirty="0"/>
              <a:t>Α/   </a:t>
            </a:r>
            <a:r>
              <a:rPr lang="el-GR" dirty="0">
                <a:latin typeface="HelveticaNeue-Light"/>
              </a:rPr>
              <a:t>Τα δέντρα: από τις ρίζες ως τα φύλλα</a:t>
            </a:r>
          </a:p>
          <a:p>
            <a:r>
              <a:rPr lang="el-GR" dirty="0">
                <a:latin typeface="HelveticaNeue-Light"/>
              </a:rPr>
              <a:t> [πηγή: Ηλεκτρονικό περιοδικό </a:t>
            </a:r>
            <a:r>
              <a:rPr lang="el-GR" dirty="0">
                <a:latin typeface="HelveticaNeue-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www.bookbook.gr</a:t>
            </a:r>
            <a:r>
              <a:rPr lang="el-GR" dirty="0">
                <a:latin typeface="HelveticaNeue-Light"/>
              </a:rPr>
              <a:t>]</a:t>
            </a:r>
          </a:p>
          <a:p>
            <a:endParaRPr lang="el-GR" dirty="0">
              <a:solidFill>
                <a:srgbClr val="0070C0"/>
              </a:solidFill>
              <a:latin typeface="HelveticaNeue-Light"/>
            </a:endParaRPr>
          </a:p>
          <a:p>
            <a:r>
              <a:rPr lang="en-US" dirty="0">
                <a:hlinkClick r:id="rId3"/>
              </a:rPr>
              <a:t>http://ebooks.edu.gr/modules/ebook/show.php/DSGL105/229/1683,5365/</a:t>
            </a:r>
            <a:endParaRPr lang="el-GR" dirty="0"/>
          </a:p>
          <a:p>
            <a:endParaRPr lang="el-GR" dirty="0">
              <a:solidFill>
                <a:srgbClr val="0070C0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49A213F-57B9-4FDD-AE3E-774E99AD9296}"/>
              </a:ext>
            </a:extLst>
          </p:cNvPr>
          <p:cNvSpPr/>
          <p:nvPr/>
        </p:nvSpPr>
        <p:spPr>
          <a:xfrm>
            <a:off x="700726" y="2782669"/>
            <a:ext cx="6096000" cy="203132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br>
              <a:rPr lang="el-GR" dirty="0"/>
            </a:br>
            <a:r>
              <a:rPr lang="el-GR" dirty="0"/>
              <a:t>Β/   Οι κήποι των παιδιών</a:t>
            </a:r>
          </a:p>
          <a:p>
            <a:r>
              <a:rPr lang="el-GR" dirty="0"/>
              <a:t> [πηγή: Ηλεκτρονικό περιοδικό www.bookbook.gr]</a:t>
            </a:r>
            <a:endParaRPr lang="el-GR" dirty="0">
              <a:hlinkClick r:id="rId3"/>
            </a:endParaRPr>
          </a:p>
          <a:p>
            <a:endParaRPr lang="el-GR" dirty="0">
              <a:hlinkClick r:id="rId3"/>
            </a:endParaRPr>
          </a:p>
          <a:p>
            <a:r>
              <a:rPr lang="en-US" dirty="0">
                <a:hlinkClick r:id="rId3"/>
              </a:rPr>
              <a:t>http://ebooks.edu.gr/modules/ebook/show.php/DSGL105/229/1683,5365/</a:t>
            </a:r>
            <a:endParaRPr lang="el-GR" dirty="0"/>
          </a:p>
          <a:p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6FF9056-A17B-427E-87B4-5727BFBF2235}"/>
              </a:ext>
            </a:extLst>
          </p:cNvPr>
          <p:cNvSpPr/>
          <p:nvPr/>
        </p:nvSpPr>
        <p:spPr>
          <a:xfrm>
            <a:off x="7334054" y="535220"/>
            <a:ext cx="4581426" cy="406265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/>
            <a:r>
              <a:rPr lang="el-GR" sz="2400" b="1" dirty="0">
                <a:solidFill>
                  <a:srgbClr val="0070C0"/>
                </a:solidFill>
                <a:latin typeface="Georgia" panose="02040502050405020303" pitchFamily="18" charset="0"/>
              </a:rPr>
              <a:t>ΔΡΑΣΤΗΡΙΟΤΗΤΑ</a:t>
            </a:r>
          </a:p>
          <a:p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Σε ποια σημεία του ποιήματος διακρίνεται η σχέση του ποιητή με τη φύση; </a:t>
            </a:r>
          </a:p>
          <a:p>
            <a:pPr algn="just"/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     Πώς βιώνει τη σχέση αυτή ο ποιητής;</a:t>
            </a:r>
          </a:p>
          <a:p>
            <a:pPr algn="just"/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Απαντήστε αφού δείτε αριστερά τους συνδέσμους (Α/, Β/).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29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2681495-ACEF-4CA7-8C3E-442A6B2C5199}"/>
              </a:ext>
            </a:extLst>
          </p:cNvPr>
          <p:cNvSpPr/>
          <p:nvPr/>
        </p:nvSpPr>
        <p:spPr>
          <a:xfrm>
            <a:off x="1058944" y="3968485"/>
            <a:ext cx="6096000" cy="258532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endParaRPr lang="el-GR" dirty="0">
              <a:hlinkClick r:id="rId2"/>
            </a:endParaRPr>
          </a:p>
          <a:p>
            <a:endParaRPr lang="el-GR" dirty="0">
              <a:hlinkClick r:id="rId2"/>
            </a:endParaRPr>
          </a:p>
          <a:p>
            <a:r>
              <a:rPr lang="en-US" dirty="0">
                <a:hlinkClick r:id="rId2"/>
              </a:rPr>
              <a:t>http://ebooks.edu.gr/modules/ebook/show.php/DSGL105/229/1683,5365/</a:t>
            </a:r>
            <a:endParaRPr lang="el-GR" dirty="0"/>
          </a:p>
          <a:p>
            <a:endParaRPr lang="el-GR" dirty="0"/>
          </a:p>
          <a:p>
            <a:br>
              <a:rPr lang="el-GR" dirty="0"/>
            </a:br>
            <a:r>
              <a:rPr lang="el-GR" dirty="0" err="1"/>
              <a:t>Λιλή</a:t>
            </a:r>
            <a:r>
              <a:rPr lang="el-GR" dirty="0"/>
              <a:t> Ζωγράφου, «Ο </a:t>
            </a:r>
            <a:r>
              <a:rPr lang="el-GR" dirty="0" err="1"/>
              <a:t>ηλιοπότης</a:t>
            </a:r>
            <a:r>
              <a:rPr lang="el-GR" dirty="0"/>
              <a:t> Ελύτης» [πηγή: </a:t>
            </a:r>
            <a:r>
              <a:rPr lang="el-GR" dirty="0" err="1"/>
              <a:t>Βιβλιονέτ</a:t>
            </a:r>
            <a:r>
              <a:rPr lang="el-GR" dirty="0"/>
              <a:t>]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1BAE56B-223E-411B-A8FF-B1F1E7CB3BA6}"/>
              </a:ext>
            </a:extLst>
          </p:cNvPr>
          <p:cNvSpPr/>
          <p:nvPr/>
        </p:nvSpPr>
        <p:spPr>
          <a:xfrm>
            <a:off x="1058944" y="304192"/>
            <a:ext cx="6096000" cy="350865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/>
            <a:endParaRPr lang="el-GR" dirty="0">
              <a:solidFill>
                <a:schemeClr val="accent1"/>
              </a:solidFill>
              <a:latin typeface="Georgia" panose="02040502050405020303" pitchFamily="18" charset="0"/>
            </a:endParaRPr>
          </a:p>
          <a:p>
            <a:pPr algn="ctr"/>
            <a:r>
              <a:rPr lang="el-GR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ΔΡΑΣΤΗΡΙΟΤΗΤΑ</a:t>
            </a:r>
          </a:p>
          <a:p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Η συγγραφέας </a:t>
            </a:r>
            <a:r>
              <a:rPr lang="el-GR" dirty="0" err="1">
                <a:solidFill>
                  <a:srgbClr val="000000"/>
                </a:solidFill>
                <a:latin typeface="Georgia" panose="02040502050405020303" pitchFamily="18" charset="0"/>
              </a:rPr>
              <a:t>Λιλή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 Ζωγράφου χαρακτήρισε τον ποιητή Ελύτη «</a:t>
            </a:r>
            <a:r>
              <a:rPr lang="el-GR" dirty="0" err="1">
                <a:solidFill>
                  <a:srgbClr val="000000"/>
                </a:solidFill>
                <a:latin typeface="Georgia" panose="02040502050405020303" pitchFamily="18" charset="0"/>
              </a:rPr>
              <a:t>ηλιοπότη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» </a:t>
            </a:r>
          </a:p>
          <a:p>
            <a:pPr algn="just"/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(η λέξη προέρχεται από το έργο του ποιητή </a:t>
            </a:r>
            <a:r>
              <a:rPr lang="el-GR" i="1" dirty="0">
                <a:solidFill>
                  <a:srgbClr val="000000"/>
                </a:solidFill>
                <a:latin typeface="Georgia" panose="02040502050405020303" pitchFamily="18" charset="0"/>
              </a:rPr>
              <a:t>Το </a:t>
            </a:r>
            <a:r>
              <a:rPr lang="el-GR" i="1" dirty="0" err="1">
                <a:solidFill>
                  <a:srgbClr val="000000"/>
                </a:solidFill>
                <a:latin typeface="Georgia" panose="02040502050405020303" pitchFamily="18" charset="0"/>
              </a:rPr>
              <a:t>Άξιον</a:t>
            </a:r>
            <a:r>
              <a:rPr lang="el-GR" i="1" dirty="0">
                <a:solidFill>
                  <a:srgbClr val="000000"/>
                </a:solidFill>
                <a:latin typeface="Georgia" panose="02040502050405020303" pitchFamily="18" charset="0"/>
              </a:rPr>
              <a:t> Εστί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). </a:t>
            </a:r>
          </a:p>
          <a:p>
            <a:pPr algn="just"/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Ποια ειδική σημασία έχει το ρήμα «πίνω» τις δύο φορές που το συναντάμε στο ποίημα;</a:t>
            </a:r>
          </a:p>
          <a:p>
            <a:pPr algn="just"/>
            <a:endParaRPr lang="el-GR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</a:rPr>
              <a:t>Απαντήστε αφού δείτε τον παρακάτω σύνδεσμο.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82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C3F95F2-56A9-40C9-BFEF-91077DF774EE}"/>
              </a:ext>
            </a:extLst>
          </p:cNvPr>
          <p:cNvSpPr/>
          <p:nvPr/>
        </p:nvSpPr>
        <p:spPr>
          <a:xfrm>
            <a:off x="1180241" y="1010181"/>
            <a:ext cx="9568823" cy="406265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b="1" dirty="0">
              <a:solidFill>
                <a:schemeClr val="accent1"/>
              </a:solidFill>
            </a:endParaRPr>
          </a:p>
          <a:p>
            <a:pPr algn="ctr"/>
            <a:r>
              <a:rPr lang="el-GR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ΔΡΑΣΤΗΡΙΟΤΗΤΑ</a:t>
            </a:r>
            <a:r>
              <a:rPr lang="el-GR" sz="2400" b="1" dirty="0">
                <a:solidFill>
                  <a:schemeClr val="accent1"/>
                </a:solidFill>
              </a:rPr>
              <a:t> (Διαθεματική)</a:t>
            </a:r>
          </a:p>
          <a:p>
            <a:endParaRPr lang="el-GR" dirty="0"/>
          </a:p>
          <a:p>
            <a:pPr algn="just"/>
            <a:r>
              <a:rPr lang="el-GR" dirty="0"/>
              <a:t>Προσπαθήστε να αναπαραστήσετε ζωγραφικά το ποίημα, επικεντρώνοντας την προσοχή σας </a:t>
            </a:r>
          </a:p>
          <a:p>
            <a:pPr algn="just"/>
            <a:r>
              <a:rPr lang="el-GR" dirty="0"/>
              <a:t>σε εκείνα τα φυσικά στοιχεία που μπορούν να αναπαρασταθούν.</a:t>
            </a:r>
          </a:p>
          <a:p>
            <a:pPr algn="just"/>
            <a:endParaRPr lang="el-GR" dirty="0"/>
          </a:p>
          <a:p>
            <a:pPr algn="just"/>
            <a:endParaRPr lang="el-GR" dirty="0"/>
          </a:p>
          <a:p>
            <a:pPr algn="just"/>
            <a:endParaRPr lang="el-GR" dirty="0"/>
          </a:p>
          <a:p>
            <a:pPr algn="just"/>
            <a:r>
              <a:rPr lang="el-GR" b="1" i="1" dirty="0"/>
              <a:t>ΤΟ ΔΩΜΑΤΙΟ ΜΕ ΤΙΣ ΕΙΚΟΝΕΣ. ΤΑ ΚΟΛΑΖ ΤΟΥ ΟΔΥΣΣΕΑ ΕΛΥΤΗ</a:t>
            </a:r>
            <a:endParaRPr lang="el-GR" b="1" i="1" dirty="0">
              <a:hlinkClick r:id="rId2"/>
            </a:endParaRPr>
          </a:p>
          <a:p>
            <a:pPr algn="just"/>
            <a:endParaRPr lang="el-GR" dirty="0">
              <a:hlinkClick r:id="rId2"/>
            </a:endParaRPr>
          </a:p>
          <a:p>
            <a:pPr algn="just"/>
            <a:endParaRPr lang="el-GR" dirty="0">
              <a:hlinkClick r:id="rId2"/>
            </a:endParaRPr>
          </a:p>
          <a:p>
            <a:pPr algn="just"/>
            <a:r>
              <a:rPr lang="en-US" dirty="0">
                <a:hlinkClick r:id="rId2"/>
              </a:rPr>
              <a:t>http://photodentro.edu.gr/lor/r/8521/6511?locale=el</a:t>
            </a:r>
            <a:endParaRPr lang="el-GR" dirty="0"/>
          </a:p>
          <a:p>
            <a:pPr algn="just"/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19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56E89EC-8FBD-4504-B68C-09FCBFA2E13C}"/>
              </a:ext>
            </a:extLst>
          </p:cNvPr>
          <p:cNvSpPr/>
          <p:nvPr/>
        </p:nvSpPr>
        <p:spPr>
          <a:xfrm>
            <a:off x="1518643" y="906487"/>
            <a:ext cx="8926256" cy="406265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ΔΡΑΣΤΗΡΙΟΤΗΤΑ </a:t>
            </a:r>
            <a:r>
              <a:rPr lang="el-GR" sz="2400" b="1" dirty="0">
                <a:solidFill>
                  <a:schemeClr val="accent1"/>
                </a:solidFill>
              </a:rPr>
              <a:t>(Διαθεματική)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Θυμηθείτε ένα τοπίο της ελληνικής φύσης στο οποίο εντοπίζετε αρκετά στοιχεία </a:t>
            </a:r>
          </a:p>
          <a:p>
            <a:pPr algn="just"/>
            <a:r>
              <a:rPr lang="el-GR" dirty="0"/>
              <a:t>που υπάρχουν και στο τοπίο του ποιήματος. Πείτε πού βρίσκεται και περιγράψτε το.</a:t>
            </a:r>
          </a:p>
          <a:p>
            <a:pPr algn="just"/>
            <a:r>
              <a:rPr lang="el-GR" dirty="0"/>
              <a:t> </a:t>
            </a:r>
          </a:p>
          <a:p>
            <a:pPr algn="just"/>
            <a:r>
              <a:rPr lang="el-GR" dirty="0"/>
              <a:t>Τοπία της ελληνικής φύσης θα βρείτε και σε πολλά φωτογραφικά λευκώματα.</a:t>
            </a:r>
            <a:endParaRPr lang="el-GR" dirty="0">
              <a:solidFill>
                <a:srgbClr val="2B3E42"/>
              </a:solidFill>
              <a:latin typeface="Myriad"/>
            </a:endParaRPr>
          </a:p>
          <a:p>
            <a:pPr algn="just"/>
            <a:endParaRPr lang="el-GR" dirty="0">
              <a:solidFill>
                <a:srgbClr val="2B3E42"/>
              </a:solidFill>
              <a:latin typeface="Myriad"/>
            </a:endParaRPr>
          </a:p>
          <a:p>
            <a:pPr algn="just"/>
            <a:endParaRPr lang="el-GR" dirty="0">
              <a:solidFill>
                <a:srgbClr val="2B3E42"/>
              </a:solidFill>
              <a:latin typeface="Myriad"/>
            </a:endParaRPr>
          </a:p>
          <a:p>
            <a:pPr algn="just"/>
            <a:endParaRPr lang="el-GR" b="1" i="1" dirty="0">
              <a:solidFill>
                <a:srgbClr val="2B3E42"/>
              </a:solidFill>
              <a:latin typeface="Myriad"/>
            </a:endParaRPr>
          </a:p>
          <a:p>
            <a:pPr algn="just"/>
            <a:r>
              <a:rPr lang="el-GR" b="1" i="1" dirty="0">
                <a:solidFill>
                  <a:srgbClr val="2B3E42"/>
                </a:solidFill>
                <a:latin typeface="Myriad"/>
              </a:rPr>
              <a:t>ΠΟΙΗΤΙΚΑ ΚΑΙ ΕΙΚΑΣΤΙΚΑ ΤΟΠΙΑ</a:t>
            </a:r>
          </a:p>
          <a:p>
            <a:pPr algn="just"/>
            <a:endParaRPr lang="el-GR" dirty="0">
              <a:solidFill>
                <a:srgbClr val="2B3E42"/>
              </a:solidFill>
              <a:latin typeface="Myriad"/>
            </a:endParaRPr>
          </a:p>
          <a:p>
            <a:pPr algn="just"/>
            <a:r>
              <a:rPr lang="en-US" dirty="0">
                <a:hlinkClick r:id="rId2"/>
              </a:rPr>
              <a:t>http://photodentro.edu.gr/lor/r/8521/6520?locale=el</a:t>
            </a:r>
            <a:endParaRPr lang="el-GR" dirty="0"/>
          </a:p>
          <a:p>
            <a:pPr algn="just"/>
            <a:endParaRPr lang="el-GR" dirty="0">
              <a:solidFill>
                <a:srgbClr val="2B3E42"/>
              </a:solidFill>
              <a:latin typeface="Myriad"/>
            </a:endParaRPr>
          </a:p>
          <a:p>
            <a:pPr algn="just"/>
            <a:endParaRPr lang="el-GR" b="0" i="0" dirty="0">
              <a:solidFill>
                <a:srgbClr val="2B3E42"/>
              </a:solidFill>
              <a:effectLst/>
              <a:latin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334978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dysséas Élytis">
            <a:extLst>
              <a:ext uri="{FF2B5EF4-FFF2-40B4-BE49-F238E27FC236}">
                <a16:creationId xmlns:a16="http://schemas.microsoft.com/office/drawing/2014/main" id="{A2387B1B-2E54-4717-AC5A-0374E1499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17" y="2333969"/>
            <a:ext cx="9690754" cy="2294592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43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564</Words>
  <Application>Microsoft Office PowerPoint</Application>
  <PresentationFormat>Ευρεία οθόνη</PresentationFormat>
  <Paragraphs>106</Paragraphs>
  <Slides>40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40</vt:i4>
      </vt:variant>
    </vt:vector>
  </HeadingPairs>
  <TitlesOfParts>
    <vt:vector size="48" baseType="lpstr">
      <vt:lpstr>Arial</vt:lpstr>
      <vt:lpstr>Calibri</vt:lpstr>
      <vt:lpstr>Calibri Light</vt:lpstr>
      <vt:lpstr>Georgia</vt:lpstr>
      <vt:lpstr>HelveticaNeue-Light</vt:lpstr>
      <vt:lpstr>Myriad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toshiba</dc:creator>
  <cp:lastModifiedBy>User</cp:lastModifiedBy>
  <cp:revision>13</cp:revision>
  <dcterms:created xsi:type="dcterms:W3CDTF">2017-09-28T17:54:47Z</dcterms:created>
  <dcterms:modified xsi:type="dcterms:W3CDTF">2020-06-06T19:55:57Z</dcterms:modified>
</cp:coreProperties>
</file>