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7" autoAdjust="0"/>
    <p:restoredTop sz="94660"/>
  </p:normalViewPr>
  <p:slideViewPr>
    <p:cSldViewPr snapToGrid="0">
      <p:cViewPr varScale="1">
        <p:scale>
          <a:sx n="87" d="100"/>
          <a:sy n="87" d="100"/>
        </p:scale>
        <p:origin x="2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ggx07y535g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iVeukyKQnA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71701" y="1178167"/>
            <a:ext cx="9517550" cy="2262781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l-GR" sz="2400" b="1" dirty="0"/>
              <a:t>Τα αίτια, η έκρηξη </a:t>
            </a:r>
            <a:r>
              <a:rPr lang="el-GR" sz="2400" b="1" dirty="0" smtClean="0"/>
              <a:t>&amp; </a:t>
            </a:r>
            <a:r>
              <a:rPr lang="el-GR" sz="2400" b="1" dirty="0" smtClean="0"/>
              <a:t>τα </a:t>
            </a:r>
            <a:r>
              <a:rPr lang="el-GR" sz="2400" b="1" dirty="0"/>
              <a:t>μέτωπα του Α΄ Παγκόσμιου </a:t>
            </a:r>
            <a:r>
              <a:rPr lang="el-GR" sz="2400" b="1" dirty="0" smtClean="0"/>
              <a:t>Πολέμου</a:t>
            </a:r>
            <a:br>
              <a:rPr lang="el-GR" sz="2400" b="1" dirty="0" smtClean="0"/>
            </a:br>
            <a:r>
              <a:rPr lang="el-GR" sz="2400" b="1" dirty="0"/>
              <a:t/>
            </a:r>
            <a:br>
              <a:rPr lang="el-GR" sz="2400" b="1" dirty="0"/>
            </a:br>
            <a:endParaRPr lang="el-GR" sz="2400" b="1" dirty="0"/>
          </a:p>
        </p:txBody>
      </p:sp>
    </p:spTree>
    <p:extLst>
      <p:ext uri="{BB962C8B-B14F-4D97-AF65-F5344CB8AC3E}">
        <p14:creationId xmlns:p14="http://schemas.microsoft.com/office/powerpoint/2010/main" val="4203618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09964" y="460441"/>
            <a:ext cx="8073851" cy="600164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Τα </a:t>
            </a:r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αίτια</a:t>
            </a:r>
          </a:p>
          <a:p>
            <a:pPr algn="just"/>
            <a:endParaRPr lang="el-GR" sz="2400" b="1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Ιμπεριαλισμός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: </a:t>
            </a:r>
            <a:endParaRPr lang="el-GR" sz="2400" b="1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 algn="just"/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H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πολιτική επέκτασης των βιομηχανικά αναπτυγμένων κρατών σε βάρος άλλων. </a:t>
            </a:r>
            <a:endParaRPr lang="el-GR" sz="2400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el-GR" sz="24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 Εθνικισμός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: 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Οι λαοί της Ευρώπης δεν ήταν διατεθειμένοι να ανεχτούν την προσβολή της εθνικής τους αξιοπρέπειας, προκειμένου να διατηρηθεί η ειρήνη</a:t>
            </a: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l-GR" sz="24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 Μιλιταρισμός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:  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O υπερτονισμός των στρατιωτικών αξιών επικρατούσε όλο και περισσότερο, ευνοώντας την ανάπτυξη της πολεμικής βιομηχανίας και αναδεικνύοντας τη θέση ότι ο πόλεμος ήταν ο κύριος τρόπος επίλυσης των διεθνών διαφορών</a:t>
            </a: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l-GR" sz="2400" b="0" i="0" dirty="0">
              <a:solidFill>
                <a:srgbClr val="7A7A7B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302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09039" y="609991"/>
            <a:ext cx="9478877" cy="378565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endParaRPr lang="el-GR" sz="2400" dirty="0" smtClean="0">
              <a:hlinkClick r:id="rId2"/>
            </a:endParaRPr>
          </a:p>
          <a:p>
            <a:endParaRPr lang="el-GR" sz="2400" dirty="0">
              <a:hlinkClick r:id="rId2"/>
            </a:endParaRPr>
          </a:p>
          <a:p>
            <a:r>
              <a:rPr lang="el-GR" sz="2400" dirty="0" smtClean="0">
                <a:hlinkClick r:id="rId2"/>
              </a:rPr>
              <a:t>https</a:t>
            </a:r>
            <a:r>
              <a:rPr lang="el-GR" sz="2400" dirty="0">
                <a:hlinkClick r:id="rId2"/>
              </a:rPr>
              <a:t>://</a:t>
            </a:r>
            <a:r>
              <a:rPr lang="el-GR" sz="2400" dirty="0" smtClean="0">
                <a:hlinkClick r:id="rId2"/>
              </a:rPr>
              <a:t>www.youtube.com/watch?v=fggx07y535g</a:t>
            </a:r>
            <a:endParaRPr lang="el-GR" sz="2400" dirty="0" smtClean="0"/>
          </a:p>
          <a:p>
            <a:endParaRPr lang="el-GR" sz="2400" dirty="0"/>
          </a:p>
          <a:p>
            <a:r>
              <a:rPr lang="el-GR" sz="2400" b="1" dirty="0"/>
              <a:t>AITIA ΤΟΥ Α' ΠΑΓΚΟΣΜΙΟΥ </a:t>
            </a:r>
            <a:r>
              <a:rPr lang="el-GR" sz="2400" b="1" dirty="0" smtClean="0"/>
              <a:t>ΠΟΛΕΜΟΥ</a:t>
            </a:r>
          </a:p>
          <a:p>
            <a:endParaRPr lang="el-GR" sz="2400" b="1" dirty="0"/>
          </a:p>
          <a:p>
            <a:endParaRPr lang="el-GR" sz="2400" b="1" dirty="0" smtClean="0"/>
          </a:p>
          <a:p>
            <a:endParaRPr lang="el-GR" sz="2400" b="1" dirty="0"/>
          </a:p>
          <a:p>
            <a:r>
              <a:rPr lang="el-GR" sz="2400" dirty="0"/>
              <a:t>ΑΠΟΣΠΑΣΜΑ ΑΠΟ ΤΗ ΣΕΙΡΑ ΝΤΟΚΙΜΑΝΤΕΡ "ΕΜΕΙΣ ΟΙ ΕΛΛΗΝΕΣ".</a:t>
            </a:r>
            <a:endParaRPr lang="el-GR" sz="2400" b="1" dirty="0"/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4003896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8972" y="246413"/>
            <a:ext cx="7141028" cy="63709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l-GR" sz="2400" b="1" dirty="0">
                <a:latin typeface="Arial" panose="020B0604020202020204" pitchFamily="34" charset="0"/>
              </a:rPr>
              <a:t>Τα αντίπαλα </a:t>
            </a:r>
            <a:r>
              <a:rPr lang="el-GR" sz="2400" b="1" dirty="0" smtClean="0">
                <a:latin typeface="Arial" panose="020B0604020202020204" pitchFamily="34" charset="0"/>
              </a:rPr>
              <a:t>στρατόπεδα</a:t>
            </a:r>
          </a:p>
          <a:p>
            <a:endParaRPr lang="el-GR" sz="2400" b="1" dirty="0" smtClean="0">
              <a:latin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l-GR" sz="2400" i="1" dirty="0" smtClean="0">
                <a:latin typeface="Arial" panose="020B0604020202020204" pitchFamily="34" charset="0"/>
              </a:rPr>
              <a:t> Κεντρικές </a:t>
            </a:r>
            <a:r>
              <a:rPr lang="el-GR" sz="2400" i="1" dirty="0">
                <a:latin typeface="Arial" panose="020B0604020202020204" pitchFamily="34" charset="0"/>
              </a:rPr>
              <a:t>Δυνάμεις ή Τριπλή συμμαχία</a:t>
            </a:r>
            <a:r>
              <a:rPr lang="el-GR" sz="2400" dirty="0">
                <a:latin typeface="Arial" panose="020B0604020202020204" pitchFamily="34" charset="0"/>
              </a:rPr>
              <a:t>: Γερμανία, Αυστρία, Ιταλία.</a:t>
            </a:r>
          </a:p>
          <a:p>
            <a:pPr>
              <a:buFont typeface="+mj-lt"/>
              <a:buAutoNum type="arabicPeriod"/>
            </a:pPr>
            <a:r>
              <a:rPr lang="el-GR" sz="2400" i="1" dirty="0" smtClean="0">
                <a:latin typeface="Arial" panose="020B0604020202020204" pitchFamily="34" charset="0"/>
              </a:rPr>
              <a:t> Εγκάρδια </a:t>
            </a:r>
            <a:r>
              <a:rPr lang="el-GR" sz="2400" i="1" dirty="0">
                <a:latin typeface="Arial" panose="020B0604020202020204" pitchFamily="34" charset="0"/>
              </a:rPr>
              <a:t>συνεννόηση ή Αντάντ</a:t>
            </a:r>
            <a:r>
              <a:rPr lang="el-GR" sz="2400" dirty="0">
                <a:latin typeface="Arial" panose="020B0604020202020204" pitchFamily="34" charset="0"/>
              </a:rPr>
              <a:t>: Βρετανία, Γαλλία, Ρωσία.</a:t>
            </a:r>
          </a:p>
          <a:p>
            <a:r>
              <a:rPr lang="el-GR" sz="2400" dirty="0"/>
              <a:t/>
            </a:r>
            <a:br>
              <a:rPr lang="el-GR" sz="2400" dirty="0"/>
            </a:br>
            <a:r>
              <a:rPr lang="el-GR" sz="2400" b="1" dirty="0">
                <a:latin typeface="Arial" panose="020B0604020202020204" pitchFamily="34" charset="0"/>
              </a:rPr>
              <a:t>Η αφορμή </a:t>
            </a:r>
            <a:endParaRPr lang="el-GR" sz="2400" b="1" dirty="0" smtClean="0">
              <a:latin typeface="Arial" panose="020B0604020202020204" pitchFamily="34" charset="0"/>
            </a:endParaRPr>
          </a:p>
          <a:p>
            <a:r>
              <a:rPr lang="el-GR" sz="2400" dirty="0" smtClean="0">
                <a:latin typeface="Arial" panose="020B0604020202020204" pitchFamily="34" charset="0"/>
              </a:rPr>
              <a:t>=&gt; </a:t>
            </a:r>
            <a:r>
              <a:rPr lang="el-GR" sz="2400" dirty="0">
                <a:latin typeface="Arial" panose="020B0604020202020204" pitchFamily="34" charset="0"/>
              </a:rPr>
              <a:t>Αφορμή ήταν η δολοφονία του διαδόχου του αυστριακού θρόνου Φερδινάνδου Φραγκίσκου στο Σεράγεβο της Βοσνίας τον Ιούν. του 1914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b="1" dirty="0" smtClean="0">
                <a:latin typeface="Arial" panose="020B0604020202020204" pitchFamily="34" charset="0"/>
              </a:rPr>
              <a:t>Τα </a:t>
            </a:r>
            <a:r>
              <a:rPr lang="el-GR" sz="2400" b="1" dirty="0">
                <a:latin typeface="Arial" panose="020B0604020202020204" pitchFamily="34" charset="0"/>
              </a:rPr>
              <a:t>κύρια μέτωπα</a:t>
            </a:r>
            <a:r>
              <a:rPr lang="el-GR" sz="2400" b="1" dirty="0" smtClean="0">
                <a:latin typeface="Arial" panose="020B0604020202020204" pitchFamily="34" charset="0"/>
              </a:rPr>
              <a:t>: </a:t>
            </a:r>
            <a:r>
              <a:rPr lang="el-GR" sz="2400" i="1" dirty="0" smtClean="0">
                <a:latin typeface="Arial" panose="020B0604020202020204" pitchFamily="34" charset="0"/>
              </a:rPr>
              <a:t>Δυτικό </a:t>
            </a:r>
            <a:r>
              <a:rPr lang="el-GR" sz="2400" i="1" dirty="0">
                <a:latin typeface="Arial" panose="020B0604020202020204" pitchFamily="34" charset="0"/>
              </a:rPr>
              <a:t>μέτωπο</a:t>
            </a:r>
            <a:r>
              <a:rPr lang="el-GR" sz="2400" dirty="0">
                <a:latin typeface="Arial" panose="020B0604020202020204" pitchFamily="34" charset="0"/>
              </a:rPr>
              <a:t>: Γερμανία - Γαλλία, Βρετανία.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i="1" dirty="0" smtClean="0">
                <a:latin typeface="Arial" panose="020B0604020202020204" pitchFamily="34" charset="0"/>
              </a:rPr>
              <a:t>  </a:t>
            </a:r>
            <a:r>
              <a:rPr lang="el-GR" sz="2400" b="1" i="1" dirty="0" smtClean="0">
                <a:latin typeface="Arial" panose="020B0604020202020204" pitchFamily="34" charset="0"/>
              </a:rPr>
              <a:t>Ανατολικό </a:t>
            </a:r>
            <a:r>
              <a:rPr lang="el-GR" sz="2400" b="1" i="1" dirty="0">
                <a:latin typeface="Arial" panose="020B0604020202020204" pitchFamily="34" charset="0"/>
              </a:rPr>
              <a:t>μέτωπο</a:t>
            </a:r>
            <a:r>
              <a:rPr lang="el-GR" sz="2400" b="1" dirty="0">
                <a:latin typeface="Arial" panose="020B0604020202020204" pitchFamily="34" charset="0"/>
              </a:rPr>
              <a:t>: </a:t>
            </a:r>
            <a:r>
              <a:rPr lang="el-GR" sz="2400" dirty="0">
                <a:latin typeface="Arial" panose="020B0604020202020204" pitchFamily="34" charset="0"/>
              </a:rPr>
              <a:t>Γερμανία – Ρωσία.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i="1" dirty="0" smtClean="0">
                <a:latin typeface="Arial" panose="020B0604020202020204" pitchFamily="34" charset="0"/>
              </a:rPr>
              <a:t>  </a:t>
            </a:r>
            <a:r>
              <a:rPr lang="el-GR" sz="2400" b="1" i="1" dirty="0" smtClean="0">
                <a:latin typeface="Arial" panose="020B0604020202020204" pitchFamily="34" charset="0"/>
              </a:rPr>
              <a:t>Βαλκανικό </a:t>
            </a:r>
            <a:r>
              <a:rPr lang="el-GR" sz="2400" b="1" i="1" dirty="0">
                <a:latin typeface="Arial" panose="020B0604020202020204" pitchFamily="34" charset="0"/>
              </a:rPr>
              <a:t>μέτωπο</a:t>
            </a:r>
            <a:r>
              <a:rPr lang="el-GR" sz="2400" b="1" dirty="0">
                <a:latin typeface="Arial" panose="020B0604020202020204" pitchFamily="34" charset="0"/>
              </a:rPr>
              <a:t>: </a:t>
            </a:r>
            <a:r>
              <a:rPr lang="el-GR" sz="2400" dirty="0">
                <a:latin typeface="Arial" panose="020B0604020202020204" pitchFamily="34" charset="0"/>
              </a:rPr>
              <a:t>Αυστροουγγαρία, Οθωμανική Αυτοκρατορία, Βουλγαρία - Σερβία, Ελλάδα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  <a:endParaRPr lang="el-GR" sz="2400" b="0" i="0" dirty="0"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944" y="0"/>
            <a:ext cx="4166960" cy="664028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58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8456" y="588726"/>
            <a:ext cx="6816551" cy="600164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400" b="1" dirty="0">
                <a:latin typeface="Arial" panose="020B0604020202020204" pitchFamily="34" charset="0"/>
              </a:rPr>
              <a:t>Συμμαχίες </a:t>
            </a:r>
            <a:r>
              <a:rPr lang="el-GR" sz="2400" b="1" dirty="0" smtClean="0">
                <a:latin typeface="Arial" panose="020B0604020202020204" pitchFamily="34" charset="0"/>
              </a:rPr>
              <a:t>&amp; </a:t>
            </a:r>
            <a:r>
              <a:rPr lang="el-GR" sz="2400" b="1" dirty="0" smtClean="0">
                <a:latin typeface="Arial" panose="020B0604020202020204" pitchFamily="34" charset="0"/>
              </a:rPr>
              <a:t>ανακατατάξεις</a:t>
            </a:r>
          </a:p>
          <a:p>
            <a:pPr algn="ctr"/>
            <a:endParaRPr lang="el-GR" sz="2400" b="1" dirty="0" smtClean="0"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i="1" u="sng" dirty="0" smtClean="0">
                <a:latin typeface="Arial" panose="020B0604020202020204" pitchFamily="34" charset="0"/>
              </a:rPr>
              <a:t>Κεντρικές </a:t>
            </a:r>
            <a:r>
              <a:rPr lang="el-GR" sz="2400" i="1" u="sng" dirty="0">
                <a:latin typeface="Arial" panose="020B0604020202020204" pitchFamily="34" charset="0"/>
              </a:rPr>
              <a:t>Δυνάμεις</a:t>
            </a:r>
            <a:r>
              <a:rPr lang="el-GR" sz="2400" i="1" u="sng" dirty="0" smtClean="0">
                <a:latin typeface="Arial" panose="020B0604020202020204" pitchFamily="34" charset="0"/>
              </a:rPr>
              <a:t>: </a:t>
            </a:r>
            <a:r>
              <a:rPr lang="el-GR" sz="2400" dirty="0" smtClean="0">
                <a:latin typeface="Arial" panose="020B0604020202020204" pitchFamily="34" charset="0"/>
              </a:rPr>
              <a:t>Τον </a:t>
            </a:r>
            <a:r>
              <a:rPr lang="el-GR" sz="2400" dirty="0">
                <a:latin typeface="Arial" panose="020B0604020202020204" pitchFamily="34" charset="0"/>
              </a:rPr>
              <a:t>Οκτώβριο του 1914 μπήκε στο πλευρό τους η Οθωμανική αυτοκρατορία.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u="sng" dirty="0">
                <a:latin typeface="Arial" panose="020B0604020202020204" pitchFamily="34" charset="0"/>
              </a:rPr>
              <a:t>Το 1915 </a:t>
            </a:r>
            <a:r>
              <a:rPr lang="el-GR" sz="2400" dirty="0">
                <a:latin typeface="Arial" panose="020B0604020202020204" pitchFamily="34" charset="0"/>
              </a:rPr>
              <a:t>συμμάχησε μαζί τους και η Βουλγαρία.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 </a:t>
            </a:r>
            <a:r>
              <a:rPr lang="el-GR" sz="2400" i="1" u="sng" dirty="0" smtClean="0">
                <a:latin typeface="Arial" panose="020B0604020202020204" pitchFamily="34" charset="0"/>
              </a:rPr>
              <a:t>Αντάντ: </a:t>
            </a:r>
            <a:r>
              <a:rPr lang="el-GR" sz="2400" dirty="0" smtClean="0">
                <a:latin typeface="Arial" panose="020B0604020202020204" pitchFamily="34" charset="0"/>
              </a:rPr>
              <a:t>Οργάνωσε </a:t>
            </a:r>
            <a:r>
              <a:rPr lang="el-GR" sz="2400" dirty="0">
                <a:latin typeface="Arial" panose="020B0604020202020204" pitchFamily="34" charset="0"/>
              </a:rPr>
              <a:t>επιχείρηση κατάληψης των Δαρδανελίων, για να ανοίξει τα Στενά και να βοηθήσει τη Ρωσία. </a:t>
            </a:r>
            <a:endParaRPr lang="el-GR" sz="2400" dirty="0" smtClean="0">
              <a:latin typeface="Arial" panose="020B0604020202020204" pitchFamily="34" charset="0"/>
            </a:endParaRPr>
          </a:p>
          <a:p>
            <a:r>
              <a:rPr lang="el-GR" sz="2400" dirty="0">
                <a:latin typeface="Arial" panose="020B0604020202020204" pitchFamily="34" charset="0"/>
              </a:rPr>
              <a:t>-</a:t>
            </a:r>
            <a:r>
              <a:rPr lang="el-GR" sz="2400" dirty="0" smtClean="0">
                <a:latin typeface="Arial" panose="020B0604020202020204" pitchFamily="34" charset="0"/>
              </a:rPr>
              <a:t>Αποκρούστηκε </a:t>
            </a:r>
            <a:r>
              <a:rPr lang="el-GR" sz="2400" dirty="0">
                <a:latin typeface="Arial" panose="020B0604020202020204" pitchFamily="34" charset="0"/>
              </a:rPr>
              <a:t>όμως από τον τουρκικό στρατό.</a:t>
            </a:r>
          </a:p>
          <a:p>
            <a:r>
              <a:rPr lang="el-GR" sz="2400" dirty="0" smtClean="0">
                <a:latin typeface="Arial" panose="020B0604020202020204" pitchFamily="34" charset="0"/>
              </a:rPr>
              <a:t>-Αποβίβασε </a:t>
            </a:r>
            <a:r>
              <a:rPr lang="el-GR" sz="2400" dirty="0">
                <a:latin typeface="Arial" panose="020B0604020202020204" pitchFamily="34" charset="0"/>
              </a:rPr>
              <a:t>στρατεύματα στη Θεσσαλονίκη, μεταφέροντας τον πόλεμο στην Ελλάδα.</a:t>
            </a:r>
          </a:p>
          <a:p>
            <a:r>
              <a:rPr lang="el-GR" sz="2400" dirty="0" smtClean="0">
                <a:latin typeface="Arial" panose="020B0604020202020204" pitchFamily="34" charset="0"/>
              </a:rPr>
              <a:t>-Συμμάχησε </a:t>
            </a:r>
            <a:r>
              <a:rPr lang="el-GR" sz="2400" dirty="0">
                <a:latin typeface="Arial" panose="020B0604020202020204" pitchFamily="34" charset="0"/>
              </a:rPr>
              <a:t>μαζί της η Ιταλία, με υποσχέσεις για εδαφικά </a:t>
            </a:r>
            <a:r>
              <a:rPr lang="el-GR" sz="2400" dirty="0" smtClean="0">
                <a:latin typeface="Arial" panose="020B0604020202020204" pitchFamily="34" charset="0"/>
              </a:rPr>
              <a:t>ανταλλάγματα</a:t>
            </a:r>
          </a:p>
          <a:p>
            <a:endParaRPr lang="el-GR" sz="2400" b="0" i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832690" y="593304"/>
            <a:ext cx="4027715" cy="424731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el-GR" dirty="0" smtClean="0">
              <a:hlinkClick r:id="rId2"/>
            </a:endParaRPr>
          </a:p>
          <a:p>
            <a:r>
              <a:rPr lang="el-GR" dirty="0" smtClean="0">
                <a:hlinkClick r:id="rId2"/>
              </a:rPr>
              <a:t>https</a:t>
            </a:r>
            <a:r>
              <a:rPr lang="el-GR" dirty="0">
                <a:hlinkClick r:id="rId2"/>
              </a:rPr>
              <a:t>://</a:t>
            </a:r>
            <a:r>
              <a:rPr lang="el-GR" dirty="0" smtClean="0">
                <a:hlinkClick r:id="rId2"/>
              </a:rPr>
              <a:t>www.youtube.com/watch?v=HiVeukyKQnA</a:t>
            </a:r>
            <a:endParaRPr lang="el-GR" dirty="0" smtClean="0"/>
          </a:p>
          <a:p>
            <a:endParaRPr lang="el-GR" dirty="0"/>
          </a:p>
          <a:p>
            <a:endParaRPr lang="el-GR" dirty="0" smtClean="0"/>
          </a:p>
          <a:p>
            <a:r>
              <a:rPr lang="el-GR" b="1" dirty="0"/>
              <a:t>Τα αίτια του Α' Παγκοσμίου Πολέμου</a:t>
            </a:r>
          </a:p>
          <a:p>
            <a:r>
              <a:rPr lang="el-GR" dirty="0"/>
              <a:t>Το γεωπολιτικό ταμπλό της περιόδου που προηγήθηκε του Α'ΠΠ. Τα αντικρουόμενα συμφέροντα, οι απρόβλεπτες συμμαχίες και ένα πρωτοφανές σερί κηρύξεων πολέμων.</a:t>
            </a:r>
          </a:p>
          <a:p>
            <a:endParaRPr lang="el-GR" dirty="0" smtClean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91875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2954" y="137138"/>
            <a:ext cx="10190703" cy="63709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400" b="1" dirty="0">
                <a:latin typeface="Arial" panose="020B0604020202020204" pitchFamily="34" charset="0"/>
              </a:rPr>
              <a:t>Οι επιχειρήσεις του </a:t>
            </a:r>
            <a:r>
              <a:rPr lang="el-GR" sz="2400" b="1" dirty="0" smtClean="0">
                <a:latin typeface="Arial" panose="020B0604020202020204" pitchFamily="34" charset="0"/>
              </a:rPr>
              <a:t>1916</a:t>
            </a:r>
          </a:p>
          <a:p>
            <a:pPr algn="just">
              <a:buFont typeface="+mj-lt"/>
              <a:buAutoNum type="arabicPeriod"/>
            </a:pPr>
            <a:r>
              <a:rPr lang="el-GR" sz="2400" dirty="0" smtClean="0">
                <a:latin typeface="Arial" panose="020B0604020202020204" pitchFamily="34" charset="0"/>
              </a:rPr>
              <a:t> Μεγάλη </a:t>
            </a:r>
            <a:r>
              <a:rPr lang="el-GR" sz="2400" dirty="0">
                <a:latin typeface="Arial" panose="020B0604020202020204" pitchFamily="34" charset="0"/>
              </a:rPr>
              <a:t>επίθεση της Γερμανίας </a:t>
            </a:r>
            <a:r>
              <a:rPr lang="el-GR" sz="2400" dirty="0" smtClean="0">
                <a:latin typeface="Arial" panose="020B0604020202020204" pitchFamily="34" charset="0"/>
              </a:rPr>
              <a:t>τον Φεβρουάριο </a:t>
            </a:r>
            <a:r>
              <a:rPr lang="el-GR" sz="2400" dirty="0">
                <a:latin typeface="Arial" panose="020B0604020202020204" pitchFamily="34" charset="0"/>
              </a:rPr>
              <a:t>του 1916 στο Βερντέν.</a:t>
            </a:r>
          </a:p>
          <a:p>
            <a:pPr algn="just">
              <a:buFont typeface="+mj-lt"/>
              <a:buAutoNum type="arabicPeriod"/>
            </a:pPr>
            <a:r>
              <a:rPr lang="el-GR" sz="2400" dirty="0" smtClean="0">
                <a:latin typeface="Arial" panose="020B0604020202020204" pitchFamily="34" charset="0"/>
              </a:rPr>
              <a:t> Γαλλοβρετανική </a:t>
            </a:r>
            <a:r>
              <a:rPr lang="el-GR" sz="2400" dirty="0">
                <a:latin typeface="Arial" panose="020B0604020202020204" pitchFamily="34" charset="0"/>
              </a:rPr>
              <a:t>επίθεση στο Σομ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buFont typeface="+mj-lt"/>
              <a:buAutoNum type="arabicPeriod"/>
            </a:pPr>
            <a:endParaRPr lang="el-GR" sz="2400" dirty="0">
              <a:latin typeface="Arial" panose="020B0604020202020204" pitchFamily="34" charset="0"/>
            </a:endParaRPr>
          </a:p>
          <a:p>
            <a:pPr algn="just"/>
            <a:r>
              <a:rPr lang="el-GR" sz="2400" b="1" dirty="0" smtClean="0">
                <a:latin typeface="Arial" panose="020B0604020202020204" pitchFamily="34" charset="0"/>
              </a:rPr>
              <a:t>Η </a:t>
            </a:r>
            <a:r>
              <a:rPr lang="el-GR" sz="2400" b="1" dirty="0">
                <a:latin typeface="Arial" panose="020B0604020202020204" pitchFamily="34" charset="0"/>
              </a:rPr>
              <a:t>καμπή του </a:t>
            </a:r>
            <a:r>
              <a:rPr lang="el-GR" sz="2400" b="1" dirty="0" smtClean="0">
                <a:latin typeface="Arial" panose="020B0604020202020204" pitchFamily="34" charset="0"/>
              </a:rPr>
              <a:t>1917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l-GR" sz="2400" i="1" u="sng" dirty="0" smtClean="0">
                <a:latin typeface="Arial" panose="020B0604020202020204" pitchFamily="34" charset="0"/>
              </a:rPr>
              <a:t>Γαλλία</a:t>
            </a:r>
            <a:r>
              <a:rPr lang="el-GR" sz="2400" u="sng" dirty="0">
                <a:latin typeface="Arial" panose="020B0604020202020204" pitchFamily="34" charset="0"/>
              </a:rPr>
              <a:t>: </a:t>
            </a:r>
            <a:r>
              <a:rPr lang="el-GR" sz="2400" dirty="0">
                <a:latin typeface="Arial" panose="020B0604020202020204" pitchFamily="34" charset="0"/>
              </a:rPr>
              <a:t>αναπτύχθηκε </a:t>
            </a:r>
            <a:r>
              <a:rPr lang="el-GR" sz="2400" dirty="0" smtClean="0">
                <a:latin typeface="Arial" panose="020B0604020202020204" pitchFamily="34" charset="0"/>
              </a:rPr>
              <a:t>ισχυρό </a:t>
            </a:r>
            <a:r>
              <a:rPr lang="el-GR" sz="2400" dirty="0">
                <a:latin typeface="Arial" panose="020B0604020202020204" pitchFamily="34" charset="0"/>
              </a:rPr>
              <a:t>σοσιαλιστικό αντιπολεμικό κίνημα και  εκδηλώθηκαν ανταρσίες στο μέτωπο που καταπνίγηκαν</a:t>
            </a:r>
            <a:r>
              <a:rPr lang="el-GR" sz="2400" dirty="0" smtClean="0">
                <a:latin typeface="Arial" panose="020B0604020202020204" pitchFamily="34" charset="0"/>
              </a:rPr>
              <a:t>.   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l-GR" sz="2400" dirty="0">
              <a:latin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l-GR" sz="2400" i="1" u="sng" dirty="0" smtClean="0">
                <a:latin typeface="Arial" panose="020B0604020202020204" pitchFamily="34" charset="0"/>
              </a:rPr>
              <a:t> Ρωσία</a:t>
            </a:r>
            <a:r>
              <a:rPr lang="el-GR" sz="2400" u="sng" dirty="0">
                <a:latin typeface="Arial" panose="020B0604020202020204" pitchFamily="34" charset="0"/>
              </a:rPr>
              <a:t>: </a:t>
            </a:r>
            <a:r>
              <a:rPr lang="el-GR" sz="2400" dirty="0">
                <a:latin typeface="Arial" panose="020B0604020202020204" pitchFamily="34" charset="0"/>
              </a:rPr>
              <a:t>εκδηλώθηκε η Οκτωβριανή επανάσταση του 1917 και η κομμουνιστική κυβέρνηση, αφού σύναψε συνθήκη ειρήνης με τη Γερμανία, αποσύρθηκε από τον πόλεμο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l-GR" sz="2400" dirty="0">
              <a:latin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l-GR" sz="2400" i="1" u="sng" dirty="0" smtClean="0">
                <a:latin typeface="Arial" panose="020B0604020202020204" pitchFamily="34" charset="0"/>
              </a:rPr>
              <a:t> ΗΠΑ</a:t>
            </a:r>
            <a:r>
              <a:rPr lang="el-GR" sz="2400" u="sng" dirty="0">
                <a:latin typeface="Arial" panose="020B0604020202020204" pitchFamily="34" charset="0"/>
              </a:rPr>
              <a:t>: </a:t>
            </a:r>
            <a:r>
              <a:rPr lang="el-GR" sz="2400" dirty="0">
                <a:latin typeface="Arial" panose="020B0604020202020204" pitchFamily="34" charset="0"/>
              </a:rPr>
              <a:t>συμμάχησαν με την Αντάντ τον Απρ. του 1917 και συνέβαλαν καθοριστικά στη νίκη της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l-GR" sz="2400" dirty="0">
              <a:latin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l-GR" sz="2400" i="1" u="sng" dirty="0" smtClean="0">
                <a:latin typeface="Arial" panose="020B0604020202020204" pitchFamily="34" charset="0"/>
              </a:rPr>
              <a:t> Ελλάδα</a:t>
            </a:r>
            <a:r>
              <a:rPr lang="el-GR" sz="2400" u="sng" dirty="0">
                <a:latin typeface="Arial" panose="020B0604020202020204" pitchFamily="34" charset="0"/>
              </a:rPr>
              <a:t>: </a:t>
            </a:r>
            <a:r>
              <a:rPr lang="el-GR" sz="2400" dirty="0">
                <a:latin typeface="Arial" panose="020B0604020202020204" pitchFamily="34" charset="0"/>
              </a:rPr>
              <a:t>τον Ιούνιο του 1917 εισήλθε στον πόλεμο ως σύμμαχος της Αντάντ.</a:t>
            </a:r>
            <a:endParaRPr lang="el-GR" sz="24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571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65873" y="721194"/>
            <a:ext cx="8490857" cy="526297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800" b="1" dirty="0">
                <a:latin typeface="Arial" panose="020B0604020202020204" pitchFamily="34" charset="0"/>
              </a:rPr>
              <a:t>Προς το τέλος του </a:t>
            </a:r>
            <a:r>
              <a:rPr lang="el-GR" sz="2800" b="1" dirty="0" smtClean="0">
                <a:latin typeface="Arial" panose="020B0604020202020204" pitchFamily="34" charset="0"/>
              </a:rPr>
              <a:t>πολέμου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800" b="1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800" b="1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 smtClean="0">
                <a:latin typeface="Arial" panose="020B0604020202020204" pitchFamily="34" charset="0"/>
              </a:rPr>
              <a:t>Στη </a:t>
            </a:r>
            <a:r>
              <a:rPr lang="el-GR" sz="2800" dirty="0">
                <a:latin typeface="Arial" panose="020B0604020202020204" pitchFamily="34" charset="0"/>
              </a:rPr>
              <a:t>Γερμανία ξέσπασε σοσιαλιστική επανάσταση, που ανέτρεψε τον κάιζερ</a:t>
            </a:r>
            <a:r>
              <a:rPr lang="el-GR" sz="2800" dirty="0" smtClean="0">
                <a:latin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8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8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800" i="1" dirty="0">
                <a:latin typeface="Arial" panose="020B0604020202020204" pitchFamily="34" charset="0"/>
              </a:rPr>
              <a:t>Απολογισμός του </a:t>
            </a:r>
            <a:r>
              <a:rPr lang="el-GR" sz="2800" i="1" dirty="0" smtClean="0">
                <a:latin typeface="Arial" panose="020B0604020202020204" pitchFamily="34" charset="0"/>
              </a:rPr>
              <a:t>πολέμου:</a:t>
            </a:r>
            <a:r>
              <a:rPr lang="el-GR" sz="2800" dirty="0" smtClean="0">
                <a:latin typeface="Arial" panose="020B0604020202020204" pitchFamily="34" charset="0"/>
              </a:rPr>
              <a:t> </a:t>
            </a:r>
          </a:p>
          <a:p>
            <a:endParaRPr lang="el-GR" sz="2800" dirty="0" smtClean="0">
              <a:latin typeface="Arial" panose="020B0604020202020204" pitchFamily="34" charset="0"/>
            </a:endParaRPr>
          </a:p>
          <a:p>
            <a:r>
              <a:rPr lang="el-GR" sz="2800" dirty="0" smtClean="0">
                <a:latin typeface="Arial" panose="020B0604020202020204" pitchFamily="34" charset="0"/>
              </a:rPr>
              <a:t>περίπου </a:t>
            </a:r>
            <a:r>
              <a:rPr lang="el-GR" sz="2800" dirty="0">
                <a:latin typeface="Arial" panose="020B0604020202020204" pitchFamily="34" charset="0"/>
              </a:rPr>
              <a:t>8.000.000 νεκροί, 20.000.000 τραυματίες και τεράστιες υλικές καταστροφές. </a:t>
            </a:r>
            <a:endParaRPr lang="el-GR" sz="2800" dirty="0" smtClean="0">
              <a:latin typeface="Arial" panose="020B0604020202020204" pitchFamily="34" charset="0"/>
            </a:endParaRPr>
          </a:p>
          <a:p>
            <a:endParaRPr lang="el-GR" sz="28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10701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</TotalTime>
  <Words>179</Words>
  <Application>Microsoft Office PowerPoint</Application>
  <PresentationFormat>Widescreen</PresentationFormat>
  <Paragraphs>62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Wisp</vt:lpstr>
      <vt:lpstr>Τα αίτια, η έκρηξη &amp; τα μέτωπα του Α΄ Παγκόσμιου Πολέμου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Τα αίτια, η έκρηξη και τα μέτωπα του Α΄ Παγκόσμιου Πολέμου </dc:title>
  <dc:creator>ΤΑΣΙΟΠΟΥΛΟΥ</dc:creator>
  <cp:lastModifiedBy>huawei</cp:lastModifiedBy>
  <cp:revision>3</cp:revision>
  <dcterms:created xsi:type="dcterms:W3CDTF">2023-09-03T02:02:11Z</dcterms:created>
  <dcterms:modified xsi:type="dcterms:W3CDTF">2023-09-04T07:34:55Z</dcterms:modified>
</cp:coreProperties>
</file>