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FAC8D-BDEB-40FE-81E1-8D637A7F03D0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28D02-3482-4EDC-BC80-FA5D7DEF929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53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28D02-3482-4EDC-BC80-FA5D7DEF9291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12995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269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917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973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01752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0990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170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151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841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1140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4755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253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7C491-B312-4231-A198-B37E86267CC7}" type="datetimeFigureOut">
              <a:rPr lang="el-GR" smtClean="0"/>
              <a:t>5/4/2021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F0D7B-F165-4CAA-B19F-5BA46425D8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629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433137"/>
            <a:ext cx="9144000" cy="914400"/>
          </a:xfrm>
        </p:spPr>
        <p:txBody>
          <a:bodyPr/>
          <a:lstStyle/>
          <a:p>
            <a:r>
              <a:rPr lang="en-GB" dirty="0" smtClean="0">
                <a:latin typeface="Californian FB" panose="0207040306080B030204" pitchFamily="18" charset="0"/>
              </a:rPr>
              <a:t>Talking about the future 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4571999"/>
            <a:ext cx="9144000" cy="1588169"/>
          </a:xfrm>
        </p:spPr>
        <p:txBody>
          <a:bodyPr>
            <a:normAutofit fontScale="25000" lnSpcReduction="20000"/>
          </a:bodyPr>
          <a:lstStyle/>
          <a:p>
            <a:endParaRPr lang="en-GB" sz="5700" b="1" dirty="0">
              <a:latin typeface="Californian FB" panose="0207040306080B030204" pitchFamily="18" charset="0"/>
            </a:endParaRPr>
          </a:p>
          <a:p>
            <a:endParaRPr lang="en-GB" sz="3600" b="1" dirty="0" smtClean="0">
              <a:latin typeface="Californian FB" panose="0207040306080B030204" pitchFamily="18" charset="0"/>
            </a:endParaRPr>
          </a:p>
          <a:p>
            <a:endParaRPr lang="en-GB" sz="3600" b="1" dirty="0" smtClean="0">
              <a:latin typeface="Californian FB" panose="0207040306080B030204" pitchFamily="18" charset="0"/>
            </a:endParaRPr>
          </a:p>
          <a:p>
            <a:endParaRPr lang="en-GB" sz="3600" b="1" dirty="0">
              <a:latin typeface="Californian FB" panose="0207040306080B030204" pitchFamily="18" charset="0"/>
            </a:endParaRPr>
          </a:p>
          <a:p>
            <a:endParaRPr lang="en-GB" sz="3600" b="1" dirty="0" smtClean="0">
              <a:latin typeface="Californian FB" panose="0207040306080B030204" pitchFamily="18" charset="0"/>
            </a:endParaRPr>
          </a:p>
          <a:p>
            <a:r>
              <a:rPr lang="en-GB" sz="12800" b="1" dirty="0" smtClean="0">
                <a:latin typeface="Californian FB" panose="0207040306080B030204" pitchFamily="18" charset="0"/>
              </a:rPr>
              <a:t>K</a:t>
            </a:r>
            <a:r>
              <a:rPr lang="en-GB" sz="12800" b="1" dirty="0" smtClean="0">
                <a:latin typeface="Californian FB" panose="0207040306080B030204" pitchFamily="18" charset="0"/>
              </a:rPr>
              <a:t>. Dermitzaki</a:t>
            </a:r>
            <a:endParaRPr lang="el-GR" sz="12800" b="1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107" y="1347537"/>
            <a:ext cx="6431988" cy="416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2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571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Future Simple: Will</a:t>
            </a:r>
            <a:r>
              <a:rPr lang="en-US" b="1" i="1" dirty="0" smtClean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(form)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420838"/>
            <a:ext cx="10515600" cy="47561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Affirmative: He </a:t>
            </a:r>
            <a:r>
              <a:rPr lang="en-US" sz="4000" b="1" dirty="0" smtClean="0">
                <a:solidFill>
                  <a:srgbClr val="C00000"/>
                </a:solidFill>
              </a:rPr>
              <a:t>will travel </a:t>
            </a:r>
            <a:r>
              <a:rPr lang="en-US" sz="4000" dirty="0" smtClean="0"/>
              <a:t>by train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Interrogative: </a:t>
            </a:r>
            <a:r>
              <a:rPr lang="en-US" sz="4000" b="1" dirty="0" smtClean="0">
                <a:solidFill>
                  <a:srgbClr val="C00000"/>
                </a:solidFill>
              </a:rPr>
              <a:t>Will he travel </a:t>
            </a:r>
            <a:r>
              <a:rPr lang="en-US" sz="4000" dirty="0" smtClean="0"/>
              <a:t>by bus?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Negative: </a:t>
            </a:r>
            <a:r>
              <a:rPr lang="en-US" sz="4000" b="1" dirty="0" smtClean="0">
                <a:solidFill>
                  <a:srgbClr val="C00000"/>
                </a:solidFill>
              </a:rPr>
              <a:t>No, he will not</a:t>
            </a:r>
            <a:r>
              <a:rPr lang="en-US" sz="4000" dirty="0" smtClean="0"/>
              <a:t>. </a:t>
            </a:r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sz="4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No, he won’t</a:t>
            </a:r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l-GR" sz="4000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585" y="3469151"/>
            <a:ext cx="5611966" cy="315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8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35148" y="182880"/>
            <a:ext cx="10515600" cy="675249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 smtClean="0">
                <a:solidFill>
                  <a:schemeClr val="tx2"/>
                </a:solidFill>
                <a:latin typeface="Californian FB" panose="0207040306080B030204" pitchFamily="18" charset="0"/>
              </a:rPr>
              <a:t/>
            </a:r>
            <a:br>
              <a:rPr lang="en-GB" sz="3600" b="1" dirty="0" smtClean="0">
                <a:solidFill>
                  <a:schemeClr val="tx2"/>
                </a:solidFill>
                <a:latin typeface="Californian FB" panose="0207040306080B030204" pitchFamily="18" charset="0"/>
              </a:rPr>
            </a:br>
            <a:r>
              <a:rPr lang="en-GB" sz="3600" b="1" dirty="0" smtClean="0">
                <a:solidFill>
                  <a:schemeClr val="tx2"/>
                </a:solidFill>
                <a:latin typeface="Californian FB" panose="0207040306080B030204" pitchFamily="18" charset="0"/>
              </a:rPr>
              <a:t>will</a:t>
            </a:r>
            <a:r>
              <a:rPr lang="en-GB" sz="3600" b="1" dirty="0">
                <a:solidFill>
                  <a:schemeClr val="tx2"/>
                </a:solidFill>
                <a:latin typeface="Californian FB" panose="0207040306080B030204" pitchFamily="18" charset="0"/>
              </a:rPr>
              <a:t>/ going to </a:t>
            </a:r>
            <a:br>
              <a:rPr lang="en-GB" sz="3600" b="1" dirty="0">
                <a:solidFill>
                  <a:schemeClr val="tx2"/>
                </a:solidFill>
                <a:latin typeface="Californian FB" panose="0207040306080B030204" pitchFamily="18" charset="0"/>
              </a:rPr>
            </a:br>
            <a:endParaRPr lang="el-GR" sz="3600" dirty="0">
              <a:solidFill>
                <a:schemeClr val="tx2"/>
              </a:solidFill>
            </a:endParaRPr>
          </a:p>
        </p:txBody>
      </p:sp>
      <p:pic>
        <p:nvPicPr>
          <p:cNvPr id="1026" name="Picture 2" descr="Working in Paris - Recruit4Language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663" y="1060206"/>
            <a:ext cx="5181600" cy="265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350498"/>
            <a:ext cx="5181600" cy="47689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dirty="0" smtClean="0"/>
              <a:t>Oh! This photo looks lovely! I </a:t>
            </a:r>
            <a:r>
              <a:rPr lang="en-GB" sz="3200" b="1" dirty="0" smtClean="0">
                <a:solidFill>
                  <a:srgbClr val="C00000"/>
                </a:solidFill>
              </a:rPr>
              <a:t>will go </a:t>
            </a:r>
            <a:r>
              <a:rPr lang="en-GB" sz="3200" dirty="0" smtClean="0"/>
              <a:t>to Paris next year.</a:t>
            </a:r>
            <a:endParaRPr lang="el-GR" sz="3200" dirty="0" smtClean="0"/>
          </a:p>
          <a:p>
            <a:pPr marL="0" indent="0" algn="ctr">
              <a:buNone/>
            </a:pPr>
            <a:r>
              <a:rPr lang="el-GR" b="1" dirty="0" smtClean="0">
                <a:solidFill>
                  <a:schemeClr val="tx2"/>
                </a:solidFill>
              </a:rPr>
              <a:t>1.</a:t>
            </a:r>
            <a:r>
              <a:rPr lang="en-GB" b="1" dirty="0" smtClean="0">
                <a:solidFill>
                  <a:schemeClr val="tx2"/>
                </a:solidFill>
              </a:rPr>
              <a:t>decision</a:t>
            </a:r>
            <a:r>
              <a:rPr lang="en-US" b="1" dirty="0" smtClean="0">
                <a:solidFill>
                  <a:schemeClr val="tx2"/>
                </a:solidFill>
              </a:rPr>
              <a:t>-</a:t>
            </a:r>
            <a:r>
              <a:rPr lang="el-GR" dirty="0" smtClean="0"/>
              <a:t>απόφαση</a:t>
            </a:r>
            <a:r>
              <a:rPr lang="en-US" dirty="0" smtClean="0"/>
              <a:t> </a:t>
            </a:r>
            <a:r>
              <a:rPr lang="en-GB" b="1" dirty="0" smtClean="0">
                <a:solidFill>
                  <a:schemeClr val="tx2"/>
                </a:solidFill>
              </a:rPr>
              <a:t>at that moment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US" sz="3200" dirty="0" smtClean="0"/>
              <a:t>I </a:t>
            </a:r>
            <a:r>
              <a:rPr lang="en-US" sz="3200" b="1" dirty="0" smtClean="0">
                <a:solidFill>
                  <a:srgbClr val="C00000"/>
                </a:solidFill>
              </a:rPr>
              <a:t>am going to </a:t>
            </a:r>
            <a:r>
              <a:rPr lang="en-US" sz="3200" dirty="0" smtClean="0"/>
              <a:t>study French this summer.  </a:t>
            </a:r>
            <a:endParaRPr lang="el-GR" sz="3200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future plan</a:t>
            </a:r>
            <a:r>
              <a:rPr lang="en-US" dirty="0" smtClean="0"/>
              <a:t>=</a:t>
            </a:r>
            <a:r>
              <a:rPr lang="el-GR" dirty="0" smtClean="0"/>
              <a:t> μελλοντικό σχέδιο)</a:t>
            </a:r>
            <a:endParaRPr lang="el-GR" dirty="0"/>
          </a:p>
        </p:txBody>
      </p:sp>
      <p:sp>
        <p:nvSpPr>
          <p:cNvPr id="5" name="AutoShape 4" descr="Brief History Of Origin And Evolution Of The French Language"/>
          <p:cNvSpPr>
            <a:spLocks noChangeAspect="1" noChangeArrowheads="1"/>
          </p:cNvSpPr>
          <p:nvPr/>
        </p:nvSpPr>
        <p:spPr bwMode="auto">
          <a:xfrm>
            <a:off x="2896772" y="475109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/>
          <a:srcRect t="4233" b="9895"/>
          <a:stretch/>
        </p:blipFill>
        <p:spPr>
          <a:xfrm>
            <a:off x="656554" y="3917853"/>
            <a:ext cx="5135818" cy="294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78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4572" y="365125"/>
            <a:ext cx="9927199" cy="1325563"/>
          </a:xfrm>
        </p:spPr>
        <p:txBody>
          <a:bodyPr/>
          <a:lstStyle/>
          <a:p>
            <a:pPr algn="ctr"/>
            <a:r>
              <a:rPr lang="en-US" b="1" dirty="0" smtClean="0"/>
              <a:t>We can use both </a:t>
            </a:r>
            <a:r>
              <a:rPr lang="en-US" b="1" dirty="0" smtClean="0">
                <a:solidFill>
                  <a:srgbClr val="C00000"/>
                </a:solidFill>
              </a:rPr>
              <a:t>will </a:t>
            </a:r>
            <a:r>
              <a:rPr lang="en-US" b="1" dirty="0" smtClean="0"/>
              <a:t>&amp;</a:t>
            </a:r>
            <a:r>
              <a:rPr lang="en-US" b="1" dirty="0" smtClean="0">
                <a:solidFill>
                  <a:srgbClr val="C00000"/>
                </a:solidFill>
              </a:rPr>
              <a:t> going to </a:t>
            </a:r>
            <a:r>
              <a:rPr lang="en-US" b="1" dirty="0" smtClean="0"/>
              <a:t>with a slight change of meaning. </a:t>
            </a:r>
            <a:endParaRPr lang="el-GR" b="1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882" y="2055812"/>
            <a:ext cx="4492503" cy="2989556"/>
          </a:xfrm>
          <a:prstGeom prst="rect">
            <a:avLst/>
          </a:prstGeom>
        </p:spPr>
      </p:pic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b="1" dirty="0" smtClean="0"/>
          </a:p>
          <a:p>
            <a:pPr marL="0" indent="0">
              <a:buNone/>
            </a:pPr>
            <a:r>
              <a:rPr lang="en-US" sz="3200" b="1" dirty="0" smtClean="0"/>
              <a:t>We </a:t>
            </a:r>
            <a:r>
              <a:rPr lang="en-US" sz="3200" b="1" dirty="0" smtClean="0">
                <a:solidFill>
                  <a:srgbClr val="C00000"/>
                </a:solidFill>
              </a:rPr>
              <a:t>will </a:t>
            </a:r>
            <a:r>
              <a:rPr lang="en-US" sz="3200" b="1" u="sng" dirty="0" smtClean="0"/>
              <a:t>probably</a:t>
            </a:r>
            <a:r>
              <a:rPr lang="en-US" sz="3200" b="1" dirty="0" smtClean="0"/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go</a:t>
            </a:r>
            <a:r>
              <a:rPr lang="en-US" sz="3200" b="1" dirty="0" smtClean="0"/>
              <a:t> to Rome next summer</a:t>
            </a:r>
            <a:r>
              <a:rPr lang="en-US" sz="3600" dirty="0" smtClean="0"/>
              <a:t>. </a:t>
            </a:r>
            <a:r>
              <a:rPr lang="en-US" sz="3200" dirty="0" smtClean="0"/>
              <a:t>(not sure)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200" b="1" dirty="0" smtClean="0"/>
              <a:t>We </a:t>
            </a:r>
            <a:r>
              <a:rPr lang="en-US" sz="3200" b="1" dirty="0" smtClean="0">
                <a:solidFill>
                  <a:srgbClr val="C00000"/>
                </a:solidFill>
              </a:rPr>
              <a:t>are going to </a:t>
            </a:r>
            <a:r>
              <a:rPr lang="en-US" sz="3200" b="1" dirty="0" smtClean="0"/>
              <a:t>fly to Rome next week</a:t>
            </a:r>
            <a:r>
              <a:rPr lang="en-US" sz="3200" dirty="0" smtClean="0"/>
              <a:t>. (we have already arranged it</a:t>
            </a:r>
            <a:r>
              <a:rPr lang="el-GR" sz="3200" dirty="0" smtClean="0"/>
              <a:t>=το έχουμε κανονίσει</a:t>
            </a:r>
            <a:r>
              <a:rPr lang="en-US" sz="3200" dirty="0" smtClean="0"/>
              <a:t>)</a:t>
            </a:r>
            <a:endParaRPr lang="el-GR" sz="3200" dirty="0"/>
          </a:p>
        </p:txBody>
      </p:sp>
      <p:sp>
        <p:nvSpPr>
          <p:cNvPr id="4" name="Ορθογώνιο 3"/>
          <p:cNvSpPr/>
          <p:nvPr/>
        </p:nvSpPr>
        <p:spPr>
          <a:xfrm>
            <a:off x="495065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l-GR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3"/>
          <a:srcRect l="15567" r="13008"/>
          <a:stretch/>
        </p:blipFill>
        <p:spPr>
          <a:xfrm rot="641903">
            <a:off x="10560495" y="131782"/>
            <a:ext cx="1532781" cy="120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2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2876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Other uses of will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13611" y="3777916"/>
            <a:ext cx="9661357" cy="11001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 smtClean="0">
                <a:solidFill>
                  <a:schemeClr val="tx2"/>
                </a:solidFill>
              </a:rPr>
              <a:t>2.Threat/warning </a:t>
            </a:r>
            <a:endParaRPr lang="el-GR" sz="26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600" b="1" dirty="0" smtClean="0">
                <a:solidFill>
                  <a:schemeClr val="tx2"/>
                </a:solidFill>
              </a:rPr>
              <a:t>(</a:t>
            </a:r>
            <a:r>
              <a:rPr lang="el-GR" sz="2600" b="1" dirty="0" smtClean="0">
                <a:solidFill>
                  <a:schemeClr val="tx2"/>
                </a:solidFill>
              </a:rPr>
              <a:t>απειλή</a:t>
            </a:r>
            <a:r>
              <a:rPr lang="en-US" sz="2600" b="1" dirty="0" smtClean="0">
                <a:solidFill>
                  <a:schemeClr val="tx2"/>
                </a:solidFill>
              </a:rPr>
              <a:t>/</a:t>
            </a:r>
            <a:r>
              <a:rPr lang="el-GR" sz="2600" b="1" dirty="0" smtClean="0">
                <a:solidFill>
                  <a:schemeClr val="tx2"/>
                </a:solidFill>
              </a:rPr>
              <a:t>προειδοποίηση)</a:t>
            </a:r>
            <a:r>
              <a:rPr lang="en-US" sz="2600" b="1" dirty="0" smtClean="0">
                <a:solidFill>
                  <a:schemeClr val="tx2"/>
                </a:solidFill>
              </a:rPr>
              <a:t> </a:t>
            </a:r>
            <a:r>
              <a:rPr lang="el-GR" sz="2600" b="1" dirty="0" smtClean="0">
                <a:solidFill>
                  <a:schemeClr val="tx2"/>
                </a:solidFill>
              </a:rPr>
              <a:t>                              </a:t>
            </a:r>
            <a:r>
              <a:rPr lang="en-US" sz="2600" b="1" dirty="0" smtClean="0">
                <a:solidFill>
                  <a:schemeClr val="tx2"/>
                </a:solidFill>
              </a:rPr>
              <a:t>3.Prediction (</a:t>
            </a:r>
            <a:r>
              <a:rPr lang="el-GR" sz="2600" b="1" dirty="0" smtClean="0">
                <a:solidFill>
                  <a:schemeClr val="tx2"/>
                </a:solidFill>
              </a:rPr>
              <a:t>πρόβλεψη)</a:t>
            </a:r>
            <a:endParaRPr lang="en-US" sz="2600" b="1" dirty="0" smtClean="0">
              <a:solidFill>
                <a:schemeClr val="tx2"/>
              </a:solidFill>
            </a:endParaRPr>
          </a:p>
          <a:p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93886" y="1122929"/>
            <a:ext cx="4910210" cy="2469649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6137447" y="4983148"/>
            <a:ext cx="573772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/>
              <a:t>It </a:t>
            </a:r>
            <a:r>
              <a:rPr lang="en-US" sz="3200" b="1" dirty="0" smtClean="0">
                <a:solidFill>
                  <a:srgbClr val="C00000"/>
                </a:solidFill>
              </a:rPr>
              <a:t>will rain </a:t>
            </a:r>
            <a:r>
              <a:rPr lang="en-US" sz="3200" dirty="0" smtClean="0"/>
              <a:t>in the evening.</a:t>
            </a:r>
          </a:p>
          <a:p>
            <a:r>
              <a:rPr lang="en-US" sz="2800" dirty="0"/>
              <a:t>(</a:t>
            </a:r>
            <a:r>
              <a:rPr lang="el-GR" sz="2800" dirty="0" smtClean="0"/>
              <a:t> </a:t>
            </a:r>
            <a:r>
              <a:rPr lang="en-US" sz="2800" dirty="0" smtClean="0"/>
              <a:t>based on what we </a:t>
            </a:r>
            <a:r>
              <a:rPr lang="en-US" sz="2800" dirty="0" smtClean="0"/>
              <a:t>think</a:t>
            </a:r>
            <a:r>
              <a:rPr lang="el-GR" sz="2800" dirty="0" smtClean="0"/>
              <a:t>) </a:t>
            </a:r>
            <a:endParaRPr lang="en-US" sz="2800" dirty="0" smtClean="0"/>
          </a:p>
          <a:p>
            <a:endParaRPr lang="en-US" sz="3200" dirty="0" smtClean="0"/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55" y="1068937"/>
            <a:ext cx="2577635" cy="2577635"/>
          </a:xfrm>
          <a:prstGeom prst="rect">
            <a:avLst/>
          </a:prstGeom>
        </p:spPr>
      </p:pic>
      <p:sp>
        <p:nvSpPr>
          <p:cNvPr id="9" name="Ορθογώνιο 8"/>
          <p:cNvSpPr/>
          <p:nvPr/>
        </p:nvSpPr>
        <p:spPr>
          <a:xfrm>
            <a:off x="213320" y="4642570"/>
            <a:ext cx="52490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prstClr val="black"/>
                </a:solidFill>
              </a:rPr>
              <a:t>If you don’t clean up, you  </a:t>
            </a:r>
            <a:r>
              <a:rPr lang="en-US" sz="3200" b="1" dirty="0" smtClean="0">
                <a:solidFill>
                  <a:srgbClr val="C00000"/>
                </a:solidFill>
              </a:rPr>
              <a:t>won’t play  </a:t>
            </a:r>
            <a:r>
              <a:rPr lang="en-US" sz="3200" dirty="0" smtClean="0">
                <a:solidFill>
                  <a:prstClr val="black"/>
                </a:solidFill>
              </a:rPr>
              <a:t>with your tablet.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4092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5212"/>
          </a:xfrm>
        </p:spPr>
        <p:txBody>
          <a:bodyPr>
            <a:normAutofit fontScale="90000"/>
          </a:bodyPr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215189"/>
            <a:ext cx="5181600" cy="4961774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tx2"/>
                </a:solidFill>
              </a:rPr>
              <a:t>4.Promise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Don’t worry! I </a:t>
            </a:r>
            <a:r>
              <a:rPr lang="en-US" b="1" dirty="0" smtClean="0">
                <a:solidFill>
                  <a:srgbClr val="C00000"/>
                </a:solidFill>
              </a:rPr>
              <a:t>will help </a:t>
            </a:r>
            <a:r>
              <a:rPr lang="en-US" dirty="0" smtClean="0"/>
              <a:t>you.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096000" y="1407695"/>
            <a:ext cx="5181600" cy="47692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tx2"/>
                </a:solidFill>
              </a:rPr>
              <a:t>5. </a:t>
            </a:r>
            <a:r>
              <a:rPr lang="en-US" sz="3200" b="1" dirty="0" smtClean="0">
                <a:solidFill>
                  <a:schemeClr val="tx2"/>
                </a:solidFill>
              </a:rPr>
              <a:t>Request =</a:t>
            </a:r>
            <a:r>
              <a:rPr lang="el-GR" sz="3200" b="1" dirty="0" smtClean="0">
                <a:solidFill>
                  <a:schemeClr val="tx2"/>
                </a:solidFill>
              </a:rPr>
              <a:t>παράκληση</a:t>
            </a:r>
            <a:endParaRPr lang="en-US" sz="3200" b="1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C00000"/>
                </a:solidFill>
              </a:rPr>
              <a:t>Will you </a:t>
            </a:r>
            <a:r>
              <a:rPr lang="en-US" sz="3200" dirty="0" smtClean="0"/>
              <a:t>please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</a:rPr>
              <a:t>run  </a:t>
            </a:r>
            <a:r>
              <a:rPr lang="en-US" sz="3200" dirty="0" smtClean="0"/>
              <a:t>or we </a:t>
            </a:r>
            <a:r>
              <a:rPr lang="en-US" sz="3200" b="1" dirty="0" smtClean="0">
                <a:solidFill>
                  <a:srgbClr val="C00000"/>
                </a:solidFill>
              </a:rPr>
              <a:t>will miss our flight.</a:t>
            </a:r>
            <a:endParaRPr lang="el-GR" sz="3200" b="1" dirty="0">
              <a:solidFill>
                <a:schemeClr val="tx2"/>
              </a:solidFill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3"/>
          <a:srcRect l="12315"/>
          <a:stretch/>
        </p:blipFill>
        <p:spPr>
          <a:xfrm>
            <a:off x="646448" y="3473994"/>
            <a:ext cx="4716379" cy="249663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4"/>
          <a:srcRect t="1010" b="37880"/>
          <a:stretch/>
        </p:blipFill>
        <p:spPr>
          <a:xfrm>
            <a:off x="6368339" y="3473994"/>
            <a:ext cx="4179721" cy="255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2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6. </a:t>
            </a:r>
            <a:r>
              <a:rPr lang="en-US" b="1" dirty="0" smtClean="0">
                <a:solidFill>
                  <a:schemeClr val="tx2"/>
                </a:solidFill>
              </a:rPr>
              <a:t>Offer</a:t>
            </a:r>
            <a:r>
              <a:rPr lang="el-GR" b="1" dirty="0" smtClean="0">
                <a:solidFill>
                  <a:schemeClr val="tx2"/>
                </a:solidFill>
              </a:rPr>
              <a:t>= προσφορά</a:t>
            </a:r>
            <a:endParaRPr lang="en-US" b="1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 </a:t>
            </a:r>
            <a:r>
              <a:rPr lang="en-US" b="1" dirty="0" smtClean="0">
                <a:solidFill>
                  <a:srgbClr val="C00000"/>
                </a:solidFill>
              </a:rPr>
              <a:t>will help </a:t>
            </a:r>
            <a:r>
              <a:rPr lang="en-US" dirty="0" smtClean="0"/>
              <a:t>you </a:t>
            </a:r>
            <a:r>
              <a:rPr lang="en-US" dirty="0" smtClean="0"/>
              <a:t>plant</a:t>
            </a:r>
            <a:r>
              <a:rPr lang="en-US" dirty="0" smtClean="0"/>
              <a:t> </a:t>
            </a:r>
            <a:r>
              <a:rPr lang="en-US" dirty="0" smtClean="0"/>
              <a:t>the </a:t>
            </a:r>
            <a:r>
              <a:rPr lang="en-US" dirty="0" smtClean="0"/>
              <a:t>new</a:t>
            </a:r>
            <a:r>
              <a:rPr lang="en-US" dirty="0" smtClean="0"/>
              <a:t> flowers.</a:t>
            </a:r>
            <a:endParaRPr lang="el-GR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7. </a:t>
            </a:r>
            <a:r>
              <a:rPr lang="en-US" b="1" dirty="0" smtClean="0">
                <a:solidFill>
                  <a:schemeClr val="tx2"/>
                </a:solidFill>
              </a:rPr>
              <a:t>Suggestion</a:t>
            </a:r>
            <a:r>
              <a:rPr lang="el-GR" b="1" dirty="0" smtClean="0">
                <a:solidFill>
                  <a:schemeClr val="tx2"/>
                </a:solidFill>
              </a:rPr>
              <a:t>=πρόταση</a:t>
            </a:r>
            <a:endParaRPr lang="en-US" b="1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</a:rPr>
              <a:t>Shall we eat </a:t>
            </a:r>
            <a:r>
              <a:rPr lang="en-US" dirty="0" smtClean="0"/>
              <a:t>out tonight?</a:t>
            </a: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2"/>
          <a:srcRect l="20842" t="1516" r="-11369" b="-1516"/>
          <a:stretch/>
        </p:blipFill>
        <p:spPr>
          <a:xfrm>
            <a:off x="998622" y="3586415"/>
            <a:ext cx="5173578" cy="238125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3"/>
          <a:srcRect l="8023" r="7174"/>
          <a:stretch/>
        </p:blipFill>
        <p:spPr>
          <a:xfrm>
            <a:off x="6858000" y="3347165"/>
            <a:ext cx="3489158" cy="28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6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Time expressions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tomorrow, next week ,this summer, next year… 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Present Continuous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Future arrangements we have already done, usually for the near future.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She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is travelling </a:t>
            </a:r>
            <a:r>
              <a:rPr lang="en-US" dirty="0" smtClean="0"/>
              <a:t>to Porto at the    weekend. </a:t>
            </a:r>
          </a:p>
          <a:p>
            <a:pPr>
              <a:buFont typeface="Wingdings" panose="05000000000000000000" pitchFamily="2" charset="2"/>
              <a:buChar char="Ø"/>
            </a:pP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     Present Simple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Timetables &amp; fixed future events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 </a:t>
            </a:r>
            <a:r>
              <a:rPr lang="en-US" dirty="0" smtClean="0"/>
              <a:t>The boat </a:t>
            </a:r>
            <a:r>
              <a:rPr lang="en-US" b="1" dirty="0" smtClean="0">
                <a:solidFill>
                  <a:srgbClr val="C00000"/>
                </a:solidFill>
              </a:rPr>
              <a:t>leaves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dirty="0" smtClean="0"/>
              <a:t>at 10.00 sharp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  <a:endParaRPr lang="en-US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l-GR" b="1" dirty="0">
              <a:solidFill>
                <a:schemeClr val="tx2"/>
              </a:solidFill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4147" y="4158566"/>
            <a:ext cx="6460958" cy="214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917" y="147348"/>
            <a:ext cx="8826019" cy="662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4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262</Words>
  <Application>Microsoft Office PowerPoint</Application>
  <PresentationFormat>Ευρεία οθόνη</PresentationFormat>
  <Paragraphs>45</Paragraphs>
  <Slides>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Californian FB</vt:lpstr>
      <vt:lpstr>Wingdings</vt:lpstr>
      <vt:lpstr>Θέμα του Office</vt:lpstr>
      <vt:lpstr>Talking about the future </vt:lpstr>
      <vt:lpstr>Future Simple: Will (form)</vt:lpstr>
      <vt:lpstr> will/ going to  </vt:lpstr>
      <vt:lpstr>We can use both will &amp; going to with a slight change of meaning. </vt:lpstr>
      <vt:lpstr>Other uses of will</vt:lpstr>
      <vt:lpstr>Παρουσίαση του PowerPoint</vt:lpstr>
      <vt:lpstr>Παρουσίαση του PowerPoint</vt:lpstr>
      <vt:lpstr>Time expressions tomorrow, next week ,this summer, next year… 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Talking about the future</dc:title>
  <dc:creator>KYRIAKI</dc:creator>
  <cp:lastModifiedBy>KYRIAKI</cp:lastModifiedBy>
  <cp:revision>27</cp:revision>
  <dcterms:created xsi:type="dcterms:W3CDTF">2021-04-05T06:36:38Z</dcterms:created>
  <dcterms:modified xsi:type="dcterms:W3CDTF">2021-04-05T16:57:44Z</dcterms:modified>
</cp:coreProperties>
</file>