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0" r:id="rId2"/>
    <p:sldId id="261" r:id="rId3"/>
    <p:sldId id="262" r:id="rId4"/>
    <p:sldId id="263" r:id="rId5"/>
    <p:sldId id="264" r:id="rId6"/>
    <p:sldId id="265" r:id="rId7"/>
    <p:sldId id="266" r:id="rId8"/>
    <p:sldId id="267" r:id="rId9"/>
    <p:sldId id="268" r:id="rId10"/>
    <p:sldId id="270" r:id="rId11"/>
    <p:sldId id="271"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7" autoAdjust="0"/>
    <p:restoredTop sz="94660"/>
  </p:normalViewPr>
  <p:slideViewPr>
    <p:cSldViewPr snapToGrid="0">
      <p:cViewPr varScale="1">
        <p:scale>
          <a:sx n="87" d="100"/>
          <a:sy n="87" d="100"/>
        </p:scale>
        <p:origin x="29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el.wikipedia.org/wiki/%CE%A3%CF%8D%CE%BD%CF%84%CE%B1%CE%B3%CE%BC%CE%B1_%CF%84%CE%B7%CF%82_%CE%95%CE%BB%CE%BB%CE%AC%CE%B4%CE%BF%CF%82_1844"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el.wikipedia.org/wiki/%CE%9A%CF%81%CE%B9%CE%BC%CE%B1%CF%8A%CE%BA%CF%8C%CF%82_%CE%A0%CF%8C%CE%BB%CE%B5%CE%BC%CE%BF%CF%82"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jCeh1RiBjBk"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tVH6pp7CEPw"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el.wikipedia.org/wiki/%CE%88%CE%BE%CF%89%CF%83%CE%B7_%CF%84%CE%BF%CF%85_%CE%8C%CE%B8%CF%89%CE%BD%CE%B1"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ZFg79IH8DJY"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09257" y="1647149"/>
            <a:ext cx="6096000" cy="1815882"/>
          </a:xfrm>
          <a:prstGeom prst="rect">
            <a:avLst/>
          </a:prstGeom>
          <a:solidFill>
            <a:schemeClr val="bg1">
              <a:lumMod val="95000"/>
            </a:schemeClr>
          </a:solidFill>
          <a:ln>
            <a:solidFill>
              <a:schemeClr val="accent1"/>
            </a:solidFill>
          </a:ln>
        </p:spPr>
        <p:txBody>
          <a:bodyPr>
            <a:spAutoFit/>
          </a:bodyPr>
          <a:lstStyle/>
          <a:p>
            <a:endParaRPr lang="el-GR" sz="2800" dirty="0" smtClean="0">
              <a:solidFill>
                <a:srgbClr val="295C69"/>
              </a:solidFill>
              <a:latin typeface="Lato"/>
            </a:endParaRPr>
          </a:p>
          <a:p>
            <a:r>
              <a:rPr lang="el-GR" sz="2800" dirty="0" smtClean="0">
                <a:solidFill>
                  <a:srgbClr val="295C69"/>
                </a:solidFill>
                <a:latin typeface="Lato"/>
              </a:rPr>
              <a:t>Από </a:t>
            </a:r>
            <a:r>
              <a:rPr lang="el-GR" sz="2800" dirty="0">
                <a:solidFill>
                  <a:srgbClr val="295C69"/>
                </a:solidFill>
                <a:latin typeface="Lato"/>
              </a:rPr>
              <a:t>την 3η Σεπτεμβρίου 1843 έως την έξωση του Όθωνα (1862</a:t>
            </a:r>
            <a:r>
              <a:rPr lang="el-GR" sz="2800" dirty="0" smtClean="0">
                <a:solidFill>
                  <a:srgbClr val="295C69"/>
                </a:solidFill>
                <a:latin typeface="Lato"/>
              </a:rPr>
              <a:t>)</a:t>
            </a:r>
          </a:p>
          <a:p>
            <a:endParaRPr lang="el-GR" sz="2800" b="0" i="0" dirty="0">
              <a:solidFill>
                <a:srgbClr val="295C69"/>
              </a:solidFill>
              <a:effectLst/>
              <a:latin typeface="Lato"/>
            </a:endParaRPr>
          </a:p>
        </p:txBody>
      </p:sp>
    </p:spTree>
    <p:extLst>
      <p:ext uri="{BB962C8B-B14F-4D97-AF65-F5344CB8AC3E}">
        <p14:creationId xmlns:p14="http://schemas.microsoft.com/office/powerpoint/2010/main" val="111629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63292" y="255457"/>
            <a:ext cx="10363199" cy="6370975"/>
          </a:xfrm>
          <a:prstGeom prst="rect">
            <a:avLst/>
          </a:prstGeom>
          <a:solidFill>
            <a:schemeClr val="bg1">
              <a:lumMod val="95000"/>
            </a:schemeClr>
          </a:solidFill>
          <a:ln>
            <a:solidFill>
              <a:schemeClr val="accent1"/>
            </a:solidFill>
          </a:ln>
        </p:spPr>
        <p:txBody>
          <a:bodyPr wrap="square">
            <a:spAutoFit/>
          </a:bodyPr>
          <a:lstStyle/>
          <a:p>
            <a:pPr algn="ctr"/>
            <a:r>
              <a:rPr lang="el-GR" sz="2400" b="1" dirty="0">
                <a:latin typeface="Arial" panose="020B0604020202020204" pitchFamily="34" charset="0"/>
              </a:rPr>
              <a:t>Η καθιέρωση της συνταγματικής </a:t>
            </a:r>
            <a:r>
              <a:rPr lang="el-GR" sz="2400" b="1" dirty="0" smtClean="0">
                <a:latin typeface="Arial" panose="020B0604020202020204" pitchFamily="34" charset="0"/>
              </a:rPr>
              <a:t>μοναρχίας</a:t>
            </a:r>
          </a:p>
          <a:p>
            <a:pPr algn="ctr"/>
            <a:r>
              <a:rPr lang="el-GR" sz="2400" dirty="0" smtClean="0">
                <a:latin typeface="Arial" panose="020B0604020202020204" pitchFamily="34" charset="0"/>
              </a:rPr>
              <a:t>Με </a:t>
            </a:r>
            <a:r>
              <a:rPr lang="el-GR" sz="2400" dirty="0">
                <a:latin typeface="Arial" panose="020B0604020202020204" pitchFamily="34" charset="0"/>
              </a:rPr>
              <a:t>το </a:t>
            </a:r>
            <a:r>
              <a:rPr lang="el-GR" sz="2400" b="1" dirty="0" smtClean="0">
                <a:latin typeface="Arial" panose="020B0604020202020204" pitchFamily="34" charset="0"/>
              </a:rPr>
              <a:t>σ ύ ν τ α γ μ α    </a:t>
            </a:r>
            <a:r>
              <a:rPr lang="el-GR" sz="2400" b="1" dirty="0">
                <a:latin typeface="Arial" panose="020B0604020202020204" pitchFamily="34" charset="0"/>
              </a:rPr>
              <a:t>του </a:t>
            </a:r>
            <a:r>
              <a:rPr lang="el-GR" sz="2400" b="1" dirty="0" smtClean="0">
                <a:latin typeface="Arial" panose="020B0604020202020204" pitchFamily="34" charset="0"/>
              </a:rPr>
              <a:t>  1 8 4 4   </a:t>
            </a:r>
            <a:r>
              <a:rPr lang="el-GR" sz="2400" dirty="0" smtClean="0">
                <a:latin typeface="Arial" panose="020B0604020202020204" pitchFamily="34" charset="0"/>
              </a:rPr>
              <a:t>θεσπίστηκε </a:t>
            </a:r>
          </a:p>
          <a:p>
            <a:pPr algn="ctr"/>
            <a:r>
              <a:rPr lang="el-GR" sz="2400" dirty="0" smtClean="0">
                <a:latin typeface="Arial" panose="020B0604020202020204" pitchFamily="34" charset="0"/>
              </a:rPr>
              <a:t>το </a:t>
            </a:r>
            <a:r>
              <a:rPr lang="el-GR" sz="2400" dirty="0">
                <a:latin typeface="Arial" panose="020B0604020202020204" pitchFamily="34" charset="0"/>
              </a:rPr>
              <a:t>πολίτευμα της συνταγματικής μοναρχίας.</a:t>
            </a:r>
          </a:p>
          <a:p>
            <a:r>
              <a:rPr lang="el-GR" sz="2400" b="1" dirty="0">
                <a:latin typeface="Arial" panose="020B0604020202020204" pitchFamily="34" charset="0"/>
              </a:rPr>
              <a:t>Σύμφωνα με το σύνταγμα:</a:t>
            </a:r>
          </a:p>
          <a:p>
            <a:r>
              <a:rPr lang="el-GR" sz="2400" b="1" dirty="0">
                <a:latin typeface="Arial" panose="020B0604020202020204" pitchFamily="34" charset="0"/>
              </a:rPr>
              <a:t>α) </a:t>
            </a:r>
            <a:r>
              <a:rPr lang="el-GR" sz="2400" dirty="0">
                <a:latin typeface="Arial" panose="020B0604020202020204" pitchFamily="34" charset="0"/>
              </a:rPr>
              <a:t>Τη νομοθετική εξουσία ασκούσαν ο βασιλιάς, η Γερουσία (μέλη διορισμένα από τον βασιλιά, ισόβια) και η Βουλή (μέλη εκλεγμένα από τον λαό). </a:t>
            </a:r>
            <a:br>
              <a:rPr lang="el-GR" sz="2400" dirty="0">
                <a:latin typeface="Arial" panose="020B0604020202020204" pitchFamily="34" charset="0"/>
              </a:rPr>
            </a:br>
            <a:r>
              <a:rPr lang="el-GR" sz="2400" b="1" dirty="0">
                <a:latin typeface="Arial" panose="020B0604020202020204" pitchFamily="34" charset="0"/>
              </a:rPr>
              <a:t>β) </a:t>
            </a:r>
            <a:r>
              <a:rPr lang="el-GR" sz="2400" dirty="0">
                <a:latin typeface="Arial" panose="020B0604020202020204" pitchFamily="34" charset="0"/>
              </a:rPr>
              <a:t>Την εκτελεστική εξουσία ασκούσε ο βασιλιάς μέσω των υπουργών που διόριζε ο ίδιος. </a:t>
            </a:r>
            <a:br>
              <a:rPr lang="el-GR" sz="2400" dirty="0">
                <a:latin typeface="Arial" panose="020B0604020202020204" pitchFamily="34" charset="0"/>
              </a:rPr>
            </a:br>
            <a:r>
              <a:rPr lang="el-GR" sz="2400" b="1" dirty="0">
                <a:latin typeface="Arial" panose="020B0604020202020204" pitchFamily="34" charset="0"/>
              </a:rPr>
              <a:t>γ) </a:t>
            </a:r>
            <a:r>
              <a:rPr lang="el-GR" sz="2400" dirty="0">
                <a:latin typeface="Arial" panose="020B0604020202020204" pitchFamily="34" charset="0"/>
              </a:rPr>
              <a:t>Τη δικαστική εξουσία ασκούσαν οι δικαστές (διορίζονταν από τον βασιλιά).</a:t>
            </a:r>
            <a:br>
              <a:rPr lang="el-GR" sz="2400" dirty="0">
                <a:latin typeface="Arial" panose="020B0604020202020204" pitchFamily="34" charset="0"/>
              </a:rPr>
            </a:br>
            <a:r>
              <a:rPr lang="el-GR" sz="2400" dirty="0">
                <a:latin typeface="Arial" panose="020B0604020202020204" pitchFamily="34" charset="0"/>
              </a:rPr>
              <a:t/>
            </a:r>
            <a:br>
              <a:rPr lang="el-GR" sz="2400" dirty="0">
                <a:latin typeface="Arial" panose="020B0604020202020204" pitchFamily="34" charset="0"/>
              </a:rPr>
            </a:br>
            <a:r>
              <a:rPr lang="el-GR" sz="2400" dirty="0">
                <a:latin typeface="Arial" panose="020B0604020202020204" pitchFamily="34" charset="0"/>
              </a:rPr>
              <a:t> </a:t>
            </a:r>
            <a:r>
              <a:rPr lang="el-GR" sz="2400" b="1" dirty="0">
                <a:solidFill>
                  <a:srgbClr val="34946E"/>
                </a:solidFill>
                <a:latin typeface="Arial" panose="020B0604020202020204" pitchFamily="34" charset="0"/>
                <a:hlinkClick r:id="rId2"/>
              </a:rPr>
              <a:t>Το σύνταγμα του 1844</a:t>
            </a:r>
            <a:r>
              <a:rPr lang="el-GR" sz="2400" dirty="0">
                <a:solidFill>
                  <a:srgbClr val="34946E"/>
                </a:solidFill>
                <a:latin typeface="Arial" panose="020B0604020202020204" pitchFamily="34" charset="0"/>
                <a:hlinkClick r:id="rId2"/>
              </a:rPr>
              <a:t> </a:t>
            </a:r>
            <a:r>
              <a:rPr lang="el-GR" sz="2400" dirty="0">
                <a:latin typeface="Arial" panose="020B0604020202020204" pitchFamily="34" charset="0"/>
              </a:rPr>
              <a:t>είχε και φιλελεύθερα στοιχεία</a:t>
            </a:r>
            <a:r>
              <a:rPr lang="el-GR" sz="2400" dirty="0" smtClean="0">
                <a:latin typeface="Arial" panose="020B0604020202020204" pitchFamily="34" charset="0"/>
              </a:rPr>
              <a:t>: </a:t>
            </a:r>
          </a:p>
          <a:p>
            <a:r>
              <a:rPr lang="el-GR" sz="2400" b="1" dirty="0" smtClean="0">
                <a:latin typeface="Arial" panose="020B0604020202020204" pitchFamily="34" charset="0"/>
              </a:rPr>
              <a:t>1. </a:t>
            </a:r>
            <a:r>
              <a:rPr lang="el-GR" sz="2400" dirty="0" smtClean="0">
                <a:latin typeface="Arial" panose="020B0604020202020204" pitchFamily="34" charset="0"/>
              </a:rPr>
              <a:t>Ισότητα </a:t>
            </a:r>
            <a:r>
              <a:rPr lang="el-GR" sz="2400" dirty="0">
                <a:latin typeface="Arial" panose="020B0604020202020204" pitchFamily="34" charset="0"/>
              </a:rPr>
              <a:t>απέναντι στον νόμο</a:t>
            </a:r>
          </a:p>
          <a:p>
            <a:r>
              <a:rPr lang="el-GR" sz="2400" b="1" dirty="0" smtClean="0">
                <a:latin typeface="Arial" panose="020B0604020202020204" pitchFamily="34" charset="0"/>
              </a:rPr>
              <a:t>2.  </a:t>
            </a:r>
            <a:r>
              <a:rPr lang="el-GR" sz="2400" dirty="0" smtClean="0">
                <a:latin typeface="Arial" panose="020B0604020202020204" pitchFamily="34" charset="0"/>
              </a:rPr>
              <a:t>Απαγόρευση </a:t>
            </a:r>
            <a:r>
              <a:rPr lang="el-GR" sz="2400" dirty="0">
                <a:latin typeface="Arial" panose="020B0604020202020204" pitchFamily="34" charset="0"/>
              </a:rPr>
              <a:t>της δουλείας και των βασανιστηρίων</a:t>
            </a:r>
          </a:p>
          <a:p>
            <a:r>
              <a:rPr lang="el-GR" sz="2400" b="1" dirty="0" smtClean="0">
                <a:latin typeface="Arial" panose="020B0604020202020204" pitchFamily="34" charset="0"/>
              </a:rPr>
              <a:t>3. </a:t>
            </a:r>
            <a:r>
              <a:rPr lang="el-GR" sz="2400" dirty="0" smtClean="0">
                <a:latin typeface="Arial" panose="020B0604020202020204" pitchFamily="34" charset="0"/>
              </a:rPr>
              <a:t>Ελευθερία </a:t>
            </a:r>
            <a:r>
              <a:rPr lang="el-GR" sz="2400" dirty="0">
                <a:latin typeface="Arial" panose="020B0604020202020204" pitchFamily="34" charset="0"/>
              </a:rPr>
              <a:t>γνώμης και τύπου</a:t>
            </a:r>
          </a:p>
          <a:p>
            <a:r>
              <a:rPr lang="el-GR" sz="2400" b="1" dirty="0" smtClean="0">
                <a:latin typeface="Arial" panose="020B0604020202020204" pitchFamily="34" charset="0"/>
              </a:rPr>
              <a:t>4. </a:t>
            </a:r>
            <a:r>
              <a:rPr lang="el-GR" sz="2400" dirty="0" smtClean="0">
                <a:latin typeface="Arial" panose="020B0604020202020204" pitchFamily="34" charset="0"/>
              </a:rPr>
              <a:t>Προστασία </a:t>
            </a:r>
            <a:r>
              <a:rPr lang="el-GR" sz="2400" dirty="0">
                <a:latin typeface="Arial" panose="020B0604020202020204" pitchFamily="34" charset="0"/>
              </a:rPr>
              <a:t>της ιδιοκτησίας κ.ά.</a:t>
            </a:r>
            <a:endParaRPr lang="el-GR" sz="2400" b="0" i="0" dirty="0">
              <a:effectLst/>
              <a:latin typeface="Arial" panose="020B0604020202020204" pitchFamily="34" charset="0"/>
            </a:endParaRPr>
          </a:p>
        </p:txBody>
      </p:sp>
    </p:spTree>
    <p:extLst>
      <p:ext uri="{BB962C8B-B14F-4D97-AF65-F5344CB8AC3E}">
        <p14:creationId xmlns:p14="http://schemas.microsoft.com/office/powerpoint/2010/main" val="3881247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88572" y="398812"/>
            <a:ext cx="10863943" cy="6124754"/>
          </a:xfrm>
          <a:prstGeom prst="rect">
            <a:avLst/>
          </a:prstGeom>
          <a:solidFill>
            <a:schemeClr val="bg1">
              <a:lumMod val="95000"/>
            </a:schemeClr>
          </a:solidFill>
          <a:ln>
            <a:solidFill>
              <a:schemeClr val="accent1"/>
            </a:solidFill>
          </a:ln>
        </p:spPr>
        <p:txBody>
          <a:bodyPr wrap="square">
            <a:spAutoFit/>
          </a:bodyPr>
          <a:lstStyle/>
          <a:p>
            <a:pPr algn="ctr"/>
            <a:r>
              <a:rPr lang="el-GR" sz="2800" b="1" dirty="0">
                <a:latin typeface="Arial" panose="020B0604020202020204" pitchFamily="34" charset="0"/>
              </a:rPr>
              <a:t>Η διαμάχη αυτοχθόνων – </a:t>
            </a:r>
            <a:r>
              <a:rPr lang="el-GR" sz="2800" b="1" dirty="0" smtClean="0">
                <a:latin typeface="Arial" panose="020B0604020202020204" pitchFamily="34" charset="0"/>
              </a:rPr>
              <a:t>ετεροχθόνων</a:t>
            </a:r>
          </a:p>
          <a:p>
            <a:endParaRPr lang="el-GR" sz="2800" b="1" dirty="0" smtClean="0">
              <a:latin typeface="Arial" panose="020B0604020202020204" pitchFamily="34" charset="0"/>
            </a:endParaRPr>
          </a:p>
          <a:p>
            <a:pPr>
              <a:buFont typeface="Arial" panose="020B0604020202020204" pitchFamily="34" charset="0"/>
              <a:buChar char="•"/>
            </a:pPr>
            <a:r>
              <a:rPr lang="el-GR" sz="2800" dirty="0" smtClean="0">
                <a:latin typeface="Arial" panose="020B0604020202020204" pitchFamily="34" charset="0"/>
              </a:rPr>
              <a:t>Στη </a:t>
            </a:r>
            <a:r>
              <a:rPr lang="el-GR" sz="2800" dirty="0">
                <a:latin typeface="Arial" panose="020B0604020202020204" pitchFamily="34" charset="0"/>
              </a:rPr>
              <a:t>διάρκεια της Εθνοσυνέλευσης που προετοίμασε το σύνταγμα του 1843 εκφράστηκε έντονη αντίθεση ανάμεσα στους αυτόχθονες (Έλληνες γεννημένους στα όρια του ελληνικού κράτους) και στους ετερόχθονες (Έλληνες γεννημένους σε περιοχές εκτός του ελληνικού κράτους).</a:t>
            </a:r>
          </a:p>
          <a:p>
            <a:pPr>
              <a:buFont typeface="Arial" panose="020B0604020202020204" pitchFamily="34" charset="0"/>
              <a:buChar char="•"/>
            </a:pPr>
            <a:r>
              <a:rPr lang="el-GR" sz="2800" dirty="0">
                <a:latin typeface="Arial" panose="020B0604020202020204" pitchFamily="34" charset="0"/>
              </a:rPr>
              <a:t>Οι αυτόχθονες διαμαρτύρονταν γιατί οι ετερόχθονες καταλάμβαναν θέσεις στη δημόσια διοίκηση.</a:t>
            </a:r>
          </a:p>
          <a:p>
            <a:pPr>
              <a:buFont typeface="Arial" panose="020B0604020202020204" pitchFamily="34" charset="0"/>
              <a:buChar char="•"/>
            </a:pPr>
            <a:r>
              <a:rPr lang="el-GR" sz="2800" dirty="0">
                <a:latin typeface="Arial" panose="020B0604020202020204" pitchFamily="34" charset="0"/>
              </a:rPr>
              <a:t>Μετά τις πιέσεις των αυτοχθόνων αποφασίστηκε</a:t>
            </a:r>
            <a:r>
              <a:rPr lang="el-GR" sz="2800" dirty="0" smtClean="0">
                <a:latin typeface="Arial" panose="020B0604020202020204" pitchFamily="34" charset="0"/>
              </a:rPr>
              <a:t>:</a:t>
            </a:r>
          </a:p>
          <a:p>
            <a:r>
              <a:rPr lang="el-GR" sz="2800" b="1" dirty="0" smtClean="0">
                <a:latin typeface="Arial" panose="020B0604020202020204" pitchFamily="34" charset="0"/>
              </a:rPr>
              <a:t>α</a:t>
            </a:r>
            <a:r>
              <a:rPr lang="el-GR" sz="2800" b="1" dirty="0">
                <a:latin typeface="Arial" panose="020B0604020202020204" pitchFamily="34" charset="0"/>
              </a:rPr>
              <a:t>) </a:t>
            </a:r>
            <a:r>
              <a:rPr lang="el-GR" sz="2800" dirty="0">
                <a:latin typeface="Arial" panose="020B0604020202020204" pitchFamily="34" charset="0"/>
              </a:rPr>
              <a:t>Οι ετερόχθονες να μην καταλαμβάνουν θέσεις στη δημόσια διοίκηση (εκτός από την εκπαίδευση και τον στρατό).</a:t>
            </a:r>
            <a:br>
              <a:rPr lang="el-GR" sz="2800" dirty="0">
                <a:latin typeface="Arial" panose="020B0604020202020204" pitchFamily="34" charset="0"/>
              </a:rPr>
            </a:br>
            <a:r>
              <a:rPr lang="el-GR" sz="2800" b="1" dirty="0">
                <a:latin typeface="Arial" panose="020B0604020202020204" pitchFamily="34" charset="0"/>
              </a:rPr>
              <a:t>β) </a:t>
            </a:r>
            <a:r>
              <a:rPr lang="el-GR" sz="2800" dirty="0">
                <a:latin typeface="Arial" panose="020B0604020202020204" pitchFamily="34" charset="0"/>
              </a:rPr>
              <a:t>Οι ετερόχθονες να εκλέγονται βουλευτές μόνο σε οικισμούς ετεροχθόνων. </a:t>
            </a:r>
            <a:endParaRPr lang="el-GR" sz="2800" dirty="0"/>
          </a:p>
        </p:txBody>
      </p:sp>
    </p:spTree>
    <p:extLst>
      <p:ext uri="{BB962C8B-B14F-4D97-AF65-F5344CB8AC3E}">
        <p14:creationId xmlns:p14="http://schemas.microsoft.com/office/powerpoint/2010/main" val="263399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06286" y="184639"/>
            <a:ext cx="10589706" cy="6555641"/>
          </a:xfrm>
          <a:prstGeom prst="rect">
            <a:avLst/>
          </a:prstGeom>
          <a:solidFill>
            <a:schemeClr val="bg1">
              <a:lumMod val="95000"/>
            </a:schemeClr>
          </a:solidFill>
          <a:ln>
            <a:solidFill>
              <a:schemeClr val="accent1"/>
            </a:solidFill>
          </a:ln>
        </p:spPr>
        <p:txBody>
          <a:bodyPr wrap="square">
            <a:spAutoFit/>
          </a:bodyPr>
          <a:lstStyle/>
          <a:p>
            <a:pPr algn="ctr"/>
            <a:r>
              <a:rPr lang="el-GR" sz="2800" b="1" dirty="0" smtClean="0">
                <a:latin typeface="Arial" panose="020B0604020202020204" pitchFamily="34" charset="0"/>
              </a:rPr>
              <a:t>Η </a:t>
            </a:r>
            <a:r>
              <a:rPr lang="el-GR" sz="2800" b="1" dirty="0">
                <a:latin typeface="Arial" panose="020B0604020202020204" pitchFamily="34" charset="0"/>
              </a:rPr>
              <a:t>λειτουργία του </a:t>
            </a:r>
            <a:r>
              <a:rPr lang="el-GR" sz="2800" b="1" dirty="0" smtClean="0">
                <a:latin typeface="Arial" panose="020B0604020202020204" pitchFamily="34" charset="0"/>
              </a:rPr>
              <a:t>πολιτεύματος</a:t>
            </a:r>
          </a:p>
          <a:p>
            <a:r>
              <a:rPr lang="el-GR" sz="2800" dirty="0">
                <a:latin typeface="Arial" panose="020B0604020202020204" pitchFamily="34" charset="0"/>
              </a:rPr>
              <a:t/>
            </a:r>
            <a:br>
              <a:rPr lang="el-GR" sz="2800" dirty="0">
                <a:latin typeface="Arial" panose="020B0604020202020204" pitchFamily="34" charset="0"/>
              </a:rPr>
            </a:br>
            <a:r>
              <a:rPr lang="el-GR" sz="2800" b="1" dirty="0">
                <a:latin typeface="Arial" panose="020B0604020202020204" pitchFamily="34" charset="0"/>
              </a:rPr>
              <a:t>Θετικά στοιχεία στο σύνταγμα του 1844:</a:t>
            </a:r>
            <a:r>
              <a:rPr lang="el-GR" sz="2800" dirty="0">
                <a:latin typeface="Arial" panose="020B0604020202020204" pitchFamily="34" charset="0"/>
              </a:rPr>
              <a:t/>
            </a:r>
            <a:br>
              <a:rPr lang="el-GR" sz="2800" dirty="0">
                <a:latin typeface="Arial" panose="020B0604020202020204" pitchFamily="34" charset="0"/>
              </a:rPr>
            </a:br>
            <a:r>
              <a:rPr lang="el-GR" sz="2800" b="1" dirty="0">
                <a:latin typeface="Arial" panose="020B0604020202020204" pitchFamily="34" charset="0"/>
              </a:rPr>
              <a:t>α)</a:t>
            </a:r>
            <a:r>
              <a:rPr lang="el-GR" sz="2800" dirty="0">
                <a:latin typeface="Arial" panose="020B0604020202020204" pitchFamily="34" charset="0"/>
              </a:rPr>
              <a:t> Η καθιέρωση κοινοβουλευτικών θεσμών (Βουλή)</a:t>
            </a:r>
            <a:br>
              <a:rPr lang="el-GR" sz="2800" dirty="0">
                <a:latin typeface="Arial" panose="020B0604020202020204" pitchFamily="34" charset="0"/>
              </a:rPr>
            </a:br>
            <a:r>
              <a:rPr lang="el-GR" sz="2800" b="1" dirty="0">
                <a:latin typeface="Arial" panose="020B0604020202020204" pitchFamily="34" charset="0"/>
              </a:rPr>
              <a:t>β) </a:t>
            </a:r>
            <a:r>
              <a:rPr lang="el-GR" sz="2800" dirty="0">
                <a:latin typeface="Arial" panose="020B0604020202020204" pitchFamily="34" charset="0"/>
              </a:rPr>
              <a:t>Τα φιλελεύθερα </a:t>
            </a:r>
            <a:r>
              <a:rPr lang="el-GR" sz="2800" dirty="0" smtClean="0">
                <a:latin typeface="Arial" panose="020B0604020202020204" pitchFamily="34" charset="0"/>
              </a:rPr>
              <a:t>άρθρα</a:t>
            </a:r>
          </a:p>
          <a:p>
            <a:r>
              <a:rPr lang="el-GR" sz="2800" dirty="0">
                <a:latin typeface="Arial" panose="020B0604020202020204" pitchFamily="34" charset="0"/>
              </a:rPr>
              <a:t/>
            </a:r>
            <a:br>
              <a:rPr lang="el-GR" sz="2800" dirty="0">
                <a:latin typeface="Arial" panose="020B0604020202020204" pitchFamily="34" charset="0"/>
              </a:rPr>
            </a:br>
            <a:r>
              <a:rPr lang="el-GR" sz="2800" b="1" dirty="0" smtClean="0">
                <a:latin typeface="Arial" panose="020B0604020202020204" pitchFamily="34" charset="0"/>
              </a:rPr>
              <a:t>Αρνητικά </a:t>
            </a:r>
            <a:r>
              <a:rPr lang="el-GR" sz="2800" b="1" dirty="0">
                <a:latin typeface="Arial" panose="020B0604020202020204" pitchFamily="34" charset="0"/>
              </a:rPr>
              <a:t>στοιχεία:</a:t>
            </a:r>
            <a:r>
              <a:rPr lang="el-GR" sz="2800" dirty="0">
                <a:latin typeface="Arial" panose="020B0604020202020204" pitchFamily="34" charset="0"/>
              </a:rPr>
              <a:t/>
            </a:r>
            <a:br>
              <a:rPr lang="el-GR" sz="2800" dirty="0">
                <a:latin typeface="Arial" panose="020B0604020202020204" pitchFamily="34" charset="0"/>
              </a:rPr>
            </a:br>
            <a:r>
              <a:rPr lang="el-GR" sz="2800" b="1" dirty="0">
                <a:latin typeface="Arial" panose="020B0604020202020204" pitchFamily="34" charset="0"/>
              </a:rPr>
              <a:t>α)</a:t>
            </a:r>
            <a:r>
              <a:rPr lang="el-GR" sz="2800" dirty="0">
                <a:latin typeface="Arial" panose="020B0604020202020204" pitchFamily="34" charset="0"/>
              </a:rPr>
              <a:t> Οι υπερεξουσίες του βασιλιά (νόθευαν τον δημοκρατικό χαρακτήρα του πολιτεύματος)</a:t>
            </a:r>
            <a:br>
              <a:rPr lang="el-GR" sz="2800" dirty="0">
                <a:latin typeface="Arial" panose="020B0604020202020204" pitchFamily="34" charset="0"/>
              </a:rPr>
            </a:br>
            <a:r>
              <a:rPr lang="el-GR" sz="2800" b="1" dirty="0">
                <a:latin typeface="Arial" panose="020B0604020202020204" pitchFamily="34" charset="0"/>
              </a:rPr>
              <a:t>β)</a:t>
            </a:r>
            <a:r>
              <a:rPr lang="el-GR" sz="2800" dirty="0">
                <a:latin typeface="Arial" panose="020B0604020202020204" pitchFamily="34" charset="0"/>
              </a:rPr>
              <a:t> Τα κόμματα δεν ήταν επίσημα αναγνωρισμένα</a:t>
            </a:r>
            <a:br>
              <a:rPr lang="el-GR" sz="2800" dirty="0">
                <a:latin typeface="Arial" panose="020B0604020202020204" pitchFamily="34" charset="0"/>
              </a:rPr>
            </a:br>
            <a:r>
              <a:rPr lang="el-GR" sz="2800" b="1" dirty="0">
                <a:latin typeface="Arial" panose="020B0604020202020204" pitchFamily="34" charset="0"/>
              </a:rPr>
              <a:t>γ) </a:t>
            </a:r>
            <a:r>
              <a:rPr lang="el-GR" sz="2800" dirty="0">
                <a:latin typeface="Arial" panose="020B0604020202020204" pitchFamily="34" charset="0"/>
              </a:rPr>
              <a:t>Στις εκλογές του 1844 χρησιμοποιήθηκαν αθέμιτα μέσα (καλπονοθεία, εκβιασμοί, χρηματισμοί) κυρίως από το γαλλικό κόμμα (Ι. Κωλέττη), που κέρδισε τις εκλογές.</a:t>
            </a:r>
            <a:br>
              <a:rPr lang="el-GR" sz="2800" dirty="0">
                <a:latin typeface="Arial" panose="020B0604020202020204" pitchFamily="34" charset="0"/>
              </a:rPr>
            </a:br>
            <a:r>
              <a:rPr lang="el-GR" sz="2800" b="1" dirty="0">
                <a:latin typeface="Arial" panose="020B0604020202020204" pitchFamily="34" charset="0"/>
              </a:rPr>
              <a:t>δ) </a:t>
            </a:r>
            <a:r>
              <a:rPr lang="el-GR" sz="2800" dirty="0">
                <a:latin typeface="Arial" panose="020B0604020202020204" pitchFamily="34" charset="0"/>
              </a:rPr>
              <a:t>Κωλέττης και βασιλιάς συνεργάστηκαν </a:t>
            </a:r>
            <a:r>
              <a:rPr lang="el-GR" sz="2800" dirty="0" smtClean="0">
                <a:latin typeface="Arial" panose="020B0604020202020204" pitchFamily="34" charset="0"/>
              </a:rPr>
              <a:t>παραβιάζοντας</a:t>
            </a:r>
          </a:p>
          <a:p>
            <a:r>
              <a:rPr lang="el-GR" sz="2800" dirty="0" smtClean="0">
                <a:latin typeface="Arial" panose="020B0604020202020204" pitchFamily="34" charset="0"/>
              </a:rPr>
              <a:t> </a:t>
            </a:r>
            <a:r>
              <a:rPr lang="el-GR" sz="2800" dirty="0">
                <a:latin typeface="Arial" panose="020B0604020202020204" pitchFamily="34" charset="0"/>
              </a:rPr>
              <a:t>το σύνταγμα </a:t>
            </a:r>
            <a:endParaRPr lang="el-GR" sz="2800" dirty="0"/>
          </a:p>
        </p:txBody>
      </p:sp>
    </p:spTree>
    <p:extLst>
      <p:ext uri="{BB962C8B-B14F-4D97-AF65-F5344CB8AC3E}">
        <p14:creationId xmlns:p14="http://schemas.microsoft.com/office/powerpoint/2010/main" val="2073426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00" y="234859"/>
            <a:ext cx="10994571" cy="6370975"/>
          </a:xfrm>
          <a:prstGeom prst="rect">
            <a:avLst/>
          </a:prstGeom>
          <a:solidFill>
            <a:schemeClr val="bg1">
              <a:lumMod val="95000"/>
            </a:schemeClr>
          </a:solidFill>
          <a:ln>
            <a:solidFill>
              <a:schemeClr val="accent1"/>
            </a:solidFill>
          </a:ln>
        </p:spPr>
        <p:txBody>
          <a:bodyPr wrap="square">
            <a:spAutoFit/>
          </a:bodyPr>
          <a:lstStyle/>
          <a:p>
            <a:pPr algn="ctr"/>
            <a:r>
              <a:rPr lang="el-GR" sz="2400" b="1" dirty="0">
                <a:latin typeface="Arial" panose="020B0604020202020204" pitchFamily="34" charset="0"/>
              </a:rPr>
              <a:t>Μεγάλη Ιδέα και </a:t>
            </a:r>
            <a:r>
              <a:rPr lang="el-GR" sz="2400" b="1" dirty="0" smtClean="0">
                <a:latin typeface="Arial" panose="020B0604020202020204" pitchFamily="34" charset="0"/>
              </a:rPr>
              <a:t>αλυτρωτισμός</a:t>
            </a:r>
          </a:p>
          <a:p>
            <a:r>
              <a:rPr lang="el-GR" sz="2400" dirty="0"/>
              <a:t/>
            </a:r>
            <a:br>
              <a:rPr lang="el-GR" sz="2400" dirty="0"/>
            </a:br>
            <a:r>
              <a:rPr lang="el-GR" sz="2400" b="1" u="sng" dirty="0">
                <a:latin typeface="Arial" panose="020B0604020202020204" pitchFamily="34" charset="0"/>
              </a:rPr>
              <a:t>Μεγάλη Ιδέα</a:t>
            </a:r>
            <a:r>
              <a:rPr lang="el-GR" sz="2400" b="1" dirty="0">
                <a:latin typeface="Arial" panose="020B0604020202020204" pitchFamily="34" charset="0"/>
              </a:rPr>
              <a:t>: </a:t>
            </a:r>
            <a:r>
              <a:rPr lang="el-GR" sz="2400" dirty="0">
                <a:latin typeface="Arial" panose="020B0604020202020204" pitchFamily="34" charset="0"/>
              </a:rPr>
              <a:t>Η άποψη ότι, για να αναπτυχθεί η χώρα, θα έπρεπε πρώτα να συμπεριληφθούν στο ελληνικό κράτος περιοχές με αλύτρωτους ελληνικούς πληθυσμούς, που βρίσκονταν στην οθωμανική κυριαρχία και να επανασυσταθεί η Βυζαντινή αυτοκρατορία.</a:t>
            </a:r>
            <a:br>
              <a:rPr lang="el-GR" sz="2400" dirty="0">
                <a:latin typeface="Arial" panose="020B0604020202020204" pitchFamily="34" charset="0"/>
              </a:rPr>
            </a:br>
            <a:r>
              <a:rPr lang="el-GR" sz="2400" dirty="0">
                <a:latin typeface="Arial" panose="020B0604020202020204" pitchFamily="34" charset="0"/>
              </a:rPr>
              <a:t/>
            </a:r>
            <a:br>
              <a:rPr lang="el-GR" sz="2400" dirty="0">
                <a:latin typeface="Arial" panose="020B0604020202020204" pitchFamily="34" charset="0"/>
              </a:rPr>
            </a:br>
            <a:r>
              <a:rPr lang="el-GR" sz="2400" b="1" u="sng" dirty="0">
                <a:latin typeface="Arial" panose="020B0604020202020204" pitchFamily="34" charset="0"/>
              </a:rPr>
              <a:t>Αλυτρωτισμός:</a:t>
            </a:r>
            <a:r>
              <a:rPr lang="el-GR" sz="2400" dirty="0">
                <a:latin typeface="Arial" panose="020B0604020202020204" pitchFamily="34" charset="0"/>
              </a:rPr>
              <a:t> Η πολιτική που στόχευε στην ένταξη των Ελλήνων και των εδαφών, στα οποία κατοικούσαν, στο ελληνικό κράτος.</a:t>
            </a:r>
            <a:br>
              <a:rPr lang="el-GR" sz="2400" dirty="0">
                <a:latin typeface="Arial" panose="020B0604020202020204" pitchFamily="34" charset="0"/>
              </a:rPr>
            </a:br>
            <a:r>
              <a:rPr lang="el-GR" sz="2400" dirty="0">
                <a:latin typeface="Arial" panose="020B0604020202020204" pitchFamily="34" charset="0"/>
              </a:rPr>
              <a:t/>
            </a:r>
            <a:br>
              <a:rPr lang="el-GR" sz="2400" dirty="0">
                <a:latin typeface="Arial" panose="020B0604020202020204" pitchFamily="34" charset="0"/>
              </a:rPr>
            </a:br>
            <a:r>
              <a:rPr lang="el-GR" sz="2400" b="1" dirty="0">
                <a:latin typeface="Arial" panose="020B0604020202020204" pitchFamily="34" charset="0"/>
              </a:rPr>
              <a:t>Η Μεγάλη Ιδέα:</a:t>
            </a:r>
            <a:r>
              <a:rPr lang="el-GR" sz="2400" dirty="0">
                <a:latin typeface="Arial" panose="020B0604020202020204" pitchFamily="34" charset="0"/>
              </a:rPr>
              <a:t/>
            </a:r>
            <a:br>
              <a:rPr lang="el-GR" sz="2400" dirty="0">
                <a:latin typeface="Arial" panose="020B0604020202020204" pitchFamily="34" charset="0"/>
              </a:rPr>
            </a:br>
            <a:r>
              <a:rPr lang="el-GR" sz="2400" b="1" dirty="0">
                <a:latin typeface="Arial" panose="020B0604020202020204" pitchFamily="34" charset="0"/>
              </a:rPr>
              <a:t>α) </a:t>
            </a:r>
            <a:r>
              <a:rPr lang="el-GR" sz="2400" dirty="0">
                <a:latin typeface="Arial" panose="020B0604020202020204" pitchFamily="34" charset="0"/>
              </a:rPr>
              <a:t>Διατυπώθηκε από τον Κωλέττη στην Εθνοσυνέλευση το 1844.</a:t>
            </a:r>
            <a:br>
              <a:rPr lang="el-GR" sz="2400" dirty="0">
                <a:latin typeface="Arial" panose="020B0604020202020204" pitchFamily="34" charset="0"/>
              </a:rPr>
            </a:br>
            <a:r>
              <a:rPr lang="el-GR" sz="2400" b="1" dirty="0">
                <a:latin typeface="Arial" panose="020B0604020202020204" pitchFamily="34" charset="0"/>
              </a:rPr>
              <a:t>β) </a:t>
            </a:r>
            <a:r>
              <a:rPr lang="el-GR" sz="2400" dirty="0">
                <a:latin typeface="Arial" panose="020B0604020202020204" pitchFamily="34" charset="0"/>
              </a:rPr>
              <a:t>Έγινε αποδεκτή από την ελληνική κοινωνία.</a:t>
            </a:r>
            <a:br>
              <a:rPr lang="el-GR" sz="2400" dirty="0">
                <a:latin typeface="Arial" panose="020B0604020202020204" pitchFamily="34" charset="0"/>
              </a:rPr>
            </a:br>
            <a:r>
              <a:rPr lang="el-GR" sz="2400" b="1" dirty="0">
                <a:latin typeface="Arial" panose="020B0604020202020204" pitchFamily="34" charset="0"/>
              </a:rPr>
              <a:t>γ)</a:t>
            </a:r>
            <a:r>
              <a:rPr lang="el-GR" sz="2400" dirty="0">
                <a:latin typeface="Arial" panose="020B0604020202020204" pitchFamily="34" charset="0"/>
              </a:rPr>
              <a:t> Υιοθετήθηκε ως επίσημη κρατική πολιτική μέχρι το 1922.</a:t>
            </a:r>
            <a:br>
              <a:rPr lang="el-GR" sz="2400" dirty="0">
                <a:latin typeface="Arial" panose="020B0604020202020204" pitchFamily="34" charset="0"/>
              </a:rPr>
            </a:br>
            <a:r>
              <a:rPr lang="el-GR" sz="2400" dirty="0">
                <a:latin typeface="Arial" panose="020B0604020202020204" pitchFamily="34" charset="0"/>
              </a:rPr>
              <a:t/>
            </a:r>
            <a:br>
              <a:rPr lang="el-GR" sz="2400" dirty="0">
                <a:latin typeface="Arial" panose="020B0604020202020204" pitchFamily="34" charset="0"/>
              </a:rPr>
            </a:br>
            <a:r>
              <a:rPr lang="el-GR" sz="2400" b="1" dirty="0" smtClean="0">
                <a:latin typeface="Arial" panose="020B0604020202020204" pitchFamily="34" charset="0"/>
              </a:rPr>
              <a:t>Η </a:t>
            </a:r>
            <a:r>
              <a:rPr lang="el-GR" sz="2400" b="1" dirty="0">
                <a:latin typeface="Arial" panose="020B0604020202020204" pitchFamily="34" charset="0"/>
              </a:rPr>
              <a:t>άλλη άποψη (Αλέξ. Μαυροκορδάτος):</a:t>
            </a:r>
            <a:r>
              <a:rPr lang="el-GR" sz="2400" dirty="0">
                <a:latin typeface="Arial" panose="020B0604020202020204" pitchFamily="34" charset="0"/>
              </a:rPr>
              <a:t>  Πρώτα οικονομική ανάπτυξη της Ελλάδας και μετά εδαφική επέκτασή της.</a:t>
            </a:r>
            <a:endParaRPr lang="el-GR" sz="2400" dirty="0"/>
          </a:p>
        </p:txBody>
      </p:sp>
    </p:spTree>
    <p:extLst>
      <p:ext uri="{BB962C8B-B14F-4D97-AF65-F5344CB8AC3E}">
        <p14:creationId xmlns:p14="http://schemas.microsoft.com/office/powerpoint/2010/main" val="2886000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5143" y="370114"/>
            <a:ext cx="9753600" cy="611777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715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12406" y="589480"/>
            <a:ext cx="10007739" cy="5632311"/>
          </a:xfrm>
          <a:prstGeom prst="rect">
            <a:avLst/>
          </a:prstGeom>
          <a:solidFill>
            <a:schemeClr val="bg1">
              <a:lumMod val="95000"/>
            </a:schemeClr>
          </a:solidFill>
          <a:ln>
            <a:solidFill>
              <a:schemeClr val="accent1"/>
            </a:solidFill>
          </a:ln>
        </p:spPr>
        <p:txBody>
          <a:bodyPr wrap="square">
            <a:spAutoFit/>
          </a:bodyPr>
          <a:lstStyle/>
          <a:p>
            <a:endParaRPr lang="el-GR" sz="2400" b="1" dirty="0" smtClean="0">
              <a:latin typeface="Arial" panose="020B0604020202020204" pitchFamily="34" charset="0"/>
              <a:cs typeface="Arial" panose="020B0604020202020204" pitchFamily="34" charset="0"/>
              <a:hlinkClick r:id="rId2"/>
            </a:endParaRPr>
          </a:p>
          <a:p>
            <a:pPr algn="ctr"/>
            <a:endParaRPr lang="el-GR" sz="2400" b="1" dirty="0" smtClean="0">
              <a:latin typeface="Arial" panose="020B0604020202020204" pitchFamily="34" charset="0"/>
              <a:cs typeface="Arial" panose="020B0604020202020204" pitchFamily="34" charset="0"/>
              <a:hlinkClick r:id="rId2"/>
            </a:endParaRPr>
          </a:p>
          <a:p>
            <a:pPr algn="ctr"/>
            <a:r>
              <a:rPr lang="el-GR" sz="2400" b="1" dirty="0" smtClean="0">
                <a:latin typeface="Arial" panose="020B0604020202020204" pitchFamily="34" charset="0"/>
                <a:cs typeface="Arial" panose="020B0604020202020204" pitchFamily="34" charset="0"/>
                <a:hlinkClick r:id="rId2"/>
              </a:rPr>
              <a:t>Ο </a:t>
            </a:r>
            <a:r>
              <a:rPr lang="el-GR" sz="2400" b="1" dirty="0">
                <a:latin typeface="Arial" panose="020B0604020202020204" pitchFamily="34" charset="0"/>
                <a:cs typeface="Arial" panose="020B0604020202020204" pitchFamily="34" charset="0"/>
                <a:hlinkClick r:id="rId2"/>
              </a:rPr>
              <a:t>Κριμαϊκός πόλεμος (1854-1856)</a:t>
            </a:r>
            <a:r>
              <a:rPr lang="el-GR" sz="2400" b="1" dirty="0">
                <a:latin typeface="Arial" panose="020B0604020202020204" pitchFamily="34" charset="0"/>
                <a:cs typeface="Arial" panose="020B0604020202020204" pitchFamily="34" charset="0"/>
              </a:rPr>
              <a:t> και ο ελληνισμός</a:t>
            </a:r>
            <a:r>
              <a:rPr lang="el-GR" sz="2400" b="1" dirty="0">
                <a:solidFill>
                  <a:srgbClr val="7A7A7B"/>
                </a:solidFill>
                <a:latin typeface="Arial" panose="020B0604020202020204" pitchFamily="34" charset="0"/>
                <a:cs typeface="Arial" panose="020B0604020202020204" pitchFamily="34" charset="0"/>
              </a:rPr>
              <a:t/>
            </a:r>
            <a:br>
              <a:rPr lang="el-GR" sz="2400" b="1" dirty="0">
                <a:solidFill>
                  <a:srgbClr val="7A7A7B"/>
                </a:solidFill>
                <a:latin typeface="Arial" panose="020B0604020202020204" pitchFamily="34" charset="0"/>
                <a:cs typeface="Arial" panose="020B0604020202020204" pitchFamily="34" charset="0"/>
              </a:rPr>
            </a:br>
            <a:r>
              <a:rPr lang="el-GR" sz="2400" b="1" dirty="0">
                <a:solidFill>
                  <a:srgbClr val="7A7A7B"/>
                </a:solidFill>
                <a:latin typeface="Arial" panose="020B0604020202020204" pitchFamily="34" charset="0"/>
                <a:cs typeface="Arial" panose="020B0604020202020204" pitchFamily="34" charset="0"/>
              </a:rPr>
              <a:t>​</a:t>
            </a:r>
            <a:r>
              <a:rPr lang="el-GR" sz="2400" dirty="0">
                <a:latin typeface="Arial" panose="020B0604020202020204" pitchFamily="34" charset="0"/>
                <a:cs typeface="Arial" panose="020B0604020202020204" pitchFamily="34" charset="0"/>
              </a:rPr>
              <a:t/>
            </a:r>
            <a:br>
              <a:rPr lang="el-GR" sz="2400" dirty="0">
                <a:latin typeface="Arial" panose="020B0604020202020204" pitchFamily="34" charset="0"/>
                <a:cs typeface="Arial" panose="020B0604020202020204" pitchFamily="34" charset="0"/>
              </a:rPr>
            </a:br>
            <a:r>
              <a:rPr lang="el-GR" sz="2400" dirty="0" smtClean="0">
                <a:latin typeface="Arial" panose="020B0604020202020204" pitchFamily="34" charset="0"/>
                <a:cs typeface="Arial" panose="020B0604020202020204" pitchFamily="34" charset="0"/>
              </a:rPr>
              <a:t> Ρωσοτουρκικός </a:t>
            </a:r>
            <a:r>
              <a:rPr lang="el-GR" sz="2400" dirty="0">
                <a:latin typeface="Arial" panose="020B0604020202020204" pitchFamily="34" charset="0"/>
                <a:cs typeface="Arial" panose="020B0604020202020204" pitchFamily="34" charset="0"/>
              </a:rPr>
              <a:t>(Κριμαϊκός) πόλεμος το 1854</a:t>
            </a:r>
            <a:r>
              <a:rPr lang="el-GR" sz="2400" dirty="0" smtClean="0">
                <a:latin typeface="Arial" panose="020B0604020202020204" pitchFamily="34" charset="0"/>
                <a:cs typeface="Arial" panose="020B0604020202020204" pitchFamily="34" charset="0"/>
              </a:rPr>
              <a:t>.</a:t>
            </a:r>
          </a:p>
          <a:p>
            <a:pPr algn="ctr"/>
            <a:r>
              <a:rPr lang="el-GR" sz="2400" dirty="0" smtClean="0">
                <a:latin typeface="Arial" panose="020B0604020202020204" pitchFamily="34" charset="0"/>
                <a:cs typeface="Arial" panose="020B0604020202020204" pitchFamily="34" charset="0"/>
              </a:rPr>
              <a:t>Στο</a:t>
            </a:r>
            <a:r>
              <a:rPr lang="el-GR" sz="2400" dirty="0" smtClean="0">
                <a:solidFill>
                  <a:srgbClr val="7A7A7B"/>
                </a:solidFill>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πλευρό του Σουλτάνου (Τουρκίας) </a:t>
            </a:r>
            <a:endParaRPr lang="el-GR" sz="2400" dirty="0" smtClean="0">
              <a:latin typeface="Arial" panose="020B0604020202020204" pitchFamily="34" charset="0"/>
              <a:cs typeface="Arial" panose="020B0604020202020204" pitchFamily="34" charset="0"/>
            </a:endParaRPr>
          </a:p>
          <a:p>
            <a:pPr algn="ctr"/>
            <a:r>
              <a:rPr lang="el-GR" sz="2400" dirty="0" smtClean="0">
                <a:latin typeface="Arial" panose="020B0604020202020204" pitchFamily="34" charset="0"/>
                <a:cs typeface="Arial" panose="020B0604020202020204" pitchFamily="34" charset="0"/>
              </a:rPr>
              <a:t>συμπαρατάχθηκαν </a:t>
            </a:r>
            <a:r>
              <a:rPr lang="el-GR" sz="2400" dirty="0">
                <a:latin typeface="Arial" panose="020B0604020202020204" pitchFamily="34" charset="0"/>
                <a:cs typeface="Arial" panose="020B0604020202020204" pitchFamily="34" charset="0"/>
              </a:rPr>
              <a:t>η Αγγλία και η Γαλλία</a:t>
            </a:r>
            <a:r>
              <a:rPr lang="el-GR" sz="2400" dirty="0" smtClean="0">
                <a:latin typeface="Arial" panose="020B0604020202020204" pitchFamily="34" charset="0"/>
                <a:cs typeface="Arial" panose="020B0604020202020204" pitchFamily="34" charset="0"/>
              </a:rPr>
              <a:t>.</a:t>
            </a:r>
          </a:p>
          <a:p>
            <a:endParaRPr lang="el-GR" sz="2400" dirty="0">
              <a:latin typeface="Arial" panose="020B0604020202020204" pitchFamily="34" charset="0"/>
              <a:cs typeface="Arial" panose="020B0604020202020204" pitchFamily="34" charset="0"/>
            </a:endParaRPr>
          </a:p>
          <a:p>
            <a:pPr>
              <a:buFont typeface="Arial" panose="020B0604020202020204" pitchFamily="34" charset="0"/>
              <a:buChar char="•"/>
            </a:pPr>
            <a:r>
              <a:rPr lang="el-GR" sz="2400" dirty="0">
                <a:latin typeface="Arial" panose="020B0604020202020204" pitchFamily="34" charset="0"/>
                <a:cs typeface="Arial" panose="020B0604020202020204" pitchFamily="34" charset="0"/>
              </a:rPr>
              <a:t>Ο πόλεμος μεταφέρθηκε στη χερσόνησο της Κριμαίας.</a:t>
            </a:r>
          </a:p>
          <a:p>
            <a:pPr>
              <a:buFont typeface="Arial" panose="020B0604020202020204" pitchFamily="34" charset="0"/>
              <a:buChar char="•"/>
            </a:pPr>
            <a:r>
              <a:rPr lang="el-GR" sz="2400" dirty="0">
                <a:latin typeface="Arial" panose="020B0604020202020204" pitchFamily="34" charset="0"/>
                <a:cs typeface="Arial" panose="020B0604020202020204" pitchFamily="34" charset="0"/>
              </a:rPr>
              <a:t>Ο Κριμαϊκός πόλεμος έληξε με ήττα της Ρωσίας.</a:t>
            </a:r>
          </a:p>
          <a:p>
            <a:pPr>
              <a:buFont typeface="Arial" panose="020B0604020202020204" pitchFamily="34" charset="0"/>
              <a:buChar char="•"/>
            </a:pPr>
            <a:r>
              <a:rPr lang="el-GR" sz="2400" dirty="0">
                <a:latin typeface="Arial" panose="020B0604020202020204" pitchFamily="34" charset="0"/>
                <a:cs typeface="Arial" panose="020B0604020202020204" pitchFamily="34" charset="0"/>
              </a:rPr>
              <a:t>Ο Σουλτάνος, πιεζόμενος και από τις Δυνάμεις, προχώρησε σε μεταρρυθμίσεις (Χάτι Χουμαγιούν, 1856) με στόχο τη διασφάλιση της ισότητας όλων των υπηκόων της Οθωμανικής αυτοκρατορίας</a:t>
            </a:r>
            <a:r>
              <a:rPr lang="el-GR" sz="2400" dirty="0" smtClean="0">
                <a:latin typeface="Arial" panose="020B0604020202020204" pitchFamily="34" charset="0"/>
                <a:cs typeface="Arial" panose="020B0604020202020204" pitchFamily="34" charset="0"/>
              </a:rPr>
              <a:t>.</a:t>
            </a:r>
          </a:p>
          <a:p>
            <a:pPr>
              <a:buFont typeface="Arial" panose="020B0604020202020204" pitchFamily="34" charset="0"/>
              <a:buChar char="•"/>
            </a:pPr>
            <a:endParaRPr lang="el-GR" sz="2400" dirty="0" smtClean="0">
              <a:latin typeface="Arial" panose="020B0604020202020204" pitchFamily="34" charset="0"/>
              <a:cs typeface="Arial" panose="020B0604020202020204" pitchFamily="34" charset="0"/>
            </a:endParaRPr>
          </a:p>
          <a:p>
            <a:endParaRPr lang="el-GR" sz="2400"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2901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8689" y="1250573"/>
            <a:ext cx="9752991" cy="4524315"/>
          </a:xfrm>
          <a:prstGeom prst="rect">
            <a:avLst/>
          </a:prstGeom>
          <a:solidFill>
            <a:schemeClr val="bg1">
              <a:lumMod val="95000"/>
            </a:schemeClr>
          </a:solidFill>
          <a:ln>
            <a:solidFill>
              <a:schemeClr val="accent1"/>
            </a:solidFill>
          </a:ln>
        </p:spPr>
        <p:txBody>
          <a:bodyPr wrap="none">
            <a:spAutoFit/>
          </a:bodyPr>
          <a:lstStyle/>
          <a:p>
            <a:endParaRPr lang="el-GR" sz="2400" dirty="0" smtClean="0">
              <a:hlinkClick r:id="rId2"/>
            </a:endParaRPr>
          </a:p>
          <a:p>
            <a:endParaRPr lang="el-GR" sz="2400" dirty="0">
              <a:hlinkClick r:id="rId2"/>
            </a:endParaRPr>
          </a:p>
          <a:p>
            <a:r>
              <a:rPr lang="el-GR" sz="2400" dirty="0" smtClean="0">
                <a:hlinkClick r:id="rId2"/>
              </a:rPr>
              <a:t>https</a:t>
            </a:r>
            <a:r>
              <a:rPr lang="el-GR" sz="2400" dirty="0">
                <a:hlinkClick r:id="rId2"/>
              </a:rPr>
              <a:t>://</a:t>
            </a:r>
            <a:r>
              <a:rPr lang="el-GR" sz="2400" dirty="0" smtClean="0">
                <a:hlinkClick r:id="rId2"/>
              </a:rPr>
              <a:t>www.youtube.com/watch?v=jCeh1RiBjBk</a:t>
            </a:r>
            <a:endParaRPr lang="el-GR" sz="2400" dirty="0" smtClean="0"/>
          </a:p>
          <a:p>
            <a:endParaRPr lang="el-GR" sz="2400" dirty="0"/>
          </a:p>
          <a:p>
            <a:endParaRPr lang="el-GR" sz="2400" dirty="0" smtClean="0"/>
          </a:p>
          <a:p>
            <a:endParaRPr lang="el-GR" sz="2400" dirty="0"/>
          </a:p>
          <a:p>
            <a:r>
              <a:rPr lang="en-US" sz="2400" b="1" dirty="0"/>
              <a:t>(OUTDATED/INACCURATE) Crimean War (1/2) | Animated History</a:t>
            </a:r>
          </a:p>
          <a:p>
            <a:endParaRPr lang="el-GR" sz="2400" dirty="0" smtClean="0"/>
          </a:p>
          <a:p>
            <a:endParaRPr lang="el-GR" sz="2400" dirty="0"/>
          </a:p>
          <a:p>
            <a:endParaRPr lang="el-GR" sz="2400" dirty="0" smtClean="0"/>
          </a:p>
          <a:p>
            <a:endParaRPr lang="el-GR" sz="2400" dirty="0"/>
          </a:p>
          <a:p>
            <a:endParaRPr lang="el-GR" sz="2400" dirty="0"/>
          </a:p>
        </p:txBody>
      </p:sp>
    </p:spTree>
    <p:extLst>
      <p:ext uri="{BB962C8B-B14F-4D97-AF65-F5344CB8AC3E}">
        <p14:creationId xmlns:p14="http://schemas.microsoft.com/office/powerpoint/2010/main" val="2513359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6123" y="257215"/>
            <a:ext cx="6279800" cy="6370975"/>
          </a:xfrm>
          <a:prstGeom prst="rect">
            <a:avLst/>
          </a:prstGeom>
          <a:solidFill>
            <a:schemeClr val="bg1">
              <a:lumMod val="95000"/>
            </a:schemeClr>
          </a:solidFill>
          <a:ln>
            <a:solidFill>
              <a:schemeClr val="accent1"/>
            </a:solidFill>
          </a:ln>
        </p:spPr>
        <p:txBody>
          <a:bodyPr wrap="square">
            <a:spAutoFit/>
          </a:bodyPr>
          <a:lstStyle/>
          <a:p>
            <a:r>
              <a:rPr lang="el-GR" sz="2400" b="1" dirty="0">
                <a:latin typeface="Arial" panose="020B0604020202020204" pitchFamily="34" charset="0"/>
              </a:rPr>
              <a:t>Στην Ελλάδα</a:t>
            </a:r>
            <a:r>
              <a:rPr lang="el-GR" sz="2400" b="1" dirty="0" smtClean="0">
                <a:latin typeface="Arial" panose="020B0604020202020204" pitchFamily="34" charset="0"/>
              </a:rPr>
              <a:t>:</a:t>
            </a:r>
          </a:p>
          <a:p>
            <a:r>
              <a:rPr lang="el-GR" sz="2400" dirty="0"/>
              <a:t/>
            </a:r>
            <a:br>
              <a:rPr lang="el-GR" sz="2400" dirty="0"/>
            </a:br>
            <a:r>
              <a:rPr lang="el-GR" sz="2400" b="1" dirty="0">
                <a:latin typeface="Arial" panose="020B0604020202020204" pitchFamily="34" charset="0"/>
              </a:rPr>
              <a:t>α) </a:t>
            </a:r>
            <a:r>
              <a:rPr lang="el-GR" sz="2400" dirty="0">
                <a:latin typeface="Arial" panose="020B0604020202020204" pitchFamily="34" charset="0"/>
              </a:rPr>
              <a:t>Ο Όθωνας και άλλοι Έλληνες είδαν τον πόλεμο ως ευκαιρία για την επέκταση της Ελλάδας.</a:t>
            </a:r>
            <a:r>
              <a:rPr lang="el-GR" sz="2400" dirty="0"/>
              <a:t/>
            </a:r>
            <a:br>
              <a:rPr lang="el-GR" sz="2400" dirty="0"/>
            </a:br>
            <a:r>
              <a:rPr lang="el-GR" sz="2400" dirty="0">
                <a:latin typeface="Arial" panose="020B0604020202020204" pitchFamily="34" charset="0"/>
              </a:rPr>
              <a:t/>
            </a:r>
            <a:br>
              <a:rPr lang="el-GR" sz="2400" dirty="0">
                <a:latin typeface="Arial" panose="020B0604020202020204" pitchFamily="34" charset="0"/>
              </a:rPr>
            </a:br>
            <a:r>
              <a:rPr lang="el-GR" sz="2400" b="1" dirty="0">
                <a:latin typeface="Arial" panose="020B0604020202020204" pitchFamily="34" charset="0"/>
              </a:rPr>
              <a:t>β) </a:t>
            </a:r>
            <a:r>
              <a:rPr lang="el-GR" sz="2400" dirty="0">
                <a:latin typeface="Arial" panose="020B0604020202020204" pitchFamily="34" charset="0"/>
              </a:rPr>
              <a:t>Έλληνες στρατιωτικοί οργάνωσαν εξεγέρσεις στη Θεσσαλία, στην Ήπειρο και στη Μακεδονία.</a:t>
            </a:r>
            <a:br>
              <a:rPr lang="el-GR" sz="2400" dirty="0">
                <a:latin typeface="Arial" panose="020B0604020202020204" pitchFamily="34" charset="0"/>
              </a:rPr>
            </a:br>
            <a:r>
              <a:rPr lang="el-GR" sz="2400" dirty="0">
                <a:latin typeface="Arial" panose="020B0604020202020204" pitchFamily="34" charset="0"/>
              </a:rPr>
              <a:t/>
            </a:r>
            <a:br>
              <a:rPr lang="el-GR" sz="2400" dirty="0">
                <a:latin typeface="Arial" panose="020B0604020202020204" pitchFamily="34" charset="0"/>
              </a:rPr>
            </a:br>
            <a:r>
              <a:rPr lang="el-GR" sz="2400" b="1" dirty="0">
                <a:latin typeface="Arial" panose="020B0604020202020204" pitchFamily="34" charset="0"/>
              </a:rPr>
              <a:t>γ)</a:t>
            </a:r>
            <a:r>
              <a:rPr lang="el-GR" sz="2400" dirty="0">
                <a:latin typeface="Arial" panose="020B0604020202020204" pitchFamily="34" charset="0"/>
              </a:rPr>
              <a:t> Οι Άγγλοι και οι Γάλλοι απέκλεισαν τον Πειραιά (1854-1857) απαιτώντας από την Ελλάδα ουδετερότητα.</a:t>
            </a:r>
            <a:br>
              <a:rPr lang="el-GR" sz="2400" dirty="0">
                <a:latin typeface="Arial" panose="020B0604020202020204" pitchFamily="34" charset="0"/>
              </a:rPr>
            </a:br>
            <a:r>
              <a:rPr lang="el-GR" sz="2400" dirty="0">
                <a:latin typeface="Arial" panose="020B0604020202020204" pitchFamily="34" charset="0"/>
              </a:rPr>
              <a:t> </a:t>
            </a:r>
            <a:br>
              <a:rPr lang="el-GR" sz="2400" dirty="0">
                <a:latin typeface="Arial" panose="020B0604020202020204" pitchFamily="34" charset="0"/>
              </a:rPr>
            </a:br>
            <a:r>
              <a:rPr lang="el-GR" sz="2400" b="1" dirty="0">
                <a:latin typeface="Arial" panose="020B0604020202020204" pitchFamily="34" charset="0"/>
              </a:rPr>
              <a:t>δ) </a:t>
            </a:r>
            <a:r>
              <a:rPr lang="el-GR" sz="2400" dirty="0">
                <a:latin typeface="Arial" panose="020B0604020202020204" pitchFamily="34" charset="0"/>
              </a:rPr>
              <a:t>Τα τρία παλαιά κόμματα (αγγλικό, γαλλικό, ρωσικό) έχασαν τη δύναμή τους και την επιρροή τους στους πολίτες.</a:t>
            </a:r>
            <a:endParaRPr lang="el-GR" sz="2400" dirty="0"/>
          </a:p>
        </p:txBody>
      </p:sp>
      <p:sp>
        <p:nvSpPr>
          <p:cNvPr id="3" name="Rectangle 2"/>
          <p:cNvSpPr/>
          <p:nvPr/>
        </p:nvSpPr>
        <p:spPr>
          <a:xfrm>
            <a:off x="7095392" y="268245"/>
            <a:ext cx="4782722" cy="3970318"/>
          </a:xfrm>
          <a:prstGeom prst="rect">
            <a:avLst/>
          </a:prstGeom>
          <a:solidFill>
            <a:schemeClr val="bg1">
              <a:lumMod val="95000"/>
            </a:schemeClr>
          </a:solidFill>
          <a:ln>
            <a:solidFill>
              <a:schemeClr val="accent1"/>
            </a:solidFill>
          </a:ln>
        </p:spPr>
        <p:txBody>
          <a:bodyPr wrap="square">
            <a:spAutoFit/>
          </a:bodyPr>
          <a:lstStyle/>
          <a:p>
            <a:endParaRPr lang="el-GR" dirty="0" smtClean="0">
              <a:hlinkClick r:id="rId2"/>
            </a:endParaRPr>
          </a:p>
          <a:p>
            <a:r>
              <a:rPr lang="en-US" dirty="0" smtClean="0">
                <a:hlinkClick r:id="rId2"/>
              </a:rPr>
              <a:t>https</a:t>
            </a:r>
            <a:r>
              <a:rPr lang="en-US" dirty="0">
                <a:hlinkClick r:id="rId2"/>
              </a:rPr>
              <a:t>://</a:t>
            </a:r>
            <a:r>
              <a:rPr lang="en-US" dirty="0" smtClean="0">
                <a:hlinkClick r:id="rId2"/>
              </a:rPr>
              <a:t>www.youtube.com/watch?v=tVH6pp7CEPw</a:t>
            </a:r>
            <a:endParaRPr lang="el-GR" dirty="0" smtClean="0"/>
          </a:p>
          <a:p>
            <a:endParaRPr lang="el-GR" dirty="0"/>
          </a:p>
          <a:p>
            <a:endParaRPr lang="el-GR" dirty="0" smtClean="0"/>
          </a:p>
          <a:p>
            <a:endParaRPr lang="el-GR" dirty="0"/>
          </a:p>
          <a:p>
            <a:r>
              <a:rPr lang="el-GR" b="1" dirty="0"/>
              <a:t>1850 O αποκλεισμος της Αθηνας απο τους Αγγλους</a:t>
            </a:r>
          </a:p>
          <a:p>
            <a:endParaRPr lang="el-GR" dirty="0" smtClean="0"/>
          </a:p>
          <a:p>
            <a:r>
              <a:rPr lang="el-GR" dirty="0" smtClean="0"/>
              <a:t>Η ΜΗΧΑΝΗ ΤΟΥ ΧΡΟΝΟΥ</a:t>
            </a:r>
          </a:p>
          <a:p>
            <a:endParaRPr lang="el-GR" dirty="0"/>
          </a:p>
          <a:p>
            <a:endParaRPr lang="el-GR" dirty="0" smtClean="0"/>
          </a:p>
          <a:p>
            <a:endParaRPr lang="el-GR" dirty="0"/>
          </a:p>
          <a:p>
            <a:endParaRPr lang="el-GR" dirty="0"/>
          </a:p>
        </p:txBody>
      </p:sp>
    </p:spTree>
    <p:extLst>
      <p:ext uri="{BB962C8B-B14F-4D97-AF65-F5344CB8AC3E}">
        <p14:creationId xmlns:p14="http://schemas.microsoft.com/office/powerpoint/2010/main" val="2644325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799" y="459939"/>
            <a:ext cx="10406743" cy="5693866"/>
          </a:xfrm>
          <a:prstGeom prst="rect">
            <a:avLst/>
          </a:prstGeom>
          <a:solidFill>
            <a:schemeClr val="bg1">
              <a:lumMod val="95000"/>
            </a:schemeClr>
          </a:solidFill>
          <a:ln>
            <a:solidFill>
              <a:schemeClr val="accent1"/>
            </a:solidFill>
          </a:ln>
        </p:spPr>
        <p:txBody>
          <a:bodyPr wrap="square">
            <a:spAutoFit/>
          </a:bodyPr>
          <a:lstStyle/>
          <a:p>
            <a:pPr algn="ctr"/>
            <a:endParaRPr lang="el-GR" sz="2800" b="1" dirty="0" smtClean="0">
              <a:latin typeface="Arial" panose="020B0604020202020204" pitchFamily="34" charset="0"/>
              <a:hlinkClick r:id="rId2"/>
            </a:endParaRPr>
          </a:p>
          <a:p>
            <a:pPr algn="ctr"/>
            <a:r>
              <a:rPr lang="el-GR" sz="2800" b="1" dirty="0" smtClean="0">
                <a:latin typeface="Arial" panose="020B0604020202020204" pitchFamily="34" charset="0"/>
                <a:hlinkClick r:id="rId2"/>
              </a:rPr>
              <a:t>Η </a:t>
            </a:r>
            <a:r>
              <a:rPr lang="el-GR" sz="2800" b="1" dirty="0">
                <a:latin typeface="Arial" panose="020B0604020202020204" pitchFamily="34" charset="0"/>
                <a:hlinkClick r:id="rId2"/>
              </a:rPr>
              <a:t>έξωση του </a:t>
            </a:r>
            <a:r>
              <a:rPr lang="el-GR" sz="2800" b="1" dirty="0" smtClean="0">
                <a:latin typeface="Arial" panose="020B0604020202020204" pitchFamily="34" charset="0"/>
                <a:hlinkClick r:id="rId2"/>
              </a:rPr>
              <a:t>Όθωνα</a:t>
            </a:r>
            <a:endParaRPr lang="el-GR" sz="2800" b="1" dirty="0" smtClean="0">
              <a:latin typeface="Arial" panose="020B0604020202020204" pitchFamily="34" charset="0"/>
            </a:endParaRPr>
          </a:p>
          <a:p>
            <a:pPr>
              <a:buFont typeface="+mj-lt"/>
              <a:buAutoNum type="arabicPeriod"/>
            </a:pPr>
            <a:endParaRPr lang="el-GR" sz="2800" b="1" dirty="0" smtClean="0">
              <a:latin typeface="Arial" panose="020B0604020202020204" pitchFamily="34" charset="0"/>
            </a:endParaRPr>
          </a:p>
          <a:p>
            <a:pPr>
              <a:buFont typeface="+mj-lt"/>
              <a:buAutoNum type="arabicPeriod"/>
            </a:pPr>
            <a:r>
              <a:rPr lang="el-GR" sz="2800" b="1" dirty="0" smtClean="0">
                <a:latin typeface="Arial" panose="020B0604020202020204" pitchFamily="34" charset="0"/>
              </a:rPr>
              <a:t> </a:t>
            </a:r>
            <a:r>
              <a:rPr lang="el-GR" sz="2800" dirty="0" smtClean="0">
                <a:latin typeface="Arial" panose="020B0604020202020204" pitchFamily="34" charset="0"/>
              </a:rPr>
              <a:t>Νέοι </a:t>
            </a:r>
            <a:r>
              <a:rPr lang="el-GR" sz="2800" dirty="0">
                <a:latin typeface="Arial" panose="020B0604020202020204" pitchFamily="34" charset="0"/>
              </a:rPr>
              <a:t>πολιτικοί με φιλελεύθερες ιδέες εκτιμούσαν ότι η εξουσία του Όθωνα δεν είχε να προσφέρει τίποτα στη χώρα</a:t>
            </a:r>
            <a:r>
              <a:rPr lang="el-GR" sz="2800" dirty="0" smtClean="0">
                <a:latin typeface="Arial" panose="020B0604020202020204" pitchFamily="34" charset="0"/>
              </a:rPr>
              <a:t>.</a:t>
            </a:r>
          </a:p>
          <a:p>
            <a:pPr>
              <a:buFont typeface="+mj-lt"/>
              <a:buAutoNum type="arabicPeriod"/>
            </a:pPr>
            <a:endParaRPr lang="el-GR" sz="2800" dirty="0">
              <a:latin typeface="Arial" panose="020B0604020202020204" pitchFamily="34" charset="0"/>
            </a:endParaRPr>
          </a:p>
          <a:p>
            <a:pPr>
              <a:buFont typeface="+mj-lt"/>
              <a:buAutoNum type="arabicPeriod"/>
            </a:pPr>
            <a:r>
              <a:rPr lang="el-GR" sz="2800" b="1" dirty="0" smtClean="0">
                <a:latin typeface="Arial" panose="020B0604020202020204" pitchFamily="34" charset="0"/>
              </a:rPr>
              <a:t> </a:t>
            </a:r>
            <a:r>
              <a:rPr lang="el-GR" sz="2800" dirty="0" smtClean="0">
                <a:latin typeface="Arial" panose="020B0604020202020204" pitchFamily="34" charset="0"/>
              </a:rPr>
              <a:t>Την </a:t>
            </a:r>
            <a:r>
              <a:rPr lang="el-GR" sz="2800" dirty="0">
                <a:latin typeface="Arial" panose="020B0604020202020204" pitchFamily="34" charset="0"/>
              </a:rPr>
              <a:t>περίοδο 1859-1862 η αντίδραση κατά του Όθωνα ενισχύθηκε και ξέσπασε επανάσταση στο Ναύπλιο (Ναυπλιακά</a:t>
            </a:r>
            <a:r>
              <a:rPr lang="el-GR" sz="2800" dirty="0" smtClean="0">
                <a:latin typeface="Arial" panose="020B0604020202020204" pitchFamily="34" charset="0"/>
              </a:rPr>
              <a:t>)</a:t>
            </a:r>
          </a:p>
          <a:p>
            <a:endParaRPr lang="el-GR" sz="2800" dirty="0">
              <a:latin typeface="Arial" panose="020B0604020202020204" pitchFamily="34" charset="0"/>
            </a:endParaRPr>
          </a:p>
          <a:p>
            <a:r>
              <a:rPr lang="el-GR" sz="2800" b="1" dirty="0" smtClean="0">
                <a:latin typeface="Arial" panose="020B0604020202020204" pitchFamily="34" charset="0"/>
              </a:rPr>
              <a:t>3</a:t>
            </a:r>
            <a:r>
              <a:rPr lang="el-GR" sz="2800" b="1" dirty="0" smtClean="0">
                <a:latin typeface="Arial" panose="020B0604020202020204" pitchFamily="34" charset="0"/>
              </a:rPr>
              <a:t>. </a:t>
            </a:r>
            <a:r>
              <a:rPr lang="el-GR" sz="2800" dirty="0" smtClean="0">
                <a:latin typeface="Arial" panose="020B0604020202020204" pitchFamily="34" charset="0"/>
              </a:rPr>
              <a:t>Τον </a:t>
            </a:r>
            <a:r>
              <a:rPr lang="el-GR" sz="2800" dirty="0">
                <a:latin typeface="Arial" panose="020B0604020202020204" pitchFamily="34" charset="0"/>
              </a:rPr>
              <a:t>Οκτώβριο 1862 στασίασε και η φρουρά της Αθήνας</a:t>
            </a:r>
            <a:r>
              <a:rPr lang="el-GR" sz="2800" dirty="0" smtClean="0">
                <a:latin typeface="Arial" panose="020B0604020202020204" pitchFamily="34" charset="0"/>
              </a:rPr>
              <a:t>.</a:t>
            </a:r>
          </a:p>
          <a:p>
            <a:endParaRPr lang="el-GR" sz="2800" dirty="0">
              <a:latin typeface="Arial" panose="020B0604020202020204" pitchFamily="34" charset="0"/>
            </a:endParaRPr>
          </a:p>
          <a:p>
            <a:r>
              <a:rPr lang="el-GR" sz="2800" b="1" dirty="0" smtClean="0">
                <a:latin typeface="Arial" panose="020B0604020202020204" pitchFamily="34" charset="0"/>
              </a:rPr>
              <a:t>4</a:t>
            </a:r>
            <a:r>
              <a:rPr lang="el-GR" sz="2800" b="1" dirty="0" smtClean="0">
                <a:latin typeface="Arial" panose="020B0604020202020204" pitchFamily="34" charset="0"/>
              </a:rPr>
              <a:t>. </a:t>
            </a:r>
            <a:r>
              <a:rPr lang="el-GR" sz="2800" dirty="0" smtClean="0">
                <a:latin typeface="Arial" panose="020B0604020202020204" pitchFamily="34" charset="0"/>
              </a:rPr>
              <a:t>Ο </a:t>
            </a:r>
            <a:r>
              <a:rPr lang="el-GR" sz="2800" dirty="0">
                <a:latin typeface="Arial" panose="020B0604020202020204" pitchFamily="34" charset="0"/>
              </a:rPr>
              <a:t>Όθωνας κηρύχθηκε έκπτωτος και εγκατέλειψε τη </a:t>
            </a:r>
            <a:r>
              <a:rPr lang="el-GR" sz="2800" dirty="0" smtClean="0">
                <a:latin typeface="Arial" panose="020B0604020202020204" pitchFamily="34" charset="0"/>
              </a:rPr>
              <a:t>χώρα</a:t>
            </a:r>
          </a:p>
          <a:p>
            <a:endParaRPr lang="el-GR" sz="2800" b="0" i="0" dirty="0">
              <a:effectLst/>
              <a:latin typeface="Arial" panose="020B0604020202020204" pitchFamily="34" charset="0"/>
            </a:endParaRPr>
          </a:p>
        </p:txBody>
      </p:sp>
    </p:spTree>
    <p:extLst>
      <p:ext uri="{BB962C8B-B14F-4D97-AF65-F5344CB8AC3E}">
        <p14:creationId xmlns:p14="http://schemas.microsoft.com/office/powerpoint/2010/main" val="4043674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1829" y="522906"/>
            <a:ext cx="9143999" cy="5693866"/>
          </a:xfrm>
          <a:prstGeom prst="rect">
            <a:avLst/>
          </a:prstGeom>
          <a:solidFill>
            <a:schemeClr val="bg1">
              <a:lumMod val="95000"/>
            </a:schemeClr>
          </a:solidFill>
          <a:ln>
            <a:solidFill>
              <a:schemeClr val="accent1"/>
            </a:solidFill>
          </a:ln>
        </p:spPr>
        <p:txBody>
          <a:bodyPr wrap="square">
            <a:spAutoFit/>
          </a:bodyPr>
          <a:lstStyle/>
          <a:p>
            <a:endParaRPr lang="el-GR" sz="2800" smtClean="0">
              <a:hlinkClick r:id="rId2"/>
            </a:endParaRPr>
          </a:p>
          <a:p>
            <a:r>
              <a:rPr lang="en-US" sz="2800" smtClean="0">
                <a:hlinkClick r:id="rId2"/>
              </a:rPr>
              <a:t>https</a:t>
            </a:r>
            <a:r>
              <a:rPr lang="en-US" sz="2800" dirty="0">
                <a:hlinkClick r:id="rId2"/>
              </a:rPr>
              <a:t>://</a:t>
            </a:r>
            <a:r>
              <a:rPr lang="en-US" sz="2800" dirty="0" smtClean="0">
                <a:hlinkClick r:id="rId2"/>
              </a:rPr>
              <a:t>www.youtube.com/watch?v=ZFg79IH8DJY</a:t>
            </a:r>
            <a:endParaRPr lang="el-GR" sz="2800" dirty="0" smtClean="0"/>
          </a:p>
          <a:p>
            <a:endParaRPr lang="el-GR" sz="2800" dirty="0"/>
          </a:p>
          <a:p>
            <a:endParaRPr lang="el-GR" sz="2800" dirty="0" smtClean="0"/>
          </a:p>
          <a:p>
            <a:endParaRPr lang="el-GR" sz="2800" dirty="0"/>
          </a:p>
          <a:p>
            <a:r>
              <a:rPr lang="el-GR" sz="2800" dirty="0" smtClean="0"/>
              <a:t>Η ΜΗΧΑΝΗ ΤΟΥ ΧΡΟΝΟΥ</a:t>
            </a:r>
          </a:p>
          <a:p>
            <a:endParaRPr lang="el-GR" sz="2800" dirty="0"/>
          </a:p>
          <a:p>
            <a:r>
              <a:rPr lang="el-GR" sz="2800" dirty="0" smtClean="0"/>
              <a:t>Η δίκη του Κολοκοτρώνη και οι εξεγέρσεις κατά του Όθωνα</a:t>
            </a:r>
          </a:p>
          <a:p>
            <a:endParaRPr lang="el-GR" sz="2800" dirty="0"/>
          </a:p>
          <a:p>
            <a:endParaRPr lang="el-GR" sz="2800" dirty="0" smtClean="0"/>
          </a:p>
          <a:p>
            <a:endParaRPr lang="el-GR" sz="2800" dirty="0"/>
          </a:p>
          <a:p>
            <a:endParaRPr lang="el-GR" sz="2800" dirty="0"/>
          </a:p>
        </p:txBody>
      </p:sp>
    </p:spTree>
    <p:extLst>
      <p:ext uri="{BB962C8B-B14F-4D97-AF65-F5344CB8AC3E}">
        <p14:creationId xmlns:p14="http://schemas.microsoft.com/office/powerpoint/2010/main" val="183595772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40</TotalTime>
  <Words>266</Words>
  <Application>Microsoft Office PowerPoint</Application>
  <PresentationFormat>Widescreen</PresentationFormat>
  <Paragraphs>74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Lato</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ΤΑΣΙΟΠΟΥΛΟΥ</dc:creator>
  <cp:lastModifiedBy>huawei</cp:lastModifiedBy>
  <cp:revision>5</cp:revision>
  <dcterms:created xsi:type="dcterms:W3CDTF">2023-09-03T00:02:12Z</dcterms:created>
  <dcterms:modified xsi:type="dcterms:W3CDTF">2023-09-03T19:52:49Z</dcterms:modified>
</cp:coreProperties>
</file>