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64" r:id="rId4"/>
    <p:sldId id="265" r:id="rId5"/>
    <p:sldId id="256" r:id="rId6"/>
    <p:sldId id="260" r:id="rId7"/>
    <p:sldId id="259" r:id="rId8"/>
    <p:sldId id="261" r:id="rId9"/>
    <p:sldId id="258" r:id="rId10"/>
    <p:sldId id="257" r:id="rId1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94712" autoAdjust="0"/>
  </p:normalViewPr>
  <p:slideViewPr>
    <p:cSldViewPr snapToGrid="0">
      <p:cViewPr varScale="1">
        <p:scale>
          <a:sx n="61" d="100"/>
          <a:sy n="61" d="100"/>
        </p:scale>
        <p:origin x="96" y="2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4C74C56D-7EAE-4835-99AD-962D43CC25B5}" type="datetimeFigureOut">
              <a:rPr lang="el-GR" smtClean="0"/>
              <a:t>30/3/2021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F91A196-E175-4F70-A92D-C9966D24C775}" type="slidenum">
              <a:rPr lang="el-GR" smtClean="0"/>
              <a:t>‹#›</a:t>
            </a:fld>
            <a:endParaRPr lang="el-GR"/>
          </a:p>
        </p:txBody>
      </p:sp>
    </p:spTree>
    <p:extLst>
      <p:ext uri="{BB962C8B-B14F-4D97-AF65-F5344CB8AC3E}">
        <p14:creationId xmlns:p14="http://schemas.microsoft.com/office/powerpoint/2010/main" val="69646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C74C56D-7EAE-4835-99AD-962D43CC25B5}" type="datetimeFigureOut">
              <a:rPr lang="el-GR" smtClean="0"/>
              <a:t>30/3/2021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F91A196-E175-4F70-A92D-C9966D24C775}" type="slidenum">
              <a:rPr lang="el-GR" smtClean="0"/>
              <a:t>‹#›</a:t>
            </a:fld>
            <a:endParaRPr lang="el-GR"/>
          </a:p>
        </p:txBody>
      </p:sp>
    </p:spTree>
    <p:extLst>
      <p:ext uri="{BB962C8B-B14F-4D97-AF65-F5344CB8AC3E}">
        <p14:creationId xmlns:p14="http://schemas.microsoft.com/office/powerpoint/2010/main" val="4885059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C74C56D-7EAE-4835-99AD-962D43CC25B5}" type="datetimeFigureOut">
              <a:rPr lang="el-GR" smtClean="0"/>
              <a:t>30/3/2021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F91A196-E175-4F70-A92D-C9966D24C775}" type="slidenum">
              <a:rPr lang="el-GR" smtClean="0"/>
              <a:t>‹#›</a:t>
            </a:fld>
            <a:endParaRPr lang="el-GR"/>
          </a:p>
        </p:txBody>
      </p:sp>
    </p:spTree>
    <p:extLst>
      <p:ext uri="{BB962C8B-B14F-4D97-AF65-F5344CB8AC3E}">
        <p14:creationId xmlns:p14="http://schemas.microsoft.com/office/powerpoint/2010/main" val="3511066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4C74C56D-7EAE-4835-99AD-962D43CC25B5}" type="datetimeFigureOut">
              <a:rPr lang="el-GR" smtClean="0"/>
              <a:t>30/3/2021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F91A196-E175-4F70-A92D-C9966D24C775}" type="slidenum">
              <a:rPr lang="el-GR" smtClean="0"/>
              <a:t>‹#›</a:t>
            </a:fld>
            <a:endParaRPr lang="el-GR"/>
          </a:p>
        </p:txBody>
      </p:sp>
    </p:spTree>
    <p:extLst>
      <p:ext uri="{BB962C8B-B14F-4D97-AF65-F5344CB8AC3E}">
        <p14:creationId xmlns:p14="http://schemas.microsoft.com/office/powerpoint/2010/main" val="1133831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4C74C56D-7EAE-4835-99AD-962D43CC25B5}" type="datetimeFigureOut">
              <a:rPr lang="el-GR" smtClean="0"/>
              <a:t>30/3/2021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F91A196-E175-4F70-A92D-C9966D24C775}" type="slidenum">
              <a:rPr lang="el-GR" smtClean="0"/>
              <a:t>‹#›</a:t>
            </a:fld>
            <a:endParaRPr lang="el-GR"/>
          </a:p>
        </p:txBody>
      </p:sp>
    </p:spTree>
    <p:extLst>
      <p:ext uri="{BB962C8B-B14F-4D97-AF65-F5344CB8AC3E}">
        <p14:creationId xmlns:p14="http://schemas.microsoft.com/office/powerpoint/2010/main" val="35646028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4C74C56D-7EAE-4835-99AD-962D43CC25B5}" type="datetimeFigureOut">
              <a:rPr lang="el-GR" smtClean="0"/>
              <a:t>30/3/2021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F91A196-E175-4F70-A92D-C9966D24C775}" type="slidenum">
              <a:rPr lang="el-GR" smtClean="0"/>
              <a:t>‹#›</a:t>
            </a:fld>
            <a:endParaRPr lang="el-GR"/>
          </a:p>
        </p:txBody>
      </p:sp>
    </p:spTree>
    <p:extLst>
      <p:ext uri="{BB962C8B-B14F-4D97-AF65-F5344CB8AC3E}">
        <p14:creationId xmlns:p14="http://schemas.microsoft.com/office/powerpoint/2010/main" val="3274320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4C74C56D-7EAE-4835-99AD-962D43CC25B5}" type="datetimeFigureOut">
              <a:rPr lang="el-GR" smtClean="0"/>
              <a:t>30/3/2021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F91A196-E175-4F70-A92D-C9966D24C775}" type="slidenum">
              <a:rPr lang="el-GR" smtClean="0"/>
              <a:t>‹#›</a:t>
            </a:fld>
            <a:endParaRPr lang="el-GR"/>
          </a:p>
        </p:txBody>
      </p:sp>
    </p:spTree>
    <p:extLst>
      <p:ext uri="{BB962C8B-B14F-4D97-AF65-F5344CB8AC3E}">
        <p14:creationId xmlns:p14="http://schemas.microsoft.com/office/powerpoint/2010/main" val="3044110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4C74C56D-7EAE-4835-99AD-962D43CC25B5}" type="datetimeFigureOut">
              <a:rPr lang="el-GR" smtClean="0"/>
              <a:t>30/3/2021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F91A196-E175-4F70-A92D-C9966D24C775}" type="slidenum">
              <a:rPr lang="el-GR" smtClean="0"/>
              <a:t>‹#›</a:t>
            </a:fld>
            <a:endParaRPr lang="el-GR"/>
          </a:p>
        </p:txBody>
      </p:sp>
    </p:spTree>
    <p:extLst>
      <p:ext uri="{BB962C8B-B14F-4D97-AF65-F5344CB8AC3E}">
        <p14:creationId xmlns:p14="http://schemas.microsoft.com/office/powerpoint/2010/main" val="4131788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4C74C56D-7EAE-4835-99AD-962D43CC25B5}" type="datetimeFigureOut">
              <a:rPr lang="el-GR" smtClean="0"/>
              <a:t>30/3/2021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F91A196-E175-4F70-A92D-C9966D24C775}" type="slidenum">
              <a:rPr lang="el-GR" smtClean="0"/>
              <a:t>‹#›</a:t>
            </a:fld>
            <a:endParaRPr lang="el-GR"/>
          </a:p>
        </p:txBody>
      </p:sp>
    </p:spTree>
    <p:extLst>
      <p:ext uri="{BB962C8B-B14F-4D97-AF65-F5344CB8AC3E}">
        <p14:creationId xmlns:p14="http://schemas.microsoft.com/office/powerpoint/2010/main" val="2528992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C74C56D-7EAE-4835-99AD-962D43CC25B5}" type="datetimeFigureOut">
              <a:rPr lang="el-GR" smtClean="0"/>
              <a:t>30/3/2021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F91A196-E175-4F70-A92D-C9966D24C775}" type="slidenum">
              <a:rPr lang="el-GR" smtClean="0"/>
              <a:t>‹#›</a:t>
            </a:fld>
            <a:endParaRPr lang="el-GR"/>
          </a:p>
        </p:txBody>
      </p:sp>
    </p:spTree>
    <p:extLst>
      <p:ext uri="{BB962C8B-B14F-4D97-AF65-F5344CB8AC3E}">
        <p14:creationId xmlns:p14="http://schemas.microsoft.com/office/powerpoint/2010/main" val="195168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4C74C56D-7EAE-4835-99AD-962D43CC25B5}" type="datetimeFigureOut">
              <a:rPr lang="el-GR" smtClean="0"/>
              <a:t>30/3/2021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F91A196-E175-4F70-A92D-C9966D24C775}" type="slidenum">
              <a:rPr lang="el-GR" smtClean="0"/>
              <a:t>‹#›</a:t>
            </a:fld>
            <a:endParaRPr lang="el-GR"/>
          </a:p>
        </p:txBody>
      </p:sp>
    </p:spTree>
    <p:extLst>
      <p:ext uri="{BB962C8B-B14F-4D97-AF65-F5344CB8AC3E}">
        <p14:creationId xmlns:p14="http://schemas.microsoft.com/office/powerpoint/2010/main" val="1330489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2">
                <a:lumMod val="40000"/>
                <a:lumOff val="6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74C56D-7EAE-4835-99AD-962D43CC25B5}" type="datetimeFigureOut">
              <a:rPr lang="el-GR" smtClean="0"/>
              <a:t>30/3/2021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91A196-E175-4F70-A92D-C9966D24C775}" type="slidenum">
              <a:rPr lang="el-GR" smtClean="0"/>
              <a:t>‹#›</a:t>
            </a:fld>
            <a:endParaRPr lang="el-GR"/>
          </a:p>
        </p:txBody>
      </p:sp>
    </p:spTree>
    <p:extLst>
      <p:ext uri="{BB962C8B-B14F-4D97-AF65-F5344CB8AC3E}">
        <p14:creationId xmlns:p14="http://schemas.microsoft.com/office/powerpoint/2010/main" val="33591488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greelane.com/link?to=survival-of-the-fittest-1224578&amp;lang=el&amp;alt=https://www.thoughtco.com/survival-of-the-fittest-1224578&amp;source=about-theodosius-dobzhansky-1224848" TargetMode="External"/><Relationship Id="rId2" Type="http://schemas.openxmlformats.org/officeDocument/2006/relationships/hyperlink" Target="https://www.greelane.com/link?to=who-is-charles-darwin-1224477&amp;lang=el&amp;alt=https://www.thoughtco.com/who-is-charles-darwin-1224477&amp;source=about-theodosius-dobzhansky-1224848"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el.wikipedia.org/wiki/%CE%97_%CE%A3%CF%87%CE%BF%CE%BB%CE%AE_%CF%84%CF%89%CE%BD_%CE%91%CE%B8%CE%B7%CE%BD%CF%8E%CE%BD" TargetMode="External"/><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s://el.wikipedia.org/wiki/%CE%95%CE%BE%CE%AD%CE%BB%CE%B9%CE%BE%CE%B7_(%CE%B2%CE%B9%CE%BF%CE%BB%CE%BF%CE%B3%CE%AF%CE%B1)" TargetMode="External"/><Relationship Id="rId3" Type="http://schemas.openxmlformats.org/officeDocument/2006/relationships/hyperlink" Target="https://el.wikipedia.org/wiki/12_%CE%A6%CE%B5%CE%B2%CF%81%CE%BF%CF%85%CE%B1%CF%81%CE%AF%CE%BF%CF%85" TargetMode="External"/><Relationship Id="rId7" Type="http://schemas.openxmlformats.org/officeDocument/2006/relationships/hyperlink" Target="https://el.wikipedia.org/wiki/%CE%91%CE%B3%CE%B3%CE%BB%CE%AF%CE%B1" TargetMode="External"/><Relationship Id="rId2" Type="http://schemas.openxmlformats.org/officeDocument/2006/relationships/image" Target="../media/image4.jpg"/><Relationship Id="rId1" Type="http://schemas.openxmlformats.org/officeDocument/2006/relationships/slideLayout" Target="../slideLayouts/slideLayout2.xml"/><Relationship Id="rId6" Type="http://schemas.openxmlformats.org/officeDocument/2006/relationships/hyperlink" Target="https://el.wikipedia.org/wiki/1882" TargetMode="External"/><Relationship Id="rId5" Type="http://schemas.openxmlformats.org/officeDocument/2006/relationships/hyperlink" Target="https://el.wikipedia.org/wiki/19_%CE%91%CF%80%CF%81%CE%B9%CE%BB%CE%AF%CE%BF%CF%85" TargetMode="External"/><Relationship Id="rId10" Type="http://schemas.openxmlformats.org/officeDocument/2006/relationships/hyperlink" Target="https://el.wikipedia.org/wiki/%CE%9A%CE%BF%CE%B9%CE%BD%CE%AE_%CE%BA%CE%B1%CF%84%CE%B1%CE%B3%CF%89%CE%B3%CE%AE" TargetMode="External"/><Relationship Id="rId4" Type="http://schemas.openxmlformats.org/officeDocument/2006/relationships/hyperlink" Target="https://el.wikipedia.org/wiki/1809" TargetMode="External"/><Relationship Id="rId9" Type="http://schemas.openxmlformats.org/officeDocument/2006/relationships/hyperlink" Target="https://el.wikipedia.org/wiki/%CE%A6%CF%85%CF%83%CE%B9%CE%BA%CE%AE_%CE%B5%CF%80%CE%B9%CE%BB%CE%BF%CE%B3%CE%A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lstStyle/>
          <a:p>
            <a:r>
              <a:rPr lang="el-GR" dirty="0" smtClean="0"/>
              <a:t> </a:t>
            </a:r>
          </a:p>
        </p:txBody>
      </p:sp>
      <p:sp>
        <p:nvSpPr>
          <p:cNvPr id="5" name="Υπότιτλος 4"/>
          <p:cNvSpPr>
            <a:spLocks noGrp="1"/>
          </p:cNvSpPr>
          <p:nvPr>
            <p:ph type="subTitle" idx="1"/>
          </p:nvPr>
        </p:nvSpPr>
        <p:spPr>
          <a:xfrm>
            <a:off x="1264692" y="3509963"/>
            <a:ext cx="9144000" cy="1655762"/>
          </a:xfrm>
        </p:spPr>
        <p:txBody>
          <a:bodyPr>
            <a:normAutofit/>
          </a:bodyPr>
          <a:lstStyle/>
          <a:p>
            <a:r>
              <a:rPr lang="el-GR" sz="2800" b="1" dirty="0" smtClean="0">
                <a:ln w="10160">
                  <a:solidFill>
                    <a:schemeClr val="accent5"/>
                  </a:solidFill>
                  <a:prstDash val="solid"/>
                </a:ln>
                <a:solidFill>
                  <a:srgbClr val="FFFFFF"/>
                </a:solidFill>
                <a:effectLst>
                  <a:outerShdw blurRad="38100" dist="22860" dir="5400000" algn="tl" rotWithShape="0">
                    <a:srgbClr val="000000">
                      <a:alpha val="30000"/>
                    </a:srgbClr>
                  </a:outerShdw>
                </a:effectLst>
              </a:rPr>
              <a:t> </a:t>
            </a:r>
            <a:endParaRPr lang="el-GR" sz="2800" b="1" dirty="0">
              <a:ln w="10160">
                <a:solidFill>
                  <a:schemeClr val="accent5"/>
                </a:solidFill>
                <a:prstDash val="solid"/>
              </a:ln>
              <a:solidFill>
                <a:srgbClr val="FFFFFF"/>
              </a:solidFill>
              <a:effectLst>
                <a:outerShdw blurRad="38100" dist="22860" dir="5400000" algn="tl" rotWithShape="0">
                  <a:srgbClr val="000000">
                    <a:alpha val="30000"/>
                  </a:srgbClr>
                </a:outerShdw>
              </a:effectLst>
            </a:endParaRPr>
          </a:p>
        </p:txBody>
      </p:sp>
      <p:sp>
        <p:nvSpPr>
          <p:cNvPr id="6" name="Ορθογώνιο 5"/>
          <p:cNvSpPr/>
          <p:nvPr/>
        </p:nvSpPr>
        <p:spPr>
          <a:xfrm>
            <a:off x="2730468" y="1392833"/>
            <a:ext cx="6539995" cy="923330"/>
          </a:xfrm>
          <a:prstGeom prst="rect">
            <a:avLst/>
          </a:prstGeom>
          <a:noFill/>
        </p:spPr>
        <p:txBody>
          <a:bodyPr wrap="none" lIns="91440" tIns="45720" rIns="91440" bIns="45720">
            <a:spAutoFit/>
          </a:bodyPr>
          <a:lstStyle/>
          <a:p>
            <a:pPr algn="ctr"/>
            <a:r>
              <a:rPr lang="el-GR" sz="54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Η θεωρία της εξέλιξης</a:t>
            </a:r>
            <a:endParaRPr lang="el-GR"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7" name="Ορθογώνιο 6"/>
          <p:cNvSpPr/>
          <p:nvPr/>
        </p:nvSpPr>
        <p:spPr>
          <a:xfrm>
            <a:off x="3649785" y="2586633"/>
            <a:ext cx="4892430" cy="923330"/>
          </a:xfrm>
          <a:prstGeom prst="rect">
            <a:avLst/>
          </a:prstGeom>
          <a:noFill/>
        </p:spPr>
        <p:txBody>
          <a:bodyPr wrap="none" lIns="91440" tIns="45720" rIns="91440" bIns="45720">
            <a:spAutoFit/>
          </a:bodyPr>
          <a:lstStyle/>
          <a:p>
            <a:pPr algn="ctr"/>
            <a:r>
              <a:rPr lang="el-GR" sz="5400" b="1"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Έννοιες και όροι</a:t>
            </a:r>
            <a:endParaRPr lang="el-GR" sz="54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7863862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71450" y="868680"/>
            <a:ext cx="6023610" cy="5497830"/>
          </a:xfrm>
        </p:spPr>
        <p:txBody>
          <a:bodyPr>
            <a:normAutofit fontScale="90000"/>
          </a:bodyPr>
          <a:lstStyle/>
          <a:p>
            <a:pPr algn="r"/>
            <a:r>
              <a:rPr lang="el-GR" b="1" dirty="0" smtClean="0"/>
              <a:t/>
            </a:r>
            <a:br>
              <a:rPr lang="el-GR" b="1" dirty="0" smtClean="0"/>
            </a:br>
            <a:r>
              <a:rPr lang="el-GR" b="1" dirty="0"/>
              <a:t/>
            </a:r>
            <a:br>
              <a:rPr lang="el-GR" b="1" dirty="0"/>
            </a:br>
            <a:r>
              <a:rPr lang="el-GR" b="1" dirty="0"/>
              <a:t/>
            </a:r>
            <a:br>
              <a:rPr lang="el-GR" b="1" dirty="0"/>
            </a:br>
            <a:r>
              <a:rPr lang="el-GR" b="1" dirty="0" smtClean="0">
                <a:solidFill>
                  <a:schemeClr val="accent1">
                    <a:lumMod val="75000"/>
                  </a:schemeClr>
                </a:solidFill>
              </a:rPr>
              <a:t>Θεοδόσιος </a:t>
            </a:r>
            <a:r>
              <a:rPr lang="el-GR" b="1" dirty="0" err="1" smtClean="0">
                <a:solidFill>
                  <a:schemeClr val="accent1">
                    <a:lumMod val="75000"/>
                  </a:schemeClr>
                </a:solidFill>
              </a:rPr>
              <a:t>Ντομπζάνσκι</a:t>
            </a:r>
            <a:r>
              <a:rPr lang="el-GR" b="1" dirty="0" smtClean="0"/>
              <a:t/>
            </a:r>
            <a:br>
              <a:rPr lang="el-GR" b="1" dirty="0" smtClean="0"/>
            </a:br>
            <a:r>
              <a:rPr lang="el-GR" b="1" dirty="0" smtClean="0"/>
              <a:t/>
            </a:r>
            <a:br>
              <a:rPr lang="el-GR" b="1" dirty="0" smtClean="0"/>
            </a:br>
            <a:r>
              <a:rPr lang="el-GR" b="0" i="0" dirty="0" smtClean="0">
                <a:solidFill>
                  <a:srgbClr val="333333"/>
                </a:solidFill>
                <a:effectLst/>
                <a:latin typeface="Georgia" panose="02040502050405020303" pitchFamily="18" charset="0"/>
              </a:rPr>
              <a:t> </a:t>
            </a:r>
            <a:r>
              <a:rPr lang="el-GR" sz="3100" dirty="0" smtClean="0">
                <a:solidFill>
                  <a:srgbClr val="333333"/>
                </a:solidFill>
                <a:latin typeface="Georgia" panose="02040502050405020303" pitchFamily="18" charset="0"/>
              </a:rPr>
              <a:t>Μελέτησε τις </a:t>
            </a:r>
            <a:r>
              <a:rPr lang="el-GR" sz="3100" b="0" i="0" dirty="0" smtClean="0">
                <a:solidFill>
                  <a:srgbClr val="333333"/>
                </a:solidFill>
                <a:effectLst/>
                <a:latin typeface="Georgia" panose="02040502050405020303" pitchFamily="18" charset="0"/>
              </a:rPr>
              <a:t>μύγες φρούτων σε "κλουβιά πληθυσμού" και συσχέτισε τις αλλαγές που παρατηρήθηκαν στις μύγες με τις ιδέες της Θεωρίας της Εξέλιξης και του </a:t>
            </a:r>
            <a:r>
              <a:rPr lang="el-GR" sz="3100" b="0" i="0" u="none" strike="noStrike" dirty="0" err="1" smtClean="0">
                <a:solidFill>
                  <a:srgbClr val="578B9E"/>
                </a:solidFill>
                <a:effectLst/>
                <a:latin typeface="Georgia" panose="02040502050405020303" pitchFamily="18" charset="0"/>
                <a:hlinkClick r:id="rId2"/>
              </a:rPr>
              <a:t>Charles</a:t>
            </a:r>
            <a:r>
              <a:rPr lang="el-GR" sz="3100" b="0" i="0" u="none" strike="noStrike" dirty="0" smtClean="0">
                <a:solidFill>
                  <a:srgbClr val="578B9E"/>
                </a:solidFill>
                <a:effectLst/>
                <a:latin typeface="Georgia" panose="02040502050405020303" pitchFamily="18" charset="0"/>
                <a:hlinkClick r:id="rId2"/>
              </a:rPr>
              <a:t> </a:t>
            </a:r>
            <a:r>
              <a:rPr lang="el-GR" sz="3100" b="0" i="0" u="none" strike="noStrike" dirty="0" err="1" smtClean="0">
                <a:solidFill>
                  <a:srgbClr val="578B9E"/>
                </a:solidFill>
                <a:effectLst/>
                <a:latin typeface="Georgia" panose="02040502050405020303" pitchFamily="18" charset="0"/>
                <a:hlinkClick r:id="rId2"/>
              </a:rPr>
              <a:t>Darwin</a:t>
            </a:r>
            <a:r>
              <a:rPr lang="el-GR" sz="3100" b="0" i="0" dirty="0" smtClean="0">
                <a:solidFill>
                  <a:srgbClr val="333333"/>
                </a:solidFill>
                <a:effectLst/>
                <a:latin typeface="Georgia" panose="02040502050405020303" pitchFamily="18" charset="0"/>
              </a:rPr>
              <a:t> για τη </a:t>
            </a:r>
            <a:r>
              <a:rPr lang="el-GR" sz="3100" b="0" i="0" u="none" strike="noStrike" dirty="0" smtClean="0">
                <a:solidFill>
                  <a:srgbClr val="578B9E"/>
                </a:solidFill>
                <a:effectLst/>
                <a:latin typeface="Georgia" panose="02040502050405020303" pitchFamily="18" charset="0"/>
                <a:hlinkClick r:id="rId3"/>
              </a:rPr>
              <a:t>Φυσική Επιλογή</a:t>
            </a:r>
            <a:r>
              <a:rPr lang="el-GR" sz="3100" b="0" i="0" dirty="0" smtClean="0">
                <a:solidFill>
                  <a:srgbClr val="333333"/>
                </a:solidFill>
                <a:effectLst/>
                <a:latin typeface="Georgia" panose="02040502050405020303" pitchFamily="18" charset="0"/>
              </a:rPr>
              <a:t> .</a:t>
            </a:r>
            <a:br>
              <a:rPr lang="el-GR" sz="3100" b="0" i="0" dirty="0" smtClean="0">
                <a:solidFill>
                  <a:srgbClr val="333333"/>
                </a:solidFill>
                <a:effectLst/>
                <a:latin typeface="Georgia" panose="02040502050405020303" pitchFamily="18" charset="0"/>
              </a:rPr>
            </a:br>
            <a:r>
              <a:rPr lang="el-GR" sz="3100" dirty="0">
                <a:solidFill>
                  <a:srgbClr val="333333"/>
                </a:solidFill>
                <a:latin typeface="Georgia" panose="02040502050405020303" pitchFamily="18" charset="0"/>
              </a:rPr>
              <a:t/>
            </a:r>
            <a:br>
              <a:rPr lang="el-GR" sz="3100" dirty="0">
                <a:solidFill>
                  <a:srgbClr val="333333"/>
                </a:solidFill>
                <a:latin typeface="Georgia" panose="02040502050405020303" pitchFamily="18" charset="0"/>
              </a:rPr>
            </a:br>
            <a:r>
              <a:rPr lang="el-GR" sz="2800" b="1" i="0" dirty="0" smtClean="0">
                <a:solidFill>
                  <a:srgbClr val="C00000"/>
                </a:solidFill>
                <a:effectLst/>
                <a:latin typeface="Palatino Linotype" panose="02040502050505030304" pitchFamily="18" charset="0"/>
              </a:rPr>
              <a:t>«Τίποτε δεν έχει νόημα στη</a:t>
            </a:r>
            <a:br>
              <a:rPr lang="el-GR" sz="2800" b="1" i="0" dirty="0" smtClean="0">
                <a:solidFill>
                  <a:srgbClr val="C00000"/>
                </a:solidFill>
                <a:effectLst/>
                <a:latin typeface="Palatino Linotype" panose="02040502050505030304" pitchFamily="18" charset="0"/>
              </a:rPr>
            </a:br>
            <a:r>
              <a:rPr lang="el-GR" sz="2800" b="1" i="0" dirty="0" smtClean="0">
                <a:solidFill>
                  <a:srgbClr val="C00000"/>
                </a:solidFill>
                <a:effectLst/>
                <a:latin typeface="Palatino Linotype" panose="02040502050505030304" pitchFamily="18" charset="0"/>
              </a:rPr>
              <a:t>Βιολογία παρά μόνο υπό το</a:t>
            </a:r>
            <a:br>
              <a:rPr lang="el-GR" sz="2800" b="1" i="0" dirty="0" smtClean="0">
                <a:solidFill>
                  <a:srgbClr val="C00000"/>
                </a:solidFill>
                <a:effectLst/>
                <a:latin typeface="Palatino Linotype" panose="02040502050505030304" pitchFamily="18" charset="0"/>
              </a:rPr>
            </a:br>
            <a:r>
              <a:rPr lang="el-GR" sz="2800" b="1" i="0" dirty="0" smtClean="0">
                <a:solidFill>
                  <a:srgbClr val="C00000"/>
                </a:solidFill>
                <a:effectLst/>
                <a:latin typeface="Palatino Linotype" panose="02040502050505030304" pitchFamily="18" charset="0"/>
              </a:rPr>
              <a:t>φως της εξέλιξης».</a:t>
            </a:r>
            <a:r>
              <a:rPr lang="el-GR" sz="2800" b="0" i="0" dirty="0" smtClean="0">
                <a:solidFill>
                  <a:srgbClr val="C00000"/>
                </a:solidFill>
                <a:effectLst/>
                <a:latin typeface="Palatino Linotype" panose="02040502050505030304" pitchFamily="18" charset="0"/>
              </a:rPr>
              <a:t/>
            </a:r>
            <a:br>
              <a:rPr lang="el-GR" sz="2800" b="0" i="0" dirty="0" smtClean="0">
                <a:solidFill>
                  <a:srgbClr val="C00000"/>
                </a:solidFill>
                <a:effectLst/>
                <a:latin typeface="Palatino Linotype" panose="02040502050505030304" pitchFamily="18" charset="0"/>
              </a:rPr>
            </a:br>
            <a:r>
              <a:rPr lang="el-GR" sz="2800" b="0" i="0" dirty="0" smtClean="0">
                <a:solidFill>
                  <a:schemeClr val="accent1">
                    <a:lumMod val="50000"/>
                  </a:schemeClr>
                </a:solidFill>
                <a:effectLst/>
                <a:latin typeface="Palatino Linotype" panose="02040502050505030304" pitchFamily="18" charset="0"/>
              </a:rPr>
              <a:t>Θεοδόσιος </a:t>
            </a:r>
            <a:r>
              <a:rPr lang="el-GR" sz="2800" b="0" i="0" dirty="0" err="1" smtClean="0">
                <a:solidFill>
                  <a:schemeClr val="accent1">
                    <a:lumMod val="50000"/>
                  </a:schemeClr>
                </a:solidFill>
                <a:effectLst/>
                <a:latin typeface="Palatino Linotype" panose="02040502050505030304" pitchFamily="18" charset="0"/>
              </a:rPr>
              <a:t>Ντομπζάνσκυ</a:t>
            </a:r>
            <a:r>
              <a:rPr lang="el-GR" sz="2800" b="0" i="0" dirty="0" smtClean="0">
                <a:solidFill>
                  <a:srgbClr val="000000"/>
                </a:solidFill>
                <a:effectLst/>
                <a:latin typeface="Palatino Linotype" panose="02040502050505030304" pitchFamily="18" charset="0"/>
              </a:rPr>
              <a:t/>
            </a:r>
            <a:br>
              <a:rPr lang="el-GR" sz="2800" b="0" i="0" dirty="0" smtClean="0">
                <a:solidFill>
                  <a:srgbClr val="000000"/>
                </a:solidFill>
                <a:effectLst/>
                <a:latin typeface="Palatino Linotype" panose="02040502050505030304" pitchFamily="18" charset="0"/>
              </a:rPr>
            </a:br>
            <a:r>
              <a:rPr lang="el-GR" sz="3100" b="1" dirty="0" smtClean="0"/>
              <a:t/>
            </a:r>
            <a:br>
              <a:rPr lang="el-GR" sz="3100" b="1" dirty="0" smtClean="0"/>
            </a:br>
            <a:r>
              <a:rPr lang="el-GR" b="1" dirty="0"/>
              <a:t/>
            </a:r>
            <a:br>
              <a:rPr lang="el-GR" b="1" dirty="0"/>
            </a:br>
            <a:r>
              <a:rPr lang="el-GR" b="1" dirty="0" smtClean="0"/>
              <a:t/>
            </a:r>
            <a:br>
              <a:rPr lang="el-GR" b="1" dirty="0" smtClean="0"/>
            </a:br>
            <a:endParaRPr lang="el-GR" b="1" dirty="0"/>
          </a:p>
        </p:txBody>
      </p:sp>
      <p:pic>
        <p:nvPicPr>
          <p:cNvPr id="5" name="Θέση περιεχομένου 4"/>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bwMode="auto">
          <a:xfrm>
            <a:off x="6999111" y="571500"/>
            <a:ext cx="4876800" cy="59131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71813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p:cNvSpPr>
            <a:spLocks noGrp="1"/>
          </p:cNvSpPr>
          <p:nvPr>
            <p:ph type="title"/>
          </p:nvPr>
        </p:nvSpPr>
        <p:spPr>
          <a:xfrm>
            <a:off x="838200" y="365125"/>
            <a:ext cx="10515600" cy="6035675"/>
          </a:xfrm>
        </p:spPr>
        <p:txBody>
          <a:bodyPr>
            <a:normAutofit fontScale="90000"/>
          </a:bodyPr>
          <a:lstStyle/>
          <a:p>
            <a:r>
              <a:rPr lang="el-GR"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Η Εξέλιξη των ειδών </a:t>
            </a:r>
            <a:r>
              <a:rPr lang="el-GR" dirty="0">
                <a:solidFill>
                  <a:srgbClr val="000000"/>
                </a:solidFill>
                <a:latin typeface="Verdana" panose="020B0604030504040204" pitchFamily="34" charset="0"/>
              </a:rPr>
              <a:t> </a:t>
            </a:r>
            <a:r>
              <a:rPr lang="el-GR" dirty="0" smtClean="0">
                <a:solidFill>
                  <a:srgbClr val="000000"/>
                </a:solidFill>
                <a:latin typeface="Verdana" panose="020B0604030504040204" pitchFamily="34" charset="0"/>
              </a:rPr>
              <a:t>είναι η </a:t>
            </a:r>
            <a:r>
              <a:rPr lang="el-GR" dirty="0">
                <a:solidFill>
                  <a:srgbClr val="000000"/>
                </a:solidFill>
                <a:latin typeface="Verdana" panose="020B0604030504040204" pitchFamily="34" charset="0"/>
              </a:rPr>
              <a:t>θεωρία </a:t>
            </a:r>
            <a:r>
              <a:rPr lang="el-GR" dirty="0" smtClean="0">
                <a:solidFill>
                  <a:srgbClr val="000000"/>
                </a:solidFill>
                <a:latin typeface="Verdana" panose="020B0604030504040204" pitchFamily="34" charset="0"/>
              </a:rPr>
              <a:t>που </a:t>
            </a:r>
            <a:r>
              <a:rPr lang="el-GR" dirty="0">
                <a:solidFill>
                  <a:srgbClr val="000000"/>
                </a:solidFill>
                <a:latin typeface="Verdana" panose="020B0604030504040204" pitchFamily="34" charset="0"/>
              </a:rPr>
              <a:t>υποστηρίζει ότι όλα τα έμβια όντα είναι προϊόν εξέλιξης που υπέστησαν προγενέστεροι οργανισμοί. </a:t>
            </a:r>
            <a:r>
              <a:rPr lang="el-GR" dirty="0" smtClean="0">
                <a:solidFill>
                  <a:srgbClr val="000000"/>
                </a:solidFill>
                <a:latin typeface="Verdana" panose="020B0604030504040204" pitchFamily="34" charset="0"/>
              </a:rPr>
              <a:t/>
            </a:r>
            <a:br>
              <a:rPr lang="el-GR" dirty="0" smtClean="0">
                <a:solidFill>
                  <a:srgbClr val="000000"/>
                </a:solidFill>
                <a:latin typeface="Verdana" panose="020B0604030504040204" pitchFamily="34" charset="0"/>
              </a:rPr>
            </a:br>
            <a:r>
              <a:rPr lang="el-GR" dirty="0" smtClean="0">
                <a:solidFill>
                  <a:srgbClr val="000000"/>
                </a:solidFill>
                <a:latin typeface="Verdana" panose="020B0604030504040204" pitchFamily="34" charset="0"/>
              </a:rPr>
              <a:t/>
            </a:r>
            <a:br>
              <a:rPr lang="el-GR" dirty="0" smtClean="0">
                <a:solidFill>
                  <a:srgbClr val="000000"/>
                </a:solidFill>
                <a:latin typeface="Verdana" panose="020B0604030504040204" pitchFamily="34" charset="0"/>
              </a:rPr>
            </a:br>
            <a:r>
              <a:rPr lang="el-GR" b="1" dirty="0" smtClean="0">
                <a:solidFill>
                  <a:schemeClr val="accent1">
                    <a:lumMod val="75000"/>
                  </a:schemeClr>
                </a:solidFill>
                <a:latin typeface="Verdana" panose="020B0604030504040204" pitchFamily="34" charset="0"/>
              </a:rPr>
              <a:t>Η κυτταρική θεωρία </a:t>
            </a:r>
            <a:r>
              <a:rPr lang="el-GR" dirty="0" smtClean="0">
                <a:solidFill>
                  <a:srgbClr val="000000"/>
                </a:solidFill>
                <a:latin typeface="Verdana" panose="020B0604030504040204" pitchFamily="34" charset="0"/>
              </a:rPr>
              <a:t>υποστηρίζει ότι όλα τα έμβια όντα αποτελούνται από κύτταρα και από προϊόντα κυττάρων.</a:t>
            </a:r>
            <a:r>
              <a:rPr lang="el-GR" dirty="0" smtClean="0">
                <a:latin typeface="Arial" panose="020B0604020202020204" pitchFamily="34" charset="0"/>
              </a:rPr>
              <a:t/>
            </a:r>
            <a:br>
              <a:rPr lang="el-GR" dirty="0" smtClean="0">
                <a:latin typeface="Arial" panose="020B0604020202020204" pitchFamily="34" charset="0"/>
              </a:rPr>
            </a:br>
            <a:r>
              <a:rPr lang="el-GR" dirty="0" smtClean="0"/>
              <a:t> </a:t>
            </a:r>
            <a:endParaRPr lang="el-GR" dirty="0"/>
          </a:p>
        </p:txBody>
      </p:sp>
    </p:spTree>
    <p:extLst>
      <p:ext uri="{BB962C8B-B14F-4D97-AF65-F5344CB8AC3E}">
        <p14:creationId xmlns:p14="http://schemas.microsoft.com/office/powerpoint/2010/main" val="37397294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6177565"/>
          </a:xfrm>
        </p:spPr>
        <p:txBody>
          <a:bodyPr>
            <a:normAutofit/>
          </a:bodyPr>
          <a:lstStyle/>
          <a:p>
            <a:r>
              <a:rPr lang="el-GR" b="1" dirty="0" smtClean="0"/>
              <a:t>Η κατάταξη οργανισμών στο ίδιο είδος γίνεται με βάση 2 κριτηρίων:</a:t>
            </a:r>
            <a:br>
              <a:rPr lang="el-GR" b="1" dirty="0" smtClean="0"/>
            </a:br>
            <a:r>
              <a:rPr lang="el-GR" b="1" dirty="0" smtClean="0"/>
              <a:t>Το</a:t>
            </a:r>
            <a:r>
              <a:rPr lang="el-GR" dirty="0" smtClean="0"/>
              <a:t> </a:t>
            </a:r>
            <a:r>
              <a:rPr lang="el-GR" b="1" dirty="0" err="1" smtClean="0">
                <a:solidFill>
                  <a:srgbClr val="C00000"/>
                </a:solidFill>
              </a:rPr>
              <a:t>μειξιολογικό</a:t>
            </a:r>
            <a:r>
              <a:rPr lang="el-GR" b="1" dirty="0" smtClean="0">
                <a:solidFill>
                  <a:srgbClr val="C00000"/>
                </a:solidFill>
              </a:rPr>
              <a:t> κριτήριο </a:t>
            </a:r>
            <a:r>
              <a:rPr lang="el-GR" b="1" dirty="0" smtClean="0"/>
              <a:t>κατατάσσει στο ίδιο είδος όσους οργανισμούς μπορούν να αναπαραχθούν μεταξύ τους και να αποκτήσουν γόνιμους απογόνους.</a:t>
            </a:r>
            <a:br>
              <a:rPr lang="el-GR" b="1" dirty="0" smtClean="0"/>
            </a:br>
            <a:r>
              <a:rPr lang="el-GR" b="1" dirty="0" smtClean="0"/>
              <a:t/>
            </a:r>
            <a:br>
              <a:rPr lang="el-GR" b="1" dirty="0" smtClean="0"/>
            </a:br>
            <a:r>
              <a:rPr lang="el-GR" dirty="0">
                <a:solidFill>
                  <a:prstClr val="black"/>
                </a:solidFill>
              </a:rPr>
              <a:t>Το </a:t>
            </a:r>
            <a:r>
              <a:rPr lang="el-GR" b="1" dirty="0" smtClean="0">
                <a:solidFill>
                  <a:srgbClr val="C00000"/>
                </a:solidFill>
              </a:rPr>
              <a:t>τυπολογικό κριτήριο </a:t>
            </a:r>
            <a:r>
              <a:rPr lang="el-GR" b="1" dirty="0" smtClean="0"/>
              <a:t>ομαδοποιεί δύο οργανισμούς στο ίδιο είδος αν έχουν κοινά μορφολογικά και βιοχημικά χαρακτηριστικά.</a:t>
            </a:r>
            <a:endParaRPr lang="el-GR" dirty="0"/>
          </a:p>
        </p:txBody>
      </p:sp>
    </p:spTree>
    <p:extLst>
      <p:ext uri="{BB962C8B-B14F-4D97-AF65-F5344CB8AC3E}">
        <p14:creationId xmlns:p14="http://schemas.microsoft.com/office/powerpoint/2010/main" val="2832292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10515600" cy="5278930"/>
          </a:xfrm>
        </p:spPr>
        <p:txBody>
          <a:bodyPr>
            <a:normAutofit/>
          </a:bodyPr>
          <a:lstStyle/>
          <a:p>
            <a:r>
              <a:rPr lang="el-GR" b="1" dirty="0" smtClean="0"/>
              <a:t>Η </a:t>
            </a:r>
            <a:r>
              <a:rPr lang="el-GR" b="1" dirty="0" smtClean="0">
                <a:solidFill>
                  <a:srgbClr val="0070C0"/>
                </a:solidFill>
              </a:rPr>
              <a:t>φυσική επιλογή </a:t>
            </a:r>
            <a:r>
              <a:rPr lang="el-GR" b="1" dirty="0" smtClean="0"/>
              <a:t>είναι ένας όρος που χρησιμοποιήθηκε από τον </a:t>
            </a:r>
            <a:r>
              <a:rPr lang="el-GR" b="1" dirty="0" smtClean="0">
                <a:solidFill>
                  <a:schemeClr val="accent1">
                    <a:lumMod val="75000"/>
                  </a:schemeClr>
                </a:solidFill>
              </a:rPr>
              <a:t>Δαρβίνο</a:t>
            </a:r>
            <a:r>
              <a:rPr lang="el-GR" b="1" dirty="0" smtClean="0"/>
              <a:t> και αναφέρεται στη διαδικασία με την οποία οι οργανισμοί που είναι περισσότεροι προσαρμοσμένοι στο περιβάλλον τους, επιβιώνουν και αναπαράγονται περισσότερο από τους λιγότερο προσαρμοσμένους.</a:t>
            </a:r>
            <a:endParaRPr lang="el-GR" b="1" dirty="0"/>
          </a:p>
        </p:txBody>
      </p:sp>
    </p:spTree>
    <p:extLst>
      <p:ext uri="{BB962C8B-B14F-4D97-AF65-F5344CB8AC3E}">
        <p14:creationId xmlns:p14="http://schemas.microsoft.com/office/powerpoint/2010/main" val="21785872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lstStyle/>
          <a:p>
            <a:r>
              <a:rPr lang="el-GR" b="1" dirty="0">
                <a:ln w="22225">
                  <a:solidFill>
                    <a:schemeClr val="accent2"/>
                  </a:solidFill>
                  <a:prstDash val="solid"/>
                </a:ln>
                <a:solidFill>
                  <a:srgbClr val="C00000"/>
                </a:solidFill>
              </a:rPr>
              <a:t>Φ</a:t>
            </a:r>
            <a:r>
              <a:rPr lang="el-GR" b="1" dirty="0" smtClean="0">
                <a:ln w="22225">
                  <a:solidFill>
                    <a:schemeClr val="accent2"/>
                  </a:solidFill>
                  <a:prstDash val="solid"/>
                </a:ln>
                <a:solidFill>
                  <a:srgbClr val="C00000"/>
                </a:solidFill>
              </a:rPr>
              <a:t>ιλόσοφοι και στοχαστές της εξελικτικής θεωρίας</a:t>
            </a:r>
            <a:endParaRPr lang="el-GR" b="1" dirty="0">
              <a:ln w="22225">
                <a:solidFill>
                  <a:schemeClr val="accent2"/>
                </a:solidFill>
                <a:prstDash val="solid"/>
              </a:ln>
              <a:solidFill>
                <a:srgbClr val="C00000"/>
              </a:solidFill>
            </a:endParaRPr>
          </a:p>
        </p:txBody>
      </p:sp>
      <p:sp>
        <p:nvSpPr>
          <p:cNvPr id="3" name="Υπότιτλος 2"/>
          <p:cNvSpPr>
            <a:spLocks noGrp="1"/>
          </p:cNvSpPr>
          <p:nvPr>
            <p:ph type="subTitle" idx="1"/>
          </p:nvPr>
        </p:nvSpPr>
        <p:spPr>
          <a:xfrm>
            <a:off x="1200150" y="4743450"/>
            <a:ext cx="4895850" cy="503060"/>
          </a:xfrm>
        </p:spPr>
        <p:txBody>
          <a:bodyPr>
            <a:normAutofit/>
          </a:bodyPr>
          <a:lstStyle/>
          <a:p>
            <a:r>
              <a:rPr lang="el-GR" dirty="0" smtClean="0"/>
              <a:t> </a:t>
            </a:r>
            <a:endParaRPr lang="el-GR" dirty="0"/>
          </a:p>
        </p:txBody>
      </p:sp>
    </p:spTree>
    <p:extLst>
      <p:ext uri="{BB962C8B-B14F-4D97-AF65-F5344CB8AC3E}">
        <p14:creationId xmlns:p14="http://schemas.microsoft.com/office/powerpoint/2010/main" val="36760999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4998156" cy="1325563"/>
          </a:xfrm>
        </p:spPr>
        <p:txBody>
          <a:bodyPr>
            <a:normAutofit/>
          </a:bodyPr>
          <a:lstStyle/>
          <a:p>
            <a:r>
              <a:rPr lang="el-GR" sz="3600" b="1" dirty="0" smtClean="0">
                <a:solidFill>
                  <a:schemeClr val="accent1">
                    <a:lumMod val="75000"/>
                  </a:schemeClr>
                </a:solidFill>
              </a:rPr>
              <a:t>Έλληνες φιλόσοφοι για τη θεωρία της Εξέλιξης</a:t>
            </a:r>
            <a:endParaRPr lang="el-GR" sz="3600" b="1" dirty="0">
              <a:solidFill>
                <a:schemeClr val="accent1">
                  <a:lumMod val="75000"/>
                </a:schemeClr>
              </a:solidFill>
            </a:endParaRP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337777" y="553156"/>
            <a:ext cx="4278489" cy="4662311"/>
          </a:xfrm>
        </p:spPr>
      </p:pic>
      <p:sp>
        <p:nvSpPr>
          <p:cNvPr id="5" name="Ορθογώνιο 4"/>
          <p:cNvSpPr/>
          <p:nvPr/>
        </p:nvSpPr>
        <p:spPr>
          <a:xfrm>
            <a:off x="6750755" y="5374902"/>
            <a:ext cx="6096000" cy="646331"/>
          </a:xfrm>
          <a:prstGeom prst="rect">
            <a:avLst/>
          </a:prstGeom>
        </p:spPr>
        <p:txBody>
          <a:bodyPr>
            <a:spAutoFit/>
          </a:bodyPr>
          <a:lstStyle/>
          <a:p>
            <a:r>
              <a:rPr lang="el-GR" b="0" i="0" dirty="0" smtClean="0">
                <a:solidFill>
                  <a:srgbClr val="202122"/>
                </a:solidFill>
                <a:effectLst/>
                <a:latin typeface="Arial" panose="020B0604020202020204" pitchFamily="34" charset="0"/>
              </a:rPr>
              <a:t>Ο Πλάτων (αριστερά) και ο Αριστοτέλης (δεξιά), λεπτομέρεια από τον πίνακα </a:t>
            </a:r>
            <a:r>
              <a:rPr lang="el-GR" b="0" i="1" u="sng" dirty="0" smtClean="0">
                <a:solidFill>
                  <a:srgbClr val="FAA700"/>
                </a:solidFill>
                <a:effectLst/>
                <a:latin typeface="Arial" panose="020B0604020202020204" pitchFamily="34" charset="0"/>
                <a:hlinkClick r:id="rId3" tooltip="Η Σχολή των Αθηνών"/>
              </a:rPr>
              <a:t>Η Σχολή των Αθηνών</a:t>
            </a:r>
            <a:endParaRPr lang="el-GR" dirty="0"/>
          </a:p>
        </p:txBody>
      </p:sp>
      <p:sp>
        <p:nvSpPr>
          <p:cNvPr id="6" name="Ορθογώνιο 5"/>
          <p:cNvSpPr/>
          <p:nvPr/>
        </p:nvSpPr>
        <p:spPr>
          <a:xfrm>
            <a:off x="578556" y="2377446"/>
            <a:ext cx="5257800" cy="3780522"/>
          </a:xfrm>
          <a:prstGeom prst="rect">
            <a:avLst/>
          </a:prstGeom>
        </p:spPr>
        <p:txBody>
          <a:bodyPr wrap="square">
            <a:spAutoFit/>
          </a:bodyPr>
          <a:lstStyle/>
          <a:p>
            <a:pPr>
              <a:lnSpc>
                <a:spcPct val="107000"/>
              </a:lnSpc>
              <a:spcAft>
                <a:spcPts val="800"/>
              </a:spcAft>
            </a:pPr>
            <a:r>
              <a:rPr lang="el-GR" sz="2800" dirty="0" smtClean="0">
                <a:effectLst/>
                <a:latin typeface="Calibri" panose="020F0502020204030204" pitchFamily="34" charset="0"/>
                <a:ea typeface="PMingLiU" panose="02020500000000000000" pitchFamily="18" charset="-120"/>
                <a:cs typeface="Times New Roman" panose="02020603050405020304" pitchFamily="18" charset="0"/>
              </a:rPr>
              <a:t>Ανέπτυξαν θεωρίες από τον 6</a:t>
            </a:r>
            <a:r>
              <a:rPr lang="el-GR" sz="2800" baseline="30000" dirty="0" smtClean="0">
                <a:effectLst/>
                <a:latin typeface="Calibri" panose="020F0502020204030204" pitchFamily="34" charset="0"/>
                <a:ea typeface="PMingLiU" panose="02020500000000000000" pitchFamily="18" charset="-120"/>
                <a:cs typeface="Times New Roman" panose="02020603050405020304" pitchFamily="18" charset="0"/>
              </a:rPr>
              <a:t>ο</a:t>
            </a:r>
            <a:r>
              <a:rPr lang="el-GR" sz="2800" dirty="0" smtClean="0">
                <a:effectLst/>
                <a:latin typeface="Calibri" panose="020F0502020204030204" pitchFamily="34" charset="0"/>
                <a:ea typeface="PMingLiU" panose="02020500000000000000" pitchFamily="18" charset="-120"/>
                <a:cs typeface="Times New Roman" panose="02020603050405020304" pitchFamily="18" charset="0"/>
              </a:rPr>
              <a:t> π.Χ. αιώνα, που δέσποζαν στην επιστημονική σκέψη της Δύσης. Κυρίως </a:t>
            </a:r>
            <a:r>
              <a:rPr lang="el-GR" sz="2800" dirty="0" smtClean="0">
                <a:solidFill>
                  <a:schemeClr val="accent1">
                    <a:lumMod val="50000"/>
                  </a:schemeClr>
                </a:solidFill>
                <a:effectLst/>
                <a:latin typeface="Calibri" panose="020F0502020204030204" pitchFamily="34" charset="0"/>
                <a:ea typeface="PMingLiU" panose="02020500000000000000" pitchFamily="18" charset="-120"/>
                <a:cs typeface="Times New Roman" panose="02020603050405020304" pitchFamily="18" charset="0"/>
              </a:rPr>
              <a:t>ο Πλάτωνας </a:t>
            </a:r>
            <a:r>
              <a:rPr lang="el-GR" sz="2800" dirty="0" smtClean="0">
                <a:effectLst/>
                <a:latin typeface="Calibri" panose="020F0502020204030204" pitchFamily="34" charset="0"/>
                <a:ea typeface="PMingLiU" panose="02020500000000000000" pitchFamily="18" charset="-120"/>
                <a:cs typeface="Times New Roman" panose="02020603050405020304" pitchFamily="18" charset="0"/>
              </a:rPr>
              <a:t>και </a:t>
            </a:r>
            <a:r>
              <a:rPr lang="el-GR" sz="2800" dirty="0" smtClean="0">
                <a:solidFill>
                  <a:schemeClr val="accent1">
                    <a:lumMod val="50000"/>
                  </a:schemeClr>
                </a:solidFill>
                <a:effectLst/>
                <a:latin typeface="Calibri" panose="020F0502020204030204" pitchFamily="34" charset="0"/>
                <a:ea typeface="PMingLiU" panose="02020500000000000000" pitchFamily="18" charset="-120"/>
                <a:cs typeface="Times New Roman" panose="02020603050405020304" pitchFamily="18" charset="0"/>
              </a:rPr>
              <a:t>ο Αριστοτέλης</a:t>
            </a:r>
            <a:r>
              <a:rPr lang="el-GR" sz="2800" dirty="0" smtClean="0">
                <a:effectLst/>
                <a:latin typeface="Calibri" panose="020F0502020204030204" pitchFamily="34" charset="0"/>
                <a:ea typeface="PMingLiU" panose="02020500000000000000" pitchFamily="18" charset="-120"/>
                <a:cs typeface="Times New Roman" panose="02020603050405020304" pitchFamily="18" charset="0"/>
              </a:rPr>
              <a:t> πίστευαν στη σταθερότητα των ειδών, οπότε η ιδέα της εξέλιξης ξεχάστηκε για αιώνες.</a:t>
            </a:r>
            <a:endParaRPr lang="el-GR" sz="2800" dirty="0">
              <a:effectLst/>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323760327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677333"/>
            <a:ext cx="4691743" cy="1013354"/>
          </a:xfrm>
        </p:spPr>
        <p:txBody>
          <a:bodyPr>
            <a:normAutofit fontScale="90000"/>
          </a:bodyPr>
          <a:lstStyle/>
          <a:p>
            <a:r>
              <a:rPr lang="el-GR" b="1" dirty="0" smtClean="0">
                <a:solidFill>
                  <a:schemeClr val="accent1">
                    <a:lumMod val="75000"/>
                  </a:schemeClr>
                </a:solidFill>
              </a:rPr>
              <a:t>Ζαν Μπατίστ </a:t>
            </a:r>
            <a:r>
              <a:rPr lang="el-GR" b="1" dirty="0" err="1" smtClean="0">
                <a:solidFill>
                  <a:schemeClr val="accent1">
                    <a:lumMod val="75000"/>
                  </a:schemeClr>
                </a:solidFill>
              </a:rPr>
              <a:t>Λαμάρκ</a:t>
            </a:r>
            <a:endParaRPr lang="el-GR" b="1" dirty="0">
              <a:solidFill>
                <a:schemeClr val="accent1">
                  <a:lumMod val="75000"/>
                </a:schemeClr>
              </a:solidFill>
            </a:endParaRP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478084" y="547511"/>
            <a:ext cx="4136572" cy="5529943"/>
          </a:xfrm>
        </p:spPr>
      </p:pic>
      <p:sp>
        <p:nvSpPr>
          <p:cNvPr id="5" name="Ορθογώνιο 4"/>
          <p:cNvSpPr/>
          <p:nvPr/>
        </p:nvSpPr>
        <p:spPr>
          <a:xfrm>
            <a:off x="474133" y="2274838"/>
            <a:ext cx="5870223" cy="4247317"/>
          </a:xfrm>
          <a:prstGeom prst="rect">
            <a:avLst/>
          </a:prstGeom>
        </p:spPr>
        <p:txBody>
          <a:bodyPr wrap="square">
            <a:spAutoFit/>
          </a:bodyPr>
          <a:lstStyle/>
          <a:p>
            <a:r>
              <a:rPr lang="el-GR" b="0" i="0" dirty="0" smtClean="0">
                <a:solidFill>
                  <a:srgbClr val="000000"/>
                </a:solidFill>
                <a:effectLst/>
                <a:latin typeface="Verdana" panose="020B0604030504040204" pitchFamily="34" charset="0"/>
              </a:rPr>
              <a:t>Κατά τη διάρκεια του 18ου αιώνα η εξέλιξη έρχεται πάλι στο προσκήνιο. Ο Γάλλος ζωολόγος </a:t>
            </a:r>
            <a:r>
              <a:rPr lang="el-GR" b="1" i="0" dirty="0" smtClean="0">
                <a:solidFill>
                  <a:srgbClr val="000000"/>
                </a:solidFill>
                <a:effectLst/>
                <a:latin typeface="Verdana" panose="020B0604030504040204" pitchFamily="34" charset="0"/>
              </a:rPr>
              <a:t>Ζαν-Μπατίστ </a:t>
            </a:r>
            <a:r>
              <a:rPr lang="el-GR" b="1" i="0" dirty="0" err="1" smtClean="0">
                <a:solidFill>
                  <a:srgbClr val="000000"/>
                </a:solidFill>
                <a:effectLst/>
                <a:latin typeface="Verdana" panose="020B0604030504040204" pitchFamily="34" charset="0"/>
              </a:rPr>
              <a:t>Λαμάρκ</a:t>
            </a:r>
            <a:r>
              <a:rPr lang="el-GR" b="0" i="0" dirty="0" smtClean="0">
                <a:solidFill>
                  <a:srgbClr val="000000"/>
                </a:solidFill>
                <a:effectLst/>
                <a:latin typeface="Verdana" panose="020B0604030504040204" pitchFamily="34" charset="0"/>
              </a:rPr>
              <a:t> (1744-1829), ο οποίος </a:t>
            </a:r>
            <a:r>
              <a:rPr lang="el-GR" b="0" i="0" dirty="0" smtClean="0">
                <a:solidFill>
                  <a:srgbClr val="C00000"/>
                </a:solidFill>
                <a:effectLst/>
                <a:latin typeface="Verdana" panose="020B0604030504040204" pitchFamily="34" charset="0"/>
              </a:rPr>
              <a:t>επινόησε τον όρο Βιολογία</a:t>
            </a:r>
            <a:r>
              <a:rPr lang="el-GR" dirty="0" smtClean="0">
                <a:solidFill>
                  <a:srgbClr val="000000"/>
                </a:solidFill>
                <a:latin typeface="Verdana" panose="020B0604030504040204" pitchFamily="34" charset="0"/>
              </a:rPr>
              <a:t>.</a:t>
            </a:r>
          </a:p>
          <a:p>
            <a:r>
              <a:rPr lang="el-GR" b="0" i="0" dirty="0" smtClean="0">
                <a:solidFill>
                  <a:srgbClr val="000000"/>
                </a:solidFill>
                <a:effectLst/>
                <a:latin typeface="Verdana" panose="020B0604030504040204" pitchFamily="34" charset="0"/>
              </a:rPr>
              <a:t>Ήταν επίσης ο πρώτος που παρουσίασε στο βιβλίο του </a:t>
            </a:r>
            <a:r>
              <a:rPr lang="el-GR" b="0" i="0" dirty="0" smtClean="0">
                <a:solidFill>
                  <a:srgbClr val="C00000"/>
                </a:solidFill>
                <a:effectLst/>
                <a:latin typeface="Verdana" panose="020B0604030504040204" pitchFamily="34" charset="0"/>
              </a:rPr>
              <a:t>Η φιλοσοφία της Ζωολογίας</a:t>
            </a:r>
            <a:r>
              <a:rPr lang="el-GR" b="0" i="0" dirty="0" smtClean="0">
                <a:solidFill>
                  <a:srgbClr val="000000"/>
                </a:solidFill>
                <a:effectLst/>
                <a:latin typeface="Verdana" panose="020B0604030504040204" pitchFamily="34" charset="0"/>
              </a:rPr>
              <a:t>, το οποίο εκδόθηκε το 1809, μια ολοκληρωμένη θεωρία, για να εξηγήσει πώς τα φυτά και τα ζώα εξελίσσονται.</a:t>
            </a:r>
          </a:p>
          <a:p>
            <a:r>
              <a:rPr lang="el-GR" b="0" i="0" dirty="0" smtClean="0">
                <a:solidFill>
                  <a:srgbClr val="000000"/>
                </a:solidFill>
                <a:effectLst/>
                <a:latin typeface="Verdana" panose="020B0604030504040204" pitchFamily="34" charset="0"/>
              </a:rPr>
              <a:t>Κατά τη διάρκεια μεγάλων χρονικών περιόδων οι πρωτόγονοι οργανισμοί μετατρέπονται σταδιακά, κατά μήκος μιας </a:t>
            </a:r>
            <a:r>
              <a:rPr lang="el-GR" b="1" i="0" dirty="0" smtClean="0">
                <a:solidFill>
                  <a:srgbClr val="C00000"/>
                </a:solidFill>
                <a:effectLst/>
                <a:latin typeface="Verdana" panose="020B0604030504040204" pitchFamily="34" charset="0"/>
              </a:rPr>
              <a:t>«νοητής φυσικής κλίμακας»</a:t>
            </a:r>
            <a:r>
              <a:rPr lang="el-GR" b="0" i="0" dirty="0" smtClean="0">
                <a:solidFill>
                  <a:srgbClr val="C00000"/>
                </a:solidFill>
                <a:effectLst/>
                <a:latin typeface="Verdana" panose="020B0604030504040204" pitchFamily="34" charset="0"/>
              </a:rPr>
              <a:t>, </a:t>
            </a:r>
            <a:r>
              <a:rPr lang="el-GR" b="0" i="0" dirty="0" smtClean="0">
                <a:solidFill>
                  <a:srgbClr val="000000"/>
                </a:solidFill>
                <a:effectLst/>
                <a:latin typeface="Verdana" panose="020B0604030504040204" pitchFamily="34" charset="0"/>
              </a:rPr>
              <a:t>σε πιο εξελιγμένους, με τη βοήθεια μιας </a:t>
            </a:r>
            <a:r>
              <a:rPr lang="el-GR" b="1" i="0" dirty="0" smtClean="0">
                <a:solidFill>
                  <a:srgbClr val="C00000"/>
                </a:solidFill>
                <a:effectLst/>
                <a:latin typeface="Verdana" panose="020B0604030504040204" pitchFamily="34" charset="0"/>
              </a:rPr>
              <a:t>εσωτερικής δύναμης</a:t>
            </a:r>
            <a:r>
              <a:rPr lang="el-GR" b="0" i="0" dirty="0" smtClean="0">
                <a:solidFill>
                  <a:srgbClr val="000000"/>
                </a:solidFill>
                <a:effectLst/>
                <a:latin typeface="Verdana" panose="020B0604030504040204" pitchFamily="34" charset="0"/>
              </a:rPr>
              <a:t>, η οποία στοχεύει στη βελτίωσή τους.</a:t>
            </a:r>
            <a:endParaRPr lang="el-GR" dirty="0"/>
          </a:p>
        </p:txBody>
      </p:sp>
    </p:spTree>
    <p:extLst>
      <p:ext uri="{BB962C8B-B14F-4D97-AF65-F5344CB8AC3E}">
        <p14:creationId xmlns:p14="http://schemas.microsoft.com/office/powerpoint/2010/main" val="21284003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65125"/>
            <a:ext cx="4670778" cy="1325563"/>
          </a:xfrm>
        </p:spPr>
        <p:txBody>
          <a:bodyPr/>
          <a:lstStyle/>
          <a:p>
            <a:r>
              <a:rPr lang="el-GR" sz="4000" b="1" dirty="0">
                <a:solidFill>
                  <a:srgbClr val="5B9BD5">
                    <a:lumMod val="75000"/>
                  </a:srgbClr>
                </a:solidFill>
              </a:rPr>
              <a:t>Ζαν Μπατίστ </a:t>
            </a:r>
            <a:r>
              <a:rPr lang="el-GR" sz="4000" b="1" dirty="0" err="1">
                <a:solidFill>
                  <a:srgbClr val="5B9BD5">
                    <a:lumMod val="75000"/>
                  </a:srgbClr>
                </a:solidFill>
              </a:rPr>
              <a:t>Λαμάρκ</a:t>
            </a:r>
            <a:endParaRPr lang="el-GR" dirty="0"/>
          </a:p>
        </p:txBody>
      </p:sp>
      <p:sp>
        <p:nvSpPr>
          <p:cNvPr id="3" name="Θέση περιεχομένου 2"/>
          <p:cNvSpPr>
            <a:spLocks noGrp="1"/>
          </p:cNvSpPr>
          <p:nvPr>
            <p:ph idx="1"/>
          </p:nvPr>
        </p:nvSpPr>
        <p:spPr>
          <a:xfrm>
            <a:off x="838200" y="1690688"/>
            <a:ext cx="7775222" cy="4486275"/>
          </a:xfrm>
        </p:spPr>
        <p:txBody>
          <a:bodyPr>
            <a:normAutofit/>
          </a:bodyPr>
          <a:lstStyle/>
          <a:p>
            <a:pPr algn="just"/>
            <a:r>
              <a:rPr lang="el-GR" sz="2100" b="0" i="0" dirty="0" smtClean="0">
                <a:solidFill>
                  <a:srgbClr val="000000"/>
                </a:solidFill>
                <a:effectLst/>
                <a:latin typeface="Verdana" panose="020B0604030504040204" pitchFamily="34" charset="0"/>
              </a:rPr>
              <a:t>Διατύπωσε την </a:t>
            </a:r>
            <a:r>
              <a:rPr lang="el-GR" sz="2100" b="0" i="0" dirty="0" smtClean="0">
                <a:solidFill>
                  <a:srgbClr val="C00000"/>
                </a:solidFill>
                <a:effectLst/>
                <a:latin typeface="Verdana" panose="020B0604030504040204" pitchFamily="34" charset="0"/>
              </a:rPr>
              <a:t>αρχή της χρήσης και της αχρησίας, </a:t>
            </a:r>
            <a:r>
              <a:rPr lang="el-GR" sz="2100" b="0" i="0" dirty="0" smtClean="0">
                <a:solidFill>
                  <a:srgbClr val="000000"/>
                </a:solidFill>
                <a:effectLst/>
                <a:latin typeface="Verdana" panose="020B0604030504040204" pitchFamily="34" charset="0"/>
              </a:rPr>
              <a:t>τα όργανα ενός ζώου που βοηθούν στην προσαρμογή του στο περιβάλλον χρησιμοποιούνται από αυτό περισσότερο, αναπτύσσονται και μεγαλώνουν, ενώ τα όργανα εκείνα που δε συμβάλλουν στην προσαρμογή του περιπίπτουν σε αχρησία, ατροφούν και εξαφανίζονται. Μ' αυτό τον τρόπο τα ζώα αποκτούν νέα χαρακτηριστικά κατά τη διάρκεια της ζωής τους. </a:t>
            </a:r>
          </a:p>
          <a:p>
            <a:pPr algn="just"/>
            <a:r>
              <a:rPr lang="el-GR" sz="2100" b="0" i="0" dirty="0" smtClean="0">
                <a:solidFill>
                  <a:srgbClr val="000000"/>
                </a:solidFill>
                <a:effectLst/>
                <a:latin typeface="Verdana" panose="020B0604030504040204" pitchFamily="34" charset="0"/>
              </a:rPr>
              <a:t>O </a:t>
            </a:r>
            <a:r>
              <a:rPr lang="el-GR" sz="2100" b="0" i="0" dirty="0" err="1" smtClean="0">
                <a:solidFill>
                  <a:srgbClr val="000000"/>
                </a:solidFill>
                <a:effectLst/>
                <a:latin typeface="Verdana" panose="020B0604030504040204" pitchFamily="34" charset="0"/>
              </a:rPr>
              <a:t>Λαμάρκ</a:t>
            </a:r>
            <a:r>
              <a:rPr lang="el-GR" sz="2100" b="0" i="0" dirty="0" smtClean="0">
                <a:solidFill>
                  <a:srgbClr val="000000"/>
                </a:solidFill>
                <a:effectLst/>
                <a:latin typeface="Verdana" panose="020B0604030504040204" pitchFamily="34" charset="0"/>
              </a:rPr>
              <a:t> πίστευε ότι </a:t>
            </a:r>
            <a:r>
              <a:rPr lang="el-GR" sz="2100" b="0" i="0" dirty="0" smtClean="0">
                <a:solidFill>
                  <a:srgbClr val="C00000"/>
                </a:solidFill>
                <a:effectLst/>
                <a:latin typeface="Verdana" panose="020B0604030504040204" pitchFamily="34" charset="0"/>
              </a:rPr>
              <a:t>τα επίκτητα αυτά χαρακτηριστικά κληροδοτούνται στη συνέχεια στους απογόνους</a:t>
            </a:r>
            <a:r>
              <a:rPr lang="el-GR" sz="2100" b="0" i="0" dirty="0" smtClean="0">
                <a:solidFill>
                  <a:srgbClr val="000000"/>
                </a:solidFill>
                <a:effectLst/>
                <a:latin typeface="Verdana" panose="020B0604030504040204" pitchFamily="34" charset="0"/>
              </a:rPr>
              <a:t>. Έτσι, με την πάροδο του χρόνου, συσσωρεύονται πολλές αλλαγές οι οποίες οδηγούν στη δημιουργία ενός είδους που είναι διαφορετικό από το αρχικό.</a:t>
            </a:r>
          </a:p>
          <a:p>
            <a:endParaRPr lang="el-GR" dirty="0"/>
          </a:p>
        </p:txBody>
      </p:sp>
      <p:pic>
        <p:nvPicPr>
          <p:cNvPr id="4" name="Εικόνα 3"/>
          <p:cNvPicPr>
            <a:picLocks noChangeAspect="1"/>
          </p:cNvPicPr>
          <p:nvPr/>
        </p:nvPicPr>
        <p:blipFill>
          <a:blip r:embed="rId2"/>
          <a:stretch>
            <a:fillRect/>
          </a:stretch>
        </p:blipFill>
        <p:spPr>
          <a:xfrm>
            <a:off x="9245601" y="1916466"/>
            <a:ext cx="2054578" cy="2680757"/>
          </a:xfrm>
          <a:prstGeom prst="rect">
            <a:avLst/>
          </a:prstGeom>
        </p:spPr>
      </p:pic>
    </p:spTree>
    <p:extLst>
      <p:ext uri="{BB962C8B-B14F-4D97-AF65-F5344CB8AC3E}">
        <p14:creationId xmlns:p14="http://schemas.microsoft.com/office/powerpoint/2010/main" val="18257684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95960" y="528321"/>
            <a:ext cx="4485640" cy="969404"/>
          </a:xfrm>
        </p:spPr>
        <p:txBody>
          <a:bodyPr>
            <a:normAutofit/>
          </a:bodyPr>
          <a:lstStyle/>
          <a:p>
            <a:r>
              <a:rPr lang="el-GR" sz="4000" b="1" dirty="0" smtClean="0">
                <a:solidFill>
                  <a:schemeClr val="accent5">
                    <a:lumMod val="50000"/>
                  </a:schemeClr>
                </a:solidFill>
              </a:rPr>
              <a:t>Κάρολος Δαρβίνος</a:t>
            </a:r>
            <a:endParaRPr lang="el-GR" sz="4000" b="1" dirty="0">
              <a:solidFill>
                <a:schemeClr val="accent5">
                  <a:lumMod val="50000"/>
                </a:schemeClr>
              </a:solidFill>
            </a:endParaRPr>
          </a:p>
        </p:txBody>
      </p:sp>
      <p:pic>
        <p:nvPicPr>
          <p:cNvPr id="4" name="Θέση περιεχομένου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376160" y="528320"/>
            <a:ext cx="4307840" cy="5892800"/>
          </a:xfrm>
        </p:spPr>
      </p:pic>
      <p:sp>
        <p:nvSpPr>
          <p:cNvPr id="5" name="Ορθογώνιο 4"/>
          <p:cNvSpPr/>
          <p:nvPr/>
        </p:nvSpPr>
        <p:spPr>
          <a:xfrm>
            <a:off x="338667" y="2077636"/>
            <a:ext cx="4842933" cy="4401205"/>
          </a:xfrm>
          <a:prstGeom prst="rect">
            <a:avLst/>
          </a:prstGeom>
        </p:spPr>
        <p:txBody>
          <a:bodyPr wrap="square">
            <a:spAutoFit/>
          </a:bodyPr>
          <a:lstStyle/>
          <a:p>
            <a:r>
              <a:rPr lang="el-GR" b="0" i="0" dirty="0" smtClean="0">
                <a:solidFill>
                  <a:srgbClr val="C00000"/>
                </a:solidFill>
                <a:effectLst/>
                <a:latin typeface="Arial" panose="020B0604020202020204" pitchFamily="34" charset="0"/>
              </a:rPr>
              <a:t> </a:t>
            </a:r>
            <a:r>
              <a:rPr lang="el-GR" sz="2000" b="0" i="0" u="none" strike="noStrike" dirty="0" smtClean="0">
                <a:solidFill>
                  <a:srgbClr val="C00000"/>
                </a:solidFill>
                <a:effectLst/>
                <a:latin typeface="Verdana" panose="020B0604030504040204" pitchFamily="34" charset="0"/>
                <a:ea typeface="Verdana" panose="020B0604030504040204" pitchFamily="34" charset="0"/>
                <a:cs typeface="Verdana" panose="020B0604030504040204" pitchFamily="34" charset="0"/>
                <a:hlinkClick r:id="rId3" tooltip="12 Φεβρουαρίου"/>
              </a:rPr>
              <a:t>12 </a:t>
            </a:r>
            <a:r>
              <a:rPr lang="el-GR" sz="2000" b="0" i="0" u="none" strike="noStrike" dirty="0" smtClean="0">
                <a:solidFill>
                  <a:srgbClr val="0070C0"/>
                </a:solidFill>
                <a:effectLst/>
                <a:latin typeface="Verdana" panose="020B0604030504040204" pitchFamily="34" charset="0"/>
                <a:ea typeface="Verdana" panose="020B0604030504040204" pitchFamily="34" charset="0"/>
                <a:cs typeface="Verdana" panose="020B0604030504040204" pitchFamily="34" charset="0"/>
                <a:hlinkClick r:id="rId3" tooltip="12 Φεβρουαρίου"/>
              </a:rPr>
              <a:t>Φεβρουαρίου</a:t>
            </a:r>
            <a:r>
              <a:rPr lang="el-GR" sz="2000" b="0" i="0" dirty="0" smtClean="0">
                <a:solidFill>
                  <a:srgbClr val="0070C0"/>
                </a:solidFill>
                <a:effectLst/>
                <a:latin typeface="Verdana" panose="020B0604030504040204" pitchFamily="34" charset="0"/>
                <a:ea typeface="Verdana" panose="020B0604030504040204" pitchFamily="34" charset="0"/>
                <a:cs typeface="Verdana" panose="020B0604030504040204" pitchFamily="34" charset="0"/>
              </a:rPr>
              <a:t> </a:t>
            </a:r>
            <a:r>
              <a:rPr lang="el-GR" sz="2000" b="0" i="0" u="none" strike="noStrike" dirty="0" smtClean="0">
                <a:solidFill>
                  <a:srgbClr val="0070C0"/>
                </a:solidFill>
                <a:effectLst/>
                <a:latin typeface="Verdana" panose="020B0604030504040204" pitchFamily="34" charset="0"/>
                <a:ea typeface="Verdana" panose="020B0604030504040204" pitchFamily="34" charset="0"/>
                <a:cs typeface="Verdana" panose="020B0604030504040204" pitchFamily="34" charset="0"/>
                <a:hlinkClick r:id="rId4" tooltip="1809"/>
              </a:rPr>
              <a:t>1809</a:t>
            </a:r>
            <a:r>
              <a:rPr lang="el-GR" sz="2000" b="0" i="0" dirty="0" smtClean="0">
                <a:solidFill>
                  <a:srgbClr val="0070C0"/>
                </a:solidFill>
                <a:effectLst/>
                <a:latin typeface="Verdana" panose="020B0604030504040204" pitchFamily="34" charset="0"/>
                <a:ea typeface="Verdana" panose="020B0604030504040204" pitchFamily="34" charset="0"/>
                <a:cs typeface="Verdana" panose="020B0604030504040204" pitchFamily="34" charset="0"/>
              </a:rPr>
              <a:t> – </a:t>
            </a:r>
            <a:r>
              <a:rPr lang="el-GR" sz="2000" b="0" i="0" u="none" strike="noStrike" dirty="0" smtClean="0">
                <a:solidFill>
                  <a:srgbClr val="0070C0"/>
                </a:solidFill>
                <a:effectLst/>
                <a:latin typeface="Verdana" panose="020B0604030504040204" pitchFamily="34" charset="0"/>
                <a:ea typeface="Verdana" panose="020B0604030504040204" pitchFamily="34" charset="0"/>
                <a:cs typeface="Verdana" panose="020B0604030504040204" pitchFamily="34" charset="0"/>
                <a:hlinkClick r:id="rId5" tooltip="19 Απριλίου"/>
              </a:rPr>
              <a:t>19 Απριλίου</a:t>
            </a:r>
            <a:r>
              <a:rPr lang="el-GR" sz="2000" b="0" i="0" dirty="0" smtClean="0">
                <a:solidFill>
                  <a:srgbClr val="0070C0"/>
                </a:solidFill>
                <a:effectLst/>
                <a:latin typeface="Verdana" panose="020B0604030504040204" pitchFamily="34" charset="0"/>
                <a:ea typeface="Verdana" panose="020B0604030504040204" pitchFamily="34" charset="0"/>
                <a:cs typeface="Verdana" panose="020B0604030504040204" pitchFamily="34" charset="0"/>
              </a:rPr>
              <a:t> </a:t>
            </a:r>
            <a:r>
              <a:rPr lang="el-GR" sz="2000" b="0" i="0" u="none" strike="noStrike" dirty="0" smtClean="0">
                <a:solidFill>
                  <a:srgbClr val="0070C0"/>
                </a:solidFill>
                <a:effectLst/>
                <a:latin typeface="Verdana" panose="020B0604030504040204" pitchFamily="34" charset="0"/>
                <a:ea typeface="Verdana" panose="020B0604030504040204" pitchFamily="34" charset="0"/>
                <a:cs typeface="Verdana" panose="020B0604030504040204" pitchFamily="34" charset="0"/>
                <a:hlinkClick r:id="rId6" tooltip="1882"/>
              </a:rPr>
              <a:t>1882</a:t>
            </a:r>
            <a:r>
              <a:rPr lang="el-GR" sz="2000" b="0" i="0" dirty="0" smtClean="0">
                <a:solidFill>
                  <a:srgbClr val="0070C0"/>
                </a:solidFill>
                <a:effectLst/>
                <a:latin typeface="Verdana" panose="020B0604030504040204" pitchFamily="34" charset="0"/>
                <a:ea typeface="Verdana" panose="020B0604030504040204" pitchFamily="34" charset="0"/>
                <a:cs typeface="Verdana" panose="020B0604030504040204" pitchFamily="34" charset="0"/>
              </a:rPr>
              <a:t>) </a:t>
            </a:r>
          </a:p>
          <a:p>
            <a:endParaRPr lang="el-GR" sz="2000" b="0" i="0" dirty="0" smtClean="0">
              <a:solidFill>
                <a:schemeClr val="accent6">
                  <a:lumMod val="75000"/>
                </a:schemeClr>
              </a:solidFill>
              <a:effectLst/>
              <a:latin typeface="Verdana" panose="020B0604030504040204" pitchFamily="34" charset="0"/>
              <a:ea typeface="Verdana" panose="020B0604030504040204" pitchFamily="34" charset="0"/>
              <a:cs typeface="Verdana" panose="020B0604030504040204" pitchFamily="34" charset="0"/>
            </a:endParaRPr>
          </a:p>
          <a:p>
            <a:r>
              <a:rPr lang="el-GR" sz="2000" b="0" i="0" dirty="0" smtClean="0">
                <a:solidFill>
                  <a:srgbClr val="202122"/>
                </a:solidFill>
                <a:effectLst/>
                <a:latin typeface="Verdana" panose="020B0604030504040204" pitchFamily="34" charset="0"/>
                <a:ea typeface="Verdana" panose="020B0604030504040204" pitchFamily="34" charset="0"/>
                <a:cs typeface="Verdana" panose="020B0604030504040204" pitchFamily="34" charset="0"/>
              </a:rPr>
              <a:t> </a:t>
            </a:r>
            <a:r>
              <a:rPr lang="el-GR" sz="2000" b="0" i="0" u="none" strike="noStrike" dirty="0" smtClean="0">
                <a:solidFill>
                  <a:srgbClr val="0645AD"/>
                </a:solidFill>
                <a:effectLst/>
                <a:latin typeface="Verdana" panose="020B0604030504040204" pitchFamily="34" charset="0"/>
                <a:ea typeface="Verdana" panose="020B0604030504040204" pitchFamily="34" charset="0"/>
                <a:cs typeface="Verdana" panose="020B0604030504040204" pitchFamily="34" charset="0"/>
                <a:hlinkClick r:id="rId7" tooltip="Αγγλία"/>
              </a:rPr>
              <a:t>Άγγλος</a:t>
            </a:r>
            <a:r>
              <a:rPr lang="el-GR" sz="2000" b="0" i="0" dirty="0" smtClean="0">
                <a:solidFill>
                  <a:srgbClr val="202122"/>
                </a:solidFill>
                <a:effectLst/>
                <a:latin typeface="Verdana" panose="020B0604030504040204" pitchFamily="34" charset="0"/>
                <a:ea typeface="Verdana" panose="020B0604030504040204" pitchFamily="34" charset="0"/>
                <a:cs typeface="Verdana" panose="020B0604030504040204" pitchFamily="34" charset="0"/>
              </a:rPr>
              <a:t> φυσιοδίφης και γεωλόγος,</a:t>
            </a:r>
            <a:r>
              <a:rPr lang="el-GR" sz="2000" dirty="0" smtClean="0">
                <a:solidFill>
                  <a:srgbClr val="0645AD"/>
                </a:solidFill>
                <a:latin typeface="Verdana" panose="020B0604030504040204" pitchFamily="34" charset="0"/>
                <a:ea typeface="Verdana" panose="020B0604030504040204" pitchFamily="34" charset="0"/>
                <a:cs typeface="Verdana" panose="020B0604030504040204" pitchFamily="34" charset="0"/>
              </a:rPr>
              <a:t> </a:t>
            </a:r>
            <a:r>
              <a:rPr lang="el-GR" sz="2000" b="0" i="0" dirty="0" smtClean="0">
                <a:solidFill>
                  <a:srgbClr val="202122"/>
                </a:solidFill>
                <a:effectLst/>
                <a:latin typeface="Verdana" panose="020B0604030504040204" pitchFamily="34" charset="0"/>
                <a:ea typeface="Verdana" panose="020B0604030504040204" pitchFamily="34" charset="0"/>
                <a:cs typeface="Verdana" panose="020B0604030504040204" pitchFamily="34" charset="0"/>
              </a:rPr>
              <a:t>ο οποίος έμεινε στην ιστορία ως ο θεμελιωτής της θεωρίας της </a:t>
            </a:r>
            <a:r>
              <a:rPr lang="el-GR" sz="2000" b="0" i="0" u="none" strike="noStrike" dirty="0" smtClean="0">
                <a:solidFill>
                  <a:srgbClr val="0645AD"/>
                </a:solidFill>
                <a:effectLst/>
                <a:latin typeface="Verdana" panose="020B0604030504040204" pitchFamily="34" charset="0"/>
                <a:ea typeface="Verdana" panose="020B0604030504040204" pitchFamily="34" charset="0"/>
                <a:cs typeface="Verdana" panose="020B0604030504040204" pitchFamily="34" charset="0"/>
                <a:hlinkClick r:id="rId8" tooltip="Εξέλιξη (βιολογία)"/>
              </a:rPr>
              <a:t>εξέλιξης</a:t>
            </a:r>
            <a:r>
              <a:rPr lang="el-GR" sz="2000" dirty="0" smtClean="0">
                <a:solidFill>
                  <a:srgbClr val="202122"/>
                </a:solidFill>
                <a:latin typeface="Verdana" panose="020B0604030504040204" pitchFamily="34" charset="0"/>
                <a:ea typeface="Verdana" panose="020B0604030504040204" pitchFamily="34" charset="0"/>
                <a:cs typeface="Verdana" panose="020B0604030504040204" pitchFamily="34" charset="0"/>
              </a:rPr>
              <a:t>.</a:t>
            </a:r>
          </a:p>
          <a:p>
            <a:endParaRPr lang="el-GR" sz="2000" dirty="0" smtClean="0">
              <a:solidFill>
                <a:srgbClr val="202122"/>
              </a:solidFill>
              <a:latin typeface="Verdana" panose="020B0604030504040204" pitchFamily="34" charset="0"/>
              <a:ea typeface="Verdana" panose="020B0604030504040204" pitchFamily="34" charset="0"/>
              <a:cs typeface="Verdana" panose="020B0604030504040204" pitchFamily="34" charset="0"/>
            </a:endParaRPr>
          </a:p>
          <a:p>
            <a:r>
              <a:rPr lang="el-GR" sz="2000" b="0" i="0" dirty="0" smtClean="0">
                <a:solidFill>
                  <a:srgbClr val="202122"/>
                </a:solidFill>
                <a:effectLst/>
                <a:latin typeface="Verdana" panose="020B0604030504040204" pitchFamily="34" charset="0"/>
                <a:ea typeface="Verdana" panose="020B0604030504040204" pitchFamily="34" charset="0"/>
                <a:cs typeface="Verdana" panose="020B0604030504040204" pitchFamily="34" charset="0"/>
              </a:rPr>
              <a:t> Υπήρξε ο εισηγητής του μηχανισμού της </a:t>
            </a:r>
            <a:r>
              <a:rPr lang="el-GR" sz="2000" b="0" i="0" u="none" strike="noStrike" dirty="0" smtClean="0">
                <a:solidFill>
                  <a:srgbClr val="0645AD"/>
                </a:solidFill>
                <a:effectLst/>
                <a:latin typeface="Verdana" panose="020B0604030504040204" pitchFamily="34" charset="0"/>
                <a:ea typeface="Verdana" panose="020B0604030504040204" pitchFamily="34" charset="0"/>
                <a:cs typeface="Verdana" panose="020B0604030504040204" pitchFamily="34" charset="0"/>
                <a:hlinkClick r:id="rId9" tooltip="Φυσική επιλογή"/>
              </a:rPr>
              <a:t>φυσικής επιλογής</a:t>
            </a:r>
            <a:r>
              <a:rPr lang="el-GR" sz="2000" b="0" i="0" dirty="0" smtClean="0">
                <a:solidFill>
                  <a:srgbClr val="202122"/>
                </a:solidFill>
                <a:effectLst/>
                <a:latin typeface="Verdana" panose="020B0604030504040204" pitchFamily="34" charset="0"/>
                <a:ea typeface="Verdana" panose="020B0604030504040204" pitchFamily="34" charset="0"/>
                <a:cs typeface="Verdana" panose="020B0604030504040204" pitchFamily="34" charset="0"/>
              </a:rPr>
              <a:t>, και υποστηρικτής της </a:t>
            </a:r>
            <a:r>
              <a:rPr lang="el-GR" sz="2000" b="0" i="0" u="none" strike="noStrike" dirty="0" smtClean="0">
                <a:solidFill>
                  <a:srgbClr val="0645AD"/>
                </a:solidFill>
                <a:effectLst/>
                <a:latin typeface="Verdana" panose="020B0604030504040204" pitchFamily="34" charset="0"/>
                <a:ea typeface="Verdana" panose="020B0604030504040204" pitchFamily="34" charset="0"/>
                <a:cs typeface="Verdana" panose="020B0604030504040204" pitchFamily="34" charset="0"/>
                <a:hlinkClick r:id="rId10" tooltip="Κοινή καταγωγή"/>
              </a:rPr>
              <a:t>κοινή καταγωγής</a:t>
            </a:r>
            <a:r>
              <a:rPr lang="el-GR" sz="2000" b="0" i="0" dirty="0" smtClean="0">
                <a:solidFill>
                  <a:srgbClr val="202122"/>
                </a:solidFill>
                <a:effectLst/>
                <a:latin typeface="Verdana" panose="020B0604030504040204" pitchFamily="34" charset="0"/>
                <a:ea typeface="Verdana" panose="020B0604030504040204" pitchFamily="34" charset="0"/>
                <a:cs typeface="Verdana" panose="020B0604030504040204" pitchFamily="34" charset="0"/>
              </a:rPr>
              <a:t> των ειδών, σύμφωνα με την οποία όλα τα είδη μοιράζονται εξελικτικά έναν κοινό πρόγονο.</a:t>
            </a:r>
            <a:endParaRPr lang="el-GR" sz="2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962696791"/>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223</TotalTime>
  <Words>256</Words>
  <Application>Microsoft Office PowerPoint</Application>
  <PresentationFormat>Ευρεία οθόνη</PresentationFormat>
  <Paragraphs>26</Paragraphs>
  <Slides>10</Slides>
  <Notes>0</Notes>
  <HiddenSlides>0</HiddenSlides>
  <MMClips>0</MMClips>
  <ScaleCrop>false</ScaleCrop>
  <HeadingPairs>
    <vt:vector size="6" baseType="variant">
      <vt:variant>
        <vt:lpstr>Γραμματοσειρές που χρησιμοποιούνται</vt:lpstr>
      </vt:variant>
      <vt:variant>
        <vt:i4>8</vt:i4>
      </vt:variant>
      <vt:variant>
        <vt:lpstr>Θέμα</vt:lpstr>
      </vt:variant>
      <vt:variant>
        <vt:i4>1</vt:i4>
      </vt:variant>
      <vt:variant>
        <vt:lpstr>Τίτλοι διαφανειών</vt:lpstr>
      </vt:variant>
      <vt:variant>
        <vt:i4>10</vt:i4>
      </vt:variant>
    </vt:vector>
  </HeadingPairs>
  <TitlesOfParts>
    <vt:vector size="19" baseType="lpstr">
      <vt:lpstr>PMingLiU</vt:lpstr>
      <vt:lpstr>Arial</vt:lpstr>
      <vt:lpstr>Calibri</vt:lpstr>
      <vt:lpstr>Calibri Light</vt:lpstr>
      <vt:lpstr>Georgia</vt:lpstr>
      <vt:lpstr>Palatino Linotype</vt:lpstr>
      <vt:lpstr>Times New Roman</vt:lpstr>
      <vt:lpstr>Verdana</vt:lpstr>
      <vt:lpstr>Θέμα του Office</vt:lpstr>
      <vt:lpstr> </vt:lpstr>
      <vt:lpstr>Η Εξέλιξη των ειδών  είναι η θεωρία που υποστηρίζει ότι όλα τα έμβια όντα είναι προϊόν εξέλιξης που υπέστησαν προγενέστεροι οργανισμοί.   Η κυτταρική θεωρία υποστηρίζει ότι όλα τα έμβια όντα αποτελούνται από κύτταρα και από προϊόντα κυττάρων.  </vt:lpstr>
      <vt:lpstr>Η κατάταξη οργανισμών στο ίδιο είδος γίνεται με βάση 2 κριτηρίων: Το μειξιολογικό κριτήριο κατατάσσει στο ίδιο είδος όσους οργανισμούς μπορούν να αναπαραχθούν μεταξύ τους και να αποκτήσουν γόνιμους απογόνους.  Το τυπολογικό κριτήριο ομαδοποιεί δύο οργανισμούς στο ίδιο είδος αν έχουν κοινά μορφολογικά και βιοχημικά χαρακτηριστικά.</vt:lpstr>
      <vt:lpstr>Η φυσική επιλογή είναι ένας όρος που χρησιμοποιήθηκε από τον Δαρβίνο και αναφέρεται στη διαδικασία με την οποία οι οργανισμοί που είναι περισσότεροι προσαρμοσμένοι στο περιβάλλον τους, επιβιώνουν και αναπαράγονται περισσότερο από τους λιγότερο προσαρμοσμένους.</vt:lpstr>
      <vt:lpstr>Φιλόσοφοι και στοχαστές της εξελικτικής θεωρίας</vt:lpstr>
      <vt:lpstr>Έλληνες φιλόσοφοι για τη θεωρία της Εξέλιξης</vt:lpstr>
      <vt:lpstr>Ζαν Μπατίστ Λαμάρκ</vt:lpstr>
      <vt:lpstr>Ζαν Μπατίστ Λαμάρκ</vt:lpstr>
      <vt:lpstr>Κάρολος Δαρβίνος</vt:lpstr>
      <vt:lpstr>   Θεοδόσιος Ντομπζάνσκι   Μελέτησε τις μύγες φρούτων σε "κλουβιά πληθυσμού" και συσχέτισε τις αλλαγές που παρατηρήθηκαν στις μύγες με τις ιδέες της Θεωρίας της Εξέλιξης και του Charles Darwin για τη Φυσική Επιλογή .  «Τίποτε δεν έχει νόημα στη Βιολογία παρά μόνο υπό το φως της εξέλιξης». Θεοδόσιος Ντομπζάνσκυ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helen</dc:creator>
  <cp:lastModifiedBy>helen</cp:lastModifiedBy>
  <cp:revision>23</cp:revision>
  <dcterms:created xsi:type="dcterms:W3CDTF">2021-03-29T19:37:11Z</dcterms:created>
  <dcterms:modified xsi:type="dcterms:W3CDTF">2021-03-29T23:21:32Z</dcterms:modified>
</cp:coreProperties>
</file>