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24" autoAdjust="0"/>
  </p:normalViewPr>
  <p:slideViewPr>
    <p:cSldViewPr showGuides="1">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1B633C1-A926-4C79-B29B-0C6B7186F22C}" type="datetimeFigureOut">
              <a:rPr lang="el-GR" smtClean="0"/>
              <a:pPr/>
              <a:t>29/3/2015</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DDB62E5-08AA-4C95-B4F1-0AD1170224C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1B633C1-A926-4C79-B29B-0C6B7186F22C}" type="datetimeFigureOut">
              <a:rPr lang="el-GR" smtClean="0"/>
              <a:pPr/>
              <a:t>29/3/2015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DDB62E5-08AA-4C95-B4F1-0AD1170224C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21B633C1-A926-4C79-B29B-0C6B7186F22C}" type="datetimeFigureOut">
              <a:rPr lang="el-GR" smtClean="0"/>
              <a:pPr/>
              <a:t>29/3/2015</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DDB62E5-08AA-4C95-B4F1-0AD1170224C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1B633C1-A926-4C79-B29B-0C6B7186F22C}" type="datetimeFigureOut">
              <a:rPr lang="el-GR" smtClean="0"/>
              <a:pPr/>
              <a:t>29/3/2015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DDB62E5-08AA-4C95-B4F1-0AD1170224C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1B633C1-A926-4C79-B29B-0C6B7186F22C}" type="datetimeFigureOut">
              <a:rPr lang="el-GR" smtClean="0"/>
              <a:pPr/>
              <a:t>29/3/2015</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CDDB62E5-08AA-4C95-B4F1-0AD1170224C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1B633C1-A926-4C79-B29B-0C6B7186F22C}" type="datetimeFigureOut">
              <a:rPr lang="el-GR" smtClean="0"/>
              <a:pPr/>
              <a:t>29/3/2015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CDDB62E5-08AA-4C95-B4F1-0AD1170224C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1B633C1-A926-4C79-B29B-0C6B7186F22C}" type="datetimeFigureOut">
              <a:rPr lang="el-GR" smtClean="0"/>
              <a:pPr/>
              <a:t>29/3/2015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CDDB62E5-08AA-4C95-B4F1-0AD1170224C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1B633C1-A926-4C79-B29B-0C6B7186F22C}" type="datetimeFigureOut">
              <a:rPr lang="el-GR" smtClean="0"/>
              <a:pPr/>
              <a:t>29/3/2015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CDDB62E5-08AA-4C95-B4F1-0AD1170224C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21B633C1-A926-4C79-B29B-0C6B7186F22C}" type="datetimeFigureOut">
              <a:rPr lang="el-GR" smtClean="0"/>
              <a:pPr/>
              <a:t>29/3/2015</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CDDB62E5-08AA-4C95-B4F1-0AD1170224C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1B633C1-A926-4C79-B29B-0C6B7186F22C}" type="datetimeFigureOut">
              <a:rPr lang="el-GR" smtClean="0"/>
              <a:pPr/>
              <a:t>29/3/2015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CDDB62E5-08AA-4C95-B4F1-0AD1170224C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21B633C1-A926-4C79-B29B-0C6B7186F22C}" type="datetimeFigureOut">
              <a:rPr lang="el-GR" smtClean="0"/>
              <a:pPr/>
              <a:t>29/3/2015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CDDB62E5-08AA-4C95-B4F1-0AD1170224CB}"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1B633C1-A926-4C79-B29B-0C6B7186F22C}" type="datetimeFigureOut">
              <a:rPr lang="el-GR" smtClean="0"/>
              <a:pPr/>
              <a:t>29/3/2015</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DDB62E5-08AA-4C95-B4F1-0AD1170224C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Η </a:t>
            </a:r>
            <a:r>
              <a:rPr lang="el-GR" dirty="0" err="1" smtClean="0"/>
              <a:t>αγια</a:t>
            </a:r>
            <a:r>
              <a:rPr lang="el-GR" dirty="0" smtClean="0"/>
              <a:t> και </a:t>
            </a:r>
            <a:r>
              <a:rPr lang="el-GR" dirty="0" err="1" smtClean="0"/>
              <a:t>μεγαλη</a:t>
            </a:r>
            <a:r>
              <a:rPr lang="el-GR" dirty="0" smtClean="0"/>
              <a:t> </a:t>
            </a:r>
            <a:r>
              <a:rPr lang="el-GR" dirty="0" err="1" smtClean="0"/>
              <a:t>εβδομαδα</a:t>
            </a:r>
            <a:endParaRPr lang="el-GR" dirty="0"/>
          </a:p>
        </p:txBody>
      </p:sp>
      <p:sp>
        <p:nvSpPr>
          <p:cNvPr id="3" name="2 - Υπότιτλος"/>
          <p:cNvSpPr>
            <a:spLocks noGrp="1"/>
          </p:cNvSpPr>
          <p:nvPr>
            <p:ph type="subTitle" idx="1"/>
          </p:nvPr>
        </p:nvSpPr>
        <p:spPr>
          <a:xfrm>
            <a:off x="3354442" y="3539864"/>
            <a:ext cx="5114778" cy="537208"/>
          </a:xfrm>
        </p:spPr>
        <p:txBody>
          <a:bodyPr/>
          <a:lstStyle/>
          <a:p>
            <a:pPr algn="ctr"/>
            <a:r>
              <a:rPr lang="el-GR" dirty="0" smtClean="0"/>
              <a:t>Τί γιορτάζουμε ; </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627784" y="0"/>
            <a:ext cx="651621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ctrTitle"/>
          </p:nvPr>
        </p:nvSpPr>
        <p:spPr>
          <a:xfrm>
            <a:off x="3563888" y="404664"/>
            <a:ext cx="4896544" cy="548680"/>
          </a:xfrm>
        </p:spPr>
        <p:txBody>
          <a:bodyPr/>
          <a:lstStyle/>
          <a:p>
            <a:pPr algn="ctr"/>
            <a:r>
              <a:rPr lang="el-GR" sz="3600" dirty="0" smtClean="0"/>
              <a:t>ΚΥΡΙΑΚΗ ΤΟΥ ΠΑΣΧΑ</a:t>
            </a:r>
            <a:endParaRPr lang="el-GR" sz="3600" dirty="0"/>
          </a:p>
        </p:txBody>
      </p:sp>
      <p:sp>
        <p:nvSpPr>
          <p:cNvPr id="3" name="2 - Υπότιτλος"/>
          <p:cNvSpPr>
            <a:spLocks noGrp="1"/>
          </p:cNvSpPr>
          <p:nvPr>
            <p:ph type="subTitle" idx="1"/>
          </p:nvPr>
        </p:nvSpPr>
        <p:spPr>
          <a:xfrm>
            <a:off x="35496" y="548680"/>
            <a:ext cx="2520280" cy="5733256"/>
          </a:xfrm>
        </p:spPr>
        <p:txBody>
          <a:bodyPr>
            <a:normAutofit lnSpcReduction="10000"/>
          </a:bodyPr>
          <a:lstStyle/>
          <a:p>
            <a:pPr algn="ctr"/>
            <a:r>
              <a:rPr lang="el-GR" dirty="0" smtClean="0">
                <a:solidFill>
                  <a:srgbClr val="002060"/>
                </a:solidFill>
              </a:rPr>
              <a:t>Την Κυριακή του Πάσχα εορτάζουμε την Ανάσταση του Κυρίου.</a:t>
            </a:r>
          </a:p>
          <a:p>
            <a:pPr algn="ctr"/>
            <a:endParaRPr lang="en-US" dirty="0" smtClean="0">
              <a:solidFill>
                <a:srgbClr val="002060"/>
              </a:solidFill>
            </a:endParaRPr>
          </a:p>
          <a:p>
            <a:pPr algn="ctr"/>
            <a:r>
              <a:rPr lang="el-GR" dirty="0" smtClean="0">
                <a:solidFill>
                  <a:srgbClr val="002060"/>
                </a:solidFill>
              </a:rPr>
              <a:t>Ο Χριστός μας ελευθέρωσε από τα δεσμά του θανάτου και μας οδήγησε και πάλι στον Παράδεισο.</a:t>
            </a:r>
          </a:p>
          <a:p>
            <a:pPr algn="ctr"/>
            <a:endParaRPr lang="el-GR" dirty="0" smtClean="0">
              <a:solidFill>
                <a:srgbClr val="002060"/>
              </a:solidFill>
            </a:endParaRPr>
          </a:p>
          <a:p>
            <a:pPr algn="ctr"/>
            <a:r>
              <a:rPr lang="el-GR" dirty="0" smtClean="0">
                <a:solidFill>
                  <a:srgbClr val="002060"/>
                </a:solidFill>
              </a:rPr>
              <a:t>Στην Δευτέρα Παρουσία Του στη γη, όλοι μας θα αναστηθούμε όπως Εκείνος.</a:t>
            </a:r>
          </a:p>
          <a:p>
            <a:pPr algn="ctr"/>
            <a:endParaRPr lang="el-GR" dirty="0" smtClean="0">
              <a:solidFill>
                <a:srgbClr val="002060"/>
              </a:solidFill>
            </a:endParaRPr>
          </a:p>
          <a:p>
            <a:pPr algn="ctr"/>
            <a:endParaRPr lang="el-GR" dirty="0">
              <a:solidFill>
                <a:srgbClr val="002060"/>
              </a:solidFill>
            </a:endParaRPr>
          </a:p>
        </p:txBody>
      </p:sp>
      <p:pic>
        <p:nvPicPr>
          <p:cNvPr id="5" name="4 - Εικόνα" descr="ανασ.jpg"/>
          <p:cNvPicPr>
            <a:picLocks noChangeAspect="1"/>
          </p:cNvPicPr>
          <p:nvPr/>
        </p:nvPicPr>
        <p:blipFill>
          <a:blip r:embed="rId2" cstate="print"/>
          <a:stretch>
            <a:fillRect/>
          </a:stretch>
        </p:blipFill>
        <p:spPr>
          <a:xfrm>
            <a:off x="2843808" y="1268760"/>
            <a:ext cx="6048672" cy="4790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059832" y="260648"/>
            <a:ext cx="5688632" cy="692696"/>
          </a:xfrm>
        </p:spPr>
        <p:txBody>
          <a:bodyPr/>
          <a:lstStyle/>
          <a:p>
            <a:pPr algn="ctr"/>
            <a:r>
              <a:rPr lang="el-GR" sz="3600" dirty="0" smtClean="0"/>
              <a:t>ΣΑΒΒΑΤΟ ΤΟΥ ΛΑΖΑΡΟΥ</a:t>
            </a:r>
            <a:endParaRPr lang="el-GR" sz="3600" dirty="0"/>
          </a:p>
        </p:txBody>
      </p:sp>
      <p:sp>
        <p:nvSpPr>
          <p:cNvPr id="3" name="2 - Υπότιτλος"/>
          <p:cNvSpPr>
            <a:spLocks noGrp="1"/>
          </p:cNvSpPr>
          <p:nvPr>
            <p:ph type="subTitle" idx="1"/>
          </p:nvPr>
        </p:nvSpPr>
        <p:spPr>
          <a:xfrm>
            <a:off x="3131840" y="1556792"/>
            <a:ext cx="5580112" cy="4968552"/>
          </a:xfrm>
        </p:spPr>
        <p:txBody>
          <a:bodyPr>
            <a:normAutofit/>
          </a:bodyPr>
          <a:lstStyle/>
          <a:p>
            <a:pPr algn="ctr"/>
            <a:r>
              <a:rPr lang="el-GR" dirty="0" smtClean="0"/>
              <a:t>Το Σάββατο αυτό είναι αφιερωμένο στην νεκρανάσταση του Λαζάρου, το θαύμα που έκανε ο Ιησούς λίγο πριν αναστηθεί ο ίδιος εκ νεκρών. </a:t>
            </a:r>
          </a:p>
          <a:p>
            <a:pPr algn="ctr"/>
            <a:endParaRPr lang="el-GR" dirty="0" smtClean="0"/>
          </a:p>
          <a:p>
            <a:pPr algn="ctr"/>
            <a:r>
              <a:rPr lang="el-GR" dirty="0" smtClean="0"/>
              <a:t>Σε πολλά μέρη ακολουθούσε η περιφορά του </a:t>
            </a:r>
            <a:r>
              <a:rPr lang="el-GR" dirty="0" smtClean="0"/>
              <a:t>ομοιώματός </a:t>
            </a:r>
            <a:r>
              <a:rPr lang="el-GR" dirty="0" smtClean="0"/>
              <a:t>του, (τα </a:t>
            </a:r>
            <a:r>
              <a:rPr lang="el-GR" dirty="0" err="1" smtClean="0"/>
              <a:t>Λαζαρούδια</a:t>
            </a:r>
            <a:r>
              <a:rPr lang="el-GR" dirty="0" smtClean="0"/>
              <a:t> </a:t>
            </a:r>
            <a:r>
              <a:rPr lang="el-GR" dirty="0" smtClean="0"/>
              <a:t>ή </a:t>
            </a:r>
            <a:r>
              <a:rPr lang="el-GR" dirty="0" err="1" smtClean="0"/>
              <a:t>Λαζαρόνια</a:t>
            </a:r>
            <a:r>
              <a:rPr lang="el-GR" dirty="0" smtClean="0"/>
              <a:t> ή </a:t>
            </a:r>
            <a:r>
              <a:rPr lang="el-GR" dirty="0" err="1" smtClean="0"/>
              <a:t>Λαζαράκια</a:t>
            </a:r>
            <a:r>
              <a:rPr lang="el-GR" dirty="0" smtClean="0"/>
              <a:t>). Αυτά ήταν μικρά ομοιώματα Λαζάρου πλασμένα με ζυμάρι και τα έβαζαν οι νοικοκυρές στα σπίτια τους. </a:t>
            </a:r>
          </a:p>
        </p:txBody>
      </p:sp>
      <p:pic>
        <p:nvPicPr>
          <p:cNvPr id="6" name="5 - Εικόνα" descr="Egersis_tou_Lazarou.jpg"/>
          <p:cNvPicPr>
            <a:picLocks noChangeAspect="1"/>
          </p:cNvPicPr>
          <p:nvPr/>
        </p:nvPicPr>
        <p:blipFill>
          <a:blip r:embed="rId2" cstate="print"/>
          <a:stretch>
            <a:fillRect/>
          </a:stretch>
        </p:blipFill>
        <p:spPr>
          <a:xfrm>
            <a:off x="107504" y="1556792"/>
            <a:ext cx="2500239" cy="3315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63888" y="404664"/>
            <a:ext cx="4896544" cy="548680"/>
          </a:xfrm>
        </p:spPr>
        <p:txBody>
          <a:bodyPr/>
          <a:lstStyle/>
          <a:p>
            <a:pPr algn="ctr"/>
            <a:r>
              <a:rPr lang="el-GR" sz="3600" dirty="0" smtClean="0"/>
              <a:t>ΚΥΡΙΑΚΗ ΤΩΝ ΒΑΪΩΝ</a:t>
            </a:r>
            <a:endParaRPr lang="el-GR" sz="3600" dirty="0"/>
          </a:p>
        </p:txBody>
      </p:sp>
      <p:sp>
        <p:nvSpPr>
          <p:cNvPr id="3" name="2 - Υπότιτλος"/>
          <p:cNvSpPr>
            <a:spLocks noGrp="1"/>
          </p:cNvSpPr>
          <p:nvPr>
            <p:ph type="subTitle" idx="1"/>
          </p:nvPr>
        </p:nvSpPr>
        <p:spPr>
          <a:xfrm>
            <a:off x="3131840" y="1556792"/>
            <a:ext cx="5580112" cy="4968552"/>
          </a:xfrm>
        </p:spPr>
        <p:txBody>
          <a:bodyPr>
            <a:normAutofit lnSpcReduction="10000"/>
          </a:bodyPr>
          <a:lstStyle/>
          <a:p>
            <a:pPr algn="ctr"/>
            <a:r>
              <a:rPr lang="el-GR" dirty="0" smtClean="0"/>
              <a:t>Την Κυριακή των Βαΐων, γιορτάζουμε την θριαμβευτική είσοδο του Χριστού στα Ιεροσόλυμα, «μετά Βαΐων και κλάδων». Την ταπεινότητα του Χριστού συμβολίζει η είσοδός του πάνω σε ένα γαϊδουράκι, ενώ τα παιδιά και οι απλοί άνθρωποι που ζητωκραυγάζουν αντικαθιστούν τους άρχοντες που θα προϋπαντούσαν έναν εγκόσμιο βασιλιά. </a:t>
            </a:r>
          </a:p>
          <a:p>
            <a:pPr algn="ctr"/>
            <a:r>
              <a:rPr lang="el-GR" dirty="0" smtClean="0"/>
              <a:t>Έθιμο της ημέρας είναι ο στολισμός των εκκλησιών με βάγια, ενώ μετά τη λειτουργία ο </a:t>
            </a:r>
            <a:r>
              <a:rPr lang="el-GR" dirty="0" smtClean="0"/>
              <a:t>ιερέας </a:t>
            </a:r>
            <a:r>
              <a:rPr lang="el-GR" dirty="0" smtClean="0"/>
              <a:t>ευλογεί και δίνει στους πιστούς σταυρούς από βάγια. </a:t>
            </a:r>
          </a:p>
          <a:p>
            <a:pPr algn="ctr"/>
            <a:r>
              <a:rPr lang="el-GR" dirty="0" smtClean="0"/>
              <a:t>Την Κυριακή των Βαΐων είναι έθιμο, αν και είναι ακόμα Σαρακοστή, να τρώμε ψάρι.</a:t>
            </a:r>
          </a:p>
        </p:txBody>
      </p:sp>
      <p:pic>
        <p:nvPicPr>
          <p:cNvPr id="6" name="5 - Εικόνα" descr="02 BAIVN.jpg"/>
          <p:cNvPicPr>
            <a:picLocks noChangeAspect="1"/>
          </p:cNvPicPr>
          <p:nvPr/>
        </p:nvPicPr>
        <p:blipFill>
          <a:blip r:embed="rId2" cstate="print"/>
          <a:stretch>
            <a:fillRect/>
          </a:stretch>
        </p:blipFill>
        <p:spPr>
          <a:xfrm>
            <a:off x="179512" y="1628800"/>
            <a:ext cx="2376264" cy="2767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63888" y="404664"/>
            <a:ext cx="4896544" cy="548680"/>
          </a:xfrm>
        </p:spPr>
        <p:txBody>
          <a:bodyPr/>
          <a:lstStyle/>
          <a:p>
            <a:pPr algn="ctr"/>
            <a:r>
              <a:rPr lang="el-GR" sz="3600" dirty="0" smtClean="0"/>
              <a:t>Μ. ΔΕΥΤΕΡΑ</a:t>
            </a:r>
            <a:endParaRPr lang="el-GR" sz="3600" dirty="0"/>
          </a:p>
        </p:txBody>
      </p:sp>
      <p:sp>
        <p:nvSpPr>
          <p:cNvPr id="3" name="2 - Υπότιτλος"/>
          <p:cNvSpPr>
            <a:spLocks noGrp="1"/>
          </p:cNvSpPr>
          <p:nvPr>
            <p:ph type="subTitle" idx="1"/>
          </p:nvPr>
        </p:nvSpPr>
        <p:spPr>
          <a:xfrm>
            <a:off x="2843808" y="1484784"/>
            <a:ext cx="6120680" cy="5184576"/>
          </a:xfrm>
        </p:spPr>
        <p:txBody>
          <a:bodyPr>
            <a:normAutofit/>
          </a:bodyPr>
          <a:lstStyle/>
          <a:p>
            <a:pPr algn="ctr"/>
            <a:r>
              <a:rPr lang="el-GR" dirty="0" smtClean="0"/>
              <a:t>Τη Μεγάλη Δευτέρα μαθαίνουμε πως ο Ιησούς, βαδίζοντας με τους μαθητές Του στην Ιερουσαλήμ, πείνασε και είδε ένα δέντρο, μία συκιά ιδιαίτερα όμορφη και πλούσια σε φύλλωμα, χωρίς όμως καρπούς. Η ομορφιά της δεν ωφελεί και για αυτό ο Ιησούς την ξεραίνει.</a:t>
            </a:r>
          </a:p>
          <a:p>
            <a:pPr algn="ctr"/>
            <a:r>
              <a:rPr lang="el-GR" dirty="0" smtClean="0"/>
              <a:t> </a:t>
            </a:r>
          </a:p>
          <a:p>
            <a:pPr algn="ctr"/>
            <a:r>
              <a:rPr lang="el-GR" dirty="0" smtClean="0"/>
              <a:t>Η εκκλησία την ημέρα αυτή μας υπενθυμίζει την παραβολή των ταλάντων που είπε ο Ιησούς και που σκοπό έχει να μας δείξει ότι ο κάθε ένας από εμάς πρέπει να συνειδητοποιήσει πως </a:t>
            </a:r>
            <a:r>
              <a:rPr lang="el-GR" dirty="0" err="1" smtClean="0"/>
              <a:t>ό,τι</a:t>
            </a:r>
            <a:r>
              <a:rPr lang="el-GR" dirty="0" smtClean="0"/>
              <a:t> ξεχωριστό έχει, του δόθηκε από τον Θεό για να το καλλιεργήσει προς όφελος δικό του, αλλά κυρίως, προς όφελος των άλλων.</a:t>
            </a:r>
          </a:p>
          <a:p>
            <a:pPr algn="ctr"/>
            <a:endParaRPr lang="el-GR" dirty="0" smtClean="0"/>
          </a:p>
        </p:txBody>
      </p:sp>
      <p:pic>
        <p:nvPicPr>
          <p:cNvPr id="6" name="5 - Εικόνα" descr="m.deytera.jpg"/>
          <p:cNvPicPr>
            <a:picLocks noChangeAspect="1"/>
          </p:cNvPicPr>
          <p:nvPr/>
        </p:nvPicPr>
        <p:blipFill>
          <a:blip r:embed="rId2" cstate="print"/>
          <a:stretch>
            <a:fillRect/>
          </a:stretch>
        </p:blipFill>
        <p:spPr>
          <a:xfrm>
            <a:off x="179511" y="1700808"/>
            <a:ext cx="2305985"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63888" y="404664"/>
            <a:ext cx="4896544" cy="548680"/>
          </a:xfrm>
        </p:spPr>
        <p:txBody>
          <a:bodyPr/>
          <a:lstStyle/>
          <a:p>
            <a:pPr algn="ctr"/>
            <a:r>
              <a:rPr lang="el-GR" sz="3600" dirty="0" smtClean="0"/>
              <a:t>Μ. ΤΡΙΤΗ</a:t>
            </a:r>
            <a:endParaRPr lang="el-GR" sz="3600" dirty="0"/>
          </a:p>
        </p:txBody>
      </p:sp>
      <p:sp>
        <p:nvSpPr>
          <p:cNvPr id="3" name="2 - Υπότιτλος"/>
          <p:cNvSpPr>
            <a:spLocks noGrp="1"/>
          </p:cNvSpPr>
          <p:nvPr>
            <p:ph type="subTitle" idx="1"/>
          </p:nvPr>
        </p:nvSpPr>
        <p:spPr>
          <a:xfrm>
            <a:off x="2843808" y="1052736"/>
            <a:ext cx="6120680" cy="3888432"/>
          </a:xfrm>
        </p:spPr>
        <p:txBody>
          <a:bodyPr>
            <a:noAutofit/>
          </a:bodyPr>
          <a:lstStyle/>
          <a:p>
            <a:pPr algn="ctr"/>
            <a:r>
              <a:rPr lang="el-GR" dirty="0" smtClean="0"/>
              <a:t>Τη Μεγάλη Τρίτη διαβάζεται η παραβολή των δέκα Παρθένων πού όταν άκουσαν ότι έρχεται ο Νυμφίος έτρεξαν να τον συναντήσουν. Οι πέντε, όμως από </a:t>
            </a:r>
          </a:p>
          <a:p>
            <a:pPr algn="ctr"/>
            <a:r>
              <a:rPr lang="el-GR" dirty="0" smtClean="0"/>
              <a:t>αυτές, οι </a:t>
            </a:r>
            <a:r>
              <a:rPr lang="el-GR" dirty="0" smtClean="0"/>
              <a:t>μωρές</a:t>
            </a:r>
            <a:r>
              <a:rPr lang="el-GR" dirty="0" smtClean="0"/>
              <a:t>, είχαν αποκοιμηθεί και αργοπόρησαν να βάλουν λάδι στα φανάρια τους, έτσι τελικά δεν μπόρεσαν να πάνε στο Γάμο. </a:t>
            </a:r>
          </a:p>
          <a:p>
            <a:pPr algn="ctr"/>
            <a:r>
              <a:rPr lang="el-GR" dirty="0" smtClean="0"/>
              <a:t>Οι άνθρωποι πρέπει να είναι πάντα έτοιμοι για την </a:t>
            </a:r>
            <a:r>
              <a:rPr lang="el-GR" dirty="0" smtClean="0"/>
              <a:t>Βασιλεία </a:t>
            </a:r>
            <a:r>
              <a:rPr lang="el-GR" dirty="0" smtClean="0"/>
              <a:t>των ουρανών. </a:t>
            </a:r>
          </a:p>
          <a:p>
            <a:pPr algn="ctr"/>
            <a:endParaRPr lang="el-GR" dirty="0" smtClean="0"/>
          </a:p>
          <a:p>
            <a:pPr algn="ctr"/>
            <a:endParaRPr lang="el-GR" b="1" dirty="0" smtClean="0"/>
          </a:p>
          <a:p>
            <a:pPr algn="ctr"/>
            <a:r>
              <a:rPr lang="el-GR" dirty="0" smtClean="0"/>
              <a:t>Σε όλη την Ελλάδα, την ημέρα αυτή, οι νοικοκυρές συνηθίζουν να φτιάχνουν τα πασχαλιάτικα κουλουράκια τους.</a:t>
            </a:r>
          </a:p>
        </p:txBody>
      </p:sp>
      <p:pic>
        <p:nvPicPr>
          <p:cNvPr id="8" name="7 - Εικόνα" descr="ΠΑΡΑΒΟΛΗ 10 ΠΑΡΘΕΝΩΝ_1.jpg"/>
          <p:cNvPicPr>
            <a:picLocks noChangeAspect="1"/>
          </p:cNvPicPr>
          <p:nvPr/>
        </p:nvPicPr>
        <p:blipFill>
          <a:blip r:embed="rId2" cstate="print"/>
          <a:stretch>
            <a:fillRect/>
          </a:stretch>
        </p:blipFill>
        <p:spPr>
          <a:xfrm>
            <a:off x="89197" y="2204864"/>
            <a:ext cx="2538587"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63888" y="404664"/>
            <a:ext cx="4896544" cy="548680"/>
          </a:xfrm>
        </p:spPr>
        <p:txBody>
          <a:bodyPr/>
          <a:lstStyle/>
          <a:p>
            <a:pPr algn="ctr"/>
            <a:r>
              <a:rPr lang="el-GR" sz="3600" dirty="0" smtClean="0"/>
              <a:t>Μ. ΤΕΤΑΡΤΗ</a:t>
            </a:r>
            <a:endParaRPr lang="el-GR" sz="3600" dirty="0"/>
          </a:p>
        </p:txBody>
      </p:sp>
      <p:sp>
        <p:nvSpPr>
          <p:cNvPr id="3" name="2 - Υπότιτλος"/>
          <p:cNvSpPr>
            <a:spLocks noGrp="1"/>
          </p:cNvSpPr>
          <p:nvPr>
            <p:ph type="subTitle" idx="1"/>
          </p:nvPr>
        </p:nvSpPr>
        <p:spPr>
          <a:xfrm>
            <a:off x="2843808" y="1484784"/>
            <a:ext cx="6120680" cy="5184576"/>
          </a:xfrm>
        </p:spPr>
        <p:txBody>
          <a:bodyPr>
            <a:normAutofit/>
          </a:bodyPr>
          <a:lstStyle/>
          <a:p>
            <a:pPr algn="ctr"/>
            <a:r>
              <a:rPr lang="el-GR" dirty="0" smtClean="0"/>
              <a:t>Η Μεγάλη Τετάρτη είναι αφιερωμένη στην αμαρτωλή γυναίκα, που μετανιωμένη άλειψε τα πόδια του Κυρίου με μύρο και συγχωρήθηκε για τα αμαρτήματά της, γιατί έδειξε μεγάλη αγάπη και πίστη στον Κύριο. </a:t>
            </a:r>
          </a:p>
          <a:p>
            <a:pPr algn="ctr"/>
            <a:endParaRPr lang="el-GR" dirty="0" smtClean="0"/>
          </a:p>
          <a:p>
            <a:pPr algn="ctr"/>
            <a:r>
              <a:rPr lang="el-GR" dirty="0" err="1" smtClean="0"/>
              <a:t>Ψάλλεται</a:t>
            </a:r>
            <a:r>
              <a:rPr lang="el-GR" dirty="0" smtClean="0"/>
              <a:t> το τροπάριο (δοξαστικό) της Υμνογράφου Μοναχής Κασσιανής.</a:t>
            </a:r>
          </a:p>
          <a:p>
            <a:pPr algn="ctr"/>
            <a:endParaRPr lang="el-GR" dirty="0" smtClean="0"/>
          </a:p>
          <a:p>
            <a:pPr algn="ctr"/>
            <a:r>
              <a:rPr lang="el-GR" dirty="0" smtClean="0"/>
              <a:t>Σε όλη την Ελλάδα, την ημέρα αυτή, οι νοικοκυρές συνηθίζουν να φτιάχνουν τα πασχαλιάτικα κουλουράκια τους.</a:t>
            </a:r>
            <a:endParaRPr lang="el-GR" dirty="0"/>
          </a:p>
        </p:txBody>
      </p:sp>
      <p:pic>
        <p:nvPicPr>
          <p:cNvPr id="8" name="7 - Εικόνα" descr="almyr.jpg"/>
          <p:cNvPicPr>
            <a:picLocks noChangeAspect="1"/>
          </p:cNvPicPr>
          <p:nvPr/>
        </p:nvPicPr>
        <p:blipFill>
          <a:blip r:embed="rId2" cstate="print"/>
          <a:stretch>
            <a:fillRect/>
          </a:stretch>
        </p:blipFill>
        <p:spPr>
          <a:xfrm>
            <a:off x="72008" y="1844824"/>
            <a:ext cx="2555776" cy="2443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63888" y="404664"/>
            <a:ext cx="4896544" cy="548680"/>
          </a:xfrm>
        </p:spPr>
        <p:txBody>
          <a:bodyPr/>
          <a:lstStyle/>
          <a:p>
            <a:pPr algn="ctr"/>
            <a:r>
              <a:rPr lang="el-GR" sz="3600" dirty="0" smtClean="0"/>
              <a:t>Μ. ΠΕΜΠΤΗ</a:t>
            </a:r>
            <a:endParaRPr lang="el-GR" sz="3600" dirty="0"/>
          </a:p>
        </p:txBody>
      </p:sp>
      <p:sp>
        <p:nvSpPr>
          <p:cNvPr id="3" name="2 - Υπότιτλος"/>
          <p:cNvSpPr>
            <a:spLocks noGrp="1"/>
          </p:cNvSpPr>
          <p:nvPr>
            <p:ph type="subTitle" idx="1"/>
          </p:nvPr>
        </p:nvSpPr>
        <p:spPr>
          <a:xfrm>
            <a:off x="2843808" y="1124744"/>
            <a:ext cx="6120680" cy="5544616"/>
          </a:xfrm>
        </p:spPr>
        <p:txBody>
          <a:bodyPr>
            <a:normAutofit fontScale="92500" lnSpcReduction="10000"/>
          </a:bodyPr>
          <a:lstStyle/>
          <a:p>
            <a:pPr algn="ctr"/>
            <a:r>
              <a:rPr lang="el-GR" dirty="0" smtClean="0"/>
              <a:t>Την Μεγάλη Πέμπτη η Εκκλησία μας εορτάζει τον Μυστικό Δείπνο. Ο Κύριος δείπνησε για τελευταία φορά με τους μαθητές Του, πριν από την Σταύρωσή του. Με το Μυστικό Δείπνο, ο Χριστός παρέδωσε  το Μυστήριο της Θείας Ευχαριστίας.</a:t>
            </a:r>
          </a:p>
          <a:p>
            <a:pPr algn="ctr"/>
            <a:endParaRPr lang="el-GR" dirty="0" smtClean="0"/>
          </a:p>
          <a:p>
            <a:pPr algn="ctr"/>
            <a:r>
              <a:rPr lang="el-GR" dirty="0" smtClean="0"/>
              <a:t>Επίσης θυμόμαστε Τον Ιερό Νιπτήρα, το πλύσιμο δηλαδή των ποδιών των μαθητών από τον Κύριο, δείχνοντας για το ποια πρέπει να είναι η διακονία των πιστών στην Εκκλησία, την Προσευχή του Κυρίου στο Όρος των Ελαιών και</a:t>
            </a:r>
          </a:p>
          <a:p>
            <a:pPr algn="ctr"/>
            <a:r>
              <a:rPr lang="el-GR" dirty="0" smtClean="0"/>
              <a:t>την Προδοσία του Ιούδα, δηλαδή την αρχή του Πάθους του Κυρίου.</a:t>
            </a:r>
            <a:br>
              <a:rPr lang="el-GR" dirty="0" smtClean="0"/>
            </a:br>
            <a:endParaRPr lang="en-US" dirty="0" smtClean="0"/>
          </a:p>
          <a:p>
            <a:pPr algn="ctr"/>
            <a:r>
              <a:rPr lang="el-GR" dirty="0" smtClean="0"/>
              <a:t>Σε όλη την Ελλάδα, την ημέρα αυτή, οι νοικοκυρές συνηθίζουν να βάφουν τα κόκκινα αυγά. Κατά μία παράδοση, το χρώμα των αυγών συμβολίζει το αίμα του Κυρίου.</a:t>
            </a:r>
            <a:endParaRPr lang="el-GR" dirty="0"/>
          </a:p>
        </p:txBody>
      </p:sp>
      <p:pic>
        <p:nvPicPr>
          <p:cNvPr id="6" name="5 - Εικόνα" descr="m.pempti.jpg"/>
          <p:cNvPicPr>
            <a:picLocks noChangeAspect="1"/>
          </p:cNvPicPr>
          <p:nvPr/>
        </p:nvPicPr>
        <p:blipFill>
          <a:blip r:embed="rId2" cstate="print"/>
          <a:stretch>
            <a:fillRect/>
          </a:stretch>
        </p:blipFill>
        <p:spPr>
          <a:xfrm>
            <a:off x="102251" y="1628800"/>
            <a:ext cx="2525533" cy="297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63888" y="404664"/>
            <a:ext cx="4896544" cy="548680"/>
          </a:xfrm>
        </p:spPr>
        <p:txBody>
          <a:bodyPr/>
          <a:lstStyle/>
          <a:p>
            <a:pPr algn="ctr"/>
            <a:r>
              <a:rPr lang="el-GR" sz="3600" dirty="0" smtClean="0"/>
              <a:t>Μ. </a:t>
            </a:r>
            <a:r>
              <a:rPr lang="el-GR" sz="3600" dirty="0" err="1" smtClean="0"/>
              <a:t>ΠαρασκευΗ</a:t>
            </a:r>
            <a:endParaRPr lang="el-GR" sz="3600" dirty="0"/>
          </a:p>
        </p:txBody>
      </p:sp>
      <p:sp>
        <p:nvSpPr>
          <p:cNvPr id="3" name="2 - Υπότιτλος"/>
          <p:cNvSpPr>
            <a:spLocks noGrp="1"/>
          </p:cNvSpPr>
          <p:nvPr>
            <p:ph type="subTitle" idx="1"/>
          </p:nvPr>
        </p:nvSpPr>
        <p:spPr>
          <a:xfrm>
            <a:off x="2843808" y="1628800"/>
            <a:ext cx="6120680" cy="5040560"/>
          </a:xfrm>
        </p:spPr>
        <p:txBody>
          <a:bodyPr>
            <a:normAutofit lnSpcReduction="10000"/>
          </a:bodyPr>
          <a:lstStyle/>
          <a:p>
            <a:pPr algn="ctr"/>
            <a:r>
              <a:rPr lang="el-GR" dirty="0" smtClean="0"/>
              <a:t>Η Μεγάλη Παρασκευή είναι η πιο πένθιμη ημέρα της Εκκλησίας. Τιμάμε τα άγια Πάθη του Κυρίου. Τα </a:t>
            </a:r>
            <a:r>
              <a:rPr lang="el-GR" dirty="0" err="1" smtClean="0"/>
              <a:t>πτυσίματα</a:t>
            </a:r>
            <a:r>
              <a:rPr lang="el-GR" dirty="0" smtClean="0"/>
              <a:t>, τις ύβρεις, τη μαστίγωση, τα χτυπήματα, τον χλευασμό, τον εξευτελισμό, το ακάνθινο στεφάνι και προ πάντων την Σταύρωση και τον θάνατό Του. </a:t>
            </a:r>
          </a:p>
          <a:p>
            <a:pPr algn="ctr"/>
            <a:r>
              <a:rPr lang="el-GR" dirty="0" smtClean="0"/>
              <a:t>Όλα αυτά τα καταδέχτηκε για να μας σώσει από τον αιώνιο θάνατο και να μας δώσει την ευκαιρία να μπούμε και πάλι στον Παράδεισο και να γίνουμε κληρονόμοι της Βασιλείας Του. </a:t>
            </a:r>
            <a:br>
              <a:rPr lang="el-GR" dirty="0" smtClean="0"/>
            </a:br>
            <a:endParaRPr lang="en-US" dirty="0" smtClean="0"/>
          </a:p>
          <a:p>
            <a:pPr algn="ctr"/>
            <a:r>
              <a:rPr lang="el-GR" dirty="0" smtClean="0"/>
              <a:t>Τη μέρα αυτή, οι πιστοί δεν τρώνε λάδι ή γλυκά, αφού ο Χριστός ήπιε ξύδι. </a:t>
            </a:r>
          </a:p>
          <a:p>
            <a:pPr algn="ctr"/>
            <a:r>
              <a:rPr lang="el-GR" dirty="0" smtClean="0"/>
              <a:t>Σε πολλές περιοχές, δεν τρώνε απολύτως τίποτα, πίνουν μόνο νερό.</a:t>
            </a:r>
            <a:endParaRPr lang="el-GR" dirty="0"/>
          </a:p>
        </p:txBody>
      </p:sp>
      <p:pic>
        <p:nvPicPr>
          <p:cNvPr id="5" name="4 - Εικόνα" descr="Starwsis_Kuriou_3987.jpg"/>
          <p:cNvPicPr>
            <a:picLocks noChangeAspect="1"/>
          </p:cNvPicPr>
          <p:nvPr/>
        </p:nvPicPr>
        <p:blipFill>
          <a:blip r:embed="rId2" cstate="print"/>
          <a:stretch>
            <a:fillRect/>
          </a:stretch>
        </p:blipFill>
        <p:spPr>
          <a:xfrm>
            <a:off x="61161" y="1844824"/>
            <a:ext cx="2566623"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63888" y="404664"/>
            <a:ext cx="4896544" cy="548680"/>
          </a:xfrm>
        </p:spPr>
        <p:txBody>
          <a:bodyPr/>
          <a:lstStyle/>
          <a:p>
            <a:pPr algn="ctr"/>
            <a:r>
              <a:rPr lang="el-GR" sz="3600" dirty="0" smtClean="0"/>
              <a:t>Μ. ΣΑΒΒΑΤΟ</a:t>
            </a:r>
            <a:endParaRPr lang="el-GR" sz="3600" dirty="0"/>
          </a:p>
        </p:txBody>
      </p:sp>
      <p:sp>
        <p:nvSpPr>
          <p:cNvPr id="3" name="2 - Υπότιτλος"/>
          <p:cNvSpPr>
            <a:spLocks noGrp="1"/>
          </p:cNvSpPr>
          <p:nvPr>
            <p:ph type="subTitle" idx="1"/>
          </p:nvPr>
        </p:nvSpPr>
        <p:spPr>
          <a:xfrm>
            <a:off x="2843808" y="2420888"/>
            <a:ext cx="6120680" cy="4248472"/>
          </a:xfrm>
        </p:spPr>
        <p:txBody>
          <a:bodyPr>
            <a:normAutofit/>
          </a:bodyPr>
          <a:lstStyle/>
          <a:p>
            <a:pPr algn="ctr"/>
            <a:r>
              <a:rPr lang="el-GR" dirty="0" smtClean="0"/>
              <a:t>Το Μεγάλο Σάββατο εορτάζουμε την Ταφή Του Κυρίου και την Κάθοδο Του στον </a:t>
            </a:r>
            <a:r>
              <a:rPr lang="el-GR" dirty="0" err="1" smtClean="0"/>
              <a:t>Άδη</a:t>
            </a:r>
            <a:r>
              <a:rPr lang="el-GR" dirty="0" smtClean="0"/>
              <a:t>, όπου κήρυξε σε όλους τους νεκρούς.</a:t>
            </a:r>
          </a:p>
          <a:p>
            <a:pPr algn="ctr"/>
            <a:r>
              <a:rPr lang="el-GR" dirty="0" smtClean="0"/>
              <a:t/>
            </a:r>
            <a:br>
              <a:rPr lang="el-GR" dirty="0" smtClean="0"/>
            </a:br>
            <a:endParaRPr lang="en-US" dirty="0" smtClean="0"/>
          </a:p>
          <a:p>
            <a:pPr algn="ctr"/>
            <a:r>
              <a:rPr lang="el-GR" dirty="0" smtClean="0"/>
              <a:t>Το Μεγάλο Σάββατο είναι το μόνο Σάββατο του έτους που δεν τρώμε λάδι. </a:t>
            </a:r>
            <a:endParaRPr lang="el-GR" dirty="0"/>
          </a:p>
        </p:txBody>
      </p:sp>
      <p:pic>
        <p:nvPicPr>
          <p:cNvPr id="6" name="5 - Εικόνα" descr="o-epitafios-thrinos-495725.jpg"/>
          <p:cNvPicPr>
            <a:picLocks noChangeAspect="1"/>
          </p:cNvPicPr>
          <p:nvPr/>
        </p:nvPicPr>
        <p:blipFill>
          <a:blip r:embed="rId2" cstate="print"/>
          <a:stretch>
            <a:fillRect/>
          </a:stretch>
        </p:blipFill>
        <p:spPr>
          <a:xfrm>
            <a:off x="107504" y="2492896"/>
            <a:ext cx="2448272" cy="1592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193</TotalTime>
  <Words>682</Words>
  <Application>Microsoft Office PowerPoint</Application>
  <PresentationFormat>Προβολή στην οθόνη (4:3)</PresentationFormat>
  <Paragraphs>48</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Αφθονία</vt:lpstr>
      <vt:lpstr>Η αγια και μεγαλη εβδομαδα</vt:lpstr>
      <vt:lpstr>ΣΑΒΒΑΤΟ ΤΟΥ ΛΑΖΑΡΟΥ</vt:lpstr>
      <vt:lpstr>ΚΥΡΙΑΚΗ ΤΩΝ ΒΑΪΩΝ</vt:lpstr>
      <vt:lpstr>Μ. ΔΕΥΤΕΡΑ</vt:lpstr>
      <vt:lpstr>Μ. ΤΡΙΤΗ</vt:lpstr>
      <vt:lpstr>Μ. ΤΕΤΑΡΤΗ</vt:lpstr>
      <vt:lpstr>Μ. ΠΕΜΠΤΗ</vt:lpstr>
      <vt:lpstr>Μ. ΠαρασκευΗ</vt:lpstr>
      <vt:lpstr>Μ. ΣΑΒΒΑΤΟ</vt:lpstr>
      <vt:lpstr>ΚΥΡΙΑΚΗ ΤΟΥ ΠΑΣΧΑ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αγια και μεγαλη εβδομαδα</dc:title>
  <dc:creator>elvira</dc:creator>
  <cp:lastModifiedBy>elvira</cp:lastModifiedBy>
  <cp:revision>35</cp:revision>
  <dcterms:created xsi:type="dcterms:W3CDTF">2014-04-11T20:54:58Z</dcterms:created>
  <dcterms:modified xsi:type="dcterms:W3CDTF">2015-03-29T20:40:49Z</dcterms:modified>
</cp:coreProperties>
</file>