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3.jpg" ContentType="image/pn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3"/>
  </p:notesMasterIdLst>
  <p:sldIdLst>
    <p:sldId id="256" r:id="rId2"/>
    <p:sldId id="257" r:id="rId3"/>
    <p:sldId id="258" r:id="rId4"/>
    <p:sldId id="259" r:id="rId5"/>
    <p:sldId id="260" r:id="rId6"/>
    <p:sldId id="261" r:id="rId7"/>
    <p:sldId id="262" r:id="rId8"/>
    <p:sldId id="268" r:id="rId9"/>
    <p:sldId id="263" r:id="rId10"/>
    <p:sldId id="264" r:id="rId11"/>
    <p:sldId id="278" r:id="rId12"/>
    <p:sldId id="265" r:id="rId13"/>
    <p:sldId id="267" r:id="rId14"/>
    <p:sldId id="266" r:id="rId15"/>
    <p:sldId id="270" r:id="rId16"/>
    <p:sldId id="271" r:id="rId17"/>
    <p:sldId id="272" r:id="rId18"/>
    <p:sldId id="273" r:id="rId19"/>
    <p:sldId id="274" r:id="rId20"/>
    <p:sldId id="279" r:id="rId21"/>
    <p:sldId id="277"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ilisa01@gmail.com" userId="682ddfde9956f89c" providerId="LiveId" clId="{5B10E694-B028-439D-B799-CC5E9A8CD426}"/>
    <pc:docChg chg="modSld">
      <pc:chgData name="basilisa01@gmail.com" userId="682ddfde9956f89c" providerId="LiveId" clId="{5B10E694-B028-439D-B799-CC5E9A8CD426}" dt="2025-05-26T20:44:57.889" v="0" actId="1076"/>
      <pc:docMkLst>
        <pc:docMk/>
      </pc:docMkLst>
      <pc:sldChg chg="modSp mod">
        <pc:chgData name="basilisa01@gmail.com" userId="682ddfde9956f89c" providerId="LiveId" clId="{5B10E694-B028-439D-B799-CC5E9A8CD426}" dt="2025-05-26T20:44:57.889" v="0" actId="1076"/>
        <pc:sldMkLst>
          <pc:docMk/>
          <pc:sldMk cId="409922688" sldId="259"/>
        </pc:sldMkLst>
        <pc:spChg chg="mod">
          <ac:chgData name="basilisa01@gmail.com" userId="682ddfde9956f89c" providerId="LiveId" clId="{5B10E694-B028-439D-B799-CC5E9A8CD426}" dt="2025-05-26T20:44:57.889" v="0" actId="1076"/>
          <ac:spMkLst>
            <pc:docMk/>
            <pc:sldMk cId="409922688" sldId="259"/>
            <ac:spMk id="2" creationId="{73BB30F5-9BC2-0C1C-5832-2BA82F28E79F}"/>
          </ac:spMkLst>
        </pc:spChg>
      </pc:sldChg>
    </pc:docChg>
  </pc:docChgLst>
  <pc:docChgLst>
    <pc:chgData name="basilisa01@gmail.com" userId="682ddfde9956f89c" providerId="LiveId" clId="{4943723D-672D-415F-B65D-02C5678EC730}"/>
    <pc:docChg chg="undo custSel addSld delSld modSld sldOrd">
      <pc:chgData name="basilisa01@gmail.com" userId="682ddfde9956f89c" providerId="LiveId" clId="{4943723D-672D-415F-B65D-02C5678EC730}" dt="2025-02-19T22:08:57.750" v="98" actId="20577"/>
      <pc:docMkLst>
        <pc:docMk/>
      </pc:docMkLst>
      <pc:sldChg chg="modSp">
        <pc:chgData name="basilisa01@gmail.com" userId="682ddfde9956f89c" providerId="LiveId" clId="{4943723D-672D-415F-B65D-02C5678EC730}" dt="2025-02-19T22:04:36.720" v="90" actId="20577"/>
        <pc:sldMkLst>
          <pc:docMk/>
          <pc:sldMk cId="1477121590" sldId="258"/>
        </pc:sldMkLst>
      </pc:sldChg>
      <pc:sldChg chg="modSp mod">
        <pc:chgData name="basilisa01@gmail.com" userId="682ddfde9956f89c" providerId="LiveId" clId="{4943723D-672D-415F-B65D-02C5678EC730}" dt="2025-02-19T22:07:20.158" v="92" actId="6549"/>
        <pc:sldMkLst>
          <pc:docMk/>
          <pc:sldMk cId="2583751587" sldId="260"/>
        </pc:sldMkLst>
      </pc:sldChg>
      <pc:sldChg chg="modSp mod">
        <pc:chgData name="basilisa01@gmail.com" userId="682ddfde9956f89c" providerId="LiveId" clId="{4943723D-672D-415F-B65D-02C5678EC730}" dt="2025-02-19T22:07:51.491" v="93" actId="20577"/>
        <pc:sldMkLst>
          <pc:docMk/>
          <pc:sldMk cId="3237129294" sldId="261"/>
        </pc:sldMkLst>
      </pc:sldChg>
      <pc:sldChg chg="addSp delSp modSp mod">
        <pc:chgData name="basilisa01@gmail.com" userId="682ddfde9956f89c" providerId="LiveId" clId="{4943723D-672D-415F-B65D-02C5678EC730}" dt="2025-02-19T22:08:57.750" v="98" actId="20577"/>
        <pc:sldMkLst>
          <pc:docMk/>
          <pc:sldMk cId="2682801217" sldId="262"/>
        </pc:sldMkLst>
      </pc:sldChg>
      <pc:sldChg chg="ord">
        <pc:chgData name="basilisa01@gmail.com" userId="682ddfde9956f89c" providerId="LiveId" clId="{4943723D-672D-415F-B65D-02C5678EC730}" dt="2025-02-02T22:16:33.780" v="3"/>
        <pc:sldMkLst>
          <pc:docMk/>
          <pc:sldMk cId="3160894694" sldId="268"/>
        </pc:sldMkLst>
      </pc:sldChg>
      <pc:sldChg chg="del">
        <pc:chgData name="basilisa01@gmail.com" userId="682ddfde9956f89c" providerId="LiveId" clId="{4943723D-672D-415F-B65D-02C5678EC730}" dt="2025-02-19T22:05:34.214" v="91" actId="2696"/>
        <pc:sldMkLst>
          <pc:docMk/>
          <pc:sldMk cId="363361354" sldId="269"/>
        </pc:sldMkLst>
      </pc:sldChg>
      <pc:sldChg chg="addSp modSp mod ord">
        <pc:chgData name="basilisa01@gmail.com" userId="682ddfde9956f89c" providerId="LiveId" clId="{4943723D-672D-415F-B65D-02C5678EC730}" dt="2025-02-19T22:00:35.758" v="60"/>
        <pc:sldMkLst>
          <pc:docMk/>
          <pc:sldMk cId="829134418" sldId="277"/>
        </pc:sldMkLst>
      </pc:sldChg>
      <pc:sldChg chg="addSp delSp modSp new mod ord setBg">
        <pc:chgData name="basilisa01@gmail.com" userId="682ddfde9956f89c" providerId="LiveId" clId="{4943723D-672D-415F-B65D-02C5678EC730}" dt="2025-02-19T21:59:31.202" v="55" actId="26606"/>
        <pc:sldMkLst>
          <pc:docMk/>
          <pc:sldMk cId="2579903976" sldId="279"/>
        </pc:sldMkLst>
      </pc:sldChg>
      <pc:sldChg chg="modSp new del mod">
        <pc:chgData name="basilisa01@gmail.com" userId="682ddfde9956f89c" providerId="LiveId" clId="{4943723D-672D-415F-B65D-02C5678EC730}" dt="2025-02-19T22:00:12.443" v="58" actId="2696"/>
        <pc:sldMkLst>
          <pc:docMk/>
          <pc:sldMk cId="3226156690" sldId="280"/>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66EF7-2C7A-48E1-BBC1-C068005F1038}" type="doc">
      <dgm:prSet loTypeId="urn:microsoft.com/office/officeart/2008/layout/PictureGrid" loCatId="picture" qsTypeId="urn:microsoft.com/office/officeart/2005/8/quickstyle/simple1" qsCatId="simple" csTypeId="urn:microsoft.com/office/officeart/2005/8/colors/accent1_2" csCatId="accent1" phldr="1"/>
      <dgm:spPr/>
    </dgm:pt>
    <dgm:pt modelId="{C89A5449-D3D0-4A8B-AF8E-BCB7D3FAD1E1}">
      <dgm:prSet phldrT="[Κείμενο]" custT="1"/>
      <dgm:spPr/>
      <dgm:t>
        <a:bodyPr/>
        <a:lstStyle/>
        <a:p>
          <a:r>
            <a:rPr lang="el-GR" sz="1600" dirty="0"/>
            <a:t>Ο </a:t>
          </a:r>
          <a:r>
            <a:rPr lang="el-GR" sz="1800" dirty="0"/>
            <a:t>Πατριάρχης Αβραάμ ξεκίνησε από την πόλη </a:t>
          </a:r>
          <a:r>
            <a:rPr lang="el-GR" sz="1800" dirty="0" err="1"/>
            <a:t>Ουρ</a:t>
          </a:r>
          <a:r>
            <a:rPr lang="el-GR" sz="1800" dirty="0"/>
            <a:t> της Μεσοποταμίας.</a:t>
          </a:r>
        </a:p>
      </dgm:t>
    </dgm:pt>
    <dgm:pt modelId="{3771A351-FC2D-48FD-8A15-D2D345C86311}" type="parTrans" cxnId="{04DB5AC5-678C-4FF1-928C-E60454A44F6D}">
      <dgm:prSet/>
      <dgm:spPr/>
      <dgm:t>
        <a:bodyPr/>
        <a:lstStyle/>
        <a:p>
          <a:endParaRPr lang="el-GR"/>
        </a:p>
      </dgm:t>
    </dgm:pt>
    <dgm:pt modelId="{D969C590-5AE4-4829-972E-3DA12AFDF09B}" type="sibTrans" cxnId="{04DB5AC5-678C-4FF1-928C-E60454A44F6D}">
      <dgm:prSet/>
      <dgm:spPr/>
      <dgm:t>
        <a:bodyPr/>
        <a:lstStyle/>
        <a:p>
          <a:endParaRPr lang="el-GR"/>
        </a:p>
      </dgm:t>
    </dgm:pt>
    <dgm:pt modelId="{DABE203F-0D63-4146-A485-58C1C6D51B2A}" type="pres">
      <dgm:prSet presAssocID="{F9366EF7-2C7A-48E1-BBC1-C068005F1038}" presName="Name0" presStyleCnt="0">
        <dgm:presLayoutVars>
          <dgm:dir/>
        </dgm:presLayoutVars>
      </dgm:prSet>
      <dgm:spPr/>
    </dgm:pt>
    <dgm:pt modelId="{77C2CECF-28E4-4BC2-8B2B-6ADB78742B87}" type="pres">
      <dgm:prSet presAssocID="{C89A5449-D3D0-4A8B-AF8E-BCB7D3FAD1E1}" presName="composite" presStyleCnt="0"/>
      <dgm:spPr/>
    </dgm:pt>
    <dgm:pt modelId="{3BAD1C58-E162-4EC9-878B-093BA39CD5C6}" type="pres">
      <dgm:prSet presAssocID="{C89A5449-D3D0-4A8B-AF8E-BCB7D3FAD1E1}" presName="rect2" presStyleLbl="revTx" presStyleIdx="0" presStyleCnt="1">
        <dgm:presLayoutVars>
          <dgm:bulletEnabled val="1"/>
        </dgm:presLayoutVars>
      </dgm:prSet>
      <dgm:spPr/>
    </dgm:pt>
    <dgm:pt modelId="{2245B860-4363-4B25-B111-061F209272C6}" type="pres">
      <dgm:prSet presAssocID="{C89A5449-D3D0-4A8B-AF8E-BCB7D3FAD1E1}" presName="rect1"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Εικόνα που περιέχει κείμενο, χάρτης, Άτλας, γραμματοσειρά">
            <a:extLst>
              <a:ext uri="{FF2B5EF4-FFF2-40B4-BE49-F238E27FC236}">
                <a16:creationId xmlns:a16="http://schemas.microsoft.com/office/drawing/2014/main" id="{91A5AE4E-2CE8-83FE-9682-B199D68701D8}"/>
              </a:ext>
            </a:extLst>
          </dgm14:cNvPr>
        </a:ext>
      </dgm:extLst>
    </dgm:pt>
  </dgm:ptLst>
  <dgm:cxnLst>
    <dgm:cxn modelId="{CDB08923-A5D7-4854-8E48-54721646BC53}" type="presOf" srcId="{F9366EF7-2C7A-48E1-BBC1-C068005F1038}" destId="{DABE203F-0D63-4146-A485-58C1C6D51B2A}" srcOrd="0" destOrd="0" presId="urn:microsoft.com/office/officeart/2008/layout/PictureGrid"/>
    <dgm:cxn modelId="{F58C518F-F440-4842-BA5A-862005EBFE65}" type="presOf" srcId="{C89A5449-D3D0-4A8B-AF8E-BCB7D3FAD1E1}" destId="{3BAD1C58-E162-4EC9-878B-093BA39CD5C6}" srcOrd="0" destOrd="0" presId="urn:microsoft.com/office/officeart/2008/layout/PictureGrid"/>
    <dgm:cxn modelId="{04DB5AC5-678C-4FF1-928C-E60454A44F6D}" srcId="{F9366EF7-2C7A-48E1-BBC1-C068005F1038}" destId="{C89A5449-D3D0-4A8B-AF8E-BCB7D3FAD1E1}" srcOrd="0" destOrd="0" parTransId="{3771A351-FC2D-48FD-8A15-D2D345C86311}" sibTransId="{D969C590-5AE4-4829-972E-3DA12AFDF09B}"/>
    <dgm:cxn modelId="{D5AAF3B0-6885-4529-8C66-FAC87ED05DCB}" type="presParOf" srcId="{DABE203F-0D63-4146-A485-58C1C6D51B2A}" destId="{77C2CECF-28E4-4BC2-8B2B-6ADB78742B87}" srcOrd="0" destOrd="0" presId="urn:microsoft.com/office/officeart/2008/layout/PictureGrid"/>
    <dgm:cxn modelId="{58FFDFEB-F5C1-4953-BFCB-CD597182925B}" type="presParOf" srcId="{77C2CECF-28E4-4BC2-8B2B-6ADB78742B87}" destId="{3BAD1C58-E162-4EC9-878B-093BA39CD5C6}" srcOrd="0" destOrd="0" presId="urn:microsoft.com/office/officeart/2008/layout/PictureGrid"/>
    <dgm:cxn modelId="{47ADEF43-7138-48E8-B4B2-5ADF2207B031}" type="presParOf" srcId="{77C2CECF-28E4-4BC2-8B2B-6ADB78742B87}" destId="{2245B860-4363-4B25-B111-061F209272C6}"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BC3F5-F81A-46E5-B387-D3A22CC72724}"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71EC9B73-26EC-4EC3-9888-5E60193181D2}">
      <dgm:prSet/>
      <dgm:spPr/>
      <dgm:t>
        <a:bodyPr/>
        <a:lstStyle/>
        <a:p>
          <a:r>
            <a:rPr lang="el-GR" dirty="0"/>
            <a:t>Η εορτή του Σαββάτου για τους Εβραίους Η ημέρα του Σαββάτου (στην εβραϊκή γλώσσα </a:t>
          </a:r>
          <a:r>
            <a:rPr lang="el-GR" dirty="0" err="1"/>
            <a:t>Shabbat</a:t>
          </a:r>
          <a:r>
            <a:rPr lang="el-GR" dirty="0"/>
            <a:t>) θεωρείται αναπόσπαστο κομμάτι της θρησκευτικής τους λατρείας. Είναι η ημέρα που αφιερώνεται εξ ολοκλήρου στον Θεό. Η τήρηση της γιορτής του Σαββάτου είναι αναπόσπαστο κομμάτι της καθημερινότητας κάθε πιστού.</a:t>
          </a:r>
          <a:endParaRPr lang="en-US" dirty="0"/>
        </a:p>
      </dgm:t>
    </dgm:pt>
    <dgm:pt modelId="{3711AF4B-BB96-4236-96BB-F5846031FF62}" type="parTrans" cxnId="{BFDAB9EB-654E-4712-8884-716C8C9D70B5}">
      <dgm:prSet/>
      <dgm:spPr/>
      <dgm:t>
        <a:bodyPr/>
        <a:lstStyle/>
        <a:p>
          <a:endParaRPr lang="en-US"/>
        </a:p>
      </dgm:t>
    </dgm:pt>
    <dgm:pt modelId="{875285C4-4A3D-4FAD-82BF-D98D399AF4F3}" type="sibTrans" cxnId="{BFDAB9EB-654E-4712-8884-716C8C9D70B5}">
      <dgm:prSet/>
      <dgm:spPr/>
      <dgm:t>
        <a:bodyPr/>
        <a:lstStyle/>
        <a:p>
          <a:endParaRPr lang="en-US"/>
        </a:p>
      </dgm:t>
    </dgm:pt>
    <dgm:pt modelId="{BBC4249C-FCF1-47C4-A924-5B1D763C4BCA}">
      <dgm:prSet/>
      <dgm:spPr/>
      <dgm:t>
        <a:bodyPr/>
        <a:lstStyle/>
        <a:p>
          <a:r>
            <a:rPr lang="el-GR"/>
            <a:t>Ο νόμος αυτός ερμηνεύεται με δύο τρόπους: α) το Σάββατο συμβολίζει τη θύμηση της δημιουργίας του κόσμου που διήρκεσε έξι ημέρες, ενώ την έβδομη ο Θεός αναπαύθηκε. Οπότε κάθε είδους εργασία απαγορεύεται στη θύμηση αυτού του γεγονότος, β) το Σάββατο συμβολίζει την ανάμνηση της απελευθέρωσης του υποδηλωμένου στους Αιγυπτίους Ισραηλιτικού λαού και την Έξοδο από την Αίγυπτο</a:t>
          </a:r>
          <a:endParaRPr lang="en-US"/>
        </a:p>
      </dgm:t>
    </dgm:pt>
    <dgm:pt modelId="{0D8FA87D-8FC2-40D1-B032-87367206DCA8}" type="parTrans" cxnId="{8F65EFA4-AA33-4DF0-968A-4F65469962D3}">
      <dgm:prSet/>
      <dgm:spPr/>
      <dgm:t>
        <a:bodyPr/>
        <a:lstStyle/>
        <a:p>
          <a:endParaRPr lang="en-US"/>
        </a:p>
      </dgm:t>
    </dgm:pt>
    <dgm:pt modelId="{579F78B7-D8C4-4D99-BA79-098F13465718}" type="sibTrans" cxnId="{8F65EFA4-AA33-4DF0-968A-4F65469962D3}">
      <dgm:prSet/>
      <dgm:spPr/>
      <dgm:t>
        <a:bodyPr/>
        <a:lstStyle/>
        <a:p>
          <a:endParaRPr lang="en-US"/>
        </a:p>
      </dgm:t>
    </dgm:pt>
    <dgm:pt modelId="{D46ED7EA-50B3-4F46-95B5-3A0A64E4FE17}" type="pres">
      <dgm:prSet presAssocID="{973BC3F5-F81A-46E5-B387-D3A22CC72724}" presName="hierChild1" presStyleCnt="0">
        <dgm:presLayoutVars>
          <dgm:chPref val="1"/>
          <dgm:dir/>
          <dgm:animOne val="branch"/>
          <dgm:animLvl val="lvl"/>
          <dgm:resizeHandles/>
        </dgm:presLayoutVars>
      </dgm:prSet>
      <dgm:spPr/>
    </dgm:pt>
    <dgm:pt modelId="{A8FAB907-939E-4B28-90BF-F09AEA005A24}" type="pres">
      <dgm:prSet presAssocID="{71EC9B73-26EC-4EC3-9888-5E60193181D2}" presName="hierRoot1" presStyleCnt="0"/>
      <dgm:spPr/>
    </dgm:pt>
    <dgm:pt modelId="{B6995A5F-8790-4A3D-9C85-7DA5BAA973B0}" type="pres">
      <dgm:prSet presAssocID="{71EC9B73-26EC-4EC3-9888-5E60193181D2}" presName="composite" presStyleCnt="0"/>
      <dgm:spPr/>
    </dgm:pt>
    <dgm:pt modelId="{D99AACB5-247F-4767-90AD-075D6123CB93}" type="pres">
      <dgm:prSet presAssocID="{71EC9B73-26EC-4EC3-9888-5E60193181D2}" presName="background" presStyleLbl="node0" presStyleIdx="0" presStyleCnt="2"/>
      <dgm:spPr/>
    </dgm:pt>
    <dgm:pt modelId="{2F72873F-6B71-4E60-AB54-29B4626EE37E}" type="pres">
      <dgm:prSet presAssocID="{71EC9B73-26EC-4EC3-9888-5E60193181D2}" presName="text" presStyleLbl="fgAcc0" presStyleIdx="0" presStyleCnt="2">
        <dgm:presLayoutVars>
          <dgm:chPref val="3"/>
        </dgm:presLayoutVars>
      </dgm:prSet>
      <dgm:spPr/>
    </dgm:pt>
    <dgm:pt modelId="{74338021-F40B-4726-8E49-F6FAA160C4D1}" type="pres">
      <dgm:prSet presAssocID="{71EC9B73-26EC-4EC3-9888-5E60193181D2}" presName="hierChild2" presStyleCnt="0"/>
      <dgm:spPr/>
    </dgm:pt>
    <dgm:pt modelId="{1BC79854-E86A-4BC7-B758-FC461C76B6F7}" type="pres">
      <dgm:prSet presAssocID="{BBC4249C-FCF1-47C4-A924-5B1D763C4BCA}" presName="hierRoot1" presStyleCnt="0"/>
      <dgm:spPr/>
    </dgm:pt>
    <dgm:pt modelId="{DAFE6A0D-1A04-4F47-B2C5-71E267A54D6A}" type="pres">
      <dgm:prSet presAssocID="{BBC4249C-FCF1-47C4-A924-5B1D763C4BCA}" presName="composite" presStyleCnt="0"/>
      <dgm:spPr/>
    </dgm:pt>
    <dgm:pt modelId="{A4DE81DD-159B-4800-9CBD-FC7E04D18C2C}" type="pres">
      <dgm:prSet presAssocID="{BBC4249C-FCF1-47C4-A924-5B1D763C4BCA}" presName="background" presStyleLbl="node0" presStyleIdx="1" presStyleCnt="2"/>
      <dgm:spPr/>
    </dgm:pt>
    <dgm:pt modelId="{E26FE7A0-FF9A-42E0-BB52-7D660D4EC35B}" type="pres">
      <dgm:prSet presAssocID="{BBC4249C-FCF1-47C4-A924-5B1D763C4BCA}" presName="text" presStyleLbl="fgAcc0" presStyleIdx="1" presStyleCnt="2">
        <dgm:presLayoutVars>
          <dgm:chPref val="3"/>
        </dgm:presLayoutVars>
      </dgm:prSet>
      <dgm:spPr/>
    </dgm:pt>
    <dgm:pt modelId="{D9251A2B-C9B7-4496-BB48-19AD2E1FB4D1}" type="pres">
      <dgm:prSet presAssocID="{BBC4249C-FCF1-47C4-A924-5B1D763C4BCA}" presName="hierChild2" presStyleCnt="0"/>
      <dgm:spPr/>
    </dgm:pt>
  </dgm:ptLst>
  <dgm:cxnLst>
    <dgm:cxn modelId="{C8AC9A1B-749A-420E-94AE-D556ADD47000}" type="presOf" srcId="{973BC3F5-F81A-46E5-B387-D3A22CC72724}" destId="{D46ED7EA-50B3-4F46-95B5-3A0A64E4FE17}" srcOrd="0" destOrd="0" presId="urn:microsoft.com/office/officeart/2005/8/layout/hierarchy1"/>
    <dgm:cxn modelId="{1E23CC2C-C475-408B-AA50-0551229E283C}" type="presOf" srcId="{BBC4249C-FCF1-47C4-A924-5B1D763C4BCA}" destId="{E26FE7A0-FF9A-42E0-BB52-7D660D4EC35B}" srcOrd="0" destOrd="0" presId="urn:microsoft.com/office/officeart/2005/8/layout/hierarchy1"/>
    <dgm:cxn modelId="{8F65EFA4-AA33-4DF0-968A-4F65469962D3}" srcId="{973BC3F5-F81A-46E5-B387-D3A22CC72724}" destId="{BBC4249C-FCF1-47C4-A924-5B1D763C4BCA}" srcOrd="1" destOrd="0" parTransId="{0D8FA87D-8FC2-40D1-B032-87367206DCA8}" sibTransId="{579F78B7-D8C4-4D99-BA79-098F13465718}"/>
    <dgm:cxn modelId="{BFDAB9EB-654E-4712-8884-716C8C9D70B5}" srcId="{973BC3F5-F81A-46E5-B387-D3A22CC72724}" destId="{71EC9B73-26EC-4EC3-9888-5E60193181D2}" srcOrd="0" destOrd="0" parTransId="{3711AF4B-BB96-4236-96BB-F5846031FF62}" sibTransId="{875285C4-4A3D-4FAD-82BF-D98D399AF4F3}"/>
    <dgm:cxn modelId="{3D6253FD-ACD8-4C00-9BB8-821D884FD955}" type="presOf" srcId="{71EC9B73-26EC-4EC3-9888-5E60193181D2}" destId="{2F72873F-6B71-4E60-AB54-29B4626EE37E}" srcOrd="0" destOrd="0" presId="urn:microsoft.com/office/officeart/2005/8/layout/hierarchy1"/>
    <dgm:cxn modelId="{19CB3D9F-E672-4C88-A28B-78FBA17B1F0C}" type="presParOf" srcId="{D46ED7EA-50B3-4F46-95B5-3A0A64E4FE17}" destId="{A8FAB907-939E-4B28-90BF-F09AEA005A24}" srcOrd="0" destOrd="0" presId="urn:microsoft.com/office/officeart/2005/8/layout/hierarchy1"/>
    <dgm:cxn modelId="{816B9928-7AFD-4131-B941-F9DB7C74CDF8}" type="presParOf" srcId="{A8FAB907-939E-4B28-90BF-F09AEA005A24}" destId="{B6995A5F-8790-4A3D-9C85-7DA5BAA973B0}" srcOrd="0" destOrd="0" presId="urn:microsoft.com/office/officeart/2005/8/layout/hierarchy1"/>
    <dgm:cxn modelId="{A18C6225-C088-497D-A244-9A29C804A73A}" type="presParOf" srcId="{B6995A5F-8790-4A3D-9C85-7DA5BAA973B0}" destId="{D99AACB5-247F-4767-90AD-075D6123CB93}" srcOrd="0" destOrd="0" presId="urn:microsoft.com/office/officeart/2005/8/layout/hierarchy1"/>
    <dgm:cxn modelId="{AE320D99-D6FB-4078-9A79-E775BC48D6D2}" type="presParOf" srcId="{B6995A5F-8790-4A3D-9C85-7DA5BAA973B0}" destId="{2F72873F-6B71-4E60-AB54-29B4626EE37E}" srcOrd="1" destOrd="0" presId="urn:microsoft.com/office/officeart/2005/8/layout/hierarchy1"/>
    <dgm:cxn modelId="{712F695B-81B0-4CF4-A35E-C557C77B066C}" type="presParOf" srcId="{A8FAB907-939E-4B28-90BF-F09AEA005A24}" destId="{74338021-F40B-4726-8E49-F6FAA160C4D1}" srcOrd="1" destOrd="0" presId="urn:microsoft.com/office/officeart/2005/8/layout/hierarchy1"/>
    <dgm:cxn modelId="{93B35028-39C3-44DF-8331-CC5F0F47CB1E}" type="presParOf" srcId="{D46ED7EA-50B3-4F46-95B5-3A0A64E4FE17}" destId="{1BC79854-E86A-4BC7-B758-FC461C76B6F7}" srcOrd="1" destOrd="0" presId="urn:microsoft.com/office/officeart/2005/8/layout/hierarchy1"/>
    <dgm:cxn modelId="{1B4670E8-8DBA-4262-9609-2C344AB2C6FC}" type="presParOf" srcId="{1BC79854-E86A-4BC7-B758-FC461C76B6F7}" destId="{DAFE6A0D-1A04-4F47-B2C5-71E267A54D6A}" srcOrd="0" destOrd="0" presId="urn:microsoft.com/office/officeart/2005/8/layout/hierarchy1"/>
    <dgm:cxn modelId="{FE1019D4-47EA-4EF5-8D7A-A5DCC8CCADD4}" type="presParOf" srcId="{DAFE6A0D-1A04-4F47-B2C5-71E267A54D6A}" destId="{A4DE81DD-159B-4800-9CBD-FC7E04D18C2C}" srcOrd="0" destOrd="0" presId="urn:microsoft.com/office/officeart/2005/8/layout/hierarchy1"/>
    <dgm:cxn modelId="{D1D3845C-13F7-46ED-A058-D842CC4AC7DC}" type="presParOf" srcId="{DAFE6A0D-1A04-4F47-B2C5-71E267A54D6A}" destId="{E26FE7A0-FF9A-42E0-BB52-7D660D4EC35B}" srcOrd="1" destOrd="0" presId="urn:microsoft.com/office/officeart/2005/8/layout/hierarchy1"/>
    <dgm:cxn modelId="{1457BD3C-D972-4D23-B596-D2A9D78DD6F8}" type="presParOf" srcId="{1BC79854-E86A-4BC7-B758-FC461C76B6F7}" destId="{D9251A2B-C9B7-4496-BB48-19AD2E1FB4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75D15-FBFC-4702-A254-53D9838F463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CF5CAEE-2EBA-44F1-83F7-18F9E13087E8}">
      <dgm:prSet/>
      <dgm:spPr/>
      <dgm:t>
        <a:bodyPr/>
        <a:lstStyle/>
        <a:p>
          <a:r>
            <a:rPr lang="el-GR"/>
            <a:t>«Μέρας του Γιαχβέ»</a:t>
          </a:r>
          <a:endParaRPr lang="en-US"/>
        </a:p>
      </dgm:t>
    </dgm:pt>
    <dgm:pt modelId="{9F468EE0-1B79-482A-8E14-27C162E3D079}" type="parTrans" cxnId="{F03A1608-9503-4193-B8F3-F66098143A40}">
      <dgm:prSet/>
      <dgm:spPr/>
      <dgm:t>
        <a:bodyPr/>
        <a:lstStyle/>
        <a:p>
          <a:endParaRPr lang="en-US"/>
        </a:p>
      </dgm:t>
    </dgm:pt>
    <dgm:pt modelId="{3CF1E090-6D38-4268-A591-4394D53EE834}" type="sibTrans" cxnId="{F03A1608-9503-4193-B8F3-F66098143A40}">
      <dgm:prSet/>
      <dgm:spPr/>
      <dgm:t>
        <a:bodyPr/>
        <a:lstStyle/>
        <a:p>
          <a:endParaRPr lang="en-US"/>
        </a:p>
      </dgm:t>
    </dgm:pt>
    <dgm:pt modelId="{D78DB893-D697-4D32-9227-64E8488CE421}">
      <dgm:prSet/>
      <dgm:spPr/>
      <dgm:t>
        <a:bodyPr/>
        <a:lstStyle/>
        <a:p>
          <a:r>
            <a:rPr lang="el-GR"/>
            <a:t>Αντισημιτισμός </a:t>
          </a:r>
          <a:endParaRPr lang="en-US"/>
        </a:p>
      </dgm:t>
    </dgm:pt>
    <dgm:pt modelId="{36FBF2A9-D7D3-4737-B458-212614493F4E}" type="parTrans" cxnId="{6649116D-6EFD-43A6-833B-38FB1D705AE7}">
      <dgm:prSet/>
      <dgm:spPr/>
      <dgm:t>
        <a:bodyPr/>
        <a:lstStyle/>
        <a:p>
          <a:endParaRPr lang="en-US"/>
        </a:p>
      </dgm:t>
    </dgm:pt>
    <dgm:pt modelId="{FA964FEE-5245-41C9-AC77-FF85CF21005D}" type="sibTrans" cxnId="{6649116D-6EFD-43A6-833B-38FB1D705AE7}">
      <dgm:prSet/>
      <dgm:spPr/>
      <dgm:t>
        <a:bodyPr/>
        <a:lstStyle/>
        <a:p>
          <a:endParaRPr lang="en-US"/>
        </a:p>
      </dgm:t>
    </dgm:pt>
    <dgm:pt modelId="{7A6D49DD-47E9-4D8D-BFD2-7E88BC450E04}">
      <dgm:prSet/>
      <dgm:spPr/>
      <dgm:t>
        <a:bodyPr/>
        <a:lstStyle/>
        <a:p>
          <a:r>
            <a:rPr lang="el-GR"/>
            <a:t>ο Σιωνισμός</a:t>
          </a:r>
          <a:endParaRPr lang="en-US"/>
        </a:p>
      </dgm:t>
    </dgm:pt>
    <dgm:pt modelId="{98A75B74-1632-4C02-B18A-D93AC280535E}" type="parTrans" cxnId="{13DB3D3C-47F9-46D0-B627-1CBDABF37866}">
      <dgm:prSet/>
      <dgm:spPr/>
      <dgm:t>
        <a:bodyPr/>
        <a:lstStyle/>
        <a:p>
          <a:endParaRPr lang="en-US"/>
        </a:p>
      </dgm:t>
    </dgm:pt>
    <dgm:pt modelId="{C9C61107-4C3A-4AA1-B658-371CF2B6D50E}" type="sibTrans" cxnId="{13DB3D3C-47F9-46D0-B627-1CBDABF37866}">
      <dgm:prSet/>
      <dgm:spPr/>
      <dgm:t>
        <a:bodyPr/>
        <a:lstStyle/>
        <a:p>
          <a:endParaRPr lang="en-US"/>
        </a:p>
      </dgm:t>
    </dgm:pt>
    <dgm:pt modelId="{18736AB6-BDDC-4E9A-8AF3-87E15F6E0760}" type="pres">
      <dgm:prSet presAssocID="{C9A75D15-FBFC-4702-A254-53D9838F4638}" presName="vert0" presStyleCnt="0">
        <dgm:presLayoutVars>
          <dgm:dir/>
          <dgm:animOne val="branch"/>
          <dgm:animLvl val="lvl"/>
        </dgm:presLayoutVars>
      </dgm:prSet>
      <dgm:spPr/>
    </dgm:pt>
    <dgm:pt modelId="{7A8ED71F-52FA-46F6-8486-0AEA39CDE12B}" type="pres">
      <dgm:prSet presAssocID="{7CF5CAEE-2EBA-44F1-83F7-18F9E13087E8}" presName="thickLine" presStyleLbl="alignNode1" presStyleIdx="0" presStyleCnt="3"/>
      <dgm:spPr/>
    </dgm:pt>
    <dgm:pt modelId="{BCF855CB-1748-49EF-9B67-9863E3A84937}" type="pres">
      <dgm:prSet presAssocID="{7CF5CAEE-2EBA-44F1-83F7-18F9E13087E8}" presName="horz1" presStyleCnt="0"/>
      <dgm:spPr/>
    </dgm:pt>
    <dgm:pt modelId="{D47F0060-88A3-4E9B-A09D-79085D78477F}" type="pres">
      <dgm:prSet presAssocID="{7CF5CAEE-2EBA-44F1-83F7-18F9E13087E8}" presName="tx1" presStyleLbl="revTx" presStyleIdx="0" presStyleCnt="3"/>
      <dgm:spPr/>
    </dgm:pt>
    <dgm:pt modelId="{493258F2-DE27-4D33-B15B-D9F5D41D1CB7}" type="pres">
      <dgm:prSet presAssocID="{7CF5CAEE-2EBA-44F1-83F7-18F9E13087E8}" presName="vert1" presStyleCnt="0"/>
      <dgm:spPr/>
    </dgm:pt>
    <dgm:pt modelId="{09F1124A-1821-4748-96D4-8F4B0CD7736A}" type="pres">
      <dgm:prSet presAssocID="{D78DB893-D697-4D32-9227-64E8488CE421}" presName="thickLine" presStyleLbl="alignNode1" presStyleIdx="1" presStyleCnt="3"/>
      <dgm:spPr/>
    </dgm:pt>
    <dgm:pt modelId="{5A86324E-5618-421B-8A86-A100A4020481}" type="pres">
      <dgm:prSet presAssocID="{D78DB893-D697-4D32-9227-64E8488CE421}" presName="horz1" presStyleCnt="0"/>
      <dgm:spPr/>
    </dgm:pt>
    <dgm:pt modelId="{3ED19726-9CBF-4F5A-A8D9-6F8D09577134}" type="pres">
      <dgm:prSet presAssocID="{D78DB893-D697-4D32-9227-64E8488CE421}" presName="tx1" presStyleLbl="revTx" presStyleIdx="1" presStyleCnt="3"/>
      <dgm:spPr/>
    </dgm:pt>
    <dgm:pt modelId="{4ECF719B-4517-42F9-912C-4B97F08D1605}" type="pres">
      <dgm:prSet presAssocID="{D78DB893-D697-4D32-9227-64E8488CE421}" presName="vert1" presStyleCnt="0"/>
      <dgm:spPr/>
    </dgm:pt>
    <dgm:pt modelId="{2B228833-FF73-4ABA-ADEF-F6B1C79B45C2}" type="pres">
      <dgm:prSet presAssocID="{7A6D49DD-47E9-4D8D-BFD2-7E88BC450E04}" presName="thickLine" presStyleLbl="alignNode1" presStyleIdx="2" presStyleCnt="3"/>
      <dgm:spPr/>
    </dgm:pt>
    <dgm:pt modelId="{10CE34DC-C8A3-4080-930F-4CF988433956}" type="pres">
      <dgm:prSet presAssocID="{7A6D49DD-47E9-4D8D-BFD2-7E88BC450E04}" presName="horz1" presStyleCnt="0"/>
      <dgm:spPr/>
    </dgm:pt>
    <dgm:pt modelId="{C17302A5-E35D-4A10-9676-160DF9CCBFF7}" type="pres">
      <dgm:prSet presAssocID="{7A6D49DD-47E9-4D8D-BFD2-7E88BC450E04}" presName="tx1" presStyleLbl="revTx" presStyleIdx="2" presStyleCnt="3"/>
      <dgm:spPr/>
    </dgm:pt>
    <dgm:pt modelId="{F53503FD-3758-481F-976A-60782BAA85FE}" type="pres">
      <dgm:prSet presAssocID="{7A6D49DD-47E9-4D8D-BFD2-7E88BC450E04}" presName="vert1" presStyleCnt="0"/>
      <dgm:spPr/>
    </dgm:pt>
  </dgm:ptLst>
  <dgm:cxnLst>
    <dgm:cxn modelId="{F03A1608-9503-4193-B8F3-F66098143A40}" srcId="{C9A75D15-FBFC-4702-A254-53D9838F4638}" destId="{7CF5CAEE-2EBA-44F1-83F7-18F9E13087E8}" srcOrd="0" destOrd="0" parTransId="{9F468EE0-1B79-482A-8E14-27C162E3D079}" sibTransId="{3CF1E090-6D38-4268-A591-4394D53EE834}"/>
    <dgm:cxn modelId="{BA274535-9671-4BB4-99C8-ABBB830370DA}" type="presOf" srcId="{C9A75D15-FBFC-4702-A254-53D9838F4638}" destId="{18736AB6-BDDC-4E9A-8AF3-87E15F6E0760}" srcOrd="0" destOrd="0" presId="urn:microsoft.com/office/officeart/2008/layout/LinedList"/>
    <dgm:cxn modelId="{13DB3D3C-47F9-46D0-B627-1CBDABF37866}" srcId="{C9A75D15-FBFC-4702-A254-53D9838F4638}" destId="{7A6D49DD-47E9-4D8D-BFD2-7E88BC450E04}" srcOrd="2" destOrd="0" parTransId="{98A75B74-1632-4C02-B18A-D93AC280535E}" sibTransId="{C9C61107-4C3A-4AA1-B658-371CF2B6D50E}"/>
    <dgm:cxn modelId="{7B62E865-246D-440F-A5A9-BDB82D42A2A4}" type="presOf" srcId="{7A6D49DD-47E9-4D8D-BFD2-7E88BC450E04}" destId="{C17302A5-E35D-4A10-9676-160DF9CCBFF7}" srcOrd="0" destOrd="0" presId="urn:microsoft.com/office/officeart/2008/layout/LinedList"/>
    <dgm:cxn modelId="{6649116D-6EFD-43A6-833B-38FB1D705AE7}" srcId="{C9A75D15-FBFC-4702-A254-53D9838F4638}" destId="{D78DB893-D697-4D32-9227-64E8488CE421}" srcOrd="1" destOrd="0" parTransId="{36FBF2A9-D7D3-4737-B458-212614493F4E}" sibTransId="{FA964FEE-5245-41C9-AC77-FF85CF21005D}"/>
    <dgm:cxn modelId="{1538EA59-1911-4620-A497-54C8808FDE31}" type="presOf" srcId="{7CF5CAEE-2EBA-44F1-83F7-18F9E13087E8}" destId="{D47F0060-88A3-4E9B-A09D-79085D78477F}" srcOrd="0" destOrd="0" presId="urn:microsoft.com/office/officeart/2008/layout/LinedList"/>
    <dgm:cxn modelId="{8FDEF3CF-C82E-4389-B812-C2BFE5E3385A}" type="presOf" srcId="{D78DB893-D697-4D32-9227-64E8488CE421}" destId="{3ED19726-9CBF-4F5A-A8D9-6F8D09577134}" srcOrd="0" destOrd="0" presId="urn:microsoft.com/office/officeart/2008/layout/LinedList"/>
    <dgm:cxn modelId="{2351C5AD-484C-44AE-B13D-686E447F681E}" type="presParOf" srcId="{18736AB6-BDDC-4E9A-8AF3-87E15F6E0760}" destId="{7A8ED71F-52FA-46F6-8486-0AEA39CDE12B}" srcOrd="0" destOrd="0" presId="urn:microsoft.com/office/officeart/2008/layout/LinedList"/>
    <dgm:cxn modelId="{854FAA03-E5DE-424D-8AEE-4396A827C2D4}" type="presParOf" srcId="{18736AB6-BDDC-4E9A-8AF3-87E15F6E0760}" destId="{BCF855CB-1748-49EF-9B67-9863E3A84937}" srcOrd="1" destOrd="0" presId="urn:microsoft.com/office/officeart/2008/layout/LinedList"/>
    <dgm:cxn modelId="{33783B61-B655-4D47-B271-2EDD6A652D85}" type="presParOf" srcId="{BCF855CB-1748-49EF-9B67-9863E3A84937}" destId="{D47F0060-88A3-4E9B-A09D-79085D78477F}" srcOrd="0" destOrd="0" presId="urn:microsoft.com/office/officeart/2008/layout/LinedList"/>
    <dgm:cxn modelId="{8AD31037-14B5-426C-BCAD-B7C84F2AED0C}" type="presParOf" srcId="{BCF855CB-1748-49EF-9B67-9863E3A84937}" destId="{493258F2-DE27-4D33-B15B-D9F5D41D1CB7}" srcOrd="1" destOrd="0" presId="urn:microsoft.com/office/officeart/2008/layout/LinedList"/>
    <dgm:cxn modelId="{3443F989-84B7-4E95-B61B-0087CDDF653F}" type="presParOf" srcId="{18736AB6-BDDC-4E9A-8AF3-87E15F6E0760}" destId="{09F1124A-1821-4748-96D4-8F4B0CD7736A}" srcOrd="2" destOrd="0" presId="urn:microsoft.com/office/officeart/2008/layout/LinedList"/>
    <dgm:cxn modelId="{7EE20E74-CF13-4161-808B-CE027C1DA2D5}" type="presParOf" srcId="{18736AB6-BDDC-4E9A-8AF3-87E15F6E0760}" destId="{5A86324E-5618-421B-8A86-A100A4020481}" srcOrd="3" destOrd="0" presId="urn:microsoft.com/office/officeart/2008/layout/LinedList"/>
    <dgm:cxn modelId="{95D61387-59CE-4866-BC4B-31A770F308FD}" type="presParOf" srcId="{5A86324E-5618-421B-8A86-A100A4020481}" destId="{3ED19726-9CBF-4F5A-A8D9-6F8D09577134}" srcOrd="0" destOrd="0" presId="urn:microsoft.com/office/officeart/2008/layout/LinedList"/>
    <dgm:cxn modelId="{A75E7B80-CD0E-4F3B-B07F-612614A88E22}" type="presParOf" srcId="{5A86324E-5618-421B-8A86-A100A4020481}" destId="{4ECF719B-4517-42F9-912C-4B97F08D1605}" srcOrd="1" destOrd="0" presId="urn:microsoft.com/office/officeart/2008/layout/LinedList"/>
    <dgm:cxn modelId="{7582C465-BE43-42C0-BDC9-5600FB53C411}" type="presParOf" srcId="{18736AB6-BDDC-4E9A-8AF3-87E15F6E0760}" destId="{2B228833-FF73-4ABA-ADEF-F6B1C79B45C2}" srcOrd="4" destOrd="0" presId="urn:microsoft.com/office/officeart/2008/layout/LinedList"/>
    <dgm:cxn modelId="{E331BF3B-7934-4A46-B7A5-9EF10EECE711}" type="presParOf" srcId="{18736AB6-BDDC-4E9A-8AF3-87E15F6E0760}" destId="{10CE34DC-C8A3-4080-930F-4CF988433956}" srcOrd="5" destOrd="0" presId="urn:microsoft.com/office/officeart/2008/layout/LinedList"/>
    <dgm:cxn modelId="{9FA34481-5C1F-42B3-AE9B-0BFC685D35AE}" type="presParOf" srcId="{10CE34DC-C8A3-4080-930F-4CF988433956}" destId="{C17302A5-E35D-4A10-9676-160DF9CCBFF7}" srcOrd="0" destOrd="0" presId="urn:microsoft.com/office/officeart/2008/layout/LinedList"/>
    <dgm:cxn modelId="{48EEFB8D-D847-4F96-9230-44876DC135DF}" type="presParOf" srcId="{10CE34DC-C8A3-4080-930F-4CF988433956}" destId="{F53503FD-3758-481F-976A-60782BAA85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D1C58-E162-4EC9-878B-093BA39CD5C6}">
      <dsp:nvSpPr>
        <dsp:cNvPr id="0" name=""/>
        <dsp:cNvSpPr/>
      </dsp:nvSpPr>
      <dsp:spPr>
        <a:xfrm>
          <a:off x="838260" y="235085"/>
          <a:ext cx="3289876" cy="493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el-GR" sz="1600" kern="1200" dirty="0"/>
            <a:t>Ο </a:t>
          </a:r>
          <a:r>
            <a:rPr lang="el-GR" sz="1800" kern="1200" dirty="0"/>
            <a:t>Πατριάρχης Αβραάμ ξεκίνησε από την πόλη </a:t>
          </a:r>
          <a:r>
            <a:rPr lang="el-GR" sz="1800" kern="1200" dirty="0" err="1"/>
            <a:t>Ουρ</a:t>
          </a:r>
          <a:r>
            <a:rPr lang="el-GR" sz="1800" kern="1200" dirty="0"/>
            <a:t> της Μεσοποταμίας.</a:t>
          </a:r>
        </a:p>
      </dsp:txBody>
      <dsp:txXfrm>
        <a:off x="838260" y="235085"/>
        <a:ext cx="3289876" cy="493481"/>
      </dsp:txXfrm>
    </dsp:sp>
    <dsp:sp modelId="{2245B860-4363-4B25-B111-061F209272C6}">
      <dsp:nvSpPr>
        <dsp:cNvPr id="0" name=""/>
        <dsp:cNvSpPr/>
      </dsp:nvSpPr>
      <dsp:spPr>
        <a:xfrm>
          <a:off x="838260" y="826376"/>
          <a:ext cx="3289876" cy="32898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AACB5-247F-4767-90AD-075D6123CB93}">
      <dsp:nvSpPr>
        <dsp:cNvPr id="0" name=""/>
        <dsp:cNvSpPr/>
      </dsp:nvSpPr>
      <dsp:spPr>
        <a:xfrm>
          <a:off x="1283" y="507350"/>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873F-6B71-4E60-AB54-29B4626EE37E}">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Η εορτή του Σαββάτου για τους Εβραίους Η ημέρα του Σαββάτου (στην εβραϊκή γλώσσα </a:t>
          </a:r>
          <a:r>
            <a:rPr lang="el-GR" sz="1700" kern="1200" dirty="0" err="1"/>
            <a:t>Shabbat</a:t>
          </a:r>
          <a:r>
            <a:rPr lang="el-GR" sz="1700" kern="1200" dirty="0"/>
            <a:t>) θεωρείται αναπόσπαστο κομμάτι της θρησκευτικής τους λατρείας. Είναι η ημέρα που αφιερώνεται εξ ολοκλήρου στον Θεό. Η τήρηση της γιορτής του Σαββάτου είναι αναπόσπαστο κομμάτι της καθημερινότητας κάθε πιστού.</a:t>
          </a:r>
          <a:endParaRPr lang="en-US" sz="1700" kern="1200" dirty="0"/>
        </a:p>
      </dsp:txBody>
      <dsp:txXfrm>
        <a:off x="585701" y="1066737"/>
        <a:ext cx="4337991" cy="2693452"/>
      </dsp:txXfrm>
    </dsp:sp>
    <dsp:sp modelId="{A4DE81DD-159B-4800-9CBD-FC7E04D18C2C}">
      <dsp:nvSpPr>
        <dsp:cNvPr id="0" name=""/>
        <dsp:cNvSpPr/>
      </dsp:nvSpPr>
      <dsp:spPr>
        <a:xfrm>
          <a:off x="5508110" y="507350"/>
          <a:ext cx="4505585" cy="286104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FE7A0-FF9A-42E0-BB52-7D660D4EC35B}">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Ο νόμος αυτός ερμηνεύεται με δύο τρόπους: α) το Σάββατο συμβολίζει τη θύμηση της δημιουργίας του κόσμου που διήρκεσε έξι ημέρες, ενώ την έβδομη ο Θεός αναπαύθηκε. Οπότε κάθε είδους εργασία απαγορεύεται στη θύμηση αυτού του γεγονότος, β) το Σάββατο συμβολίζει την ανάμνηση της απελευθέρωσης του υποδηλωμένου στους Αιγυπτίους Ισραηλιτικού λαού και την Έξοδο από την Αίγυπτο</a:t>
          </a:r>
          <a:endParaRPr lang="en-US" sz="1700" kern="1200"/>
        </a:p>
      </dsp:txBody>
      <dsp:txXfrm>
        <a:off x="6092527" y="1066737"/>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ED71F-52FA-46F6-8486-0AEA39CDE12B}">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7F0060-88A3-4E9B-A09D-79085D78477F}">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«Μέρας του Γιαχβέ»</a:t>
          </a:r>
          <a:endParaRPr lang="en-US" sz="6000" kern="1200"/>
        </a:p>
      </dsp:txBody>
      <dsp:txXfrm>
        <a:off x="0" y="2703"/>
        <a:ext cx="6900512" cy="1843578"/>
      </dsp:txXfrm>
    </dsp:sp>
    <dsp:sp modelId="{09F1124A-1821-4748-96D4-8F4B0CD7736A}">
      <dsp:nvSpPr>
        <dsp:cNvPr id="0" name=""/>
        <dsp:cNvSpPr/>
      </dsp:nvSpPr>
      <dsp:spPr>
        <a:xfrm>
          <a:off x="0" y="1846281"/>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19726-9CBF-4F5A-A8D9-6F8D09577134}">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Αντισημιτισμός </a:t>
          </a:r>
          <a:endParaRPr lang="en-US" sz="6000" kern="1200"/>
        </a:p>
      </dsp:txBody>
      <dsp:txXfrm>
        <a:off x="0" y="1846281"/>
        <a:ext cx="6900512" cy="1843578"/>
      </dsp:txXfrm>
    </dsp:sp>
    <dsp:sp modelId="{2B228833-FF73-4ABA-ADEF-F6B1C79B45C2}">
      <dsp:nvSpPr>
        <dsp:cNvPr id="0" name=""/>
        <dsp:cNvSpPr/>
      </dsp:nvSpPr>
      <dsp:spPr>
        <a:xfrm>
          <a:off x="0" y="3689859"/>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302A5-E35D-4A10-9676-160DF9CCBFF7}">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l-GR" sz="6000" kern="1200"/>
            <a:t>ο Σιωνισμός</a:t>
          </a:r>
          <a:endParaRPr lang="en-US" sz="6000" kern="120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81CD2-F147-4FDD-8D41-56E1CAAE0DF0}" type="datetimeFigureOut">
              <a:rPr lang="el-GR" smtClean="0"/>
              <a:t>26/5/2025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9E931-A62E-45D4-8668-732642C3EBFA}" type="slidenum">
              <a:rPr lang="el-GR" smtClean="0"/>
              <a:t>‹#›</a:t>
            </a:fld>
            <a:endParaRPr lang="el-GR"/>
          </a:p>
        </p:txBody>
      </p:sp>
    </p:spTree>
    <p:extLst>
      <p:ext uri="{BB962C8B-B14F-4D97-AF65-F5344CB8AC3E}">
        <p14:creationId xmlns:p14="http://schemas.microsoft.com/office/powerpoint/2010/main" val="67280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solidFill>
                <a:srgbClr val="C00000"/>
              </a:solidFill>
              <a:highlight>
                <a:srgbClr val="FF0000"/>
              </a:highlight>
            </a:endParaRPr>
          </a:p>
        </p:txBody>
      </p:sp>
      <p:sp>
        <p:nvSpPr>
          <p:cNvPr id="4" name="Θέση αριθμού διαφάνειας 3"/>
          <p:cNvSpPr>
            <a:spLocks noGrp="1"/>
          </p:cNvSpPr>
          <p:nvPr>
            <p:ph type="sldNum" sz="quarter" idx="5"/>
          </p:nvPr>
        </p:nvSpPr>
        <p:spPr/>
        <p:txBody>
          <a:bodyPr/>
          <a:lstStyle/>
          <a:p>
            <a:fld id="{4B19E931-A62E-45D4-8668-732642C3EBFA}" type="slidenum">
              <a:rPr lang="el-GR" smtClean="0"/>
              <a:t>2</a:t>
            </a:fld>
            <a:endParaRPr lang="el-GR"/>
          </a:p>
        </p:txBody>
      </p:sp>
    </p:spTree>
    <p:extLst>
      <p:ext uri="{BB962C8B-B14F-4D97-AF65-F5344CB8AC3E}">
        <p14:creationId xmlns:p14="http://schemas.microsoft.com/office/powerpoint/2010/main" val="351037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7B7D6F-1B70-1CC5-2502-BEBD798C880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FBFABAE-673B-2286-0573-EFBA0E761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7C28223-5AD7-B418-4BC7-C06F8D8258E4}"/>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4B021883-DA26-7701-D8BA-86BA76E3AAA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F23D691-AD47-2FCC-1324-0BFEB5DA31F5}"/>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5231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E5521-5FF2-B938-AB54-30FE181BC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43CEC3E-8238-6437-6E3D-2DA7F562AD8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897666D-9771-AB02-C58B-46533CFB335E}"/>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2A08DA5A-41D0-1E71-0B35-691DF8635B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E8D7909-5726-FEC2-6067-7F89CE0F9FA4}"/>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58983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78D9FE4-7FE5-7B01-3E34-56A79A390D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0B8902F-663F-955B-7517-8424F410C8B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B299250-FF88-0EB7-DA8F-3A62110E10BD}"/>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E069EE0E-D20F-0EC4-37B9-F4119ABE3EF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7B4B8CC-B34D-B908-62CB-23E23E3ABFE4}"/>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27056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1C8710-937E-0AB6-B328-B367E787E0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3D23108-D7B4-564E-E02B-6C520AA9804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E83007-2198-18A6-2B1B-797322222273}"/>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DD044996-7E1E-EE8B-1C38-2D44B0C2846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DD8611-79B7-31A0-740F-066897E29472}"/>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45369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99204B-A597-583D-3EBE-F6E6F5E9A42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2ABCA5F-0B6B-06E0-195F-FC61AD67CC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FCF0930-9FDF-BB0B-168F-6E9F47F9B551}"/>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A161803A-ADC8-A546-AD5D-94E1A0BAE02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1CACFEC-FB70-A22A-77CF-18C5D15AEE6F}"/>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137572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84ECE3-28A6-E868-F748-2B53872B41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33DFF9D-C005-52A0-F777-619975D8A4A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18E1EDF-6BC7-D502-B27E-DF13B52746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27C5514-ADB4-9FC3-6530-D9F5ABDBDA00}"/>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6" name="Θέση υποσέλιδου 5">
            <a:extLst>
              <a:ext uri="{FF2B5EF4-FFF2-40B4-BE49-F238E27FC236}">
                <a16:creationId xmlns:a16="http://schemas.microsoft.com/office/drawing/2014/main" id="{AEAA8C9F-7BB8-1EDB-AB8A-C23C238689B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9CAC4B3-1243-C4E9-508A-D06E15A6414C}"/>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98615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859CE-262D-4E1D-7BF5-5A844F1C7F9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F5C58E2-B28E-D023-239A-023913F52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432AE62-99BE-F6CF-76A9-9393804402C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46BDE44-3253-F124-5F36-FB7A57B61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BD3AB13-F684-8FEE-EFF7-0BC3586A219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6D244D7-F112-F3BD-5F45-ABC3F0666AF5}"/>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8" name="Θέση υποσέλιδου 7">
            <a:extLst>
              <a:ext uri="{FF2B5EF4-FFF2-40B4-BE49-F238E27FC236}">
                <a16:creationId xmlns:a16="http://schemas.microsoft.com/office/drawing/2014/main" id="{D112F36F-EAA4-7FAF-C2F4-AF8BB7276A5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26A2A8A-A468-6C85-A74C-7BE5E7E13F9B}"/>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114091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1174CB-B2A5-C43B-40A1-1FF5E19A02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21141C1-D7E2-322E-C434-3A280FAE1A9D}"/>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4" name="Θέση υποσέλιδου 3">
            <a:extLst>
              <a:ext uri="{FF2B5EF4-FFF2-40B4-BE49-F238E27FC236}">
                <a16:creationId xmlns:a16="http://schemas.microsoft.com/office/drawing/2014/main" id="{2438077B-07D7-ECCA-DE60-7D241D5B268C}"/>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54DA77F-84F4-9938-B0E6-8E4633B0F489}"/>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78916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1EB6D35-C3A1-11DF-6F16-51DA8E65502F}"/>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3" name="Θέση υποσέλιδου 2">
            <a:extLst>
              <a:ext uri="{FF2B5EF4-FFF2-40B4-BE49-F238E27FC236}">
                <a16:creationId xmlns:a16="http://schemas.microsoft.com/office/drawing/2014/main" id="{D8E74B3B-976C-0A82-0CBC-4C32C11DB25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06F78D1-00FC-B075-E9F6-7A3F27E88A37}"/>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41401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BDE54B-B924-660A-A507-ADE1B8A6BAE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23ACE2A-0640-112E-C68B-9D727DC2A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EFA8738-6068-D8A9-7533-0E28EFE96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67AD4E4-CD32-1B20-558F-C5E0E88F737C}"/>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6" name="Θέση υποσέλιδου 5">
            <a:extLst>
              <a:ext uri="{FF2B5EF4-FFF2-40B4-BE49-F238E27FC236}">
                <a16:creationId xmlns:a16="http://schemas.microsoft.com/office/drawing/2014/main" id="{E3A1F8DE-BC62-42C6-6462-B25D22A1A96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90BD23-B2F6-4630-A883-74236BEDF330}"/>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383770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F87E1E-2CB5-66DC-C92A-1D705852342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243884E-5D17-7248-38A3-4CBA84EA5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B5E2FEB-46C6-8797-CC40-97DDA511C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2632D58-EA0C-C18A-14E4-C6D50000575A}"/>
              </a:ext>
            </a:extLst>
          </p:cNvPr>
          <p:cNvSpPr>
            <a:spLocks noGrp="1"/>
          </p:cNvSpPr>
          <p:nvPr>
            <p:ph type="dt" sz="half" idx="10"/>
          </p:nvPr>
        </p:nvSpPr>
        <p:spPr/>
        <p:txBody>
          <a:bodyPr/>
          <a:lstStyle/>
          <a:p>
            <a:fld id="{CC688B69-A29A-4C9A-91D2-717E40CEDBFB}" type="datetimeFigureOut">
              <a:rPr lang="el-GR" smtClean="0"/>
              <a:t>26/5/2025</a:t>
            </a:fld>
            <a:endParaRPr lang="el-GR"/>
          </a:p>
        </p:txBody>
      </p:sp>
      <p:sp>
        <p:nvSpPr>
          <p:cNvPr id="6" name="Θέση υποσέλιδου 5">
            <a:extLst>
              <a:ext uri="{FF2B5EF4-FFF2-40B4-BE49-F238E27FC236}">
                <a16:creationId xmlns:a16="http://schemas.microsoft.com/office/drawing/2014/main" id="{4269DF03-3C35-4D1E-EF0D-6952EB92B6B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F7ED7CA-9398-2FE1-9A25-F03AAB8B796A}"/>
              </a:ext>
            </a:extLst>
          </p:cNvPr>
          <p:cNvSpPr>
            <a:spLocks noGrp="1"/>
          </p:cNvSpPr>
          <p:nvPr>
            <p:ph type="sldNum" sz="quarter" idx="12"/>
          </p:nvPr>
        </p:nvSpPr>
        <p:spPr/>
        <p:txBody>
          <a:bodyPr/>
          <a:lstStyle/>
          <a:p>
            <a:fld id="{B9FB6C5D-4214-4655-A8AE-726935F9E849}" type="slidenum">
              <a:rPr lang="el-GR" smtClean="0"/>
              <a:t>‹#›</a:t>
            </a:fld>
            <a:endParaRPr lang="el-GR"/>
          </a:p>
        </p:txBody>
      </p:sp>
    </p:spTree>
    <p:extLst>
      <p:ext uri="{BB962C8B-B14F-4D97-AF65-F5344CB8AC3E}">
        <p14:creationId xmlns:p14="http://schemas.microsoft.com/office/powerpoint/2010/main" val="2210700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7A2AD9B-CD50-8A1A-A4FD-D81F3629C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715F1A6-F933-7AF1-F036-EC4D5B95B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9D36E52-1F05-6D18-0213-68A69785E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88B69-A29A-4C9A-91D2-717E40CEDBFB}" type="datetimeFigureOut">
              <a:rPr lang="el-GR" smtClean="0"/>
              <a:t>26/5/2025</a:t>
            </a:fld>
            <a:endParaRPr lang="el-GR"/>
          </a:p>
        </p:txBody>
      </p:sp>
      <p:sp>
        <p:nvSpPr>
          <p:cNvPr id="5" name="Θέση υποσέλιδου 4">
            <a:extLst>
              <a:ext uri="{FF2B5EF4-FFF2-40B4-BE49-F238E27FC236}">
                <a16:creationId xmlns:a16="http://schemas.microsoft.com/office/drawing/2014/main" id="{C37F97A6-4688-F545-7286-C922E5D4A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DD49E98-4FE6-073E-6ABA-BDDA8C86C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FB6C5D-4214-4655-A8AE-726935F9E849}" type="slidenum">
              <a:rPr lang="el-GR" smtClean="0"/>
              <a:t>‹#›</a:t>
            </a:fld>
            <a:endParaRPr lang="el-GR"/>
          </a:p>
        </p:txBody>
      </p:sp>
    </p:spTree>
    <p:extLst>
      <p:ext uri="{BB962C8B-B14F-4D97-AF65-F5344CB8AC3E}">
        <p14:creationId xmlns:p14="http://schemas.microsoft.com/office/powerpoint/2010/main" val="30786090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el.wikipedia.org/wiki/%CE%95%CE%B2%CF%81%CE%B1%CE%AF%CE%BF%CE%B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KcRX6LGUeLI?si=kcvtNK5AU4KxiBjp" TargetMode="External"/><Relationship Id="rId2" Type="http://schemas.openxmlformats.org/officeDocument/2006/relationships/hyperlink" Target="http://ebooks.edu.gr/ebooks/v/html/8547/2308/Thriskeutika_A-Gymnasiou_html-empl/index5.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6699BD5-1B38-1835-8E0B-F66CD134A5E3}"/>
              </a:ext>
            </a:extLst>
          </p:cNvPr>
          <p:cNvSpPr>
            <a:spLocks noGrp="1"/>
          </p:cNvSpPr>
          <p:nvPr>
            <p:ph type="ctrTitle"/>
          </p:nvPr>
        </p:nvSpPr>
        <p:spPr>
          <a:xfrm>
            <a:off x="838200" y="1122362"/>
            <a:ext cx="6281928" cy="4135437"/>
          </a:xfrm>
        </p:spPr>
        <p:txBody>
          <a:bodyPr>
            <a:normAutofit/>
          </a:bodyPr>
          <a:lstStyle/>
          <a:p>
            <a:pPr algn="l"/>
            <a:r>
              <a:rPr lang="el-GR" sz="6600"/>
              <a:t>ΙΟΥΔΑΪΣΜΟΣ</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Υπότιτλος 2">
            <a:extLst>
              <a:ext uri="{FF2B5EF4-FFF2-40B4-BE49-F238E27FC236}">
                <a16:creationId xmlns:a16="http://schemas.microsoft.com/office/drawing/2014/main" id="{3666C6F7-B03B-E00A-6EF3-6C1501954735}"/>
              </a:ext>
            </a:extLst>
          </p:cNvPr>
          <p:cNvSpPr>
            <a:spLocks noGrp="1"/>
          </p:cNvSpPr>
          <p:nvPr>
            <p:ph type="subTitle" idx="1"/>
          </p:nvPr>
        </p:nvSpPr>
        <p:spPr>
          <a:xfrm>
            <a:off x="7928114" y="1232452"/>
            <a:ext cx="3200400" cy="3850919"/>
          </a:xfrm>
        </p:spPr>
        <p:txBody>
          <a:bodyPr anchor="b">
            <a:normAutofit/>
          </a:bodyPr>
          <a:lstStyle/>
          <a:p>
            <a:pPr algn="l"/>
            <a:r>
              <a:rPr lang="el-GR">
                <a:solidFill>
                  <a:srgbClr val="FFFFFF"/>
                </a:solidFill>
              </a:rPr>
              <a:t>ΘΡΗΣΚΕΥΤΙΚΑ Β΄ΛΥΚΕΙΟΥ</a:t>
            </a:r>
          </a:p>
          <a:p>
            <a:pPr algn="l"/>
            <a:r>
              <a:rPr lang="he-IL">
                <a:solidFill>
                  <a:srgbClr val="FFFFFF"/>
                </a:solidFill>
              </a:rPr>
              <a:t>יַהֲדוּת</a:t>
            </a:r>
            <a:endParaRPr lang="el-GR">
              <a:solidFill>
                <a:srgbClr val="FFFFFF"/>
              </a:solidFill>
            </a:endParaRPr>
          </a:p>
          <a:p>
            <a:pPr algn="l"/>
            <a:endParaRPr lang="el-GR">
              <a:solidFill>
                <a:srgbClr val="FFFFFF"/>
              </a:solidFill>
            </a:endParaRP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52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02E520F-3921-9C13-F7C6-7D057F59806A}"/>
              </a:ext>
            </a:extLst>
          </p:cNvPr>
          <p:cNvSpPr>
            <a:spLocks noGrp="1"/>
          </p:cNvSpPr>
          <p:nvPr>
            <p:ph type="title"/>
          </p:nvPr>
        </p:nvSpPr>
        <p:spPr>
          <a:xfrm>
            <a:off x="572493" y="238539"/>
            <a:ext cx="11018520" cy="1434415"/>
          </a:xfrm>
        </p:spPr>
        <p:txBody>
          <a:bodyPr anchor="b">
            <a:normAutofit/>
          </a:bodyPr>
          <a:lstStyle/>
          <a:p>
            <a:r>
              <a:rPr lang="el-GR" sz="5400"/>
              <a:t>Ιερά κείμενα</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711D034-CEBF-FDD9-9118-F9DE7F2400EC}"/>
              </a:ext>
            </a:extLst>
          </p:cNvPr>
          <p:cNvSpPr>
            <a:spLocks noGrp="1"/>
          </p:cNvSpPr>
          <p:nvPr>
            <p:ph idx="1"/>
          </p:nvPr>
        </p:nvSpPr>
        <p:spPr>
          <a:xfrm>
            <a:off x="572493" y="2071316"/>
            <a:ext cx="6713552" cy="4119172"/>
          </a:xfrm>
        </p:spPr>
        <p:txBody>
          <a:bodyPr anchor="t">
            <a:normAutofit/>
          </a:bodyPr>
          <a:lstStyle/>
          <a:p>
            <a:r>
              <a:rPr lang="el-GR" sz="2200" dirty="0"/>
              <a:t>Το κύριο ιερό κείμενο του Ιουδαϊσμού είναι η </a:t>
            </a:r>
            <a:r>
              <a:rPr lang="el-GR" sz="2200" b="1" dirty="0"/>
              <a:t>Εβραϊκή Βίβλος</a:t>
            </a:r>
            <a:r>
              <a:rPr lang="el-GR" sz="2200" dirty="0"/>
              <a:t>. Αυτή κατά τους Ιουδαίους αποτελείται από 24 επιμέρους βιβλία που συγκεντρώθηκαν οριστικά το 90 μ.Χ. Τα βιβλία αυτά χωρίζονται σε τρεις ομάδες: 1. </a:t>
            </a:r>
            <a:r>
              <a:rPr lang="el-GR" sz="2200" b="1" dirty="0"/>
              <a:t>Η Πεντάτευχος ή </a:t>
            </a:r>
            <a:r>
              <a:rPr lang="el-GR" sz="2200" b="1" dirty="0" err="1"/>
              <a:t>Τορά</a:t>
            </a:r>
            <a:r>
              <a:rPr lang="el-GR" sz="2200" b="1" dirty="0"/>
              <a:t> </a:t>
            </a:r>
            <a:r>
              <a:rPr lang="el-GR" sz="2200" dirty="0"/>
              <a:t>(=διδασκαλία ή νόμος, επειδή περιέχει το νόμο που έδωσε ο Θεός στο Μωυσή). 2. </a:t>
            </a:r>
            <a:r>
              <a:rPr lang="el-GR" sz="2200" b="1" dirty="0"/>
              <a:t>Οι Προφήτες</a:t>
            </a:r>
            <a:r>
              <a:rPr lang="el-GR" sz="2200" dirty="0"/>
              <a:t>. 3. </a:t>
            </a:r>
            <a:r>
              <a:rPr lang="el-GR" sz="2200" b="1" dirty="0"/>
              <a:t>Τα </a:t>
            </a:r>
            <a:r>
              <a:rPr lang="el-GR" sz="2200" b="1" dirty="0" err="1"/>
              <a:t>Αγιόγραφα</a:t>
            </a:r>
            <a:r>
              <a:rPr lang="el-GR" sz="2200" dirty="0"/>
              <a:t>. </a:t>
            </a:r>
            <a:endParaRPr lang="en-US" sz="2200" dirty="0"/>
          </a:p>
        </p:txBody>
      </p:sp>
      <p:pic>
        <p:nvPicPr>
          <p:cNvPr id="5" name="Θέση περιεχομένου 4" descr="Εικόνα που περιέχει πλάστης, κείμενο, κουζινικά σκεύη, εσωτερικός χώρος&#10;&#10;Περιγραφή που δημιουργήθηκε αυτόματα">
            <a:extLst>
              <a:ext uri="{FF2B5EF4-FFF2-40B4-BE49-F238E27FC236}">
                <a16:creationId xmlns:a16="http://schemas.microsoft.com/office/drawing/2014/main" id="{1F761B51-88F5-A26C-F7DC-60045FEEA8AA}"/>
              </a:ext>
            </a:extLst>
          </p:cNvPr>
          <p:cNvPicPr>
            <a:picLocks noChangeAspect="1"/>
          </p:cNvPicPr>
          <p:nvPr/>
        </p:nvPicPr>
        <p:blipFill>
          <a:blip r:embed="rId2">
            <a:extLst>
              <a:ext uri="{28A0092B-C50C-407E-A947-70E740481C1C}">
                <a14:useLocalDpi xmlns:a14="http://schemas.microsoft.com/office/drawing/2010/main" val="0"/>
              </a:ext>
            </a:extLst>
          </a:blip>
          <a:srcRect l="16487" r="23385"/>
          <a:stretch/>
        </p:blipFill>
        <p:spPr>
          <a:xfrm>
            <a:off x="7675658" y="2093976"/>
            <a:ext cx="3941064" cy="4096512"/>
          </a:xfrm>
          <a:prstGeom prst="rect">
            <a:avLst/>
          </a:prstGeom>
        </p:spPr>
      </p:pic>
    </p:spTree>
    <p:extLst>
      <p:ext uri="{BB962C8B-B14F-4D97-AF65-F5344CB8AC3E}">
        <p14:creationId xmlns:p14="http://schemas.microsoft.com/office/powerpoint/2010/main" val="110164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κίτσο/σχέδιο, ζωγραφιά, τέχνη με γραμμές, σχεδίαση&#10;&#10;Περιγραφή που δημιουργήθηκε αυτόματα">
            <a:extLst>
              <a:ext uri="{FF2B5EF4-FFF2-40B4-BE49-F238E27FC236}">
                <a16:creationId xmlns:a16="http://schemas.microsoft.com/office/drawing/2014/main" id="{5771EDEC-A66E-5803-A7EC-F8740CB014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87" y="2343150"/>
            <a:ext cx="2105025" cy="2171700"/>
          </a:xfrm>
        </p:spPr>
      </p:pic>
      <p:sp>
        <p:nvSpPr>
          <p:cNvPr id="2" name="Τίτλος 1">
            <a:extLst>
              <a:ext uri="{FF2B5EF4-FFF2-40B4-BE49-F238E27FC236}">
                <a16:creationId xmlns:a16="http://schemas.microsoft.com/office/drawing/2014/main" id="{6CDD0AC9-6870-C627-06E2-AF92D79CA1D1}"/>
              </a:ext>
            </a:extLst>
          </p:cNvPr>
          <p:cNvSpPr>
            <a:spLocks noGrp="1"/>
          </p:cNvSpPr>
          <p:nvPr>
            <p:ph type="title"/>
          </p:nvPr>
        </p:nvSpPr>
        <p:spPr/>
        <p:txBody>
          <a:bodyPr/>
          <a:lstStyle/>
          <a:p>
            <a:r>
              <a:rPr lang="el-GR" b="0" i="0" dirty="0">
                <a:solidFill>
                  <a:srgbClr val="202122"/>
                </a:solidFill>
                <a:effectLst/>
                <a:latin typeface="Arial" panose="020B0604020202020204" pitchFamily="34" charset="0"/>
              </a:rPr>
              <a:t> </a:t>
            </a:r>
            <a:r>
              <a:rPr lang="el-GR" b="1" i="0" dirty="0" err="1">
                <a:solidFill>
                  <a:srgbClr val="202122"/>
                </a:solidFill>
                <a:effectLst/>
                <a:latin typeface="Arial" panose="020B0604020202020204" pitchFamily="34" charset="0"/>
              </a:rPr>
              <a:t>Ταλμούδ</a:t>
            </a:r>
            <a:r>
              <a:rPr lang="el-GR" b="0" i="0" dirty="0">
                <a:solidFill>
                  <a:srgbClr val="202122"/>
                </a:solidFill>
                <a:effectLst/>
                <a:latin typeface="Arial" panose="020B0604020202020204" pitchFamily="34" charset="0"/>
              </a:rPr>
              <a:t> (εβρ. </a:t>
            </a:r>
            <a:r>
              <a:rPr lang="he-IL" b="0" i="0" dirty="0">
                <a:solidFill>
                  <a:srgbClr val="202122"/>
                </a:solidFill>
                <a:effectLst/>
                <a:latin typeface="Arial" panose="020B0604020202020204" pitchFamily="34" charset="0"/>
              </a:rPr>
              <a:t>תַּלְמוּד '</a:t>
            </a:r>
            <a:r>
              <a:rPr lang="en-US" b="1" i="0" dirty="0" err="1">
                <a:solidFill>
                  <a:srgbClr val="202122"/>
                </a:solidFill>
                <a:effectLst/>
                <a:latin typeface="Arial" panose="020B0604020202020204" pitchFamily="34" charset="0"/>
              </a:rPr>
              <a:t>talmūd</a:t>
            </a:r>
            <a:r>
              <a:rPr lang="en-US" b="1"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a:t>
            </a:r>
            <a:endParaRPr lang="el-GR" dirty="0"/>
          </a:p>
        </p:txBody>
      </p:sp>
      <p:sp>
        <p:nvSpPr>
          <p:cNvPr id="7" name="TextBox 6">
            <a:extLst>
              <a:ext uri="{FF2B5EF4-FFF2-40B4-BE49-F238E27FC236}">
                <a16:creationId xmlns:a16="http://schemas.microsoft.com/office/drawing/2014/main" id="{6D912372-7A45-1306-77AF-36E7F1351B8E}"/>
              </a:ext>
            </a:extLst>
          </p:cNvPr>
          <p:cNvSpPr txBox="1"/>
          <p:nvPr/>
        </p:nvSpPr>
        <p:spPr>
          <a:xfrm>
            <a:off x="3048000" y="2690336"/>
            <a:ext cx="6096000" cy="1477328"/>
          </a:xfrm>
          <a:prstGeom prst="rect">
            <a:avLst/>
          </a:prstGeom>
          <a:noFill/>
        </p:spPr>
        <p:txBody>
          <a:bodyPr wrap="square">
            <a:spAutoFit/>
          </a:bodyPr>
          <a:lstStyle/>
          <a:p>
            <a:r>
              <a:rPr lang="el-GR" dirty="0">
                <a:solidFill>
                  <a:srgbClr val="202122"/>
                </a:solidFill>
                <a:latin typeface="Arial" panose="020B0604020202020204" pitchFamily="34" charset="0"/>
              </a:rPr>
              <a:t>Π</a:t>
            </a:r>
            <a:r>
              <a:rPr lang="el-GR" b="0" i="0" dirty="0">
                <a:solidFill>
                  <a:srgbClr val="202122"/>
                </a:solidFill>
                <a:effectLst/>
                <a:latin typeface="Arial" panose="020B0604020202020204" pitchFamily="34" charset="0"/>
              </a:rPr>
              <a:t>εριέχει  τις γνώμες και τις διδαχές χιλιάδων </a:t>
            </a:r>
            <a:r>
              <a:rPr lang="el-GR" b="0" i="0" dirty="0" err="1">
                <a:solidFill>
                  <a:srgbClr val="202122"/>
                </a:solidFill>
                <a:effectLst/>
                <a:latin typeface="Arial" panose="020B0604020202020204" pitchFamily="34" charset="0"/>
              </a:rPr>
              <a:t>ραββίνων</a:t>
            </a:r>
            <a:r>
              <a:rPr lang="el-GR" b="0" i="0" dirty="0">
                <a:solidFill>
                  <a:srgbClr val="202122"/>
                </a:solidFill>
                <a:effectLst/>
                <a:latin typeface="Arial" panose="020B0604020202020204" pitchFamily="34" charset="0"/>
              </a:rPr>
              <a:t> (από την προχριστιανική εποχή </a:t>
            </a:r>
            <a:r>
              <a:rPr lang="el-GR" b="0" i="0" dirty="0" err="1">
                <a:solidFill>
                  <a:srgbClr val="202122"/>
                </a:solidFill>
                <a:effectLst/>
                <a:latin typeface="Arial" panose="020B0604020202020204" pitchFamily="34" charset="0"/>
              </a:rPr>
              <a:t>ώς</a:t>
            </a:r>
            <a:r>
              <a:rPr lang="el-GR" b="0" i="0" dirty="0">
                <a:solidFill>
                  <a:srgbClr val="202122"/>
                </a:solidFill>
                <a:effectLst/>
                <a:latin typeface="Arial" panose="020B0604020202020204" pitchFamily="34" charset="0"/>
              </a:rPr>
              <a:t> τον 5ο αι.) σε ποικιλία θεμάτων, περιλαμβανομένης της </a:t>
            </a:r>
            <a:r>
              <a:rPr lang="el-GR" b="0" i="1" dirty="0" err="1">
                <a:solidFill>
                  <a:srgbClr val="202122"/>
                </a:solidFill>
                <a:effectLst/>
                <a:latin typeface="Arial" panose="020B0604020202020204" pitchFamily="34" charset="0"/>
              </a:rPr>
              <a:t>χαλακά</a:t>
            </a:r>
            <a:r>
              <a:rPr lang="el-GR" b="0" i="0" dirty="0">
                <a:solidFill>
                  <a:srgbClr val="202122"/>
                </a:solidFill>
                <a:effectLst/>
                <a:latin typeface="Arial" panose="020B0604020202020204" pitchFamily="34" charset="0"/>
              </a:rPr>
              <a:t>, της εβραϊκής ηθικής, φιλοσοφίας, των ηθών και εθίμων τού εβραϊσμού κ.ά. </a:t>
            </a:r>
            <a:endParaRPr lang="el-GR" dirty="0"/>
          </a:p>
        </p:txBody>
      </p:sp>
      <p:sp>
        <p:nvSpPr>
          <p:cNvPr id="9" name="TextBox 8">
            <a:extLst>
              <a:ext uri="{FF2B5EF4-FFF2-40B4-BE49-F238E27FC236}">
                <a16:creationId xmlns:a16="http://schemas.microsoft.com/office/drawing/2014/main" id="{CCAFCEC9-5D04-3C38-E2D6-383CD497154B}"/>
              </a:ext>
            </a:extLst>
          </p:cNvPr>
          <p:cNvSpPr txBox="1"/>
          <p:nvPr/>
        </p:nvSpPr>
        <p:spPr>
          <a:xfrm>
            <a:off x="3049622" y="4370431"/>
            <a:ext cx="6094378" cy="646331"/>
          </a:xfrm>
          <a:prstGeom prst="rect">
            <a:avLst/>
          </a:prstGeom>
          <a:noFill/>
        </p:spPr>
        <p:txBody>
          <a:bodyPr wrap="square">
            <a:spAutoFit/>
          </a:bodyPr>
          <a:lstStyle/>
          <a:p>
            <a:r>
              <a:rPr lang="el-GR" b="0" i="0" dirty="0">
                <a:solidFill>
                  <a:srgbClr val="202122"/>
                </a:solidFill>
                <a:effectLst/>
                <a:latin typeface="Arial" panose="020B0604020202020204" pitchFamily="34" charset="0"/>
              </a:rPr>
              <a:t>Μετά τον Μωσαϊκό Νόμο είναι το έργο που </a:t>
            </a:r>
            <a:r>
              <a:rPr lang="el-GR" b="0" i="0" dirty="0" err="1">
                <a:solidFill>
                  <a:srgbClr val="202122"/>
                </a:solidFill>
                <a:effectLst/>
                <a:latin typeface="Arial" panose="020B0604020202020204" pitchFamily="34" charset="0"/>
              </a:rPr>
              <a:t>επέδρασε</a:t>
            </a:r>
            <a:r>
              <a:rPr lang="el-GR" b="0" i="0" dirty="0">
                <a:solidFill>
                  <a:srgbClr val="202122"/>
                </a:solidFill>
                <a:effectLst/>
                <a:latin typeface="Arial" panose="020B0604020202020204" pitchFamily="34" charset="0"/>
              </a:rPr>
              <a:t> όσο κανένα άλλο στη ζωή και τη σκέψη τού Ιουδαϊσμού</a:t>
            </a:r>
            <a:r>
              <a:rPr lang="el-GR" dirty="0">
                <a:solidFill>
                  <a:srgbClr val="202122"/>
                </a:solidFill>
                <a:latin typeface="Arial" panose="020B0604020202020204" pitchFamily="34" charset="0"/>
              </a:rPr>
              <a:t>.</a:t>
            </a:r>
            <a:endParaRPr lang="el-GR" dirty="0"/>
          </a:p>
        </p:txBody>
      </p:sp>
    </p:spTree>
    <p:extLst>
      <p:ext uri="{BB962C8B-B14F-4D97-AF65-F5344CB8AC3E}">
        <p14:creationId xmlns:p14="http://schemas.microsoft.com/office/powerpoint/2010/main" val="234979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B3229A-BF18-BC33-1FA8-5FD914546279}"/>
              </a:ext>
            </a:extLst>
          </p:cNvPr>
          <p:cNvSpPr>
            <a:spLocks noGrp="1"/>
          </p:cNvSpPr>
          <p:nvPr>
            <p:ph type="title"/>
          </p:nvPr>
        </p:nvSpPr>
        <p:spPr>
          <a:xfrm>
            <a:off x="841248" y="548640"/>
            <a:ext cx="3600860" cy="5431536"/>
          </a:xfrm>
        </p:spPr>
        <p:txBody>
          <a:bodyPr>
            <a:normAutofit/>
          </a:bodyPr>
          <a:lstStyle/>
          <a:p>
            <a:r>
              <a:rPr lang="el-GR" sz="5000"/>
              <a:t>Εορταστικός κύκλος Κύριες γιορτές</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A833B8A1-F644-9820-4586-823E0BBF550C}"/>
              </a:ext>
            </a:extLst>
          </p:cNvPr>
          <p:cNvSpPr>
            <a:spLocks noGrp="1"/>
          </p:cNvSpPr>
          <p:nvPr>
            <p:ph idx="1"/>
          </p:nvPr>
        </p:nvSpPr>
        <p:spPr>
          <a:xfrm>
            <a:off x="5126418" y="552091"/>
            <a:ext cx="6224335" cy="5431536"/>
          </a:xfrm>
        </p:spPr>
        <p:txBody>
          <a:bodyPr anchor="ctr">
            <a:normAutofit/>
          </a:bodyPr>
          <a:lstStyle/>
          <a:p>
            <a:r>
              <a:rPr lang="el-GR" sz="2200" dirty="0"/>
              <a:t>Το ιουδαϊκό έτος είναι σεληνιακό και αρχίζει στο τέλος Σεπτεμβρίου ή αρχές Οκτωβρίου με τη γιορτή του </a:t>
            </a:r>
            <a:r>
              <a:rPr lang="el-GR" sz="2200" b="1" dirty="0"/>
              <a:t>Νέου Έτους</a:t>
            </a:r>
            <a:r>
              <a:rPr lang="el-GR" sz="2200" dirty="0"/>
              <a:t>. Μετά από ένα δεκαήμερο ακολουθεί η </a:t>
            </a:r>
            <a:r>
              <a:rPr lang="el-GR" sz="2200" b="1" dirty="0"/>
              <a:t>Ημέρα της Εξιλέωσης</a:t>
            </a:r>
            <a:r>
              <a:rPr lang="el-GR" sz="2200" dirty="0"/>
              <a:t>, αφιερωμένη στη μετάνοια. Μετά από πέντε μέρες ακολουθεί η γιορτή της </a:t>
            </a:r>
            <a:r>
              <a:rPr lang="el-GR" sz="2200" b="1" dirty="0"/>
              <a:t>Σκηνοπηγίας</a:t>
            </a:r>
            <a:r>
              <a:rPr lang="el-GR" sz="2200" dirty="0"/>
              <a:t> σε ανάμνηση της διάβασης της ερήμου</a:t>
            </a:r>
          </a:p>
        </p:txBody>
      </p:sp>
    </p:spTree>
    <p:extLst>
      <p:ext uri="{BB962C8B-B14F-4D97-AF65-F5344CB8AC3E}">
        <p14:creationId xmlns:p14="http://schemas.microsoft.com/office/powerpoint/2010/main" val="158437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Υπότιτλος 2">
            <a:extLst>
              <a:ext uri="{FF2B5EF4-FFF2-40B4-BE49-F238E27FC236}">
                <a16:creationId xmlns:a16="http://schemas.microsoft.com/office/drawing/2014/main" id="{CD203223-78AA-1098-9977-772108A89C7A}"/>
              </a:ext>
            </a:extLst>
          </p:cNvPr>
          <p:cNvSpPr>
            <a:spLocks noGrp="1"/>
          </p:cNvSpPr>
          <p:nvPr>
            <p:ph type="subTitle" idx="1"/>
          </p:nvPr>
        </p:nvSpPr>
        <p:spPr>
          <a:xfrm>
            <a:off x="4643120" y="1192438"/>
            <a:ext cx="6151711" cy="4487002"/>
          </a:xfrm>
        </p:spPr>
        <p:txBody>
          <a:bodyPr>
            <a:normAutofit/>
          </a:bodyPr>
          <a:lstStyle/>
          <a:p>
            <a:pPr algn="l"/>
            <a:r>
              <a:rPr lang="el-GR" sz="1800" dirty="0"/>
              <a:t>. Δύο μήνες περίπου αργότερα γιορτάζεται η </a:t>
            </a:r>
            <a:r>
              <a:rPr lang="el-GR" sz="1800" b="1" dirty="0" err="1"/>
              <a:t>Χανουκά</a:t>
            </a:r>
            <a:r>
              <a:rPr lang="el-GR" sz="1800" b="1" dirty="0"/>
              <a:t>,</a:t>
            </a:r>
            <a:r>
              <a:rPr lang="el-GR" sz="1800" dirty="0"/>
              <a:t> σε ανάμνηση της νίκης κατά των </a:t>
            </a:r>
            <a:r>
              <a:rPr lang="el-GR" sz="1800" dirty="0" err="1"/>
              <a:t>Σελευκιδών</a:t>
            </a:r>
            <a:r>
              <a:rPr lang="el-GR" sz="1800" dirty="0"/>
              <a:t>, τον 2ο π.Χ. αι. </a:t>
            </a:r>
          </a:p>
          <a:p>
            <a:pPr algn="l"/>
            <a:r>
              <a:rPr lang="el-GR" sz="1800" dirty="0"/>
              <a:t>Κατά τις αρχές της άνοιξης η </a:t>
            </a:r>
            <a:r>
              <a:rPr lang="el-GR" sz="1800" b="1" dirty="0" err="1"/>
              <a:t>Πουρίμ</a:t>
            </a:r>
            <a:r>
              <a:rPr lang="el-GR" sz="1800" b="1" dirty="0"/>
              <a:t> </a:t>
            </a:r>
            <a:r>
              <a:rPr lang="el-GR" sz="1800" dirty="0"/>
              <a:t>γιορτάζεται σε ανάμνηση των γεγονότων του βιβλίου της </a:t>
            </a:r>
            <a:r>
              <a:rPr lang="el-GR" sz="1800" dirty="0" err="1"/>
              <a:t>Εσθήρ</a:t>
            </a:r>
            <a:r>
              <a:rPr lang="el-GR" sz="1800" dirty="0"/>
              <a:t>.</a:t>
            </a:r>
          </a:p>
          <a:p>
            <a:pPr algn="l"/>
            <a:r>
              <a:rPr lang="el-GR" sz="1800" dirty="0"/>
              <a:t> Κατά το μήνα </a:t>
            </a:r>
            <a:r>
              <a:rPr lang="el-GR" sz="1800" dirty="0" err="1"/>
              <a:t>Νισάν</a:t>
            </a:r>
            <a:r>
              <a:rPr lang="el-GR" sz="1800" dirty="0"/>
              <a:t> (μεταξύ Μαρτίου και Απριλίου) γιορτάζεται το </a:t>
            </a:r>
            <a:r>
              <a:rPr lang="el-GR" sz="1800" b="1" dirty="0"/>
              <a:t>Πάσχα (</a:t>
            </a:r>
            <a:r>
              <a:rPr lang="el-GR" sz="1800" b="1" dirty="0" err="1"/>
              <a:t>Πεσάχ</a:t>
            </a:r>
            <a:r>
              <a:rPr lang="el-GR" sz="1800" b="1" dirty="0"/>
              <a:t> </a:t>
            </a:r>
            <a:r>
              <a:rPr lang="el-GR" sz="1800" dirty="0"/>
              <a:t>=διάβαση), δηλαδή η έξοδος από την Αίγυπτο. </a:t>
            </a:r>
          </a:p>
          <a:p>
            <a:pPr algn="l"/>
            <a:r>
              <a:rPr lang="el-GR" sz="1800" dirty="0"/>
              <a:t>Επτά εβδομάδες μετά τη δεύτερη μέρα του Πάσχα γιορτάζεται η </a:t>
            </a:r>
            <a:r>
              <a:rPr lang="el-GR" sz="1800" b="1" dirty="0"/>
              <a:t>Πεντηκοστή, </a:t>
            </a:r>
            <a:r>
              <a:rPr lang="el-GR" sz="1800" dirty="0"/>
              <a:t>σε ανάμνηση της αποκάλυψης του Θεού στο Σινά.</a:t>
            </a:r>
          </a:p>
        </p:txBody>
      </p:sp>
      <p:pic>
        <p:nvPicPr>
          <p:cNvPr id="4" name="Εικόνα 3" descr="Εικόνα που περιέχει μανουάλι, κερί, κηροπήγιο, επτάφωτος λυχνία&#10;&#10;Περιγραφή που δημιουργήθηκε αυτόματα">
            <a:extLst>
              <a:ext uri="{FF2B5EF4-FFF2-40B4-BE49-F238E27FC236}">
                <a16:creationId xmlns:a16="http://schemas.microsoft.com/office/drawing/2014/main" id="{342D6BFA-7081-D8CF-00B5-26B4DA9BA06B}"/>
              </a:ext>
            </a:extLst>
          </p:cNvPr>
          <p:cNvPicPr>
            <a:picLocks noChangeAspect="1"/>
          </p:cNvPicPr>
          <p:nvPr/>
        </p:nvPicPr>
        <p:blipFill>
          <a:blip r:embed="rId2">
            <a:extLst>
              <a:ext uri="{28A0092B-C50C-407E-A947-70E740481C1C}">
                <a14:useLocalDpi xmlns:a14="http://schemas.microsoft.com/office/drawing/2010/main" val="0"/>
              </a:ext>
            </a:extLst>
          </a:blip>
          <a:srcRect t="1710" r="-1" b="-1"/>
          <a:stretch/>
        </p:blipFill>
        <p:spPr>
          <a:xfrm>
            <a:off x="0" y="655540"/>
            <a:ext cx="3149599" cy="463781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64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A1ADBE-D78E-984B-259C-E57EDAE2B5DC}"/>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a:solidFill>
                  <a:srgbClr val="2C2C2C"/>
                </a:solidFill>
              </a:rPr>
              <a:t>Η εξέλιξη του Ιουδαϊσμού στη μετά Χριστόν εποχή μέχρι σήμερα</a:t>
            </a:r>
          </a:p>
        </p:txBody>
      </p:sp>
      <p:sp>
        <p:nvSpPr>
          <p:cNvPr id="16"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Θέση περιεχομένου 8" descr="Εικόνα που περιέχει χάρτης, κείμενο, Άτλας, Κόσμος/Παγκόσμιο">
            <a:extLst>
              <a:ext uri="{FF2B5EF4-FFF2-40B4-BE49-F238E27FC236}">
                <a16:creationId xmlns:a16="http://schemas.microsoft.com/office/drawing/2014/main" id="{44D3C316-098D-C5A0-827C-F63BCAB15F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61" r="9974" b="1"/>
          <a:stretch/>
        </p:blipFill>
        <p:spPr>
          <a:xfrm>
            <a:off x="4062964" y="942538"/>
            <a:ext cx="7163222" cy="4808332"/>
          </a:xfrm>
          <a:prstGeom prst="rect">
            <a:avLst/>
          </a:prstGeom>
          <a:effectLst/>
        </p:spPr>
      </p:pic>
    </p:spTree>
    <p:extLst>
      <p:ext uri="{BB962C8B-B14F-4D97-AF65-F5344CB8AC3E}">
        <p14:creationId xmlns:p14="http://schemas.microsoft.com/office/powerpoint/2010/main" val="85468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068659-C38E-0B07-6415-55B36D9826D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err="1"/>
              <a:t>Μετά</a:t>
            </a:r>
            <a:r>
              <a:rPr lang="en-US" sz="2200" dirty="0"/>
              <a:t> </a:t>
            </a:r>
            <a:r>
              <a:rPr lang="en-US" sz="2200" dirty="0" err="1"/>
              <a:t>την</a:t>
            </a:r>
            <a:r>
              <a:rPr lang="en-US" sz="2200" dirty="0"/>
              <a:t> κατα</a:t>
            </a:r>
            <a:r>
              <a:rPr lang="en-US" sz="2200" dirty="0" err="1"/>
              <a:t>στροφή</a:t>
            </a:r>
            <a:r>
              <a:rPr lang="en-US" sz="2200" dirty="0"/>
              <a:t> </a:t>
            </a:r>
            <a:r>
              <a:rPr lang="en-US" sz="2200" dirty="0" err="1"/>
              <a:t>της</a:t>
            </a:r>
            <a:r>
              <a:rPr lang="en-US" sz="2200" dirty="0"/>
              <a:t> </a:t>
            </a:r>
            <a:r>
              <a:rPr lang="en-US" sz="2200" dirty="0" err="1"/>
              <a:t>Ιερουσ</a:t>
            </a:r>
            <a:r>
              <a:rPr lang="en-US" sz="2200" dirty="0"/>
              <a:t>αλήμ από τον Τίτο το 70 μ.Χ., πολλοί Ισραηλίτες κατέφυγαν σε χώρες της Μεσογείου και της Μέσης Ανατολής. </a:t>
            </a:r>
            <a:r>
              <a:rPr lang="en-US" sz="2200" dirty="0" err="1"/>
              <a:t>Στις</a:t>
            </a:r>
            <a:r>
              <a:rPr lang="en-US" sz="2200" dirty="0"/>
              <a:t> </a:t>
            </a:r>
            <a:r>
              <a:rPr lang="en-US" sz="2200" dirty="0" err="1"/>
              <a:t>χώρες</a:t>
            </a:r>
            <a:r>
              <a:rPr lang="en-US" sz="2200" dirty="0"/>
              <a:t> α</a:t>
            </a:r>
            <a:r>
              <a:rPr lang="en-US" sz="2200" dirty="0" err="1"/>
              <a:t>υτές</a:t>
            </a:r>
            <a:r>
              <a:rPr lang="en-US" sz="2200" dirty="0"/>
              <a:t> </a:t>
            </a:r>
            <a:r>
              <a:rPr lang="en-US" sz="2200" dirty="0" err="1"/>
              <a:t>ζούσ</a:t>
            </a:r>
            <a:r>
              <a:rPr lang="en-US" sz="2200" dirty="0"/>
              <a:t>αν με τη μεσσιανική ελπίδα της επιστροφής σε ένα αποκαταστημένο έθνος. </a:t>
            </a:r>
            <a:r>
              <a:rPr lang="en-US" sz="2200" dirty="0" err="1"/>
              <a:t>Αργότερ</a:t>
            </a:r>
            <a:r>
              <a:rPr lang="en-US" sz="2200" dirty="0"/>
              <a:t>α πολλοί εκδιώχθηκαν από τη δυτική Ευρώπη και κατέφυγαν σε χώρες της ανατολικής Ευρώπης και αλλού. </a:t>
            </a:r>
            <a:r>
              <a:rPr lang="en-US" sz="2200" dirty="0" err="1"/>
              <a:t>Όσοι</a:t>
            </a:r>
            <a:r>
              <a:rPr lang="en-US" sz="2200" dirty="0"/>
              <a:t> πα</a:t>
            </a:r>
            <a:r>
              <a:rPr lang="en-US" sz="2200" dirty="0" err="1"/>
              <a:t>ρέμειν</a:t>
            </a:r>
            <a:r>
              <a:rPr lang="en-US" sz="2200" dirty="0"/>
              <a:t>αν αναγκάστηκαν να ζουν σε γκέτο.Οι Ιουδαίοι άρχισαν να συμμετέχουν στην πολιτιστική ζωή των ευρωπαϊκών κοινωνιών.</a:t>
            </a:r>
          </a:p>
        </p:txBody>
      </p:sp>
      <p:pic>
        <p:nvPicPr>
          <p:cNvPr id="5" name="Θέση περιεχομένου 4">
            <a:extLst>
              <a:ext uri="{FF2B5EF4-FFF2-40B4-BE49-F238E27FC236}">
                <a16:creationId xmlns:a16="http://schemas.microsoft.com/office/drawing/2014/main" id="{55E98A6A-88EA-31E6-A8E5-C56B26A936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834" r="4" b="4998"/>
          <a:stretch/>
        </p:blipFill>
        <p:spPr>
          <a:xfrm>
            <a:off x="7675658" y="2604884"/>
            <a:ext cx="2687542" cy="2793547"/>
          </a:xfrm>
          <a:prstGeom prst="rect">
            <a:avLst/>
          </a:prstGeom>
        </p:spPr>
      </p:pic>
    </p:spTree>
    <p:extLst>
      <p:ext uri="{BB962C8B-B14F-4D97-AF65-F5344CB8AC3E}">
        <p14:creationId xmlns:p14="http://schemas.microsoft.com/office/powerpoint/2010/main" val="401319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B7946D-AB35-4331-934A-C6DC67A11461}"/>
              </a:ext>
            </a:extLst>
          </p:cNvPr>
          <p:cNvSpPr>
            <a:spLocks noGrp="1"/>
          </p:cNvSpPr>
          <p:nvPr>
            <p:ph type="title"/>
          </p:nvPr>
        </p:nvSpPr>
        <p:spPr>
          <a:xfrm>
            <a:off x="635000" y="640823"/>
            <a:ext cx="3418659" cy="5583148"/>
          </a:xfrm>
        </p:spPr>
        <p:txBody>
          <a:bodyPr anchor="ctr">
            <a:normAutofit/>
          </a:bodyPr>
          <a:lstStyle/>
          <a:p>
            <a:r>
              <a:rPr lang="el-GR" sz="5400"/>
              <a:t>Γνωρίζετε τις παρακάτω έννοιες;</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Θέση περιεχομένου 2">
            <a:extLst>
              <a:ext uri="{FF2B5EF4-FFF2-40B4-BE49-F238E27FC236}">
                <a16:creationId xmlns:a16="http://schemas.microsoft.com/office/drawing/2014/main" id="{3B2E070B-7966-AAC6-FCBE-B9DE115419C3}"/>
              </a:ext>
            </a:extLst>
          </p:cNvPr>
          <p:cNvGraphicFramePr>
            <a:graphicFrameLocks noGrp="1"/>
          </p:cNvGraphicFramePr>
          <p:nvPr>
            <p:ph idx="1"/>
            <p:extLst>
              <p:ext uri="{D42A27DB-BD31-4B8C-83A1-F6EECF244321}">
                <p14:modId xmlns:p14="http://schemas.microsoft.com/office/powerpoint/2010/main" val="38525837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0605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D6EC23-1FF3-E8E4-FDDA-C1DB323C24B5}"/>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a:t>«</a:t>
            </a:r>
            <a:r>
              <a:rPr lang="en-US" sz="2200" b="1" dirty="0" err="1"/>
              <a:t>Μέρ</a:t>
            </a:r>
            <a:r>
              <a:rPr lang="en-US" sz="2200" b="1" dirty="0"/>
              <a:t>α του Γιαχβέ», </a:t>
            </a:r>
            <a:r>
              <a:rPr lang="en-US" sz="2200" dirty="0"/>
              <a:t>δηλαδή της εποχής που οι εχθροί του Ισραήλ θα κατατροπώνονταν και ένας βασιλιάς προερχόμενος από τον οίκο του Δαβίδ θα ίδρυε μια καινούργια βασιλεία.</a:t>
            </a:r>
            <a:r>
              <a:rPr lang="el-GR" sz="2200" dirty="0"/>
              <a:t>       </a:t>
            </a:r>
          </a:p>
          <a:p>
            <a:pPr indent="-228600">
              <a:lnSpc>
                <a:spcPct val="90000"/>
              </a:lnSpc>
              <a:spcAft>
                <a:spcPts val="600"/>
              </a:spcAft>
              <a:buFont typeface="Arial" panose="020B0604020202020204" pitchFamily="34" charset="0"/>
              <a:buChar char="•"/>
            </a:pPr>
            <a:r>
              <a:rPr lang="el-GR" sz="2200" dirty="0"/>
              <a:t>                                                                                                                                                                              </a:t>
            </a:r>
            <a:r>
              <a:rPr lang="en-US" sz="2200" dirty="0"/>
              <a:t> </a:t>
            </a:r>
            <a:r>
              <a:rPr lang="en-US" sz="2200" dirty="0" err="1"/>
              <a:t>Αργότερ</a:t>
            </a:r>
            <a:r>
              <a:rPr lang="en-US" sz="2200" dirty="0"/>
              <a:t>α, όμως, η ιδέα της εθνικής αποκατάστασης αντικαθίσταται από εκείνη της παγκόσμιας σωτηρίας των δικαίων, που θα προέλθει από κάποιον ορισμένο (χρισμένο= Μεσσία) από το Θεό γι’ αυτόν το σκοπό. </a:t>
            </a:r>
            <a:r>
              <a:rPr lang="en-US" sz="2200" dirty="0" err="1"/>
              <a:t>Στη</a:t>
            </a:r>
            <a:r>
              <a:rPr lang="en-US" sz="2200" dirty="0"/>
              <a:t> </a:t>
            </a:r>
            <a:r>
              <a:rPr lang="en-US" sz="2200" dirty="0" err="1"/>
              <a:t>σωτηρί</a:t>
            </a:r>
            <a:r>
              <a:rPr lang="en-US" sz="2200" dirty="0"/>
              <a:t>α αυτή συμπεριλαμβάνεται η προσδοκία της ανάστασης των νεκρών.</a:t>
            </a:r>
          </a:p>
        </p:txBody>
      </p:sp>
    </p:spTree>
    <p:extLst>
      <p:ext uri="{BB962C8B-B14F-4D97-AF65-F5344CB8AC3E}">
        <p14:creationId xmlns:p14="http://schemas.microsoft.com/office/powerpoint/2010/main" val="392615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EFB9E5D-64CC-CA2F-EC17-0E14D9AF6C2F}"/>
              </a:ext>
            </a:extLst>
          </p:cNvPr>
          <p:cNvSpPr txBox="1"/>
          <p:nvPr/>
        </p:nvSpPr>
        <p:spPr>
          <a:xfrm>
            <a:off x="1137034" y="2198362"/>
            <a:ext cx="4958966" cy="39177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dirty="0" err="1">
                <a:effectLst/>
              </a:rPr>
              <a:t>Ως</a:t>
            </a:r>
            <a:r>
              <a:rPr lang="en-US" sz="2000" b="0" i="0" dirty="0">
                <a:effectLst/>
              </a:rPr>
              <a:t> </a:t>
            </a:r>
            <a:r>
              <a:rPr lang="en-US" sz="2000" b="1" i="0" dirty="0">
                <a:effectLst/>
              </a:rPr>
              <a:t>α</a:t>
            </a:r>
            <a:r>
              <a:rPr lang="en-US" sz="2000" b="1" i="0" dirty="0" err="1">
                <a:effectLst/>
              </a:rPr>
              <a:t>ντισημιτισμός</a:t>
            </a:r>
            <a:r>
              <a:rPr lang="en-US" sz="2000" b="0" i="0" dirty="0">
                <a:effectLst/>
              </a:rPr>
              <a:t> χαρα</a:t>
            </a:r>
            <a:r>
              <a:rPr lang="en-US" sz="2000" b="0" i="0" dirty="0" err="1">
                <a:effectLst/>
              </a:rPr>
              <a:t>κτηρίζετ</a:t>
            </a:r>
            <a:r>
              <a:rPr lang="en-US" sz="2000" b="0" i="0" dirty="0">
                <a:effectLst/>
              </a:rPr>
              <a:t>αι η συστηματική αντίθεση προς τους </a:t>
            </a:r>
            <a:r>
              <a:rPr lang="en-US" sz="2000" b="0" i="0" u="none" strike="noStrike" dirty="0">
                <a:effectLst/>
                <a:hlinkClick r:id="rId2" tooltip="Εβραίοι"/>
              </a:rPr>
              <a:t>Εβραίους</a:t>
            </a:r>
            <a:r>
              <a:rPr lang="en-US" sz="2000" b="0" i="0" dirty="0">
                <a:effectLst/>
              </a:rPr>
              <a:t>, φτάνοντας πολύ συχνά στην εχθρότητα, αλλά και σε προσπάθειες ακόμη και της εξόντωση τους.</a:t>
            </a:r>
            <a:endParaRPr lang="el-GR" sz="2000" b="0" i="0" dirty="0">
              <a:effectLst/>
            </a:endParaRPr>
          </a:p>
          <a:p>
            <a:pPr>
              <a:lnSpc>
                <a:spcPct val="90000"/>
              </a:lnSpc>
              <a:spcAft>
                <a:spcPts val="600"/>
              </a:spcAft>
            </a:pPr>
            <a:endParaRPr lang="el-GR" sz="2000" b="0" i="0" dirty="0">
              <a:effectLst/>
            </a:endParaRPr>
          </a:p>
          <a:p>
            <a:pPr indent="-228600">
              <a:lnSpc>
                <a:spcPct val="90000"/>
              </a:lnSpc>
              <a:spcAft>
                <a:spcPts val="600"/>
              </a:spcAft>
              <a:buFont typeface="Arial" panose="020B0604020202020204" pitchFamily="34" charset="0"/>
              <a:buChar char="•"/>
            </a:pPr>
            <a:r>
              <a:rPr lang="el-GR" sz="1800" b="1" i="0" dirty="0">
                <a:solidFill>
                  <a:srgbClr val="000000"/>
                </a:solidFill>
                <a:effectLst/>
                <a:latin typeface="Arial" panose="020B0604020202020204" pitchFamily="34" charset="0"/>
              </a:rPr>
              <a:t> </a:t>
            </a:r>
            <a:r>
              <a:rPr lang="el-GR" sz="1800" b="1" i="0" dirty="0" err="1">
                <a:solidFill>
                  <a:srgbClr val="000000"/>
                </a:solidFill>
                <a:effectLst/>
                <a:latin typeface="Arial" panose="020B0604020202020204" pitchFamily="34" charset="0"/>
              </a:rPr>
              <a:t>Σημ</a:t>
            </a:r>
            <a:r>
              <a:rPr lang="el-GR" sz="1800" b="1" i="0" dirty="0">
                <a:solidFill>
                  <a:srgbClr val="000000"/>
                </a:solidFill>
                <a:effectLst/>
                <a:latin typeface="Arial" panose="020B0604020202020204" pitchFamily="34" charset="0"/>
              </a:rPr>
              <a:t> ήταν ο μεγαλύτερος γιος του Νώε</a:t>
            </a:r>
          </a:p>
          <a:p>
            <a:pPr indent="-228600">
              <a:lnSpc>
                <a:spcPct val="90000"/>
              </a:lnSpc>
              <a:spcAft>
                <a:spcPts val="600"/>
              </a:spcAft>
              <a:buFont typeface="Arial" panose="020B0604020202020204" pitchFamily="34" charset="0"/>
              <a:buChar char="•"/>
            </a:pPr>
            <a:endParaRPr lang="el-GR" sz="1800" b="1" i="0" dirty="0">
              <a:solidFill>
                <a:srgbClr val="000000"/>
              </a:solidFill>
              <a:effectLst/>
              <a:latin typeface="Arial" panose="020B0604020202020204" pitchFamily="34" charset="0"/>
            </a:endParaRPr>
          </a:p>
          <a:p>
            <a:pPr indent="-228600">
              <a:lnSpc>
                <a:spcPct val="90000"/>
              </a:lnSpc>
              <a:spcAft>
                <a:spcPts val="600"/>
              </a:spcAft>
              <a:buFont typeface="Arial" panose="020B0604020202020204" pitchFamily="34" charset="0"/>
              <a:buChar char="•"/>
            </a:pPr>
            <a:r>
              <a:rPr lang="el-GR" sz="2000" b="0" i="0" dirty="0">
                <a:solidFill>
                  <a:srgbClr val="333333"/>
                </a:solidFill>
                <a:effectLst/>
                <a:latin typeface="system-ui"/>
              </a:rPr>
              <a:t>Το Ολοκαύτωμα (1933–1945) ήταν η δίωξη και δολοφονία έξι εκ Ευρωπαίων Εβραίων από το ναζιστικό γερμανικό καθεστώς.</a:t>
            </a:r>
            <a:endParaRPr lang="el-GR" sz="2000" b="0" i="0" dirty="0">
              <a:effectLst/>
            </a:endParaRPr>
          </a:p>
        </p:txBody>
      </p:sp>
      <p:pic>
        <p:nvPicPr>
          <p:cNvPr id="7" name="Εικόνα 6" descr="Εικόνα που περιέχει κέρμα, μέντα/νομισματοκοπείο, νόμισμα, χρήματα&#10;&#10;Περιγραφή που δημιουργήθηκε αυτόματα">
            <a:extLst>
              <a:ext uri="{FF2B5EF4-FFF2-40B4-BE49-F238E27FC236}">
                <a16:creationId xmlns:a16="http://schemas.microsoft.com/office/drawing/2014/main" id="{8EF24ADB-D0A1-E92C-EA1B-CEA2FA4E9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367" y="2894766"/>
            <a:ext cx="4788505" cy="2336210"/>
          </a:xfrm>
          <a:prstGeom prst="rect">
            <a:avLst/>
          </a:prstGeom>
        </p:spPr>
      </p:pic>
      <p:sp>
        <p:nvSpPr>
          <p:cNvPr id="16"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53DB45B-7CF4-7ABB-15F6-EFF473EF85E8}"/>
              </a:ext>
            </a:extLst>
          </p:cNvPr>
          <p:cNvSpPr txBox="1"/>
          <p:nvPr/>
        </p:nvSpPr>
        <p:spPr>
          <a:xfrm>
            <a:off x="6929336" y="5452512"/>
            <a:ext cx="4958966" cy="369332"/>
          </a:xfrm>
          <a:prstGeom prst="rect">
            <a:avLst/>
          </a:prstGeom>
          <a:noFill/>
        </p:spPr>
        <p:txBody>
          <a:bodyPr wrap="square">
            <a:spAutoFit/>
          </a:bodyPr>
          <a:lstStyle/>
          <a:p>
            <a:r>
              <a:rPr lang="el-GR" b="0" i="0" dirty="0">
                <a:solidFill>
                  <a:srgbClr val="202122"/>
                </a:solidFill>
                <a:effectLst/>
                <a:latin typeface="Arial" panose="020B0604020202020204" pitchFamily="34" charset="0"/>
              </a:rPr>
              <a:t>Βρετανικό αντισημιτικό μετάλλιο, 18ος αιώνας</a:t>
            </a:r>
            <a:endParaRPr lang="el-GR" dirty="0"/>
          </a:p>
        </p:txBody>
      </p:sp>
    </p:spTree>
    <p:extLst>
      <p:ext uri="{BB962C8B-B14F-4D97-AF65-F5344CB8AC3E}">
        <p14:creationId xmlns:p14="http://schemas.microsoft.com/office/powerpoint/2010/main" val="233269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0290DA-C620-5100-D206-69206C234D5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err="1"/>
              <a:t>Σιωνισμός</a:t>
            </a:r>
            <a:r>
              <a:rPr lang="en-US" sz="2200" dirty="0"/>
              <a:t>,  </a:t>
            </a:r>
            <a:r>
              <a:rPr lang="en-US" sz="2200" dirty="0" err="1"/>
              <a:t>έν</a:t>
            </a:r>
            <a:r>
              <a:rPr lang="en-US" sz="2200" dirty="0"/>
              <a:t>α κίνημα που στόχευε στη δημιουργία ιουδαϊκού κράτους στο Ισραήλ. </a:t>
            </a:r>
            <a:r>
              <a:rPr lang="en-US" sz="2200" dirty="0" err="1"/>
              <a:t>Μετά</a:t>
            </a:r>
            <a:r>
              <a:rPr lang="en-US" sz="2200" dirty="0"/>
              <a:t> </a:t>
            </a:r>
            <a:r>
              <a:rPr lang="en-US" sz="2200" dirty="0" err="1"/>
              <a:t>το</a:t>
            </a:r>
            <a:r>
              <a:rPr lang="en-US" sz="2200" dirty="0"/>
              <a:t> </a:t>
            </a:r>
            <a:r>
              <a:rPr lang="en-US" sz="2200" dirty="0" err="1"/>
              <a:t>ολοκ</a:t>
            </a:r>
            <a:r>
              <a:rPr lang="en-US" sz="2200" dirty="0"/>
              <a:t>αύτωμα των Εβραίων το κίνημα αυτό ενισχύθηκε, πραγματοποιώντας τελικά το σκοπό του το 1948 με την ίδρυση του κράτους του Ισραήλ.</a:t>
            </a:r>
            <a:r>
              <a:rPr lang="el-GR" sz="2200" dirty="0"/>
              <a:t>   </a:t>
            </a:r>
            <a:r>
              <a:rPr lang="en-US" sz="2200" b="1" dirty="0"/>
              <a:t> </a:t>
            </a:r>
            <a:r>
              <a:rPr lang="el-GR" sz="2200" b="1" dirty="0" err="1"/>
              <a:t>Σιών</a:t>
            </a:r>
            <a:r>
              <a:rPr lang="el-GR" sz="2200" dirty="0" err="1"/>
              <a:t>:Ιερουσαλήμ</a:t>
            </a:r>
            <a:endParaRPr lang="en-US" sz="2200" dirty="0"/>
          </a:p>
        </p:txBody>
      </p:sp>
      <p:pic>
        <p:nvPicPr>
          <p:cNvPr id="7" name="Εικόνα 6" descr="Εικόνα που περιέχει εξωτερικός χώρος/ύπαιθρος, ουρανός, κτίριο, στύλος">
            <a:extLst>
              <a:ext uri="{FF2B5EF4-FFF2-40B4-BE49-F238E27FC236}">
                <a16:creationId xmlns:a16="http://schemas.microsoft.com/office/drawing/2014/main" id="{9F91C31E-61E6-2C88-A2C9-9031DFF2C735}"/>
              </a:ext>
            </a:extLst>
          </p:cNvPr>
          <p:cNvPicPr>
            <a:picLocks noChangeAspect="1"/>
          </p:cNvPicPr>
          <p:nvPr/>
        </p:nvPicPr>
        <p:blipFill>
          <a:blip r:embed="rId2">
            <a:extLst>
              <a:ext uri="{28A0092B-C50C-407E-A947-70E740481C1C}">
                <a14:useLocalDpi xmlns:a14="http://schemas.microsoft.com/office/drawing/2010/main" val="0"/>
              </a:ext>
            </a:extLst>
          </a:blip>
          <a:srcRect l="14053" r="18994" b="-1"/>
          <a:stretch/>
        </p:blipFill>
        <p:spPr>
          <a:xfrm>
            <a:off x="6756400" y="1207633"/>
            <a:ext cx="4707371" cy="469314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7008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a:extLst>
              <a:ext uri="{FF2B5EF4-FFF2-40B4-BE49-F238E27FC236}">
                <a16:creationId xmlns:a16="http://schemas.microsoft.com/office/drawing/2014/main" id="{47299D69-922A-FCE4-50DB-2149C22FBEC6}"/>
              </a:ext>
            </a:extLst>
          </p:cNvPr>
          <p:cNvGraphicFramePr>
            <a:graphicFrameLocks noGrp="1"/>
          </p:cNvGraphicFramePr>
          <p:nvPr>
            <p:ph idx="1"/>
            <p:extLst>
              <p:ext uri="{D42A27DB-BD31-4B8C-83A1-F6EECF244321}">
                <p14:modId xmlns:p14="http://schemas.microsoft.com/office/powerpoint/2010/main" val="3983283355"/>
              </p:ext>
            </p:extLst>
          </p:nvPr>
        </p:nvGraphicFramePr>
        <p:xfrm>
          <a:off x="461636" y="1465702"/>
          <a:ext cx="49663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Εικόνα 8" descr="Εικόνα που περιέχει Προφήτης, τέχνη, κείμενο, ανθρώπινο πρόσωπο">
            <a:extLst>
              <a:ext uri="{FF2B5EF4-FFF2-40B4-BE49-F238E27FC236}">
                <a16:creationId xmlns:a16="http://schemas.microsoft.com/office/drawing/2014/main" id="{109D25E0-7E2D-F888-EBFD-F2404C820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4927" y="1223659"/>
            <a:ext cx="4277535" cy="5634341"/>
          </a:xfrm>
          <a:prstGeom prst="rect">
            <a:avLst/>
          </a:prstGeom>
        </p:spPr>
      </p:pic>
      <p:sp>
        <p:nvSpPr>
          <p:cNvPr id="3" name="TextBox 2">
            <a:extLst>
              <a:ext uri="{FF2B5EF4-FFF2-40B4-BE49-F238E27FC236}">
                <a16:creationId xmlns:a16="http://schemas.microsoft.com/office/drawing/2014/main" id="{46582713-76B9-66E2-F911-3AF801A0AF65}"/>
              </a:ext>
            </a:extLst>
          </p:cNvPr>
          <p:cNvSpPr txBox="1"/>
          <p:nvPr/>
        </p:nvSpPr>
        <p:spPr>
          <a:xfrm>
            <a:off x="6198951" y="588683"/>
            <a:ext cx="6094378" cy="369332"/>
          </a:xfrm>
          <a:prstGeom prst="rect">
            <a:avLst/>
          </a:prstGeom>
          <a:noFill/>
        </p:spPr>
        <p:txBody>
          <a:bodyPr wrap="square">
            <a:spAutoFit/>
          </a:bodyPr>
          <a:lstStyle/>
          <a:p>
            <a:r>
              <a:rPr lang="el-GR" sz="1800" b="1" i="0" dirty="0">
                <a:solidFill>
                  <a:srgbClr val="000000"/>
                </a:solidFill>
                <a:effectLst/>
                <a:latin typeface="Tahoma" panose="020B0604030504040204" pitchFamily="34" charset="0"/>
              </a:rPr>
              <a:t>περίπου το 2000 π.Χ..  Σύζυγός του ήταν η </a:t>
            </a:r>
            <a:r>
              <a:rPr lang="el-GR" sz="1800" b="1" i="0" dirty="0" err="1">
                <a:solidFill>
                  <a:srgbClr val="000000"/>
                </a:solidFill>
                <a:effectLst/>
                <a:latin typeface="Tahoma" panose="020B0604030504040204" pitchFamily="34" charset="0"/>
              </a:rPr>
              <a:t>Σάρρα</a:t>
            </a:r>
            <a:endParaRPr lang="el-GR" dirty="0">
              <a:solidFill>
                <a:srgbClr val="C00000"/>
              </a:solidFill>
              <a:highlight>
                <a:srgbClr val="FF0000"/>
              </a:highlight>
            </a:endParaRPr>
          </a:p>
        </p:txBody>
      </p:sp>
    </p:spTree>
    <p:extLst>
      <p:ext uri="{BB962C8B-B14F-4D97-AF65-F5344CB8AC3E}">
        <p14:creationId xmlns:p14="http://schemas.microsoft.com/office/powerpoint/2010/main" val="3238217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9B422E2-635F-B24B-514A-C9B4AC3763D4}"/>
              </a:ext>
            </a:extLst>
          </p:cNvPr>
          <p:cNvSpPr>
            <a:spLocks noGrp="1"/>
          </p:cNvSpPr>
          <p:nvPr>
            <p:ph type="title"/>
          </p:nvPr>
        </p:nvSpPr>
        <p:spPr>
          <a:xfrm>
            <a:off x="1043631" y="809898"/>
            <a:ext cx="9942716" cy="1554480"/>
          </a:xfrm>
        </p:spPr>
        <p:txBody>
          <a:bodyPr anchor="ctr">
            <a:normAutofit/>
          </a:bodyPr>
          <a:lstStyle/>
          <a:p>
            <a:r>
              <a:rPr lang="el-GR" sz="4800"/>
              <a:t>ΦΎΛΛΟ ΕΡΓΑΣΙΑΣ</a:t>
            </a:r>
          </a:p>
        </p:txBody>
      </p:sp>
      <p:sp>
        <p:nvSpPr>
          <p:cNvPr id="18" name="Θέση περιεχομένου 2">
            <a:extLst>
              <a:ext uri="{FF2B5EF4-FFF2-40B4-BE49-F238E27FC236}">
                <a16:creationId xmlns:a16="http://schemas.microsoft.com/office/drawing/2014/main" id="{D4633CCD-A2F6-80D1-1B0C-03BD476E36A1}"/>
              </a:ext>
            </a:extLst>
          </p:cNvPr>
          <p:cNvSpPr>
            <a:spLocks noGrp="1"/>
          </p:cNvSpPr>
          <p:nvPr>
            <p:ph idx="1"/>
          </p:nvPr>
        </p:nvSpPr>
        <p:spPr>
          <a:xfrm>
            <a:off x="1045028" y="3017522"/>
            <a:ext cx="9941319" cy="3124658"/>
          </a:xfrm>
        </p:spPr>
        <p:txBody>
          <a:bodyPr anchor="ctr">
            <a:normAutofit/>
          </a:bodyPr>
          <a:lstStyle/>
          <a:p>
            <a:r>
              <a:rPr lang="el-GR" sz="2400">
                <a:effectLst/>
                <a:latin typeface="Calibri" panose="020F0502020204030204" pitchFamily="34" charset="0"/>
                <a:ea typeface="Calibri" panose="020F0502020204030204" pitchFamily="34" charset="0"/>
              </a:rPr>
              <a:t>Επιλέξτε μία από τις εβραϊκές εορτές και παρουσιάστε το ιστορικό γεγονός με το οποίο συνδέεται η γιορτή και εξηγεί το νόημα που έχει για την οικογένεια και την κοινότητα .                                                                                      Ο σύνδεσμος που ακολουθεί σας οδηγεί στο Φωτόδεντρο όπου θα βρείτε πλούσιο υλικό.  </a:t>
            </a:r>
            <a:r>
              <a:rPr lang="el-GR" sz="2400" u="sng">
                <a:effectLst/>
                <a:latin typeface="Calibri" panose="020F0502020204030204" pitchFamily="34" charset="0"/>
                <a:ea typeface="Calibri" panose="020F0502020204030204" pitchFamily="34" charset="0"/>
                <a:hlinkClick r:id="rId2"/>
              </a:rPr>
              <a:t>http://ebooks.edu.gr/ebooks/v/html/8547/2308/Thriskeutika_A-Gymnasiou_html-empl/index5.html</a:t>
            </a:r>
            <a:r>
              <a:rPr lang="el-GR" sz="2400" kern="1200">
                <a:effectLst/>
                <a:latin typeface="Aptos" panose="020B0004020202020204" pitchFamily="34" charset="0"/>
                <a:ea typeface="Times New Roman" panose="02020603050405020304" pitchFamily="18" charset="0"/>
                <a:cs typeface="Times New Roman" panose="02020603050405020304" pitchFamily="18" charset="0"/>
              </a:rPr>
              <a:t> </a:t>
            </a:r>
            <a:endParaRPr lang="el-GR" sz="2400">
              <a:effectLst/>
              <a:latin typeface="Calibri" panose="020F0502020204030204" pitchFamily="34" charset="0"/>
              <a:ea typeface="Calibri" panose="020F0502020204030204" pitchFamily="34" charset="0"/>
            </a:endParaRPr>
          </a:p>
          <a:p>
            <a:r>
              <a:rPr lang="el-GR" sz="2400">
                <a:effectLst/>
                <a:latin typeface="Calibri" panose="020F0502020204030204" pitchFamily="34" charset="0"/>
                <a:ea typeface="Calibri" panose="020F0502020204030204" pitchFamily="34" charset="0"/>
                <a:hlinkClick r:id="rId3"/>
              </a:rPr>
              <a:t>https://youtu.be/KcRX6LGUeLI?si=kcvtNK5AU4KxiBjp</a:t>
            </a:r>
            <a:endParaRPr lang="el-GR" sz="2400">
              <a:effectLst/>
              <a:latin typeface="Calibri" panose="020F0502020204030204" pitchFamily="34" charset="0"/>
              <a:ea typeface="Calibri" panose="020F0502020204030204" pitchFamily="34" charset="0"/>
            </a:endParaRPr>
          </a:p>
          <a:p>
            <a:endParaRPr lang="el-GR" sz="2400">
              <a:effectLst/>
              <a:latin typeface="Calibri" panose="020F0502020204030204" pitchFamily="34" charset="0"/>
              <a:ea typeface="Calibri" panose="020F0502020204030204" pitchFamily="34" charset="0"/>
            </a:endParaRPr>
          </a:p>
          <a:p>
            <a:endParaRPr lang="el-GR" sz="2400"/>
          </a:p>
        </p:txBody>
      </p:sp>
      <p:cxnSp>
        <p:nvCxnSpPr>
          <p:cNvPr id="40" name="Straight Connector 3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903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B02D00D8-20CC-EE0C-2838-A19ACA64577C}"/>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ΓΙΟΡΤΕΣ</a:t>
            </a:r>
          </a:p>
        </p:txBody>
      </p:sp>
      <p:pic>
        <p:nvPicPr>
          <p:cNvPr id="4" name="Η γιορτή του Ιουδαϊκού Πάσχα  2642024  ΕΡΤ">
            <a:hlinkClick r:id="" action="ppaction://media"/>
            <a:extLst>
              <a:ext uri="{FF2B5EF4-FFF2-40B4-BE49-F238E27FC236}">
                <a16:creationId xmlns:a16="http://schemas.microsoft.com/office/drawing/2014/main" id="{CBEB8031-4574-3DE4-EE91-54889097BE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123" y="557189"/>
            <a:ext cx="8229753" cy="4629236"/>
          </a:xfrm>
          <a:prstGeom prst="rect">
            <a:avLst/>
          </a:prstGeom>
        </p:spPr>
      </p:pic>
      <p:sp>
        <p:nvSpPr>
          <p:cNvPr id="5" name="TextBox 4">
            <a:extLst>
              <a:ext uri="{FF2B5EF4-FFF2-40B4-BE49-F238E27FC236}">
                <a16:creationId xmlns:a16="http://schemas.microsoft.com/office/drawing/2014/main" id="{98FCF992-916C-C539-7ACB-496BDF31B846}"/>
              </a:ext>
            </a:extLst>
          </p:cNvPr>
          <p:cNvSpPr txBox="1"/>
          <p:nvPr/>
        </p:nvSpPr>
        <p:spPr>
          <a:xfrm>
            <a:off x="2811131" y="6145434"/>
            <a:ext cx="6094378" cy="369332"/>
          </a:xfrm>
          <a:prstGeom prst="rect">
            <a:avLst/>
          </a:prstGeom>
          <a:noFill/>
        </p:spPr>
        <p:txBody>
          <a:bodyPr wrap="square">
            <a:spAutoFit/>
          </a:bodyPr>
          <a:lstStyle/>
          <a:p>
            <a:r>
              <a:rPr lang="en-US" dirty="0"/>
              <a:t>https://youtu.be/KcRX6LGUeLI?si=kcvtNK5AU4KxiBjp</a:t>
            </a:r>
            <a:endParaRPr lang="el-GR" dirty="0"/>
          </a:p>
        </p:txBody>
      </p:sp>
    </p:spTree>
    <p:extLst>
      <p:ext uri="{BB962C8B-B14F-4D97-AF65-F5344CB8AC3E}">
        <p14:creationId xmlns:p14="http://schemas.microsoft.com/office/powerpoint/2010/main" val="8291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91645C-DD1B-85BD-A23A-0AD2A5F955C1}"/>
              </a:ext>
            </a:extLst>
          </p:cNvPr>
          <p:cNvSpPr>
            <a:spLocks noGrp="1"/>
          </p:cNvSpPr>
          <p:nvPr>
            <p:ph type="title"/>
          </p:nvPr>
        </p:nvSpPr>
        <p:spPr>
          <a:xfrm>
            <a:off x="838200" y="556995"/>
            <a:ext cx="10515600" cy="1133693"/>
          </a:xfrm>
        </p:spPr>
        <p:txBody>
          <a:bodyPr>
            <a:normAutofit/>
          </a:bodyPr>
          <a:lstStyle/>
          <a:p>
            <a:r>
              <a:rPr lang="el-GR" sz="5200" dirty="0"/>
              <a:t>Η ημέρα του Σαββάτου στον Ιουδαϊσμό</a:t>
            </a:r>
          </a:p>
        </p:txBody>
      </p:sp>
      <p:graphicFrame>
        <p:nvGraphicFramePr>
          <p:cNvPr id="29" name="Θέση περιεχομένου 2">
            <a:extLst>
              <a:ext uri="{FF2B5EF4-FFF2-40B4-BE49-F238E27FC236}">
                <a16:creationId xmlns:a16="http://schemas.microsoft.com/office/drawing/2014/main" id="{AC9AC869-74F9-3EC1-89AF-BCE0E225D7C7}"/>
              </a:ext>
            </a:extLst>
          </p:cNvPr>
          <p:cNvGraphicFramePr>
            <a:graphicFrameLocks noGrp="1"/>
          </p:cNvGraphicFramePr>
          <p:nvPr>
            <p:ph idx="1"/>
            <p:extLst>
              <p:ext uri="{D42A27DB-BD31-4B8C-83A1-F6EECF244321}">
                <p14:modId xmlns:p14="http://schemas.microsoft.com/office/powerpoint/2010/main" val="31575760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7121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BB30F5-9BC2-0C1C-5832-2BA82F28E79F}"/>
              </a:ext>
            </a:extLst>
          </p:cNvPr>
          <p:cNvSpPr>
            <a:spLocks noGrp="1"/>
          </p:cNvSpPr>
          <p:nvPr>
            <p:ph type="title"/>
          </p:nvPr>
        </p:nvSpPr>
        <p:spPr>
          <a:xfrm>
            <a:off x="1214855" y="599873"/>
            <a:ext cx="6881026" cy="1322887"/>
          </a:xfrm>
        </p:spPr>
        <p:txBody>
          <a:bodyPr>
            <a:normAutofit/>
          </a:bodyPr>
          <a:lstStyle/>
          <a:p>
            <a:r>
              <a:rPr lang="he-IL"/>
              <a:t>שַׁבָּת</a:t>
            </a:r>
            <a:r>
              <a:rPr lang="el-GR"/>
              <a:t>        Σάββατο </a:t>
            </a:r>
          </a:p>
        </p:txBody>
      </p:sp>
      <p:sp>
        <p:nvSpPr>
          <p:cNvPr id="3" name="Θέση περιεχομένου 2">
            <a:extLst>
              <a:ext uri="{FF2B5EF4-FFF2-40B4-BE49-F238E27FC236}">
                <a16:creationId xmlns:a16="http://schemas.microsoft.com/office/drawing/2014/main" id="{D52BE986-45C3-0004-65F1-905997041EE1}"/>
              </a:ext>
            </a:extLst>
          </p:cNvPr>
          <p:cNvSpPr>
            <a:spLocks noGrp="1"/>
          </p:cNvSpPr>
          <p:nvPr>
            <p:ph idx="1"/>
          </p:nvPr>
        </p:nvSpPr>
        <p:spPr>
          <a:xfrm>
            <a:off x="1137034" y="2194102"/>
            <a:ext cx="6573951" cy="3908585"/>
          </a:xfrm>
        </p:spPr>
        <p:txBody>
          <a:bodyPr>
            <a:normAutofit/>
          </a:bodyPr>
          <a:lstStyle/>
          <a:p>
            <a:r>
              <a:rPr lang="el-GR" sz="1900" dirty="0"/>
              <a:t>Η αργία του Σαββάτου ξεκινά το απόγευμα της Παρασκευής και ολοκληρώνεται το βράδυ του Σαββάτου, δηλαδή έχει </a:t>
            </a:r>
            <a:r>
              <a:rPr lang="el-GR" sz="1900" b="1" dirty="0"/>
              <a:t>διάρκεια 36 ωρών </a:t>
            </a:r>
            <a:r>
              <a:rPr lang="el-GR" sz="1900" dirty="0"/>
              <a:t>κατά τις οποίες είναι </a:t>
            </a:r>
            <a:r>
              <a:rPr lang="el-GR" sz="1900" b="1" dirty="0"/>
              <a:t>ανεπίτρεπτο</a:t>
            </a:r>
            <a:r>
              <a:rPr lang="el-GR" sz="1900" dirty="0"/>
              <a:t> για τους Εβραίους να εργάζονται. Με αυτό τον τρόπο θεωρείται ότι ο άνθρωπος απαλλάσσεται από τις έγνοιες της καθημερινότητας και ασχολείται με την καλλιέργεια και την εξύψωση του πνεύματος. </a:t>
            </a:r>
          </a:p>
          <a:p>
            <a:r>
              <a:rPr lang="el-GR" sz="1900" dirty="0"/>
              <a:t>Συνήθως το Σάββατο εορτάζεται στο χώρο της </a:t>
            </a:r>
            <a:r>
              <a:rPr lang="el-GR" sz="1900" b="1" dirty="0"/>
              <a:t>Συναγωγής</a:t>
            </a:r>
            <a:r>
              <a:rPr lang="el-GR" sz="1900" dirty="0"/>
              <a:t>, όπου με </a:t>
            </a:r>
            <a:r>
              <a:rPr lang="el-GR" sz="1900" b="1" dirty="0"/>
              <a:t>τον ραβίνο </a:t>
            </a:r>
            <a:r>
              <a:rPr lang="el-GR" sz="1900" dirty="0"/>
              <a:t>ως διδάσκαλο προβαίνουν στην ανάγνωση των Γραφών και εν συνεχεία στο απαραίτητο κήρυγμα και την προσευχή. </a:t>
            </a:r>
          </a:p>
        </p:txBody>
      </p:sp>
      <p:pic>
        <p:nvPicPr>
          <p:cNvPr id="5" name="Εικόνα 4" descr="Εικόνα που περιέχει κείμενο, σκίτσο/σχέδιο, ζωγραφιά, clipart&#10;&#10;Περιγραφή που δημιουργήθηκε αυτόματα">
            <a:extLst>
              <a:ext uri="{FF2B5EF4-FFF2-40B4-BE49-F238E27FC236}">
                <a16:creationId xmlns:a16="http://schemas.microsoft.com/office/drawing/2014/main" id="{DFA56046-BC87-D23C-C2EC-2C0D97936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493" y="846160"/>
            <a:ext cx="2025948" cy="5195111"/>
          </a:xfrm>
          <a:prstGeom prst="rect">
            <a:avLst/>
          </a:prstGeom>
        </p:spPr>
      </p:pic>
    </p:spTree>
    <p:extLst>
      <p:ext uri="{BB962C8B-B14F-4D97-AF65-F5344CB8AC3E}">
        <p14:creationId xmlns:p14="http://schemas.microsoft.com/office/powerpoint/2010/main" val="40992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FA5EF1-391D-B802-0EDA-B39D75666373}"/>
              </a:ext>
            </a:extLst>
          </p:cNvPr>
          <p:cNvSpPr>
            <a:spLocks noGrp="1"/>
          </p:cNvSpPr>
          <p:nvPr>
            <p:ph type="title"/>
          </p:nvPr>
        </p:nvSpPr>
        <p:spPr>
          <a:xfrm>
            <a:off x="686834" y="1153572"/>
            <a:ext cx="3200400" cy="4461163"/>
          </a:xfrm>
        </p:spPr>
        <p:txBody>
          <a:bodyPr>
            <a:normAutofit/>
          </a:bodyPr>
          <a:lstStyle/>
          <a:p>
            <a:r>
              <a:rPr lang="el-GR">
                <a:solidFill>
                  <a:srgbClr val="FFFFFF"/>
                </a:solidFill>
              </a:rPr>
              <a:t>Βασικές θεολογικές διδασκαλίες</a:t>
            </a:r>
          </a:p>
        </p:txBody>
      </p:sp>
      <p:sp>
        <p:nvSpPr>
          <p:cNvPr id="2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EAF233AA-96EC-9F16-B518-AF46A101FC9D}"/>
              </a:ext>
            </a:extLst>
          </p:cNvPr>
          <p:cNvSpPr>
            <a:spLocks noGrp="1"/>
          </p:cNvSpPr>
          <p:nvPr>
            <p:ph idx="1"/>
          </p:nvPr>
        </p:nvSpPr>
        <p:spPr>
          <a:xfrm>
            <a:off x="4447308" y="591344"/>
            <a:ext cx="6906491" cy="5585619"/>
          </a:xfrm>
        </p:spPr>
        <p:txBody>
          <a:bodyPr anchor="ctr">
            <a:normAutofit/>
          </a:bodyPr>
          <a:lstStyle/>
          <a:p>
            <a:pPr marL="0" indent="0">
              <a:buNone/>
            </a:pPr>
            <a:r>
              <a:rPr lang="el-GR" dirty="0"/>
              <a:t>1. </a:t>
            </a:r>
            <a:r>
              <a:rPr lang="el-GR" b="1" dirty="0"/>
              <a:t>Ο Θεός είναι </a:t>
            </a:r>
            <a:r>
              <a:rPr lang="el-GR" b="1" dirty="0" err="1"/>
              <a:t>ένας</a:t>
            </a:r>
            <a:r>
              <a:rPr lang="el-GR" dirty="0" err="1"/>
              <a:t>.Ο</a:t>
            </a:r>
            <a:r>
              <a:rPr lang="el-GR" dirty="0"/>
              <a:t> ένας αυτός Θεός είναι ο μόνος αληθινός, δηλαδή ο μόνος υπάρχων.                                                                                                                                                                  2. </a:t>
            </a:r>
            <a:r>
              <a:rPr lang="el-GR" b="1" dirty="0"/>
              <a:t>Ο Θεός είναι ο δημιουργός του παντός</a:t>
            </a:r>
            <a:r>
              <a:rPr lang="el-GR" dirty="0"/>
              <a:t>. Πριν τη δημιουργία δεν υπήρχε </a:t>
            </a:r>
            <a:r>
              <a:rPr lang="el-GR" dirty="0" err="1"/>
              <a:t>τίποτε.Δημιουργεί</a:t>
            </a:r>
            <a:r>
              <a:rPr lang="el-GR" dirty="0"/>
              <a:t> τον κόσμο από το μηδέν και </a:t>
            </a:r>
            <a:r>
              <a:rPr lang="el-GR" dirty="0" err="1"/>
              <a:t>γι΄αυτό</a:t>
            </a:r>
            <a:r>
              <a:rPr lang="el-GR" dirty="0"/>
              <a:t>  είναι ο Κύριος του κόσμου.                                                                                                                 3. </a:t>
            </a:r>
            <a:r>
              <a:rPr lang="el-GR" b="1" dirty="0"/>
              <a:t>Ο κόσμος είναι πολύ καλός</a:t>
            </a:r>
            <a:r>
              <a:rPr lang="el-GR" dirty="0"/>
              <a:t>.  Το κακό είναι μια κατάσταση, στην οποία περιέρχεται ο κόσμος από την κακή χρήση της ελευθερίας του. </a:t>
            </a:r>
          </a:p>
        </p:txBody>
      </p:sp>
    </p:spTree>
    <p:extLst>
      <p:ext uri="{BB962C8B-B14F-4D97-AF65-F5344CB8AC3E}">
        <p14:creationId xmlns:p14="http://schemas.microsoft.com/office/powerpoint/2010/main" val="258375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Θέση περιεχομένου 4" descr="Εικόνα που περιέχει ανθρώπινο πρόσωπο, άτομο, ανθρώπινη γενειάδα, ρουχισμός&#10;&#10;Περιγραφή που δημιουργήθηκε αυτόματα">
            <a:extLst>
              <a:ext uri="{FF2B5EF4-FFF2-40B4-BE49-F238E27FC236}">
                <a16:creationId xmlns:a16="http://schemas.microsoft.com/office/drawing/2014/main" id="{DEAC7489-01C3-370C-F293-A0295D2E6046}"/>
              </a:ext>
            </a:extLst>
          </p:cNvPr>
          <p:cNvPicPr>
            <a:picLocks noChangeAspect="1"/>
          </p:cNvPicPr>
          <p:nvPr/>
        </p:nvPicPr>
        <p:blipFill>
          <a:blip r:embed="rId2">
            <a:extLst>
              <a:ext uri="{28A0092B-C50C-407E-A947-70E740481C1C}">
                <a14:useLocalDpi xmlns:a14="http://schemas.microsoft.com/office/drawing/2010/main" val="0"/>
              </a:ext>
            </a:extLst>
          </a:blip>
          <a:srcRect l="4614"/>
          <a:stretch/>
        </p:blipFill>
        <p:spPr>
          <a:xfrm>
            <a:off x="6541053" y="1656460"/>
            <a:ext cx="4777381" cy="337237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Τίτλος 1">
            <a:extLst>
              <a:ext uri="{FF2B5EF4-FFF2-40B4-BE49-F238E27FC236}">
                <a16:creationId xmlns:a16="http://schemas.microsoft.com/office/drawing/2014/main" id="{430D5B62-5060-BBEC-D9C1-0F4573902A45}"/>
              </a:ext>
            </a:extLst>
          </p:cNvPr>
          <p:cNvSpPr>
            <a:spLocks noGrp="1"/>
          </p:cNvSpPr>
          <p:nvPr>
            <p:ph type="title"/>
          </p:nvPr>
        </p:nvSpPr>
        <p:spPr>
          <a:xfrm>
            <a:off x="838201" y="479493"/>
            <a:ext cx="5257800" cy="1325563"/>
          </a:xfrm>
        </p:spPr>
        <p:txBody>
          <a:bodyPr>
            <a:normAutofit/>
          </a:bodyPr>
          <a:lstStyle/>
          <a:p>
            <a:r>
              <a:rPr lang="el-GR"/>
              <a:t>Βασικές θεολογικές διδασκαλίες</a:t>
            </a:r>
            <a:endParaRPr lang="el-GR" dirty="0"/>
          </a:p>
        </p:txBody>
      </p:sp>
      <p:sp>
        <p:nvSpPr>
          <p:cNvPr id="11" name="Content Placeholder 8">
            <a:extLst>
              <a:ext uri="{FF2B5EF4-FFF2-40B4-BE49-F238E27FC236}">
                <a16:creationId xmlns:a16="http://schemas.microsoft.com/office/drawing/2014/main" id="{E488483C-8B57-715D-422D-A4DC4BF952A3}"/>
              </a:ext>
            </a:extLst>
          </p:cNvPr>
          <p:cNvSpPr>
            <a:spLocks noGrp="1"/>
          </p:cNvSpPr>
          <p:nvPr>
            <p:ph idx="1"/>
          </p:nvPr>
        </p:nvSpPr>
        <p:spPr>
          <a:xfrm>
            <a:off x="838201" y="1984443"/>
            <a:ext cx="5257800" cy="4192520"/>
          </a:xfrm>
        </p:spPr>
        <p:txBody>
          <a:bodyPr>
            <a:normAutofit/>
          </a:bodyPr>
          <a:lstStyle/>
          <a:p>
            <a:r>
              <a:rPr lang="el-GR" dirty="0"/>
              <a:t>4. </a:t>
            </a:r>
            <a:r>
              <a:rPr lang="el-GR" b="1" dirty="0"/>
              <a:t>Η δημιουργία του ανθρώπου και η πτώση.</a:t>
            </a:r>
            <a:r>
              <a:rPr lang="el-GR" dirty="0"/>
              <a:t>  Δημιουργείται «κατ’ </a:t>
            </a:r>
            <a:r>
              <a:rPr lang="el-GR" dirty="0" err="1"/>
              <a:t>εἰκόνα</a:t>
            </a:r>
            <a:r>
              <a:rPr lang="el-GR" dirty="0"/>
              <a:t> </a:t>
            </a:r>
            <a:r>
              <a:rPr lang="el-GR" dirty="0" err="1"/>
              <a:t>καί</a:t>
            </a:r>
            <a:r>
              <a:rPr lang="el-GR" dirty="0"/>
              <a:t> καθ’ «</a:t>
            </a:r>
            <a:r>
              <a:rPr lang="el-GR" dirty="0" err="1"/>
              <a:t>ὁμοίωσιν</a:t>
            </a:r>
            <a:r>
              <a:rPr lang="el-GR" dirty="0"/>
              <a:t>» του </a:t>
            </a:r>
            <a:r>
              <a:rPr lang="el-GR" dirty="0" err="1"/>
              <a:t>Θεού,προικίζεται</a:t>
            </a:r>
            <a:r>
              <a:rPr lang="el-GR" dirty="0"/>
              <a:t> με </a:t>
            </a:r>
            <a:r>
              <a:rPr lang="el-GR" dirty="0" err="1"/>
              <a:t>ελευθερία.Η</a:t>
            </a:r>
            <a:r>
              <a:rPr lang="el-GR" dirty="0"/>
              <a:t> απομάκρυνση από το Θεό έχει ως αποτέλεσμα το θάνατο.</a:t>
            </a:r>
            <a:endParaRPr lang="el-GR" b="1" dirty="0"/>
          </a:p>
          <a:p>
            <a:endParaRPr lang="en-US" dirty="0"/>
          </a:p>
        </p:txBody>
      </p:sp>
    </p:spTree>
    <p:extLst>
      <p:ext uri="{BB962C8B-B14F-4D97-AF65-F5344CB8AC3E}">
        <p14:creationId xmlns:p14="http://schemas.microsoft.com/office/powerpoint/2010/main" val="3237129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κείμενο, σκίτσο/σχέδιο, βιβλίο, γράμμα">
            <a:extLst>
              <a:ext uri="{FF2B5EF4-FFF2-40B4-BE49-F238E27FC236}">
                <a16:creationId xmlns:a16="http://schemas.microsoft.com/office/drawing/2014/main" id="{7DA0CD90-3B39-CB63-EF07-6B22136E33A8}"/>
              </a:ext>
            </a:extLst>
          </p:cNvPr>
          <p:cNvPicPr>
            <a:picLocks noChangeAspect="1"/>
          </p:cNvPicPr>
          <p:nvPr/>
        </p:nvPicPr>
        <p:blipFill>
          <a:blip r:embed="rId2">
            <a:extLst>
              <a:ext uri="{28A0092B-C50C-407E-A947-70E740481C1C}">
                <a14:useLocalDpi xmlns:a14="http://schemas.microsoft.com/office/drawing/2010/main" val="0"/>
              </a:ext>
            </a:extLst>
          </a:blip>
          <a:srcRect r="-1" b="7478"/>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Θέση περιεχομένου 2">
            <a:extLst>
              <a:ext uri="{FF2B5EF4-FFF2-40B4-BE49-F238E27FC236}">
                <a16:creationId xmlns:a16="http://schemas.microsoft.com/office/drawing/2014/main" id="{E6EF4C67-B82D-F38F-E529-C3E0EEA97BA7}"/>
              </a:ext>
            </a:extLst>
          </p:cNvPr>
          <p:cNvSpPr>
            <a:spLocks noGrp="1"/>
          </p:cNvSpPr>
          <p:nvPr>
            <p:ph idx="1"/>
          </p:nvPr>
        </p:nvSpPr>
        <p:spPr>
          <a:xfrm>
            <a:off x="4905955" y="2071316"/>
            <a:ext cx="6713552" cy="4114800"/>
          </a:xfrm>
        </p:spPr>
        <p:txBody>
          <a:bodyPr anchor="t">
            <a:normAutofit/>
          </a:bodyPr>
          <a:lstStyle/>
          <a:p>
            <a:r>
              <a:rPr lang="el-GR" sz="2200" b="1" dirty="0"/>
              <a:t>Ο Θεός σώζει</a:t>
            </a:r>
            <a:r>
              <a:rPr lang="el-GR" sz="2200" dirty="0"/>
              <a:t>. Μετά τη δημιουργία του κόσμου το κύριο έργο του Θεού συνίσταται στη σωτηρία </a:t>
            </a:r>
            <a:r>
              <a:rPr lang="el-GR" sz="2200"/>
              <a:t>του.</a:t>
            </a:r>
          </a:p>
          <a:p>
            <a:r>
              <a:rPr lang="el-GR" sz="2200"/>
              <a:t> </a:t>
            </a:r>
            <a:r>
              <a:rPr lang="el-GR" sz="2200" dirty="0"/>
              <a:t>Αυτό επιτυγχάνεται με </a:t>
            </a:r>
            <a:r>
              <a:rPr lang="el-GR" sz="2200" b="1" dirty="0"/>
              <a:t>εκλογή</a:t>
            </a:r>
            <a:r>
              <a:rPr lang="el-GR" sz="2200" dirty="0"/>
              <a:t> ενός τμήματος της ανθρωπότητας, που θα ζει σε κοινωνία με το Θεό. Κύρια αρχή αυτής της ζωής είναι να έχει Θεό του μόνο τον ίδιο και να </a:t>
            </a:r>
            <a:r>
              <a:rPr lang="el-GR" sz="2200" b="1" dirty="0"/>
              <a:t>τηρεί τις εντολές Του</a:t>
            </a:r>
            <a:r>
              <a:rPr lang="el-GR" sz="2200" dirty="0"/>
              <a:t>.</a:t>
            </a:r>
          </a:p>
          <a:p>
            <a:r>
              <a:rPr lang="el-GR" sz="2200" dirty="0"/>
              <a:t> Το τμήμα αυτό της ανθρωπότητας που είναι ο Ισραήλ ονομάζεται γι’ αυτόν το λόγο «λαός του Θεού». </a:t>
            </a:r>
          </a:p>
        </p:txBody>
      </p:sp>
    </p:spTree>
    <p:extLst>
      <p:ext uri="{BB962C8B-B14F-4D97-AF65-F5344CB8AC3E}">
        <p14:creationId xmlns:p14="http://schemas.microsoft.com/office/powerpoint/2010/main" val="268280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38">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Εικόνα 10" descr="Εικόνα που περιέχει κερί, εσωτερικός χώρος, τοίχος, εσωτερική διακόσμηση&#10;&#10;Περιγραφή που δημιουργήθηκε αυτόματα">
            <a:extLst>
              <a:ext uri="{FF2B5EF4-FFF2-40B4-BE49-F238E27FC236}">
                <a16:creationId xmlns:a16="http://schemas.microsoft.com/office/drawing/2014/main" id="{E4CAFC48-B031-62A3-9B19-D81A925EA369}"/>
              </a:ext>
            </a:extLst>
          </p:cNvPr>
          <p:cNvPicPr>
            <a:picLocks noChangeAspect="1"/>
          </p:cNvPicPr>
          <p:nvPr/>
        </p:nvPicPr>
        <p:blipFill>
          <a:blip r:embed="rId2">
            <a:extLst>
              <a:ext uri="{28A0092B-C50C-407E-A947-70E740481C1C}">
                <a14:useLocalDpi xmlns:a14="http://schemas.microsoft.com/office/drawing/2010/main" val="0"/>
              </a:ext>
            </a:extLst>
          </a:blip>
          <a:srcRect l="3676" r="7036" b="1"/>
          <a:stretch/>
        </p:blipFill>
        <p:spPr>
          <a:xfrm>
            <a:off x="838200" y="364144"/>
            <a:ext cx="3335789" cy="2811320"/>
          </a:xfrm>
          <a:prstGeom prst="rect">
            <a:avLst/>
          </a:prstGeom>
        </p:spPr>
      </p:pic>
      <p:pic>
        <p:nvPicPr>
          <p:cNvPr id="13" name="Εικόνα 12">
            <a:extLst>
              <a:ext uri="{FF2B5EF4-FFF2-40B4-BE49-F238E27FC236}">
                <a16:creationId xmlns:a16="http://schemas.microsoft.com/office/drawing/2014/main" id="{FDF542C0-F599-D4DF-F7EA-BE24FD8EABB5}"/>
              </a:ext>
            </a:extLst>
          </p:cNvPr>
          <p:cNvPicPr>
            <a:picLocks noChangeAspect="1"/>
          </p:cNvPicPr>
          <p:nvPr/>
        </p:nvPicPr>
        <p:blipFill>
          <a:blip r:embed="rId3">
            <a:extLst>
              <a:ext uri="{28A0092B-C50C-407E-A947-70E740481C1C}">
                <a14:useLocalDpi xmlns:a14="http://schemas.microsoft.com/office/drawing/2010/main" val="0"/>
              </a:ext>
            </a:extLst>
          </a:blip>
          <a:srcRect l="4284" r="4284"/>
          <a:stretch/>
        </p:blipFill>
        <p:spPr>
          <a:xfrm>
            <a:off x="4578542" y="-191009"/>
            <a:ext cx="7171092" cy="4414743"/>
          </a:xfrm>
          <a:prstGeom prst="rect">
            <a:avLst/>
          </a:prstGeom>
        </p:spPr>
      </p:pic>
      <p:pic>
        <p:nvPicPr>
          <p:cNvPr id="15" name="Εικόνα 14" descr="Εικόνα που περιέχει εσωτερικός χώρος, τοίχος, έπιπλα, αίθουσα/μέγαρο&#10;&#10;Περιγραφή που δημιουργήθηκε αυτόματα">
            <a:extLst>
              <a:ext uri="{FF2B5EF4-FFF2-40B4-BE49-F238E27FC236}">
                <a16:creationId xmlns:a16="http://schemas.microsoft.com/office/drawing/2014/main" id="{3387A2C0-F427-0564-1FE4-89B6D25947AC}"/>
              </a:ext>
            </a:extLst>
          </p:cNvPr>
          <p:cNvPicPr>
            <a:picLocks noChangeAspect="1"/>
          </p:cNvPicPr>
          <p:nvPr/>
        </p:nvPicPr>
        <p:blipFill>
          <a:blip r:embed="rId4">
            <a:extLst>
              <a:ext uri="{28A0092B-C50C-407E-A947-70E740481C1C}">
                <a14:useLocalDpi xmlns:a14="http://schemas.microsoft.com/office/drawing/2010/main" val="0"/>
              </a:ext>
            </a:extLst>
          </a:blip>
          <a:srcRect l="12933" r="18518" b="-2"/>
          <a:stretch/>
        </p:blipFill>
        <p:spPr>
          <a:xfrm>
            <a:off x="597676" y="3682536"/>
            <a:ext cx="3336953" cy="2811320"/>
          </a:xfrm>
          <a:prstGeom prst="rect">
            <a:avLst/>
          </a:prstGeom>
        </p:spPr>
      </p:pic>
      <p:sp>
        <p:nvSpPr>
          <p:cNvPr id="145" name="Rectangle 14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E9C815-E0B5-F2B4-C314-0BFB267C49C6}"/>
              </a:ext>
            </a:extLst>
          </p:cNvPr>
          <p:cNvSpPr txBox="1"/>
          <p:nvPr/>
        </p:nvSpPr>
        <p:spPr>
          <a:xfrm>
            <a:off x="5151121" y="5262879"/>
            <a:ext cx="6598514" cy="1104669"/>
          </a:xfrm>
          <a:prstGeom prst="rect">
            <a:avLst/>
          </a:prstGeom>
        </p:spPr>
        <p:txBody>
          <a:bodyPr vert="horz" lIns="91440" tIns="45720" rIns="91440" bIns="45720" rtlCol="0" anchor="ctr">
            <a:normAutofit/>
          </a:bodyPr>
          <a:lstStyle/>
          <a:p>
            <a:pPr indent="-228600">
              <a:lnSpc>
                <a:spcPct val="90000"/>
              </a:lnSpc>
              <a:spcAft>
                <a:spcPts val="800"/>
              </a:spcAft>
              <a:buFont typeface="Arial" panose="020B0604020202020204" pitchFamily="34" charset="0"/>
              <a:buChar char="•"/>
            </a:pPr>
            <a:r>
              <a:rPr lang="en-US" sz="2000" i="1" dirty="0">
                <a:effectLst/>
                <a:highlight>
                  <a:srgbClr val="FFFF00"/>
                </a:highlight>
              </a:rPr>
              <a:t>Παρα</a:t>
            </a:r>
            <a:r>
              <a:rPr lang="en-US" sz="2000" i="1" dirty="0" err="1">
                <a:effectLst/>
                <a:highlight>
                  <a:srgbClr val="FFFF00"/>
                </a:highlight>
              </a:rPr>
              <a:t>τήρησε</a:t>
            </a:r>
            <a:r>
              <a:rPr lang="en-US" sz="2000" i="1" dirty="0">
                <a:effectLst/>
                <a:highlight>
                  <a:srgbClr val="FFFF00"/>
                </a:highlight>
              </a:rPr>
              <a:t> </a:t>
            </a:r>
            <a:r>
              <a:rPr lang="en-US" sz="2000" i="1" dirty="0" err="1">
                <a:effectLst/>
                <a:highlight>
                  <a:srgbClr val="FFFF00"/>
                </a:highlight>
              </a:rPr>
              <a:t>τις</a:t>
            </a:r>
            <a:r>
              <a:rPr lang="en-US" sz="2000" i="1" dirty="0">
                <a:effectLst/>
                <a:highlight>
                  <a:srgbClr val="FFFF00"/>
                </a:highlight>
              </a:rPr>
              <a:t> </a:t>
            </a:r>
            <a:r>
              <a:rPr lang="en-US" sz="2000" i="1" dirty="0" err="1">
                <a:effectLst/>
                <a:highlight>
                  <a:srgbClr val="FFFF00"/>
                </a:highlight>
              </a:rPr>
              <a:t>εικόνες</a:t>
            </a:r>
            <a:r>
              <a:rPr lang="en-US" sz="2000" i="1" dirty="0">
                <a:effectLst/>
                <a:highlight>
                  <a:srgbClr val="FFFF00"/>
                </a:highlight>
              </a:rPr>
              <a:t> και β</a:t>
            </a:r>
            <a:r>
              <a:rPr lang="en-US" sz="2000" i="1" dirty="0" err="1">
                <a:effectLst/>
                <a:highlight>
                  <a:srgbClr val="FFFF00"/>
                </a:highlight>
              </a:rPr>
              <a:t>ρες</a:t>
            </a:r>
            <a:r>
              <a:rPr lang="en-US" sz="2000" i="1" dirty="0">
                <a:effectLst/>
                <a:highlight>
                  <a:srgbClr val="FFFF00"/>
                </a:highlight>
              </a:rPr>
              <a:t> τα </a:t>
            </a:r>
            <a:r>
              <a:rPr lang="en-US" sz="2000" i="1" dirty="0" err="1">
                <a:effectLst/>
                <a:highlight>
                  <a:srgbClr val="FFFF00"/>
                </a:highlight>
              </a:rPr>
              <a:t>κοινά</a:t>
            </a:r>
            <a:r>
              <a:rPr lang="en-US" sz="2000" i="1" dirty="0">
                <a:effectLst/>
                <a:highlight>
                  <a:srgbClr val="FFFF00"/>
                </a:highlight>
              </a:rPr>
              <a:t> </a:t>
            </a:r>
            <a:r>
              <a:rPr lang="en-US" sz="2000" i="1" dirty="0" err="1">
                <a:effectLst/>
                <a:highlight>
                  <a:srgbClr val="FFFF00"/>
                </a:highlight>
              </a:rPr>
              <a:t>σημεί</a:t>
            </a:r>
            <a:r>
              <a:rPr lang="en-US" sz="2000" i="1" dirty="0">
                <a:effectLst/>
                <a:highlight>
                  <a:srgbClr val="FFFF00"/>
                </a:highlight>
              </a:rPr>
              <a:t>α της συναγωγής</a:t>
            </a:r>
          </a:p>
        </p:txBody>
      </p:sp>
    </p:spTree>
    <p:extLst>
      <p:ext uri="{BB962C8B-B14F-4D97-AF65-F5344CB8AC3E}">
        <p14:creationId xmlns:p14="http://schemas.microsoft.com/office/powerpoint/2010/main" val="316089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6">
            <a:extLst>
              <a:ext uri="{FF2B5EF4-FFF2-40B4-BE49-F238E27FC236}">
                <a16:creationId xmlns:a16="http://schemas.microsoft.com/office/drawing/2014/main" id="{FFB91160-B38C-E383-E4C3-6E420E554E14}"/>
              </a:ext>
            </a:extLst>
          </p:cNvPr>
          <p:cNvSpPr>
            <a:spLocks noGrp="1"/>
          </p:cNvSpPr>
          <p:nvPr>
            <p:ph type="title"/>
          </p:nvPr>
        </p:nvSpPr>
        <p:spPr>
          <a:xfrm>
            <a:off x="572493" y="238539"/>
            <a:ext cx="11018520" cy="1434415"/>
          </a:xfrm>
        </p:spPr>
        <p:txBody>
          <a:bodyPr anchor="b">
            <a:normAutofit/>
          </a:bodyPr>
          <a:lstStyle/>
          <a:p>
            <a:r>
              <a:rPr lang="el-GR" sz="5400"/>
              <a:t>Λατρευτική πράξη </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47227FCE-B218-9A80-CEE8-55DD4685EF88}"/>
              </a:ext>
            </a:extLst>
          </p:cNvPr>
          <p:cNvSpPr>
            <a:spLocks noGrp="1"/>
          </p:cNvSpPr>
          <p:nvPr>
            <p:ph idx="1"/>
          </p:nvPr>
        </p:nvSpPr>
        <p:spPr>
          <a:xfrm>
            <a:off x="572493" y="2071316"/>
            <a:ext cx="6713552" cy="4119172"/>
          </a:xfrm>
        </p:spPr>
        <p:txBody>
          <a:bodyPr anchor="t">
            <a:normAutofit/>
          </a:bodyPr>
          <a:lstStyle/>
          <a:p>
            <a:r>
              <a:rPr lang="el-GR" sz="2200" dirty="0"/>
              <a:t>1. </a:t>
            </a:r>
            <a:r>
              <a:rPr lang="el-GR" sz="2200" b="1" dirty="0"/>
              <a:t>Η Συναγωγή</a:t>
            </a:r>
            <a:r>
              <a:rPr lang="el-GR" sz="2200" dirty="0"/>
              <a:t>. Το κέντρο της ιουδαϊκής λατρείας .Η σύγχρονη συναγωγή αποτελείται από </a:t>
            </a:r>
            <a:r>
              <a:rPr lang="el-GR" sz="2200" b="1" dirty="0"/>
              <a:t>μια αίθουσα</a:t>
            </a:r>
            <a:r>
              <a:rPr lang="el-GR" sz="2200" dirty="0"/>
              <a:t>, στο κέντρο της οποίας και μπροστά από τα καθίσματα των πιστών βρίσκεται ένα </a:t>
            </a:r>
            <a:r>
              <a:rPr lang="el-GR" sz="2200" b="1" dirty="0"/>
              <a:t>υπερυψωμένο βάθρο. </a:t>
            </a:r>
            <a:r>
              <a:rPr lang="el-GR" sz="2200" dirty="0"/>
              <a:t>Η λατρεία συνίσταται από </a:t>
            </a:r>
            <a:r>
              <a:rPr lang="el-GR" sz="2200" b="1" dirty="0"/>
              <a:t>τρεις βασικές ακολουθίες (</a:t>
            </a:r>
            <a:r>
              <a:rPr lang="el-GR" sz="2200" dirty="0"/>
              <a:t>το πρωί, το απόγευμα και το βράδυ). Εμπλουτισμένες παραλλαγές αυτού του συνόλου τελούνται το Σάββατο, που είναι η κυρίως λατρευτική μέρα του Ιουδαϊσμού, και τις γιορτές. </a:t>
            </a:r>
            <a:endParaRPr lang="en-US" sz="2200" dirty="0"/>
          </a:p>
        </p:txBody>
      </p:sp>
      <p:pic>
        <p:nvPicPr>
          <p:cNvPr id="10" name="Θέση περιεχομένου 9" descr="Εικόνα που περιέχει κερί, εσωτερικός χώρος, τοίχος, εσωτερική διακόσμηση&#10;&#10;Περιγραφή που δημιουργήθηκε αυτόματα">
            <a:extLst>
              <a:ext uri="{FF2B5EF4-FFF2-40B4-BE49-F238E27FC236}">
                <a16:creationId xmlns:a16="http://schemas.microsoft.com/office/drawing/2014/main" id="{C726A062-591F-95A2-7CA0-F3990F6D4BE1}"/>
              </a:ext>
            </a:extLst>
          </p:cNvPr>
          <p:cNvPicPr>
            <a:picLocks noChangeAspect="1"/>
          </p:cNvPicPr>
          <p:nvPr/>
        </p:nvPicPr>
        <p:blipFill>
          <a:blip r:embed="rId2">
            <a:extLst>
              <a:ext uri="{28A0092B-C50C-407E-A947-70E740481C1C}">
                <a14:useLocalDpi xmlns:a14="http://schemas.microsoft.com/office/drawing/2010/main" val="0"/>
              </a:ext>
            </a:extLst>
          </a:blip>
          <a:srcRect l="12123" r="15484" b="2"/>
          <a:stretch/>
        </p:blipFill>
        <p:spPr>
          <a:xfrm>
            <a:off x="7675658" y="2093976"/>
            <a:ext cx="3941064" cy="4096512"/>
          </a:xfrm>
          <a:prstGeom prst="rect">
            <a:avLst/>
          </a:prstGeom>
        </p:spPr>
      </p:pic>
    </p:spTree>
    <p:extLst>
      <p:ext uri="{BB962C8B-B14F-4D97-AF65-F5344CB8AC3E}">
        <p14:creationId xmlns:p14="http://schemas.microsoft.com/office/powerpoint/2010/main" val="299996102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577</TotalTime>
  <Words>1188</Words>
  <Application>Microsoft Office PowerPoint</Application>
  <PresentationFormat>Ευρεία οθόνη</PresentationFormat>
  <Paragraphs>53</Paragraphs>
  <Slides>21</Slides>
  <Notes>1</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21</vt:i4>
      </vt:variant>
    </vt:vector>
  </HeadingPairs>
  <TitlesOfParts>
    <vt:vector size="28" baseType="lpstr">
      <vt:lpstr>Aptos</vt:lpstr>
      <vt:lpstr>Aptos Display</vt:lpstr>
      <vt:lpstr>Arial</vt:lpstr>
      <vt:lpstr>Calibri</vt:lpstr>
      <vt:lpstr>system-ui</vt:lpstr>
      <vt:lpstr>Tahoma</vt:lpstr>
      <vt:lpstr>Θέμα του Office</vt:lpstr>
      <vt:lpstr>ΙΟΥΔΑΪΣΜΟΣ</vt:lpstr>
      <vt:lpstr>Παρουσίαση του PowerPoint</vt:lpstr>
      <vt:lpstr>Η ημέρα του Σαββάτου στον Ιουδαϊσμό</vt:lpstr>
      <vt:lpstr>שַׁבָּת        Σάββατο </vt:lpstr>
      <vt:lpstr>Βασικές θεολογικές διδασκαλίες</vt:lpstr>
      <vt:lpstr>Βασικές θεολογικές διδασκαλίες</vt:lpstr>
      <vt:lpstr>Παρουσίαση του PowerPoint</vt:lpstr>
      <vt:lpstr>Παρουσίαση του PowerPoint</vt:lpstr>
      <vt:lpstr>Λατρευτική πράξη </vt:lpstr>
      <vt:lpstr>Ιερά κείμενα</vt:lpstr>
      <vt:lpstr> Ταλμούδ (εβρ. תַּלְמוּד 'talmūd')</vt:lpstr>
      <vt:lpstr>Εορταστικός κύκλος Κύριες γιορτές</vt:lpstr>
      <vt:lpstr>Παρουσίαση του PowerPoint</vt:lpstr>
      <vt:lpstr>Η εξέλιξη του Ιουδαϊσμού στη μετά Χριστόν εποχή μέχρι σήμερα</vt:lpstr>
      <vt:lpstr>Παρουσίαση του PowerPoint</vt:lpstr>
      <vt:lpstr>Γνωρίζετε τις παρακάτω έννοιες;</vt:lpstr>
      <vt:lpstr>Παρουσίαση του PowerPoint</vt:lpstr>
      <vt:lpstr>Παρουσίαση του PowerPoint</vt:lpstr>
      <vt:lpstr>Παρουσίαση του PowerPoint</vt:lpstr>
      <vt:lpstr>ΦΎΛΛΟ ΕΡΓΑΣΙΑΣ</vt:lpstr>
      <vt:lpstr>ΓΙΟΡΤΕΣ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basilisa01@gmail.com</dc:creator>
  <cp:lastModifiedBy>basilisa01@gmail.com</cp:lastModifiedBy>
  <cp:revision>4</cp:revision>
  <dcterms:created xsi:type="dcterms:W3CDTF">2025-01-07T21:58:24Z</dcterms:created>
  <dcterms:modified xsi:type="dcterms:W3CDTF">2025-05-26T20:45:09Z</dcterms:modified>
</cp:coreProperties>
</file>