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hswEymSeljmqXjwVMP+AzBYimx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learningapps.org/watch?v=przgh3rut21" TargetMode="External"/><Relationship Id="rId4" Type="http://schemas.openxmlformats.org/officeDocument/2006/relationships/image" Target="../media/image24.png"/><Relationship Id="rId5" Type="http://schemas.openxmlformats.org/officeDocument/2006/relationships/image" Target="../media/image2.jpg"/><Relationship Id="rId6" Type="http://schemas.openxmlformats.org/officeDocument/2006/relationships/hyperlink" Target="https://learningapps.org/watch?v=przgh3rut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youtu.be/wgSQyza_iF4" TargetMode="External"/><Relationship Id="rId4" Type="http://schemas.openxmlformats.org/officeDocument/2006/relationships/image" Target="../media/image22.png"/><Relationship Id="rId5" Type="http://schemas.openxmlformats.org/officeDocument/2006/relationships/hyperlink" Target="https://youtu.be/wgSQyza_iF4" TargetMode="External"/><Relationship Id="rId6"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youtu.be/cFs_1Z5Lhc4" TargetMode="External"/><Relationship Id="rId4" Type="http://schemas.openxmlformats.org/officeDocument/2006/relationships/image" Target="../media/image26.jp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youtu.be/NO4kq72vGL8" TargetMode="External"/><Relationship Id="rId4" Type="http://schemas.openxmlformats.org/officeDocument/2006/relationships/hyperlink" Target="https://youtu.be/NO4kq72vGL8" TargetMode="External"/><Relationship Id="rId11" Type="http://schemas.openxmlformats.org/officeDocument/2006/relationships/image" Target="../media/image6.png"/><Relationship Id="rId10" Type="http://schemas.openxmlformats.org/officeDocument/2006/relationships/image" Target="../media/image2.jpg"/><Relationship Id="rId9" Type="http://schemas.openxmlformats.org/officeDocument/2006/relationships/image" Target="../media/image21.png"/><Relationship Id="rId5" Type="http://schemas.openxmlformats.org/officeDocument/2006/relationships/hyperlink" Target="https://youtu.be/6WBHHco0MK8" TargetMode="External"/><Relationship Id="rId6" Type="http://schemas.openxmlformats.org/officeDocument/2006/relationships/hyperlink" Target="https://learningapps.org/watch?v=przgh3rut21" TargetMode="External"/><Relationship Id="rId7" Type="http://schemas.openxmlformats.org/officeDocument/2006/relationships/hyperlink" Target="https://youtu.be/wgSQyza_iF4" TargetMode="External"/><Relationship Id="rId8" Type="http://schemas.openxmlformats.org/officeDocument/2006/relationships/hyperlink" Target="https://youtu.be/cFs_1Z5Lhc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youtu.be/iDwRI4LH4_I" TargetMode="External"/><Relationship Id="rId5" Type="http://schemas.openxmlformats.org/officeDocument/2006/relationships/image" Target="../media/image11.jpg"/><Relationship Id="rId6" Type="http://schemas.openxmlformats.org/officeDocument/2006/relationships/hyperlink" Target="https://youtu.be/iDwRI4LH4_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youtu.be/vh5_F136oX4" TargetMode="External"/><Relationship Id="rId4" Type="http://schemas.openxmlformats.org/officeDocument/2006/relationships/image" Target="../media/image12.png"/><Relationship Id="rId5" Type="http://schemas.openxmlformats.org/officeDocument/2006/relationships/image" Target="../media/image2.jpg"/><Relationship Id="rId6" Type="http://schemas.openxmlformats.org/officeDocument/2006/relationships/hyperlink" Target="https://youtu.be/NO4kq72vGL8" TargetMode="External"/><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2.jp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youtu.be/6WBHHco0MK8" TargetMode="External"/><Relationship Id="rId4" Type="http://schemas.openxmlformats.org/officeDocument/2006/relationships/image" Target="../media/image17.jp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jpg"/><Relationship Id="rId6"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8.pn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951388" y="429371"/>
            <a:ext cx="8400549" cy="523013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89" name="Google Shape;89;p1"/>
          <p:cNvSpPr/>
          <p:nvPr/>
        </p:nvSpPr>
        <p:spPr>
          <a:xfrm>
            <a:off x="1864079" y="5934670"/>
            <a:ext cx="85751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l-GR" sz="5400" u="none" cap="none" strike="noStrike">
                <a:solidFill>
                  <a:schemeClr val="accent1"/>
                </a:solidFill>
                <a:latin typeface="Calibri"/>
                <a:ea typeface="Calibri"/>
                <a:cs typeface="Calibri"/>
                <a:sym typeface="Calibri"/>
              </a:rPr>
              <a:t>H Γη μας και άλλα θαυμαστά!</a:t>
            </a:r>
            <a:endParaRPr b="0" i="0" sz="5400" u="none" cap="none" strike="noStrike">
              <a:solidFill>
                <a:schemeClr val="accen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11211048" y="6186114"/>
            <a:ext cx="980951" cy="6718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0"/>
          <p:cNvPicPr preferRelativeResize="0"/>
          <p:nvPr>
            <p:ph idx="1" type="body"/>
          </p:nvPr>
        </p:nvPicPr>
        <p:blipFill rotWithShape="1">
          <a:blip r:embed="rId3">
            <a:alphaModFix/>
          </a:blip>
          <a:srcRect b="0" l="0" r="0" t="0"/>
          <a:stretch/>
        </p:blipFill>
        <p:spPr>
          <a:xfrm>
            <a:off x="838200" y="2116483"/>
            <a:ext cx="5480038" cy="4546710"/>
          </a:xfrm>
          <a:prstGeom prst="rect">
            <a:avLst/>
          </a:prstGeom>
          <a:noFill/>
          <a:ln cap="sq" cmpd="sng" w="190500">
            <a:solidFill>
              <a:srgbClr val="548135"/>
            </a:solidFill>
            <a:prstDash val="solid"/>
            <a:miter lim="800000"/>
            <a:headEnd len="sm" w="sm" type="none"/>
            <a:tailEnd len="sm" w="sm" type="none"/>
          </a:ln>
          <a:effectLst>
            <a:outerShdw blurRad="254000" rotWithShape="0" algn="bl">
              <a:srgbClr val="000000">
                <a:alpha val="42745"/>
              </a:srgbClr>
            </a:outerShdw>
          </a:effectLst>
        </p:spPr>
      </p:pic>
      <p:sp>
        <p:nvSpPr>
          <p:cNvPr id="175" name="Google Shape;175;p10"/>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Εσείς το ξέρετε;</a:t>
            </a:r>
            <a:endParaRPr/>
          </a:p>
        </p:txBody>
      </p:sp>
      <p:sp>
        <p:nvSpPr>
          <p:cNvPr id="176" name="Google Shape;176;p10"/>
          <p:cNvSpPr/>
          <p:nvPr/>
        </p:nvSpPr>
        <p:spPr>
          <a:xfrm>
            <a:off x="7092563" y="2116483"/>
            <a:ext cx="4595854" cy="2981739"/>
          </a:xfrm>
          <a:prstGeom prst="cloudCallout">
            <a:avLst>
              <a:gd fmla="val -88134" name="adj1"/>
              <a:gd fmla="val 68100" name="adj2"/>
            </a:avLst>
          </a:prstGeom>
          <a:solidFill>
            <a:srgbClr val="A8D08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2800">
                <a:solidFill>
                  <a:srgbClr val="548135"/>
                </a:solidFill>
                <a:latin typeface="Comic Sans MS"/>
                <a:ea typeface="Comic Sans MS"/>
                <a:cs typeface="Comic Sans MS"/>
                <a:sym typeface="Comic Sans MS"/>
              </a:rPr>
              <a:t>Το μεγαλύτερο μέρος της γης καλύπτεται από νερό!</a:t>
            </a:r>
            <a:endParaRPr/>
          </a:p>
        </p:txBody>
      </p:sp>
      <p:sp>
        <p:nvSpPr>
          <p:cNvPr id="177" name="Google Shape;177;p10"/>
          <p:cNvSpPr/>
          <p:nvPr/>
        </p:nvSpPr>
        <p:spPr>
          <a:xfrm>
            <a:off x="7083080" y="5440190"/>
            <a:ext cx="427072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2800">
                <a:solidFill>
                  <a:schemeClr val="accent1"/>
                </a:solidFill>
                <a:latin typeface="Comic Sans MS"/>
                <a:ea typeface="Comic Sans MS"/>
                <a:cs typeface="Comic Sans MS"/>
                <a:sym typeface="Comic Sans MS"/>
              </a:rPr>
              <a:t>Γι’ αυτό την λένε αλλιώς</a:t>
            </a:r>
            <a:endParaRPr/>
          </a:p>
          <a:p>
            <a:pPr indent="0" lvl="0" marL="0" marR="0" rtl="0" algn="ctr">
              <a:spcBef>
                <a:spcPts val="0"/>
              </a:spcBef>
              <a:spcAft>
                <a:spcPts val="0"/>
              </a:spcAft>
              <a:buNone/>
            </a:pPr>
            <a:r>
              <a:rPr b="1" lang="el-GR" sz="2800">
                <a:solidFill>
                  <a:schemeClr val="accent1"/>
                </a:solidFill>
                <a:latin typeface="Comic Sans MS"/>
                <a:ea typeface="Comic Sans MS"/>
                <a:cs typeface="Comic Sans MS"/>
                <a:sym typeface="Comic Sans MS"/>
              </a:rPr>
              <a:t> και Μπλε πλανήτη!</a:t>
            </a:r>
            <a:endParaRPr b="1" sz="2800" cap="none">
              <a:solidFill>
                <a:schemeClr val="accent1"/>
              </a:solidFill>
              <a:latin typeface="Comic Sans MS"/>
              <a:ea typeface="Comic Sans MS"/>
              <a:cs typeface="Comic Sans MS"/>
              <a:sym typeface="Comic Sans MS"/>
            </a:endParaRPr>
          </a:p>
        </p:txBody>
      </p:sp>
      <p:pic>
        <p:nvPicPr>
          <p:cNvPr id="178" name="Google Shape;178;p10"/>
          <p:cNvPicPr preferRelativeResize="0"/>
          <p:nvPr/>
        </p:nvPicPr>
        <p:blipFill rotWithShape="1">
          <a:blip r:embed="rId4">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Ελάτε να παίξουμε!</a:t>
            </a:r>
            <a:endParaRPr/>
          </a:p>
        </p:txBody>
      </p:sp>
      <p:pic>
        <p:nvPicPr>
          <p:cNvPr id="184" name="Google Shape;184;p11">
            <a:hlinkClick r:id="rId3"/>
          </p:cNvPr>
          <p:cNvPicPr preferRelativeResize="0"/>
          <p:nvPr>
            <p:ph idx="1" type="body"/>
          </p:nvPr>
        </p:nvPicPr>
        <p:blipFill rotWithShape="1">
          <a:blip r:embed="rId4">
            <a:alphaModFix/>
          </a:blip>
          <a:srcRect b="0" l="0" r="0" t="0"/>
          <a:stretch/>
        </p:blipFill>
        <p:spPr>
          <a:xfrm>
            <a:off x="1807332" y="1935817"/>
            <a:ext cx="8218600" cy="4622963"/>
          </a:xfrm>
          <a:prstGeom prst="rect">
            <a:avLst/>
          </a:prstGeom>
          <a:noFill/>
          <a:ln cap="sq" cmpd="sng" w="190500">
            <a:solidFill>
              <a:srgbClr val="548135"/>
            </a:solidFill>
            <a:prstDash val="solid"/>
            <a:miter lim="800000"/>
            <a:headEnd len="sm" w="sm" type="none"/>
            <a:tailEnd len="sm" w="sm" type="none"/>
          </a:ln>
          <a:effectLst>
            <a:outerShdw blurRad="254000" rotWithShape="0" algn="bl">
              <a:srgbClr val="000000">
                <a:alpha val="42745"/>
              </a:srgbClr>
            </a:outerShdw>
          </a:effectLst>
        </p:spPr>
      </p:pic>
      <p:pic>
        <p:nvPicPr>
          <p:cNvPr id="185" name="Google Shape;185;p11"/>
          <p:cNvPicPr preferRelativeResize="0"/>
          <p:nvPr/>
        </p:nvPicPr>
        <p:blipFill rotWithShape="1">
          <a:blip r:embed="rId5">
            <a:alphaModFix/>
          </a:blip>
          <a:srcRect b="0" l="0" r="0" t="0"/>
          <a:stretch/>
        </p:blipFill>
        <p:spPr>
          <a:xfrm>
            <a:off x="11257484" y="6217920"/>
            <a:ext cx="934516" cy="640080"/>
          </a:xfrm>
          <a:prstGeom prst="rect">
            <a:avLst/>
          </a:prstGeom>
          <a:noFill/>
          <a:ln>
            <a:noFill/>
          </a:ln>
        </p:spPr>
      </p:pic>
      <p:sp>
        <p:nvSpPr>
          <p:cNvPr id="186" name="Google Shape;186;p11"/>
          <p:cNvSpPr txBox="1"/>
          <p:nvPr/>
        </p:nvSpPr>
        <p:spPr>
          <a:xfrm>
            <a:off x="3397195" y="1259255"/>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u="sng">
                <a:solidFill>
                  <a:schemeClr val="dk1"/>
                </a:solidFill>
                <a:latin typeface="Comic Sans MS"/>
                <a:ea typeface="Comic Sans MS"/>
                <a:cs typeface="Comic Sans MS"/>
                <a:sym typeface="Comic Sans MS"/>
                <a:hlinkClick r:id="rId6">
                  <a:extLst>
                    <a:ext uri="{A12FA001-AC4F-418D-AE19-62706E023703}">
                      <ahyp:hlinkClr val="tx"/>
                    </a:ext>
                  </a:extLst>
                </a:hlinkClick>
              </a:rPr>
              <a:t>https://learningapps.org/watch?v=przgh3rut21</a:t>
            </a:r>
            <a:endParaRPr b="1" sz="180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2">
            <a:hlinkClick r:id="rId3"/>
          </p:cNvPr>
          <p:cNvPicPr preferRelativeResize="0"/>
          <p:nvPr>
            <p:ph idx="1" type="body"/>
          </p:nvPr>
        </p:nvPicPr>
        <p:blipFill rotWithShape="1">
          <a:blip r:embed="rId4">
            <a:alphaModFix/>
          </a:blip>
          <a:srcRect b="0" l="0" r="0" t="0"/>
          <a:stretch/>
        </p:blipFill>
        <p:spPr>
          <a:xfrm>
            <a:off x="2120811" y="2372125"/>
            <a:ext cx="7775450" cy="4351338"/>
          </a:xfrm>
          <a:prstGeom prst="rect">
            <a:avLst/>
          </a:prstGeom>
          <a:noFill/>
          <a:ln cap="sq" cmpd="sng" w="190500">
            <a:solidFill>
              <a:srgbClr val="385623"/>
            </a:solidFill>
            <a:prstDash val="solid"/>
            <a:miter lim="800000"/>
            <a:headEnd len="sm" w="sm" type="none"/>
            <a:tailEnd len="sm" w="sm" type="none"/>
          </a:ln>
          <a:effectLst>
            <a:outerShdw blurRad="254000" rotWithShape="0" algn="bl">
              <a:srgbClr val="000000">
                <a:alpha val="42745"/>
              </a:srgbClr>
            </a:outerShdw>
          </a:effectLst>
        </p:spPr>
      </p:pic>
      <p:sp>
        <p:nvSpPr>
          <p:cNvPr id="192" name="Google Shape;192;p12"/>
          <p:cNvSpPr txBox="1"/>
          <p:nvPr>
            <p:ph type="title"/>
          </p:nvPr>
        </p:nvSpPr>
        <p:spPr>
          <a:xfrm>
            <a:off x="838200" y="388979"/>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Η Γη μας χρειάζεται…</a:t>
            </a:r>
            <a:endParaRPr/>
          </a:p>
        </p:txBody>
      </p:sp>
      <p:sp>
        <p:nvSpPr>
          <p:cNvPr id="193" name="Google Shape;193;p12"/>
          <p:cNvSpPr txBox="1"/>
          <p:nvPr/>
        </p:nvSpPr>
        <p:spPr>
          <a:xfrm>
            <a:off x="4093266" y="1858667"/>
            <a:ext cx="38305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u="sng">
                <a:solidFill>
                  <a:srgbClr val="548135"/>
                </a:solidFill>
                <a:latin typeface="Comic Sans MS"/>
                <a:ea typeface="Comic Sans MS"/>
                <a:cs typeface="Comic Sans MS"/>
                <a:sym typeface="Comic Sans MS"/>
                <a:hlinkClick r:id="rId5">
                  <a:extLst>
                    <a:ext uri="{A12FA001-AC4F-418D-AE19-62706E023703}">
                      <ahyp:hlinkClr val="tx"/>
                    </a:ext>
                  </a:extLst>
                </a:hlinkClick>
              </a:rPr>
              <a:t>https://youtu.be/wgSQyza_iF4</a:t>
            </a:r>
            <a:endParaRPr b="1" sz="1800">
              <a:solidFill>
                <a:srgbClr val="548135"/>
              </a:solidFill>
              <a:latin typeface="Comic Sans MS"/>
              <a:ea typeface="Comic Sans MS"/>
              <a:cs typeface="Comic Sans MS"/>
              <a:sym typeface="Comic Sans MS"/>
            </a:endParaRPr>
          </a:p>
        </p:txBody>
      </p:sp>
      <p:pic>
        <p:nvPicPr>
          <p:cNvPr id="194" name="Google Shape;194;p12"/>
          <p:cNvPicPr preferRelativeResize="0"/>
          <p:nvPr/>
        </p:nvPicPr>
        <p:blipFill rotWithShape="1">
          <a:blip r:embed="rId6">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Έχετε αποστολή:Η Ώρα της Γης!</a:t>
            </a:r>
            <a:endParaRPr b="1">
              <a:latin typeface="Comic Sans MS"/>
              <a:ea typeface="Comic Sans MS"/>
              <a:cs typeface="Comic Sans MS"/>
              <a:sym typeface="Comic Sans MS"/>
            </a:endParaRPr>
          </a:p>
        </p:txBody>
      </p:sp>
      <p:pic>
        <p:nvPicPr>
          <p:cNvPr id="200" name="Google Shape;200;p13"/>
          <p:cNvPicPr preferRelativeResize="0"/>
          <p:nvPr>
            <p:ph idx="1" type="body"/>
          </p:nvPr>
        </p:nvPicPr>
        <p:blipFill rotWithShape="1">
          <a:blip r:embed="rId3">
            <a:alphaModFix/>
          </a:blip>
          <a:srcRect b="0" l="0" r="0" t="0"/>
          <a:stretch/>
        </p:blipFill>
        <p:spPr>
          <a:xfrm>
            <a:off x="1073426" y="1941323"/>
            <a:ext cx="3381149" cy="4719521"/>
          </a:xfrm>
          <a:prstGeom prst="rect">
            <a:avLst/>
          </a:prstGeom>
          <a:solidFill>
            <a:srgbClr val="ECECEC"/>
          </a:solidFill>
          <a:ln cap="rnd" cmpd="sng" w="190500">
            <a:solidFill>
              <a:srgbClr val="548135"/>
            </a:solidFill>
            <a:prstDash val="solid"/>
            <a:round/>
            <a:headEnd len="sm" w="sm" type="none"/>
            <a:tailEnd len="sm" w="sm" type="none"/>
          </a:ln>
          <a:effectLst>
            <a:outerShdw blurRad="50000" rotWithShape="0" algn="tl">
              <a:srgbClr val="000000">
                <a:alpha val="40784"/>
              </a:srgbClr>
            </a:outerShdw>
          </a:effectLst>
        </p:spPr>
      </p:pic>
      <p:sp>
        <p:nvSpPr>
          <p:cNvPr id="201" name="Google Shape;201;p13"/>
          <p:cNvSpPr/>
          <p:nvPr/>
        </p:nvSpPr>
        <p:spPr>
          <a:xfrm>
            <a:off x="5654396" y="2065982"/>
            <a:ext cx="5699403" cy="3841837"/>
          </a:xfrm>
          <a:prstGeom prst="cloudCallout">
            <a:avLst>
              <a:gd fmla="val -112934" name="adj1"/>
              <a:gd fmla="val 45104" name="adj2"/>
            </a:avLst>
          </a:prstGeom>
          <a:solidFill>
            <a:srgbClr val="A8D08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1200">
                <a:solidFill>
                  <a:schemeClr val="lt1"/>
                </a:solidFill>
                <a:latin typeface="Comic Sans MS"/>
                <a:ea typeface="Comic Sans MS"/>
                <a:cs typeface="Comic Sans MS"/>
                <a:sym typeface="Comic Sans MS"/>
              </a:rPr>
              <a:t>H Ώρα της Γης είναι μία παγκόσμια δράση που διοργανώνεται από το Παγκόσμιο Ταμείο για τη Φύση (WWF) μία φορά τον χρόνο στα τέλη Μαρτίου, ενθαρρύνοντας τους ανθρώπους, τις κοινότητες, τις επιχειρήσεις και τους κρατικούς φορείς, να σβήνουν τον μη απαραίτητο ηλεκτρικό φωτισμό για εξήντα λεπτά, από τις 8:30'μ.μ. έως τις 9:30'μ.μ., ώστε να εξοικονομείται ενέργεια, σε μία συμβολική κίνηση διαμαρτυρίας υπέρ της προστασίας του φυσικού περιβάλλοντος!</a:t>
            </a:r>
            <a:endParaRPr/>
          </a:p>
        </p:txBody>
      </p:sp>
      <p:pic>
        <p:nvPicPr>
          <p:cNvPr id="202" name="Google Shape;202;p13"/>
          <p:cNvPicPr preferRelativeResize="0"/>
          <p:nvPr/>
        </p:nvPicPr>
        <p:blipFill rotWithShape="1">
          <a:blip r:embed="rId4">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838200" y="316943"/>
            <a:ext cx="10515599" cy="1421928"/>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lt1"/>
              </a:buClr>
              <a:buSzPts val="2400"/>
              <a:buFont typeface="Comic Sans MS"/>
              <a:buNone/>
            </a:pPr>
            <a:r>
              <a:rPr b="1" lang="el-GR" sz="2400">
                <a:solidFill>
                  <a:schemeClr val="lt1"/>
                </a:solidFill>
                <a:latin typeface="Comic Sans MS"/>
                <a:ea typeface="Comic Sans MS"/>
                <a:cs typeface="Comic Sans MS"/>
                <a:sym typeface="Comic Sans MS"/>
              </a:rPr>
              <a:t>Έτσι κι εμείς το Σάββατο στις 8 και μισή το απόγευμα</a:t>
            </a:r>
            <a:endParaRPr/>
          </a:p>
          <a:p>
            <a:pPr indent="0" lvl="0" marL="0" rtl="0" algn="ctr">
              <a:lnSpc>
                <a:spcPct val="90000"/>
              </a:lnSpc>
              <a:spcBef>
                <a:spcPts val="0"/>
              </a:spcBef>
              <a:spcAft>
                <a:spcPts val="0"/>
              </a:spcAft>
              <a:buClr>
                <a:schemeClr val="lt1"/>
              </a:buClr>
              <a:buSzPts val="2400"/>
              <a:buFont typeface="Comic Sans MS"/>
              <a:buNone/>
            </a:pPr>
            <a:r>
              <a:rPr b="1" lang="el-GR" sz="2400">
                <a:solidFill>
                  <a:schemeClr val="lt1"/>
                </a:solidFill>
                <a:latin typeface="Comic Sans MS"/>
                <a:ea typeface="Comic Sans MS"/>
                <a:cs typeface="Comic Sans MS"/>
                <a:sym typeface="Comic Sans MS"/>
              </a:rPr>
              <a:t> κλείνουμε τα φώτα </a:t>
            </a:r>
            <a:endParaRPr b="1" sz="2400">
              <a:solidFill>
                <a:schemeClr val="lt1"/>
              </a:solidFill>
              <a:latin typeface="Comic Sans MS"/>
              <a:ea typeface="Comic Sans MS"/>
              <a:cs typeface="Comic Sans MS"/>
              <a:sym typeface="Comic Sans MS"/>
            </a:endParaRPr>
          </a:p>
          <a:p>
            <a:pPr indent="0" lvl="0" marL="0" rtl="0" algn="ctr">
              <a:lnSpc>
                <a:spcPct val="90000"/>
              </a:lnSpc>
              <a:spcBef>
                <a:spcPts val="0"/>
              </a:spcBef>
              <a:spcAft>
                <a:spcPts val="0"/>
              </a:spcAft>
              <a:buClr>
                <a:schemeClr val="lt1"/>
              </a:buClr>
              <a:buSzPts val="2400"/>
              <a:buFont typeface="Comic Sans MS"/>
              <a:buNone/>
            </a:pPr>
            <a:r>
              <a:rPr b="1" lang="el-GR" sz="2400">
                <a:solidFill>
                  <a:schemeClr val="lt1"/>
                </a:solidFill>
                <a:latin typeface="Comic Sans MS"/>
                <a:ea typeface="Comic Sans MS"/>
                <a:cs typeface="Comic Sans MS"/>
                <a:sym typeface="Comic Sans MS"/>
              </a:rPr>
              <a:t>και φωτογραφιζόμαστε με ένα κεράκι σαν ευχή </a:t>
            </a:r>
            <a:endParaRPr/>
          </a:p>
          <a:p>
            <a:pPr indent="0" lvl="0" marL="0" rtl="0" algn="ctr">
              <a:lnSpc>
                <a:spcPct val="90000"/>
              </a:lnSpc>
              <a:spcBef>
                <a:spcPts val="0"/>
              </a:spcBef>
              <a:spcAft>
                <a:spcPts val="0"/>
              </a:spcAft>
              <a:buClr>
                <a:schemeClr val="lt1"/>
              </a:buClr>
              <a:buSzPts val="2400"/>
              <a:buFont typeface="Comic Sans MS"/>
              <a:buNone/>
            </a:pPr>
            <a:r>
              <a:rPr b="1" lang="el-GR" sz="2400">
                <a:solidFill>
                  <a:schemeClr val="lt1"/>
                </a:solidFill>
                <a:latin typeface="Comic Sans MS"/>
                <a:ea typeface="Comic Sans MS"/>
                <a:cs typeface="Comic Sans MS"/>
                <a:sym typeface="Comic Sans MS"/>
              </a:rPr>
              <a:t>να σώσουμε αυτήν την Γη!</a:t>
            </a:r>
            <a:endParaRPr b="1" sz="2400" cap="none">
              <a:solidFill>
                <a:schemeClr val="lt1"/>
              </a:solidFill>
              <a:latin typeface="Comic Sans MS"/>
              <a:ea typeface="Comic Sans MS"/>
              <a:cs typeface="Comic Sans MS"/>
              <a:sym typeface="Comic Sans MS"/>
            </a:endParaRPr>
          </a:p>
        </p:txBody>
      </p:sp>
      <p:sp>
        <p:nvSpPr>
          <p:cNvPr id="208" name="Google Shape;20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l-GR" u="sng">
                <a:solidFill>
                  <a:schemeClr val="hlink"/>
                </a:solidFill>
                <a:latin typeface="Comic Sans MS"/>
                <a:ea typeface="Comic Sans MS"/>
                <a:cs typeface="Comic Sans MS"/>
                <a:sym typeface="Comic Sans MS"/>
                <a:hlinkClick r:id="rId3"/>
              </a:rPr>
              <a:t>https://youtu.be/cFs_1Z5Lhc4</a:t>
            </a:r>
            <a:endParaRPr b="1">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p:txBody>
      </p:sp>
      <p:pic>
        <p:nvPicPr>
          <p:cNvPr id="209" name="Google Shape;209;p14"/>
          <p:cNvPicPr preferRelativeResize="0"/>
          <p:nvPr/>
        </p:nvPicPr>
        <p:blipFill rotWithShape="1">
          <a:blip r:embed="rId4">
            <a:alphaModFix/>
          </a:blip>
          <a:srcRect b="0" l="0" r="0" t="0"/>
          <a:stretch/>
        </p:blipFill>
        <p:spPr>
          <a:xfrm>
            <a:off x="3055105" y="2506661"/>
            <a:ext cx="6081790" cy="4071281"/>
          </a:xfrm>
          <a:prstGeom prst="rect">
            <a:avLst/>
          </a:prstGeom>
          <a:solidFill>
            <a:srgbClr val="ECECEC"/>
          </a:solidFill>
          <a:ln cap="rnd" cmpd="sng" w="190500">
            <a:solidFill>
              <a:srgbClr val="548135"/>
            </a:solidFill>
            <a:prstDash val="solid"/>
            <a:round/>
            <a:headEnd len="sm" w="sm" type="none"/>
            <a:tailEnd len="sm" w="sm" type="none"/>
          </a:ln>
          <a:effectLst>
            <a:outerShdw blurRad="50000" rotWithShape="0" algn="tl">
              <a:srgbClr val="000000">
                <a:alpha val="40784"/>
              </a:srgbClr>
            </a:outerShdw>
          </a:effectLst>
        </p:spPr>
      </p:pic>
      <p:pic>
        <p:nvPicPr>
          <p:cNvPr id="210" name="Google Shape;210;p14"/>
          <p:cNvPicPr preferRelativeResize="0"/>
          <p:nvPr/>
        </p:nvPicPr>
        <p:blipFill rotWithShape="1">
          <a:blip r:embed="rId5">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838200" y="815540"/>
            <a:ext cx="10515600" cy="424732"/>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lt1"/>
              </a:buClr>
              <a:buSzPts val="2400"/>
              <a:buFont typeface="Comic Sans MS"/>
              <a:buNone/>
            </a:pPr>
            <a:r>
              <a:rPr b="1" lang="el-GR" sz="2400">
                <a:solidFill>
                  <a:schemeClr val="lt1"/>
                </a:solidFill>
                <a:latin typeface="Comic Sans MS"/>
                <a:ea typeface="Comic Sans MS"/>
                <a:cs typeface="Comic Sans MS"/>
                <a:sym typeface="Comic Sans MS"/>
              </a:rPr>
              <a:t>ΥΛΙΚΟ ΚΑΙ ΣΥΝΔΕΣΜΟΙ</a:t>
            </a:r>
            <a:endParaRPr b="1" sz="2400" cap="none">
              <a:solidFill>
                <a:schemeClr val="lt1"/>
              </a:solidFill>
              <a:latin typeface="Comic Sans MS"/>
              <a:ea typeface="Comic Sans MS"/>
              <a:cs typeface="Comic Sans MS"/>
              <a:sym typeface="Comic Sans MS"/>
            </a:endParaRPr>
          </a:p>
        </p:txBody>
      </p:sp>
      <p:sp>
        <p:nvSpPr>
          <p:cNvPr id="216" name="Google Shape;216;p16"/>
          <p:cNvSpPr txBox="1"/>
          <p:nvPr>
            <p:ph idx="1" type="body"/>
          </p:nvPr>
        </p:nvSpPr>
        <p:spPr>
          <a:xfrm>
            <a:off x="1342112" y="1825625"/>
            <a:ext cx="10011688" cy="151220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SzPts val="2800"/>
              <a:buNone/>
            </a:pPr>
            <a:r>
              <a:rPr b="1" lang="el-GR" u="sng">
                <a:solidFill>
                  <a:schemeClr val="hlink"/>
                </a:solidFill>
                <a:latin typeface="Comic Sans MS"/>
                <a:ea typeface="Comic Sans MS"/>
                <a:cs typeface="Comic Sans MS"/>
                <a:sym typeface="Comic Sans MS"/>
                <a:hlinkClick r:id="rId3"/>
              </a:rPr>
              <a:t>https://youtu.be/NO4kq72vGL8</a:t>
            </a:r>
            <a:endParaRPr b="1">
              <a:latin typeface="Comic Sans MS"/>
              <a:ea typeface="Comic Sans MS"/>
              <a:cs typeface="Comic Sans MS"/>
              <a:sym typeface="Comic Sans MS"/>
            </a:endParaRPr>
          </a:p>
          <a:p>
            <a:pPr indent="-50800" lvl="0" marL="228600" rtl="0" algn="l">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a:p>
            <a:pPr indent="-50800" lvl="0" marL="228600" rtl="0" algn="l">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p:txBody>
      </p:sp>
      <p:sp>
        <p:nvSpPr>
          <p:cNvPr id="217" name="Google Shape;217;p16"/>
          <p:cNvSpPr txBox="1"/>
          <p:nvPr/>
        </p:nvSpPr>
        <p:spPr>
          <a:xfrm>
            <a:off x="1342114" y="2421892"/>
            <a:ext cx="9507772"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u="sng">
                <a:solidFill>
                  <a:schemeClr val="dk1"/>
                </a:solidFill>
                <a:latin typeface="Comic Sans MS"/>
                <a:ea typeface="Comic Sans MS"/>
                <a:cs typeface="Comic Sans MS"/>
                <a:sym typeface="Comic Sans MS"/>
                <a:hlinkClick r:id="rId4">
                  <a:extLst>
                    <a:ext uri="{A12FA001-AC4F-418D-AE19-62706E023703}">
                      <ahyp:hlinkClr val="tx"/>
                    </a:ext>
                  </a:extLst>
                </a:hlinkClick>
              </a:rPr>
              <a:t>https://youtu.be/NO4kq72vGL8</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l-GR" sz="2800" u="sng">
                <a:solidFill>
                  <a:schemeClr val="dk1"/>
                </a:solidFill>
                <a:latin typeface="Comic Sans MS"/>
                <a:ea typeface="Comic Sans MS"/>
                <a:cs typeface="Comic Sans MS"/>
                <a:sym typeface="Comic Sans MS"/>
                <a:hlinkClick r:id="rId5">
                  <a:extLst>
                    <a:ext uri="{A12FA001-AC4F-418D-AE19-62706E023703}">
                      <ahyp:hlinkClr val="tx"/>
                    </a:ext>
                  </a:extLst>
                </a:hlinkClick>
              </a:rPr>
              <a:t>https://youtu.be/6WBHHco0MK8</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6"/>
          <p:cNvSpPr txBox="1"/>
          <p:nvPr/>
        </p:nvSpPr>
        <p:spPr>
          <a:xfrm>
            <a:off x="1342112" y="3520167"/>
            <a:ext cx="9249023"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u="sng">
                <a:solidFill>
                  <a:schemeClr val="dk1"/>
                </a:solidFill>
                <a:latin typeface="Comic Sans MS"/>
                <a:ea typeface="Comic Sans MS"/>
                <a:cs typeface="Comic Sans MS"/>
                <a:sym typeface="Comic Sans MS"/>
                <a:hlinkClick r:id="rId6">
                  <a:extLst>
                    <a:ext uri="{A12FA001-AC4F-418D-AE19-62706E023703}">
                      <ahyp:hlinkClr val="tx"/>
                    </a:ext>
                  </a:extLst>
                </a:hlinkClick>
              </a:rPr>
              <a:t>https://learningapps.org/watch?v=przgh3rut21</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p:txBody>
      </p:sp>
      <p:sp>
        <p:nvSpPr>
          <p:cNvPr id="219" name="Google Shape;219;p16"/>
          <p:cNvSpPr txBox="1"/>
          <p:nvPr/>
        </p:nvSpPr>
        <p:spPr>
          <a:xfrm>
            <a:off x="1342112" y="4240689"/>
            <a:ext cx="8356800" cy="252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u="sng">
                <a:solidFill>
                  <a:srgbClr val="548135"/>
                </a:solidFill>
                <a:latin typeface="Comic Sans MS"/>
                <a:ea typeface="Comic Sans MS"/>
                <a:cs typeface="Comic Sans MS"/>
                <a:sym typeface="Comic Sans MS"/>
                <a:hlinkClick r:id="rId7">
                  <a:extLst>
                    <a:ext uri="{A12FA001-AC4F-418D-AE19-62706E023703}">
                      <ahyp:hlinkClr val="tx"/>
                    </a:ext>
                  </a:extLst>
                </a:hlinkClick>
              </a:rPr>
              <a:t>https://youtu.be/wgSQyza_iF4</a:t>
            </a:r>
            <a:endParaRPr b="1" sz="2800">
              <a:solidFill>
                <a:srgbClr val="548135"/>
              </a:solidFill>
              <a:latin typeface="Comic Sans MS"/>
              <a:ea typeface="Comic Sans MS"/>
              <a:cs typeface="Comic Sans MS"/>
              <a:sym typeface="Comic Sans MS"/>
            </a:endParaRPr>
          </a:p>
          <a:p>
            <a:pPr indent="0" lvl="0" marL="0" marR="0" rtl="0" algn="l">
              <a:spcBef>
                <a:spcPts val="0"/>
              </a:spcBef>
              <a:spcAft>
                <a:spcPts val="0"/>
              </a:spcAft>
              <a:buNone/>
            </a:pPr>
            <a:r>
              <a:t/>
            </a:r>
            <a:endParaRPr b="1" sz="2800">
              <a:solidFill>
                <a:srgbClr val="548135"/>
              </a:solidFill>
              <a:latin typeface="Comic Sans MS"/>
              <a:ea typeface="Comic Sans MS"/>
              <a:cs typeface="Comic Sans MS"/>
              <a:sym typeface="Comic Sans MS"/>
            </a:endParaRPr>
          </a:p>
          <a:p>
            <a:pPr indent="0" lvl="0" marL="0" marR="0" rtl="0" algn="l">
              <a:spcBef>
                <a:spcPts val="0"/>
              </a:spcBef>
              <a:spcAft>
                <a:spcPts val="0"/>
              </a:spcAft>
              <a:buNone/>
            </a:pPr>
            <a:r>
              <a:rPr b="1" lang="el-GR" sz="2800" u="sng">
                <a:solidFill>
                  <a:schemeClr val="dk1"/>
                </a:solidFill>
                <a:latin typeface="Comic Sans MS"/>
                <a:ea typeface="Comic Sans MS"/>
                <a:cs typeface="Comic Sans MS"/>
                <a:sym typeface="Comic Sans MS"/>
                <a:hlinkClick r:id="rId8">
                  <a:extLst>
                    <a:ext uri="{A12FA001-AC4F-418D-AE19-62706E023703}">
                      <ahyp:hlinkClr val="tx"/>
                    </a:ext>
                  </a:extLst>
                </a:hlinkClick>
              </a:rPr>
              <a:t>https://youtu.be/cFs_1Z5Lhc4</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1800">
              <a:solidFill>
                <a:srgbClr val="548135"/>
              </a:solidFill>
              <a:latin typeface="Comic Sans MS"/>
              <a:ea typeface="Comic Sans MS"/>
              <a:cs typeface="Comic Sans MS"/>
              <a:sym typeface="Comic Sans MS"/>
            </a:endParaRPr>
          </a:p>
        </p:txBody>
      </p:sp>
      <p:pic>
        <p:nvPicPr>
          <p:cNvPr descr="Αστροναύτης" id="220" name="Google Shape;220;p16"/>
          <p:cNvPicPr preferRelativeResize="0"/>
          <p:nvPr/>
        </p:nvPicPr>
        <p:blipFill rotWithShape="1">
          <a:blip r:embed="rId9">
            <a:alphaModFix/>
          </a:blip>
          <a:srcRect b="0" l="0" r="0" t="0"/>
          <a:stretch/>
        </p:blipFill>
        <p:spPr>
          <a:xfrm>
            <a:off x="8346750" y="4135325"/>
            <a:ext cx="2349750" cy="2349750"/>
          </a:xfrm>
          <a:prstGeom prst="rect">
            <a:avLst/>
          </a:prstGeom>
          <a:noFill/>
          <a:ln>
            <a:noFill/>
          </a:ln>
        </p:spPr>
      </p:pic>
      <p:pic>
        <p:nvPicPr>
          <p:cNvPr id="221" name="Google Shape;221;p16"/>
          <p:cNvPicPr preferRelativeResize="0"/>
          <p:nvPr/>
        </p:nvPicPr>
        <p:blipFill rotWithShape="1">
          <a:blip r:embed="rId10">
            <a:alphaModFix/>
          </a:blip>
          <a:srcRect b="0" l="0" r="0" t="0"/>
          <a:stretch/>
        </p:blipFill>
        <p:spPr>
          <a:xfrm>
            <a:off x="11257484" y="6217920"/>
            <a:ext cx="934516" cy="640080"/>
          </a:xfrm>
          <a:prstGeom prst="rect">
            <a:avLst/>
          </a:prstGeom>
          <a:noFill/>
          <a:ln>
            <a:noFill/>
          </a:ln>
        </p:spPr>
      </p:pic>
      <p:pic>
        <p:nvPicPr>
          <p:cNvPr descr="Υδρόγειος" id="222" name="Google Shape;222;p16"/>
          <p:cNvPicPr preferRelativeResize="0"/>
          <p:nvPr/>
        </p:nvPicPr>
        <p:blipFill rotWithShape="1">
          <a:blip r:embed="rId11">
            <a:alphaModFix/>
          </a:blip>
          <a:srcRect b="0" l="0" r="0" t="0"/>
          <a:stretch/>
        </p:blipFill>
        <p:spPr>
          <a:xfrm>
            <a:off x="10369948" y="2763123"/>
            <a:ext cx="1084875" cy="108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 type="body"/>
          </p:nvPr>
        </p:nvSpPr>
        <p:spPr>
          <a:xfrm>
            <a:off x="0" y="0"/>
            <a:ext cx="12192000" cy="6858000"/>
          </a:xfrm>
          <a:prstGeom prst="rect">
            <a:avLst/>
          </a:prstGeom>
          <a:solidFill>
            <a:srgbClr val="00000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l-GR">
                <a:solidFill>
                  <a:srgbClr val="FFFFFF"/>
                </a:solidFill>
                <a:latin typeface="Comic Sans MS"/>
                <a:ea typeface="Comic Sans MS"/>
                <a:cs typeface="Comic Sans MS"/>
                <a:sym typeface="Comic Sans MS"/>
              </a:rPr>
              <a:t>Σας θυμίζει κάτι η εικόνα; </a:t>
            </a:r>
            <a:endParaRPr b="1">
              <a:solidFill>
                <a:srgbClr val="FFFFFF"/>
              </a:solidFill>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rPr b="1" lang="el-GR">
                <a:solidFill>
                  <a:srgbClr val="FFFFFF"/>
                </a:solidFill>
                <a:latin typeface="Comic Sans MS"/>
                <a:ea typeface="Comic Sans MS"/>
                <a:cs typeface="Comic Sans MS"/>
                <a:sym typeface="Comic Sans MS"/>
              </a:rPr>
              <a:t>Μήπως είναι ένας χάρτης στρογγυλός;</a:t>
            </a:r>
            <a:endParaRPr b="1">
              <a:solidFill>
                <a:srgbClr val="FFFFFF"/>
              </a:solidFill>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rPr b="1" lang="el-GR">
                <a:solidFill>
                  <a:srgbClr val="FFFFFF"/>
                </a:solidFill>
                <a:latin typeface="Comic Sans MS"/>
                <a:ea typeface="Comic Sans MS"/>
                <a:cs typeface="Comic Sans MS"/>
                <a:sym typeface="Comic Sans MS"/>
              </a:rPr>
              <a:t>Μήπως είναι η Γη μας;</a:t>
            </a:r>
            <a:endParaRPr b="1">
              <a:solidFill>
                <a:srgbClr val="FFFFFF"/>
              </a:solidFill>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b="1">
              <a:solidFill>
                <a:srgbClr val="FFFFFF"/>
              </a:solidFill>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rPr b="1" lang="el-GR">
                <a:solidFill>
                  <a:srgbClr val="FFFFFF"/>
                </a:solidFill>
                <a:latin typeface="Comic Sans MS"/>
                <a:ea typeface="Comic Sans MS"/>
                <a:cs typeface="Comic Sans MS"/>
                <a:sym typeface="Comic Sans MS"/>
              </a:rPr>
              <a:t> </a:t>
            </a:r>
            <a:endParaRPr b="1">
              <a:solidFill>
                <a:srgbClr val="FFFFFF"/>
              </a:solidFill>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rPr b="1" lang="el-GR">
                <a:solidFill>
                  <a:srgbClr val="FFFFFF"/>
                </a:solidFill>
                <a:latin typeface="Comic Sans MS"/>
                <a:ea typeface="Comic Sans MS"/>
                <a:cs typeface="Comic Sans MS"/>
                <a:sym typeface="Comic Sans MS"/>
              </a:rPr>
              <a:t>Σωστά!</a:t>
            </a:r>
            <a:endParaRPr b="1">
              <a:solidFill>
                <a:srgbClr val="FFFFFF"/>
              </a:solidFill>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rPr b="1" lang="el-GR">
                <a:solidFill>
                  <a:srgbClr val="FFFFFF"/>
                </a:solidFill>
                <a:latin typeface="Comic Sans MS"/>
                <a:ea typeface="Comic Sans MS"/>
                <a:cs typeface="Comic Sans MS"/>
                <a:sym typeface="Comic Sans MS"/>
              </a:rPr>
              <a:t>Είναι η Γη μας!!</a:t>
            </a:r>
            <a:endParaRPr>
              <a:solidFill>
                <a:srgbClr val="FFFFFF"/>
              </a:solidFill>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p:txBody>
      </p:sp>
      <p:pic>
        <p:nvPicPr>
          <p:cNvPr id="96" name="Google Shape;96;p2"/>
          <p:cNvPicPr preferRelativeResize="0"/>
          <p:nvPr/>
        </p:nvPicPr>
        <p:blipFill rotWithShape="1">
          <a:blip r:embed="rId3">
            <a:alphaModFix/>
          </a:blip>
          <a:srcRect b="0" l="0" r="0" t="0"/>
          <a:stretch/>
        </p:blipFill>
        <p:spPr>
          <a:xfrm>
            <a:off x="4055600" y="1161900"/>
            <a:ext cx="6236400" cy="56961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97" name="Google Shape;97;p2"/>
          <p:cNvPicPr preferRelativeResize="0"/>
          <p:nvPr/>
        </p:nvPicPr>
        <p:blipFill rotWithShape="1">
          <a:blip r:embed="rId4">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gradFill>
            <a:gsLst>
              <a:gs pos="0">
                <a:srgbClr val="90BBE3"/>
              </a:gs>
              <a:gs pos="100000">
                <a:srgbClr val="397AB7"/>
              </a:gs>
            </a:gsLst>
            <a:lin ang="5400012"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omic Sans MS"/>
              <a:buNone/>
            </a:pPr>
            <a:r>
              <a:rPr b="1" lang="el-GR" sz="3200">
                <a:solidFill>
                  <a:schemeClr val="lt1"/>
                </a:solidFill>
                <a:latin typeface="Comic Sans MS"/>
                <a:ea typeface="Comic Sans MS"/>
                <a:cs typeface="Comic Sans MS"/>
                <a:sym typeface="Comic Sans MS"/>
              </a:rPr>
              <a:t>Θέλετε να δούμε από που έχει πάρει το όνομά της;</a:t>
            </a:r>
            <a:endParaRPr b="1" sz="3200">
              <a:latin typeface="Comic Sans MS"/>
              <a:ea typeface="Comic Sans MS"/>
              <a:cs typeface="Comic Sans MS"/>
              <a:sym typeface="Comic Sans MS"/>
            </a:endParaRPr>
          </a:p>
        </p:txBody>
      </p:sp>
      <p:sp>
        <p:nvSpPr>
          <p:cNvPr id="103" name="Google Shape;103;p3"/>
          <p:cNvSpPr txBox="1"/>
          <p:nvPr>
            <p:ph idx="1" type="body"/>
          </p:nvPr>
        </p:nvSpPr>
        <p:spPr>
          <a:xfrm>
            <a:off x="0" y="1825625"/>
            <a:ext cx="12192000" cy="5032500"/>
          </a:xfrm>
          <a:prstGeom prst="rect">
            <a:avLst/>
          </a:prstGeom>
          <a:solidFill>
            <a:srgbClr val="3D85C6"/>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b="1" lang="el-GR" sz="1800">
                <a:latin typeface="Comic Sans MS"/>
                <a:ea typeface="Comic Sans MS"/>
                <a:cs typeface="Comic Sans MS"/>
                <a:sym typeface="Comic Sans MS"/>
              </a:rPr>
              <a:t>«Παλιά…πολύ παλιά, οι αρχαίοι Έλληνες έλεγαν ότι πρώτη θεά απ’ όλες ήταν η θεά Γαία ή Γη, η μητέρα όλων των πλασμάτων που υπήρχαν στον κόσμο. </a:t>
            </a:r>
            <a:endParaRPr/>
          </a:p>
          <a:p>
            <a:pPr indent="0" lvl="0" marL="0" rtl="0" algn="ctr">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Στην αρχή του κόσμου, η Γη μαζί με το γιο της τον Ουρανό περιπλανιόταν στο Χάος. O γιός της για την ευχαριστήσει έριξε πλούσια και βροχή </a:t>
            </a:r>
            <a:r>
              <a:rPr b="1" lang="el-GR" sz="1800">
                <a:latin typeface="Comic Sans MS"/>
                <a:ea typeface="Comic Sans MS"/>
                <a:cs typeface="Comic Sans MS"/>
                <a:sym typeface="Comic Sans MS"/>
              </a:rPr>
              <a:t>πάνω</a:t>
            </a:r>
            <a:r>
              <a:rPr b="1" lang="el-GR" sz="1800">
                <a:latin typeface="Comic Sans MS"/>
                <a:ea typeface="Comic Sans MS"/>
                <a:cs typeface="Comic Sans MS"/>
                <a:sym typeface="Comic Sans MS"/>
              </a:rPr>
              <a:t> της: Οι ποταμοί και τα ρυάκια κύλησαν, λίμνες και οι θάλασσες γέμισαν με νερό. </a:t>
            </a:r>
            <a:endParaRPr b="1" sz="1800">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Η Μητέρα Γη ήταν έτοιμη να γεννήσει </a:t>
            </a:r>
            <a:r>
              <a:rPr b="1" lang="el-GR" sz="1800">
                <a:latin typeface="Comic Sans MS"/>
                <a:ea typeface="Comic Sans MS"/>
                <a:cs typeface="Comic Sans MS"/>
                <a:sym typeface="Comic Sans MS"/>
              </a:rPr>
              <a:t>και</a:t>
            </a:r>
            <a:r>
              <a:rPr b="1" lang="el-GR" sz="1800">
                <a:latin typeface="Comic Sans MS"/>
                <a:ea typeface="Comic Sans MS"/>
                <a:cs typeface="Comic Sans MS"/>
                <a:sym typeface="Comic Sans MS"/>
              </a:rPr>
              <a:t> τα άλλα της παιδιά… </a:t>
            </a:r>
            <a:endParaRPr/>
          </a:p>
          <a:p>
            <a:pPr indent="0" lvl="0" marL="0" rtl="0" algn="l">
              <a:lnSpc>
                <a:spcPct val="90000"/>
              </a:lnSpc>
              <a:spcBef>
                <a:spcPts val="1000"/>
              </a:spcBef>
              <a:spcAft>
                <a:spcPts val="0"/>
              </a:spcAft>
              <a:buClr>
                <a:schemeClr val="dk1"/>
              </a:buClr>
              <a:buSzPts val="1800"/>
              <a:buNone/>
            </a:pPr>
            <a:r>
              <a:t/>
            </a:r>
            <a:endParaRPr b="1" sz="1800">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…καθετί δηλαδή που </a:t>
            </a:r>
            <a:r>
              <a:rPr b="1" lang="el-GR" sz="1800">
                <a:latin typeface="Comic Sans MS"/>
                <a:ea typeface="Comic Sans MS"/>
                <a:cs typeface="Comic Sans MS"/>
                <a:sym typeface="Comic Sans MS"/>
              </a:rPr>
              <a:t>υπάρχει</a:t>
            </a:r>
            <a:r>
              <a:rPr b="1" lang="el-GR" sz="1800">
                <a:latin typeface="Comic Sans MS"/>
                <a:ea typeface="Comic Sans MS"/>
                <a:cs typeface="Comic Sans MS"/>
                <a:sym typeface="Comic Sans MS"/>
              </a:rPr>
              <a:t> στον κόσμο: </a:t>
            </a:r>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Τα λουλούδια, τα δέντρα, τα πουλιά, τα ζώα, τα ψάρια!</a:t>
            </a:r>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Γι’ αυτό η Γη μας αγαπήθηκε ως η μητέρα </a:t>
            </a:r>
            <a:endParaRPr b="1" sz="1800">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όλων των ζωντανών πλασμάτων,</a:t>
            </a:r>
            <a:endParaRPr/>
          </a:p>
          <a:p>
            <a:pPr indent="0" lvl="0" marL="0" rtl="0" algn="l">
              <a:lnSpc>
                <a:spcPct val="90000"/>
              </a:lnSpc>
              <a:spcBef>
                <a:spcPts val="1000"/>
              </a:spcBef>
              <a:spcAft>
                <a:spcPts val="0"/>
              </a:spcAft>
              <a:buClr>
                <a:schemeClr val="dk1"/>
              </a:buClr>
              <a:buSzPts val="1800"/>
              <a:buNone/>
            </a:pPr>
            <a:r>
              <a:rPr b="1" lang="el-GR" sz="1800">
                <a:latin typeface="Comic Sans MS"/>
                <a:ea typeface="Comic Sans MS"/>
                <a:cs typeface="Comic Sans MS"/>
                <a:sym typeface="Comic Sans MS"/>
              </a:rPr>
              <a:t>αλλά και του Ουρανού».</a:t>
            </a:r>
            <a:endParaRPr/>
          </a:p>
        </p:txBody>
      </p:sp>
      <p:pic>
        <p:nvPicPr>
          <p:cNvPr id="104" name="Google Shape;104;p3"/>
          <p:cNvPicPr preferRelativeResize="0"/>
          <p:nvPr/>
        </p:nvPicPr>
        <p:blipFill rotWithShape="1">
          <a:blip r:embed="rId3">
            <a:alphaModFix/>
          </a:blip>
          <a:srcRect b="0" l="0" r="0" t="0"/>
          <a:stretch/>
        </p:blipFill>
        <p:spPr>
          <a:xfrm>
            <a:off x="7762075" y="3118175"/>
            <a:ext cx="3664500" cy="36984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Λουλούδι χωρίς στέλεχος" id="105" name="Google Shape;105;p3"/>
          <p:cNvPicPr preferRelativeResize="0"/>
          <p:nvPr/>
        </p:nvPicPr>
        <p:blipFill rotWithShape="1">
          <a:blip r:embed="rId4">
            <a:alphaModFix/>
          </a:blip>
          <a:srcRect b="0" l="0" r="0" t="0"/>
          <a:stretch/>
        </p:blipFill>
        <p:spPr>
          <a:xfrm>
            <a:off x="7653453" y="5943593"/>
            <a:ext cx="914400" cy="914400"/>
          </a:xfrm>
          <a:prstGeom prst="rect">
            <a:avLst/>
          </a:prstGeom>
          <a:noFill/>
          <a:ln>
            <a:noFill/>
          </a:ln>
        </p:spPr>
      </p:pic>
      <p:pic>
        <p:nvPicPr>
          <p:cNvPr descr="Λουλούδι" id="106" name="Google Shape;106;p3"/>
          <p:cNvPicPr preferRelativeResize="0"/>
          <p:nvPr/>
        </p:nvPicPr>
        <p:blipFill rotWithShape="1">
          <a:blip r:embed="rId5">
            <a:alphaModFix/>
          </a:blip>
          <a:srcRect b="0" l="0" r="0" t="0"/>
          <a:stretch/>
        </p:blipFill>
        <p:spPr>
          <a:xfrm>
            <a:off x="8567850" y="6206725"/>
            <a:ext cx="560600" cy="560600"/>
          </a:xfrm>
          <a:prstGeom prst="rect">
            <a:avLst/>
          </a:prstGeom>
          <a:noFill/>
          <a:ln>
            <a:noFill/>
          </a:ln>
        </p:spPr>
      </p:pic>
      <p:pic>
        <p:nvPicPr>
          <p:cNvPr descr="Φυλλοβόλο δέντρο" id="107" name="Google Shape;107;p3"/>
          <p:cNvPicPr preferRelativeResize="0"/>
          <p:nvPr/>
        </p:nvPicPr>
        <p:blipFill rotWithShape="1">
          <a:blip r:embed="rId6">
            <a:alphaModFix/>
          </a:blip>
          <a:srcRect b="0" l="0" r="0" t="0"/>
          <a:stretch/>
        </p:blipFill>
        <p:spPr>
          <a:xfrm>
            <a:off x="6473175" y="3330875"/>
            <a:ext cx="2151125" cy="3527125"/>
          </a:xfrm>
          <a:prstGeom prst="rect">
            <a:avLst/>
          </a:prstGeom>
          <a:noFill/>
          <a:ln>
            <a:noFill/>
          </a:ln>
        </p:spPr>
      </p:pic>
      <p:pic>
        <p:nvPicPr>
          <p:cNvPr descr="Φυλλοβόλο δέντρο" id="108" name="Google Shape;108;p3"/>
          <p:cNvPicPr preferRelativeResize="0"/>
          <p:nvPr/>
        </p:nvPicPr>
        <p:blipFill rotWithShape="1">
          <a:blip r:embed="rId6">
            <a:alphaModFix/>
          </a:blip>
          <a:srcRect b="0" l="0" r="0" t="0"/>
          <a:stretch/>
        </p:blipFill>
        <p:spPr>
          <a:xfrm>
            <a:off x="5762700" y="4963425"/>
            <a:ext cx="1480150" cy="1894700"/>
          </a:xfrm>
          <a:prstGeom prst="rect">
            <a:avLst/>
          </a:prstGeom>
          <a:noFill/>
          <a:ln>
            <a:noFill/>
          </a:ln>
        </p:spPr>
      </p:pic>
      <p:pic>
        <p:nvPicPr>
          <p:cNvPr id="109" name="Google Shape;109;p3"/>
          <p:cNvPicPr preferRelativeResize="0"/>
          <p:nvPr/>
        </p:nvPicPr>
        <p:blipFill rotWithShape="1">
          <a:blip r:embed="rId7">
            <a:alphaModFix/>
          </a:blip>
          <a:srcRect b="0" l="0" r="0" t="0"/>
          <a:stretch/>
        </p:blipFill>
        <p:spPr>
          <a:xfrm>
            <a:off x="11257484" y="6217920"/>
            <a:ext cx="934515" cy="640080"/>
          </a:xfrm>
          <a:prstGeom prst="rect">
            <a:avLst/>
          </a:prstGeom>
          <a:noFill/>
          <a:ln>
            <a:noFill/>
          </a:ln>
        </p:spPr>
      </p:pic>
      <p:pic>
        <p:nvPicPr>
          <p:cNvPr descr="Φυλλοβόλο δέντρο" id="110" name="Google Shape;110;p3"/>
          <p:cNvPicPr preferRelativeResize="0"/>
          <p:nvPr/>
        </p:nvPicPr>
        <p:blipFill rotWithShape="1">
          <a:blip r:embed="rId6">
            <a:alphaModFix/>
          </a:blip>
          <a:srcRect b="0" l="0" r="0" t="0"/>
          <a:stretch/>
        </p:blipFill>
        <p:spPr>
          <a:xfrm>
            <a:off x="10893850" y="2772800"/>
            <a:ext cx="1257600" cy="420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11257484" y="6217920"/>
            <a:ext cx="934516" cy="640080"/>
          </a:xfrm>
          <a:prstGeom prst="rect">
            <a:avLst/>
          </a:prstGeom>
          <a:noFill/>
          <a:ln>
            <a:noFill/>
          </a:ln>
        </p:spPr>
      </p:pic>
      <p:sp>
        <p:nvSpPr>
          <p:cNvPr id="116" name="Google Shape;116;p4"/>
          <p:cNvSpPr txBox="1"/>
          <p:nvPr>
            <p:ph type="title"/>
          </p:nvPr>
        </p:nvSpPr>
        <p:spPr>
          <a:xfrm>
            <a:off x="741875" y="309477"/>
            <a:ext cx="10515600" cy="2404200"/>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omic Sans MS"/>
              <a:buNone/>
            </a:pPr>
            <a:r>
              <a:rPr b="1" lang="el-GR" sz="3200">
                <a:solidFill>
                  <a:schemeClr val="lt1"/>
                </a:solidFill>
                <a:latin typeface="Comic Sans MS"/>
                <a:ea typeface="Comic Sans MS"/>
                <a:cs typeface="Comic Sans MS"/>
                <a:sym typeface="Comic Sans MS"/>
              </a:rPr>
              <a:t>Γνωρίζατε πως η Γη μας είναι ο μοναδικός πλανήτης του ηλιακού μας συστήματος, που έχει αποδειχτεί ότι υπάρχει ζωή;</a:t>
            </a:r>
            <a:endParaRPr/>
          </a:p>
        </p:txBody>
      </p:sp>
      <p:pic>
        <p:nvPicPr>
          <p:cNvPr id="117" name="Google Shape;117;p4">
            <a:hlinkClick r:id="rId4"/>
          </p:cNvPr>
          <p:cNvPicPr preferRelativeResize="0"/>
          <p:nvPr/>
        </p:nvPicPr>
        <p:blipFill rotWithShape="1">
          <a:blip r:embed="rId5">
            <a:alphaModFix/>
          </a:blip>
          <a:srcRect b="0" l="0" r="0" t="0"/>
          <a:stretch/>
        </p:blipFill>
        <p:spPr>
          <a:xfrm>
            <a:off x="3711950" y="2937300"/>
            <a:ext cx="3966600" cy="36942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8" name="Google Shape;118;p4"/>
          <p:cNvSpPr txBox="1"/>
          <p:nvPr/>
        </p:nvSpPr>
        <p:spPr>
          <a:xfrm>
            <a:off x="4070597" y="2291689"/>
            <a:ext cx="37426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l-GR" sz="1800" u="sng" cap="none" strike="noStrike">
                <a:solidFill>
                  <a:schemeClr val="lt1"/>
                </a:solidFill>
                <a:latin typeface="Comic Sans MS"/>
                <a:ea typeface="Comic Sans MS"/>
                <a:cs typeface="Comic Sans MS"/>
                <a:sym typeface="Comic Sans MS"/>
                <a:hlinkClick r:id="rId6">
                  <a:extLst>
                    <a:ext uri="{A12FA001-AC4F-418D-AE19-62706E023703}">
                      <ahyp:hlinkClr val="tx"/>
                    </a:ext>
                  </a:extLst>
                </a:hlinkClick>
              </a:rPr>
              <a:t>https://youtu.be/iDwRI4LH4_I</a:t>
            </a:r>
            <a:endParaRPr b="1" sz="1800">
              <a:solidFill>
                <a:schemeClr val="l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Οι περιστροφές της γης…</a:t>
            </a:r>
            <a:endParaRPr/>
          </a:p>
        </p:txBody>
      </p:sp>
      <p:pic>
        <p:nvPicPr>
          <p:cNvPr id="124" name="Google Shape;124;p5">
            <a:hlinkClick r:id="rId3"/>
          </p:cNvPr>
          <p:cNvPicPr preferRelativeResize="0"/>
          <p:nvPr/>
        </p:nvPicPr>
        <p:blipFill rotWithShape="1">
          <a:blip r:embed="rId4">
            <a:alphaModFix/>
          </a:blip>
          <a:srcRect b="0" l="0" r="0" t="0"/>
          <a:stretch/>
        </p:blipFill>
        <p:spPr>
          <a:xfrm>
            <a:off x="4198704" y="2719981"/>
            <a:ext cx="4042386" cy="3772894"/>
          </a:xfrm>
          <a:prstGeom prst="rect">
            <a:avLst/>
          </a:prstGeom>
          <a:noFill/>
          <a:ln>
            <a:noFill/>
          </a:ln>
        </p:spPr>
      </p:pic>
      <p:pic>
        <p:nvPicPr>
          <p:cNvPr id="125" name="Google Shape;125;p5"/>
          <p:cNvPicPr preferRelativeResize="0"/>
          <p:nvPr/>
        </p:nvPicPr>
        <p:blipFill rotWithShape="1">
          <a:blip r:embed="rId5">
            <a:alphaModFix/>
          </a:blip>
          <a:srcRect b="0" l="0" r="0" t="0"/>
          <a:stretch/>
        </p:blipFill>
        <p:spPr>
          <a:xfrm>
            <a:off x="11257484" y="6217920"/>
            <a:ext cx="934516" cy="640080"/>
          </a:xfrm>
          <a:prstGeom prst="rect">
            <a:avLst/>
          </a:prstGeom>
          <a:noFill/>
          <a:ln>
            <a:noFill/>
          </a:ln>
        </p:spPr>
      </p:pic>
      <p:sp>
        <p:nvSpPr>
          <p:cNvPr id="126" name="Google Shape;126;p5"/>
          <p:cNvSpPr txBox="1"/>
          <p:nvPr/>
        </p:nvSpPr>
        <p:spPr>
          <a:xfrm>
            <a:off x="4518329" y="2187329"/>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u="sng">
                <a:solidFill>
                  <a:schemeClr val="dk1"/>
                </a:solidFill>
                <a:latin typeface="Comic Sans MS"/>
                <a:ea typeface="Comic Sans MS"/>
                <a:cs typeface="Comic Sans MS"/>
                <a:sym typeface="Comic Sans MS"/>
                <a:hlinkClick r:id="rId6">
                  <a:extLst>
                    <a:ext uri="{A12FA001-AC4F-418D-AE19-62706E023703}">
                      <ahyp:hlinkClr val="tx"/>
                    </a:ext>
                  </a:extLst>
                </a:hlinkClick>
              </a:rPr>
              <a:t>https://youtu.be/NO4kq72vGL8</a:t>
            </a:r>
            <a:endParaRPr b="1" sz="1800">
              <a:solidFill>
                <a:schemeClr val="dk1"/>
              </a:solidFill>
              <a:latin typeface="Comic Sans MS"/>
              <a:ea typeface="Comic Sans MS"/>
              <a:cs typeface="Comic Sans MS"/>
              <a:sym typeface="Comic Sans MS"/>
            </a:endParaRPr>
          </a:p>
        </p:txBody>
      </p:sp>
      <p:pic>
        <p:nvPicPr>
          <p:cNvPr descr="Υδρόγειος" id="127" name="Google Shape;127;p5"/>
          <p:cNvPicPr preferRelativeResize="0"/>
          <p:nvPr/>
        </p:nvPicPr>
        <p:blipFill rotWithShape="1">
          <a:blip r:embed="rId7">
            <a:alphaModFix/>
          </a:blip>
          <a:srcRect b="0" l="0" r="0" t="0"/>
          <a:stretch/>
        </p:blipFill>
        <p:spPr>
          <a:xfrm>
            <a:off x="2031796" y="3264248"/>
            <a:ext cx="1896148" cy="18961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Το σχήμα της Γης</a:t>
            </a:r>
            <a:endParaRPr/>
          </a:p>
        </p:txBody>
      </p:sp>
      <p:sp>
        <p:nvSpPr>
          <p:cNvPr id="133" name="Google Shape;133;p6"/>
          <p:cNvSpPr txBox="1"/>
          <p:nvPr>
            <p:ph idx="1" type="body"/>
          </p:nvPr>
        </p:nvSpPr>
        <p:spPr>
          <a:xfrm>
            <a:off x="838200" y="1825624"/>
            <a:ext cx="10515600" cy="47580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l-GR">
                <a:latin typeface="Comic Sans MS"/>
                <a:ea typeface="Comic Sans MS"/>
                <a:cs typeface="Comic Sans MS"/>
                <a:sym typeface="Comic Sans MS"/>
              </a:rPr>
              <a:t>Διάλεξε το σχήμα που πιστεύεις πως έχει η Γη μας</a:t>
            </a:r>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p:txBody>
      </p:sp>
      <p:pic>
        <p:nvPicPr>
          <p:cNvPr id="134" name="Google Shape;134;p6"/>
          <p:cNvPicPr preferRelativeResize="0"/>
          <p:nvPr/>
        </p:nvPicPr>
        <p:blipFill rotWithShape="1">
          <a:blip r:embed="rId3">
            <a:alphaModFix/>
          </a:blip>
          <a:srcRect b="0" l="0" r="0" t="0"/>
          <a:stretch/>
        </p:blipFill>
        <p:spPr>
          <a:xfrm>
            <a:off x="2665688" y="3016092"/>
            <a:ext cx="2093842" cy="187642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35" name="Google Shape;135;p6"/>
          <p:cNvPicPr preferRelativeResize="0"/>
          <p:nvPr/>
        </p:nvPicPr>
        <p:blipFill rotWithShape="1">
          <a:blip r:embed="rId4">
            <a:alphaModFix/>
          </a:blip>
          <a:srcRect b="0" l="0" r="0" t="0"/>
          <a:stretch/>
        </p:blipFill>
        <p:spPr>
          <a:xfrm>
            <a:off x="5049079" y="3048251"/>
            <a:ext cx="2093842" cy="18764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36" name="Google Shape;136;p6"/>
          <p:cNvPicPr preferRelativeResize="0"/>
          <p:nvPr/>
        </p:nvPicPr>
        <p:blipFill rotWithShape="1">
          <a:blip r:embed="rId5">
            <a:alphaModFix/>
          </a:blip>
          <a:srcRect b="0" l="0" r="0" t="0"/>
          <a:stretch/>
        </p:blipFill>
        <p:spPr>
          <a:xfrm>
            <a:off x="402854" y="3048251"/>
            <a:ext cx="1992464" cy="18764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37" name="Google Shape;137;p6"/>
          <p:cNvPicPr preferRelativeResize="0"/>
          <p:nvPr/>
        </p:nvPicPr>
        <p:blipFill rotWithShape="1">
          <a:blip r:embed="rId6">
            <a:alphaModFix/>
          </a:blip>
          <a:srcRect b="0" l="0" r="0" t="0"/>
          <a:stretch/>
        </p:blipFill>
        <p:spPr>
          <a:xfrm>
            <a:off x="7498089" y="3048251"/>
            <a:ext cx="2106431" cy="187642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38" name="Google Shape;138;p6"/>
          <p:cNvPicPr preferRelativeResize="0"/>
          <p:nvPr/>
        </p:nvPicPr>
        <p:blipFill rotWithShape="1">
          <a:blip r:embed="rId7">
            <a:alphaModFix/>
          </a:blip>
          <a:srcRect b="0" l="0" r="0" t="0"/>
          <a:stretch/>
        </p:blipFill>
        <p:spPr>
          <a:xfrm>
            <a:off x="11257484" y="6217920"/>
            <a:ext cx="934516" cy="640080"/>
          </a:xfrm>
          <a:prstGeom prst="rect">
            <a:avLst/>
          </a:prstGeom>
          <a:noFill/>
          <a:ln>
            <a:noFill/>
          </a:ln>
        </p:spPr>
      </p:pic>
      <p:pic>
        <p:nvPicPr>
          <p:cNvPr id="139" name="Google Shape;139;p6"/>
          <p:cNvPicPr preferRelativeResize="0"/>
          <p:nvPr/>
        </p:nvPicPr>
        <p:blipFill rotWithShape="1">
          <a:blip r:embed="rId8">
            <a:alphaModFix/>
          </a:blip>
          <a:srcRect b="0" l="0" r="0" t="0"/>
          <a:stretch/>
        </p:blipFill>
        <p:spPr>
          <a:xfrm>
            <a:off x="9959688" y="3066264"/>
            <a:ext cx="2049533" cy="182625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40" name="Google Shape;140;p6"/>
          <p:cNvSpPr/>
          <p:nvPr/>
        </p:nvSpPr>
        <p:spPr>
          <a:xfrm>
            <a:off x="1150575" y="4985426"/>
            <a:ext cx="989084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GR" sz="3200" cap="none">
                <a:solidFill>
                  <a:schemeClr val="accent1"/>
                </a:solidFill>
                <a:latin typeface="Comic Sans MS"/>
                <a:ea typeface="Comic Sans MS"/>
                <a:cs typeface="Comic Sans MS"/>
                <a:sym typeface="Comic Sans MS"/>
              </a:rPr>
              <a:t>Το βρήκες! </a:t>
            </a:r>
            <a:endParaRPr/>
          </a:p>
          <a:p>
            <a:pPr indent="0" lvl="0" marL="0" marR="0" rtl="0" algn="ctr">
              <a:spcBef>
                <a:spcPts val="0"/>
              </a:spcBef>
              <a:spcAft>
                <a:spcPts val="0"/>
              </a:spcAft>
              <a:buNone/>
            </a:pPr>
            <a:r>
              <a:rPr b="0" lang="el-GR" sz="3200" cap="none">
                <a:solidFill>
                  <a:schemeClr val="accent1"/>
                </a:solidFill>
                <a:latin typeface="Comic Sans MS"/>
                <a:ea typeface="Comic Sans MS"/>
                <a:cs typeface="Comic Sans MS"/>
                <a:sym typeface="Comic Sans MS"/>
              </a:rPr>
              <a:t>Η γη είναι σφαιρική και αυτό εξαιτίας της </a:t>
            </a:r>
            <a:r>
              <a:rPr b="1" lang="el-GR" sz="3200" cap="none">
                <a:solidFill>
                  <a:schemeClr val="accent1"/>
                </a:solidFill>
                <a:latin typeface="Comic Sans MS"/>
                <a:ea typeface="Comic Sans MS"/>
                <a:cs typeface="Comic Sans MS"/>
                <a:sym typeface="Comic Sans MS"/>
              </a:rPr>
              <a:t>βαρύτητας</a:t>
            </a:r>
            <a:r>
              <a:rPr b="0" lang="el-GR" sz="3200" cap="none">
                <a:solidFill>
                  <a:schemeClr val="accent1"/>
                </a:solidFill>
                <a:latin typeface="Comic Sans MS"/>
                <a:ea typeface="Comic Sans MS"/>
                <a:cs typeface="Comic Sans MS"/>
                <a:sym typeface="Comic Sans MS"/>
              </a:rPr>
              <a:t> </a:t>
            </a:r>
            <a:endParaRPr/>
          </a:p>
          <a:p>
            <a:pPr indent="0" lvl="0" marL="0" marR="0" rtl="0" algn="ctr">
              <a:spcBef>
                <a:spcPts val="0"/>
              </a:spcBef>
              <a:spcAft>
                <a:spcPts val="0"/>
              </a:spcAft>
              <a:buNone/>
            </a:pPr>
            <a:r>
              <a:rPr b="0" lang="el-GR" sz="3200" cap="none">
                <a:solidFill>
                  <a:schemeClr val="accent1"/>
                </a:solidFill>
                <a:latin typeface="Comic Sans MS"/>
                <a:ea typeface="Comic Sans MS"/>
                <a:cs typeface="Comic Sans MS"/>
                <a:sym typeface="Comic Sans MS"/>
              </a:rPr>
              <a:t>και της </a:t>
            </a:r>
            <a:r>
              <a:rPr b="1" lang="el-GR" sz="3200" cap="none">
                <a:solidFill>
                  <a:schemeClr val="accent1"/>
                </a:solidFill>
                <a:latin typeface="Comic Sans MS"/>
                <a:ea typeface="Comic Sans MS"/>
                <a:cs typeface="Comic Sans MS"/>
                <a:sym typeface="Comic Sans MS"/>
              </a:rPr>
              <a:t>ταχύτητας περιστροφής </a:t>
            </a:r>
            <a:r>
              <a:rPr b="0" lang="el-GR" sz="3200" cap="none">
                <a:solidFill>
                  <a:schemeClr val="accent1"/>
                </a:solidFill>
                <a:latin typeface="Comic Sans MS"/>
                <a:ea typeface="Comic Sans MS"/>
                <a:cs typeface="Comic Sans MS"/>
                <a:sym typeface="Comic Sans MS"/>
              </a:rPr>
              <a:t>της!</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838200" y="365125"/>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Το εσωτερικό τη Γης…πως πιστεύετε πως είναι;</a:t>
            </a:r>
            <a:endParaRPr b="1">
              <a:latin typeface="Comic Sans MS"/>
              <a:ea typeface="Comic Sans MS"/>
              <a:cs typeface="Comic Sans MS"/>
              <a:sym typeface="Comic Sans MS"/>
            </a:endParaRPr>
          </a:p>
        </p:txBody>
      </p:sp>
      <p:sp>
        <p:nvSpPr>
          <p:cNvPr id="146" name="Google Shape;14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l-GR" u="sng">
                <a:solidFill>
                  <a:schemeClr val="hlink"/>
                </a:solidFill>
                <a:hlinkClick r:id="rId3"/>
              </a:rPr>
              <a:t>https://youtu.be/6WBHHco0MK8</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147" name="Google Shape;147;p7"/>
          <p:cNvPicPr preferRelativeResize="0"/>
          <p:nvPr/>
        </p:nvPicPr>
        <p:blipFill rotWithShape="1">
          <a:blip r:embed="rId4">
            <a:alphaModFix/>
          </a:blip>
          <a:srcRect b="0" l="0" r="0" t="0"/>
          <a:stretch/>
        </p:blipFill>
        <p:spPr>
          <a:xfrm>
            <a:off x="3159981" y="2506648"/>
            <a:ext cx="5729026" cy="4142630"/>
          </a:xfrm>
          <a:prstGeom prst="rect">
            <a:avLst/>
          </a:prstGeom>
          <a:noFill/>
          <a:ln cap="sq" cmpd="sng" w="190500">
            <a:solidFill>
              <a:srgbClr val="548135"/>
            </a:solidFill>
            <a:prstDash val="solid"/>
            <a:miter lim="800000"/>
            <a:headEnd len="sm" w="sm" type="none"/>
            <a:tailEnd len="sm" w="sm" type="none"/>
          </a:ln>
          <a:effectLst>
            <a:outerShdw blurRad="254000" rotWithShape="0" algn="bl">
              <a:srgbClr val="000000">
                <a:alpha val="42745"/>
              </a:srgbClr>
            </a:outerShdw>
          </a:effectLst>
        </p:spPr>
      </p:pic>
      <p:pic>
        <p:nvPicPr>
          <p:cNvPr id="148" name="Google Shape;148;p7"/>
          <p:cNvPicPr preferRelativeResize="0"/>
          <p:nvPr/>
        </p:nvPicPr>
        <p:blipFill rotWithShape="1">
          <a:blip r:embed="rId5">
            <a:alphaModFix/>
          </a:blip>
          <a:srcRect b="0" l="0" r="0" t="0"/>
          <a:stretch/>
        </p:blipFill>
        <p:spPr>
          <a:xfrm>
            <a:off x="11257484" y="6217920"/>
            <a:ext cx="934516" cy="6400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933620" y="231267"/>
            <a:ext cx="10515600" cy="1325563"/>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Το εσωτερικό τη Γης…πως πιστεύετε πως είναι;</a:t>
            </a:r>
            <a:endParaRPr b="1">
              <a:latin typeface="Comic Sans MS"/>
              <a:ea typeface="Comic Sans MS"/>
              <a:cs typeface="Comic Sans MS"/>
              <a:sym typeface="Comic Sans MS"/>
            </a:endParaRPr>
          </a:p>
        </p:txBody>
      </p:sp>
      <p:pic>
        <p:nvPicPr>
          <p:cNvPr id="154" name="Google Shape;154;p8"/>
          <p:cNvPicPr preferRelativeResize="0"/>
          <p:nvPr/>
        </p:nvPicPr>
        <p:blipFill rotWithShape="1">
          <a:blip r:embed="rId3">
            <a:alphaModFix/>
          </a:blip>
          <a:srcRect b="0" l="0" r="0" t="0"/>
          <a:stretch/>
        </p:blipFill>
        <p:spPr>
          <a:xfrm>
            <a:off x="1444139" y="3102294"/>
            <a:ext cx="4282020" cy="3524437"/>
          </a:xfrm>
          <a:prstGeom prst="rect">
            <a:avLst/>
          </a:prstGeom>
          <a:noFill/>
          <a:ln cap="sq" cmpd="sng" w="190500">
            <a:solidFill>
              <a:srgbClr val="A8D08C"/>
            </a:solidFill>
            <a:prstDash val="solid"/>
            <a:miter lim="800000"/>
            <a:headEnd len="sm" w="sm" type="none"/>
            <a:tailEnd len="sm" w="sm" type="none"/>
          </a:ln>
          <a:effectLst>
            <a:outerShdw blurRad="254000" rotWithShape="0" algn="bl">
              <a:srgbClr val="000000">
                <a:alpha val="42745"/>
              </a:srgbClr>
            </a:outerShdw>
          </a:effectLst>
        </p:spPr>
      </p:pic>
      <p:sp>
        <p:nvSpPr>
          <p:cNvPr id="155" name="Google Shape;155;p8"/>
          <p:cNvSpPr/>
          <p:nvPr/>
        </p:nvSpPr>
        <p:spPr>
          <a:xfrm>
            <a:off x="933625" y="1556825"/>
            <a:ext cx="10515600" cy="5301300"/>
          </a:xfrm>
          <a:prstGeom prst="rect">
            <a:avLst/>
          </a:prstGeom>
          <a:no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5400">
                <a:solidFill>
                  <a:srgbClr val="548135"/>
                </a:solidFill>
                <a:latin typeface="Calibri"/>
                <a:ea typeface="Calibri"/>
                <a:cs typeface="Calibri"/>
                <a:sym typeface="Calibri"/>
              </a:rPr>
              <a:t>   </a:t>
            </a:r>
            <a:r>
              <a:rPr b="1" lang="el-GR" sz="5400" cap="none">
                <a:solidFill>
                  <a:srgbClr val="548135"/>
                </a:solidFill>
                <a:latin typeface="Calibri"/>
                <a:ea typeface="Calibri"/>
                <a:cs typeface="Calibri"/>
                <a:sym typeface="Calibri"/>
              </a:rPr>
              <a:t>Υλικά            </a:t>
            </a:r>
            <a:r>
              <a:rPr b="1" lang="el-GR" sz="5400" cap="none">
                <a:solidFill>
                  <a:srgbClr val="548135"/>
                </a:solidFill>
                <a:latin typeface="Calibri"/>
                <a:ea typeface="Calibri"/>
                <a:cs typeface="Calibri"/>
                <a:sym typeface="Calibri"/>
              </a:rPr>
              <a:t>            </a:t>
            </a:r>
            <a:r>
              <a:rPr b="1" lang="el-GR" sz="5400">
                <a:solidFill>
                  <a:srgbClr val="548135"/>
                </a:solidFill>
                <a:latin typeface="Calibri"/>
                <a:ea typeface="Calibri"/>
                <a:cs typeface="Calibri"/>
                <a:sym typeface="Calibri"/>
              </a:rPr>
              <a:t>   </a:t>
            </a:r>
            <a:r>
              <a:rPr b="1" lang="el-GR" sz="5400" cap="none">
                <a:solidFill>
                  <a:srgbClr val="548135"/>
                </a:solidFill>
                <a:latin typeface="Calibri"/>
                <a:ea typeface="Calibri"/>
                <a:cs typeface="Calibri"/>
                <a:sym typeface="Calibri"/>
              </a:rPr>
              <a:t>    δημιουργία</a:t>
            </a:r>
            <a:endParaRPr/>
          </a:p>
        </p:txBody>
      </p:sp>
      <p:pic>
        <p:nvPicPr>
          <p:cNvPr id="156" name="Google Shape;156;p8"/>
          <p:cNvPicPr preferRelativeResize="0"/>
          <p:nvPr/>
        </p:nvPicPr>
        <p:blipFill rotWithShape="1">
          <a:blip r:embed="rId4">
            <a:alphaModFix/>
          </a:blip>
          <a:srcRect b="0" l="0" r="0" t="0"/>
          <a:stretch/>
        </p:blipFill>
        <p:spPr>
          <a:xfrm>
            <a:off x="1603619" y="2604491"/>
            <a:ext cx="640135" cy="640135"/>
          </a:xfrm>
          <a:prstGeom prst="rect">
            <a:avLst/>
          </a:prstGeom>
          <a:noFill/>
          <a:ln>
            <a:noFill/>
          </a:ln>
        </p:spPr>
      </p:pic>
      <p:pic>
        <p:nvPicPr>
          <p:cNvPr id="157" name="Google Shape;157;p8"/>
          <p:cNvPicPr preferRelativeResize="0"/>
          <p:nvPr/>
        </p:nvPicPr>
        <p:blipFill rotWithShape="1">
          <a:blip r:embed="rId5">
            <a:alphaModFix/>
          </a:blip>
          <a:srcRect b="0" l="0" r="0" t="0"/>
          <a:stretch/>
        </p:blipFill>
        <p:spPr>
          <a:xfrm>
            <a:off x="11257492" y="6217920"/>
            <a:ext cx="934515" cy="640080"/>
          </a:xfrm>
          <a:prstGeom prst="rect">
            <a:avLst/>
          </a:prstGeom>
          <a:noFill/>
          <a:ln>
            <a:noFill/>
          </a:ln>
        </p:spPr>
      </p:pic>
      <p:pic>
        <p:nvPicPr>
          <p:cNvPr id="158" name="Google Shape;158;p8"/>
          <p:cNvPicPr preferRelativeResize="0"/>
          <p:nvPr/>
        </p:nvPicPr>
        <p:blipFill rotWithShape="1">
          <a:blip r:embed="rId6">
            <a:alphaModFix/>
          </a:blip>
          <a:srcRect b="0" l="0" r="0" t="0"/>
          <a:stretch/>
        </p:blipFill>
        <p:spPr>
          <a:xfrm>
            <a:off x="6465843" y="3185797"/>
            <a:ext cx="4524864" cy="3357438"/>
          </a:xfrm>
          <a:prstGeom prst="rect">
            <a:avLst/>
          </a:prstGeom>
          <a:noFill/>
          <a:ln cap="sq" cmpd="sng" w="190500">
            <a:solidFill>
              <a:srgbClr val="548135"/>
            </a:solidFill>
            <a:prstDash val="solid"/>
            <a:miter lim="800000"/>
            <a:headEnd len="sm" w="sm" type="none"/>
            <a:tailEnd len="sm" w="sm" type="none"/>
          </a:ln>
          <a:effectLst>
            <a:outerShdw blurRad="254000" rotWithShape="0" algn="bl">
              <a:srgbClr val="000000">
                <a:alpha val="42745"/>
              </a:srgbClr>
            </a:outerShdw>
          </a:effectLst>
        </p:spPr>
      </p:pic>
      <p:pic>
        <p:nvPicPr>
          <p:cNvPr id="159" name="Google Shape;159;p8"/>
          <p:cNvPicPr preferRelativeResize="0"/>
          <p:nvPr/>
        </p:nvPicPr>
        <p:blipFill rotWithShape="1">
          <a:blip r:embed="rId4">
            <a:alphaModFix/>
          </a:blip>
          <a:srcRect b="0" l="0" r="0" t="0"/>
          <a:stretch/>
        </p:blipFill>
        <p:spPr>
          <a:xfrm>
            <a:off x="10210562" y="2604502"/>
            <a:ext cx="640135" cy="6401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666011" y="98700"/>
            <a:ext cx="10677900" cy="1325700"/>
          </a:xfrm>
          <a:prstGeom prst="rect">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el-GR">
                <a:solidFill>
                  <a:schemeClr val="lt1"/>
                </a:solidFill>
                <a:latin typeface="Comic Sans MS"/>
                <a:ea typeface="Comic Sans MS"/>
                <a:cs typeface="Comic Sans MS"/>
                <a:sym typeface="Comic Sans MS"/>
              </a:rPr>
              <a:t>Εσείς το ξέρετε;</a:t>
            </a:r>
            <a:endParaRPr b="1">
              <a:latin typeface="Comic Sans MS"/>
              <a:ea typeface="Comic Sans MS"/>
              <a:cs typeface="Comic Sans MS"/>
              <a:sym typeface="Comic Sans MS"/>
            </a:endParaRPr>
          </a:p>
        </p:txBody>
      </p:sp>
      <p:sp>
        <p:nvSpPr>
          <p:cNvPr id="165" name="Google Shape;165;p9"/>
          <p:cNvSpPr txBox="1"/>
          <p:nvPr>
            <p:ph idx="1" type="body"/>
          </p:nvPr>
        </p:nvSpPr>
        <p:spPr>
          <a:xfrm>
            <a:off x="-50" y="1243325"/>
            <a:ext cx="12192000" cy="561480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800"/>
              <a:buNone/>
            </a:pPr>
            <a:r>
              <a:rPr b="1" lang="el-GR" sz="2300">
                <a:latin typeface="Comic Sans MS"/>
                <a:ea typeface="Comic Sans MS"/>
                <a:cs typeface="Comic Sans MS"/>
                <a:sym typeface="Comic Sans MS"/>
              </a:rPr>
              <a:t>H Γη είναι πάρα , πάρα , πάρα , πάρα , πάρα πολύ βαριά!</a:t>
            </a:r>
            <a:endParaRPr b="1" sz="3300"/>
          </a:p>
          <a:p>
            <a:pPr indent="0" lvl="0" marL="0" rtl="0" algn="ctr">
              <a:spcBef>
                <a:spcPts val="1000"/>
              </a:spcBef>
              <a:spcAft>
                <a:spcPts val="0"/>
              </a:spcAft>
              <a:buClr>
                <a:schemeClr val="dk1"/>
              </a:buClr>
              <a:buSzPts val="1800"/>
              <a:buNone/>
            </a:pPr>
            <a:r>
              <a:rPr b="1" lang="el-GR" sz="2300">
                <a:latin typeface="Comic Sans MS"/>
                <a:ea typeface="Comic Sans MS"/>
                <a:cs typeface="Comic Sans MS"/>
                <a:sym typeface="Comic Sans MS"/>
              </a:rPr>
              <a:t>Συνεχώς παίρνει και χάνει βάρος.</a:t>
            </a:r>
            <a:endParaRPr b="1" sz="2300">
              <a:latin typeface="Comic Sans MS"/>
              <a:ea typeface="Comic Sans MS"/>
              <a:cs typeface="Comic Sans MS"/>
              <a:sym typeface="Comic Sans MS"/>
            </a:endParaRPr>
          </a:p>
          <a:p>
            <a:pPr indent="0" lvl="0" marL="0" rtl="0" algn="ctr">
              <a:spcBef>
                <a:spcPts val="1000"/>
              </a:spcBef>
              <a:spcAft>
                <a:spcPts val="0"/>
              </a:spcAft>
              <a:buClr>
                <a:schemeClr val="dk1"/>
              </a:buClr>
              <a:buSzPts val="1800"/>
              <a:buNone/>
            </a:pPr>
            <a:r>
              <a:rPr b="1" lang="el-GR" sz="2300">
                <a:latin typeface="Comic Sans MS"/>
                <a:ea typeface="Comic Sans MS"/>
                <a:cs typeface="Comic Sans MS"/>
                <a:sym typeface="Comic Sans MS"/>
              </a:rPr>
              <a:t>Φανταστείτε την ως μία τιτανο-γιγάντια ηλεκτρική σκούπα που ρουφάει σκόνες από το ηλιακό σύστημα (σκόνες, πετρώματα, υπολείμματα από αστεροειδείς)Τώρα φανταστείτε την να κάνει προυτς…ναι ξέρω πίφ! </a:t>
            </a:r>
            <a:endParaRPr b="1" sz="2300">
              <a:latin typeface="Comic Sans MS"/>
              <a:ea typeface="Comic Sans MS"/>
              <a:cs typeface="Comic Sans MS"/>
              <a:sym typeface="Comic Sans MS"/>
            </a:endParaRPr>
          </a:p>
          <a:p>
            <a:pPr indent="0" lvl="0" marL="0" rtl="0" algn="ctr">
              <a:spcBef>
                <a:spcPts val="1000"/>
              </a:spcBef>
              <a:spcAft>
                <a:spcPts val="0"/>
              </a:spcAft>
              <a:buClr>
                <a:schemeClr val="dk1"/>
              </a:buClr>
              <a:buSzPts val="1800"/>
              <a:buNone/>
            </a:pPr>
            <a:r>
              <a:rPr b="1" lang="el-GR" sz="2300">
                <a:latin typeface="Comic Sans MS"/>
                <a:ea typeface="Comic Sans MS"/>
                <a:cs typeface="Comic Sans MS"/>
                <a:sym typeface="Comic Sans MS"/>
              </a:rPr>
              <a:t>Με αυτόν τον τρόπο αποβάλλει το υδρογόνο στην ατμόσφαιρα.</a:t>
            </a:r>
            <a:endParaRPr b="1" sz="3300"/>
          </a:p>
          <a:p>
            <a:pPr indent="0" lvl="0" marL="0" rtl="0" algn="ctr">
              <a:lnSpc>
                <a:spcPct val="90000"/>
              </a:lnSpc>
              <a:spcBef>
                <a:spcPts val="1000"/>
              </a:spcBef>
              <a:spcAft>
                <a:spcPts val="0"/>
              </a:spcAft>
              <a:buClr>
                <a:schemeClr val="dk1"/>
              </a:buClr>
              <a:buSzPts val="1800"/>
              <a:buNone/>
            </a:pPr>
            <a:r>
              <a:t/>
            </a:r>
            <a:endParaRPr b="1" sz="3300"/>
          </a:p>
        </p:txBody>
      </p:sp>
      <p:pic>
        <p:nvPicPr>
          <p:cNvPr id="166" name="Google Shape;166;p9"/>
          <p:cNvPicPr preferRelativeResize="0"/>
          <p:nvPr/>
        </p:nvPicPr>
        <p:blipFill rotWithShape="1">
          <a:blip r:embed="rId3">
            <a:alphaModFix/>
          </a:blip>
          <a:srcRect b="0" l="0" r="0" t="0"/>
          <a:stretch/>
        </p:blipFill>
        <p:spPr>
          <a:xfrm>
            <a:off x="4435800" y="3799024"/>
            <a:ext cx="3138300" cy="29046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7" name="Google Shape;167;p9"/>
          <p:cNvPicPr preferRelativeResize="0"/>
          <p:nvPr/>
        </p:nvPicPr>
        <p:blipFill rotWithShape="1">
          <a:blip r:embed="rId4">
            <a:alphaModFix/>
          </a:blip>
          <a:srcRect b="0" l="0" r="0" t="0"/>
          <a:stretch/>
        </p:blipFill>
        <p:spPr>
          <a:xfrm>
            <a:off x="487825" y="3739825"/>
            <a:ext cx="3138300" cy="29634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8" name="Google Shape;168;p9"/>
          <p:cNvPicPr preferRelativeResize="0"/>
          <p:nvPr/>
        </p:nvPicPr>
        <p:blipFill rotWithShape="1">
          <a:blip r:embed="rId5">
            <a:alphaModFix/>
          </a:blip>
          <a:srcRect b="0" l="0" r="0" t="0"/>
          <a:stretch/>
        </p:blipFill>
        <p:spPr>
          <a:xfrm>
            <a:off x="8286925" y="3868099"/>
            <a:ext cx="3138300" cy="28353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9" name="Google Shape;169;p9"/>
          <p:cNvPicPr preferRelativeResize="0"/>
          <p:nvPr/>
        </p:nvPicPr>
        <p:blipFill rotWithShape="1">
          <a:blip r:embed="rId6">
            <a:alphaModFix/>
          </a:blip>
          <a:srcRect b="0" l="0" r="0" t="0"/>
          <a:stretch/>
        </p:blipFill>
        <p:spPr>
          <a:xfrm>
            <a:off x="11257484" y="6217920"/>
            <a:ext cx="934516" cy="6400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2021-03-13T12:18:39Z</dcterms:created>
  <dc:creator>kalliopi kinigopoupou</dc:creator>
</cp:coreProperties>
</file>