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C6C40C9-5757-440E-A508-720E1B4DE2A6}" type="datetimeFigureOut">
              <a:rPr lang="el-GR" smtClean="0"/>
              <a:pPr/>
              <a:t>16/3/2025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22666AA-C598-446C-B6E3-133A43BCF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714489"/>
            <a:ext cx="7772400" cy="188596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>3. Η ΛΕ</a:t>
            </a:r>
            <a:r>
              <a:rPr lang="en-US" b="1" dirty="0"/>
              <a:t>I</a:t>
            </a:r>
            <a:r>
              <a:rPr lang="el-GR" b="1" dirty="0"/>
              <a:t>ΤΟ</a:t>
            </a:r>
            <a:r>
              <a:rPr lang="en-US" b="1" dirty="0"/>
              <a:t>Y</a:t>
            </a:r>
            <a:r>
              <a:rPr lang="el-GR" b="1" dirty="0"/>
              <a:t>ΡΓ</a:t>
            </a:r>
            <a:r>
              <a:rPr lang="en-US" b="1" dirty="0"/>
              <a:t>I</a:t>
            </a:r>
            <a:r>
              <a:rPr lang="el-GR" b="1" dirty="0"/>
              <a:t>Α ΤΟ</a:t>
            </a:r>
            <a:r>
              <a:rPr lang="en-US" b="1" dirty="0"/>
              <a:t>Y </a:t>
            </a:r>
            <a:r>
              <a:rPr lang="el-GR" b="1" dirty="0"/>
              <a:t>ΠΟΛ</a:t>
            </a:r>
            <a:r>
              <a:rPr lang="en-US" b="1" dirty="0"/>
              <a:t>I</a:t>
            </a:r>
            <a:r>
              <a:rPr lang="el-GR" b="1" dirty="0"/>
              <a:t>ΤΕ</a:t>
            </a:r>
            <a:r>
              <a:rPr lang="en-US" b="1" dirty="0"/>
              <a:t>Y</a:t>
            </a:r>
            <a:r>
              <a:rPr lang="el-GR" b="1" dirty="0"/>
              <a:t>ΜΑΤΟΣ.</a:t>
            </a:r>
            <a:br>
              <a:rPr lang="el-GR" b="1" dirty="0"/>
            </a:br>
            <a:r>
              <a:rPr lang="el-GR" b="1" dirty="0"/>
              <a:t>Ο</a:t>
            </a:r>
            <a:r>
              <a:rPr lang="en-US" b="1" dirty="0"/>
              <a:t>I </a:t>
            </a:r>
            <a:r>
              <a:rPr lang="el-GR" b="1" dirty="0"/>
              <a:t>ΛΕ</a:t>
            </a:r>
            <a:r>
              <a:rPr lang="en-US" b="1" dirty="0"/>
              <a:t>I</a:t>
            </a:r>
            <a:r>
              <a:rPr lang="el-GR" b="1" dirty="0"/>
              <a:t>ΤΟ</a:t>
            </a:r>
            <a:r>
              <a:rPr lang="en-US" b="1" dirty="0"/>
              <a:t>Y</a:t>
            </a:r>
            <a:r>
              <a:rPr lang="el-GR" b="1" dirty="0"/>
              <a:t>ΡΓ</a:t>
            </a:r>
            <a:r>
              <a:rPr lang="en-US" b="1" dirty="0"/>
              <a:t>I</a:t>
            </a:r>
            <a:r>
              <a:rPr lang="el-GR" b="1" dirty="0"/>
              <a:t>ΕΣ</a:t>
            </a:r>
            <a:br>
              <a:rPr lang="el-GR" b="1" dirty="0"/>
            </a:b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Αθήνα:</a:t>
            </a:r>
            <a:br>
              <a:rPr lang="el-GR" dirty="0" smtClean="0"/>
            </a:br>
            <a:r>
              <a:rPr lang="el-GR" dirty="0" smtClean="0"/>
              <a:t>Η πορεία προς τη δημοκρατία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Ας θυμηθούμε τον Κλεισθένη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Τι αλλαγές έφεραν  ο Περικλής και ο Εφιάλτης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 smtClean="0"/>
              <a:t>η δημιουργία δέκα φυλών</a:t>
            </a:r>
          </a:p>
          <a:p>
            <a:r>
              <a:rPr lang="el-GR" dirty="0" smtClean="0"/>
              <a:t>τα μέλη κάθε φυλής ανήκαν σε όλες τις κοινωνικές τάξεις</a:t>
            </a:r>
          </a:p>
          <a:p>
            <a:r>
              <a:rPr lang="el-GR" dirty="0" smtClean="0"/>
              <a:t> η Βουλή των 400 έγινε βουλή των 500 με κλήρωση (50 από κάθε φυλή)</a:t>
            </a:r>
          </a:p>
          <a:p>
            <a:r>
              <a:rPr lang="el-GR" dirty="0" smtClean="0"/>
              <a:t>αύξησε τον αριθμό των στρατηγών σε δέκα</a:t>
            </a:r>
          </a:p>
          <a:p>
            <a:r>
              <a:rPr lang="el-GR" i="1" dirty="0" err="1" smtClean="0"/>
              <a:t>ὀστρακισμός</a:t>
            </a:r>
            <a:endParaRPr lang="el-GR" i="1" dirty="0" smtClean="0"/>
          </a:p>
          <a:p>
            <a:r>
              <a:rPr lang="el-GR" dirty="0" smtClean="0"/>
              <a:t>Η Βουλή ετοίμαζε τα προβουλεύματα των νόμων, οι οποίοι θα υποβάλλονταν στην Εκκλησία του δήμου</a:t>
            </a:r>
          </a:p>
          <a:p>
            <a:r>
              <a:rPr lang="el-GR" dirty="0" smtClean="0"/>
              <a:t>συγκαλείται η Εκκλησία σε τακτά χρονικά διαστήματα</a:t>
            </a:r>
          </a:p>
          <a:p>
            <a:r>
              <a:rPr lang="el-GR" dirty="0" smtClean="0"/>
              <a:t> στην Εκκλησία του δήμου ανήκουν όλοι οι Αθηναίοι πολίτες</a:t>
            </a:r>
          </a:p>
          <a:p>
            <a:r>
              <a:rPr lang="el-GR" dirty="0" smtClean="0"/>
              <a:t> η Εκκλησία του δήμου ψηφίζει τους νόμους</a:t>
            </a:r>
          </a:p>
          <a:p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Η Βουλή των 500 εκλέγεται από την Εκκλησία του Δήμου</a:t>
            </a:r>
          </a:p>
          <a:p>
            <a:r>
              <a:rPr lang="el-GR" dirty="0" smtClean="0"/>
              <a:t>Ο Άρειος Πάγος χάνει τις πολιτικές του εξουσίες</a:t>
            </a:r>
          </a:p>
          <a:p>
            <a:r>
              <a:rPr lang="el-GR" dirty="0" smtClean="0"/>
              <a:t>Ο Άρειος Πάγος δικάζει μόνο υποθέσεις φόνου εκ προμελέτης και εμπρησμού</a:t>
            </a:r>
          </a:p>
          <a:p>
            <a:r>
              <a:rPr lang="el-GR" dirty="0" smtClean="0"/>
              <a:t>Η Εκκλησία του δήμου ψηφίζει τα προβουλεύματα (σχέδια νόμων) της Βουλής των 500</a:t>
            </a:r>
          </a:p>
          <a:p>
            <a:r>
              <a:rPr lang="el-GR" dirty="0" smtClean="0"/>
              <a:t>Στην Εκκλησία του δήμου συμμετέχουν οι ενήλικες άνδρες Αθηναίοι και από τους δύο γονείς</a:t>
            </a:r>
          </a:p>
          <a:p>
            <a:r>
              <a:rPr lang="el-GR" dirty="0" smtClean="0"/>
              <a:t>Αποφάσιζε για την εξωτερική πολιτική της Αθήνας</a:t>
            </a:r>
          </a:p>
          <a:p>
            <a:r>
              <a:rPr lang="el-GR" b="1" dirty="0" smtClean="0"/>
              <a:t>Ηλιαία,</a:t>
            </a:r>
            <a:r>
              <a:rPr lang="el-GR" dirty="0"/>
              <a:t> με 6.000 δικαστές, οι οποίοι εκλέγονταν, με θητεία ενός έτους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Πού συνεδρίαζε η Εκκλησία του Δήμου</a:t>
            </a:r>
            <a:r>
              <a:rPr lang="el-GR" smtClean="0"/>
              <a:t>;   </a:t>
            </a:r>
            <a:endParaRPr lang="el-GR" dirty="0"/>
          </a:p>
        </p:txBody>
      </p:sp>
      <p:pic>
        <p:nvPicPr>
          <p:cNvPr id="7" name="6 - Θέση περιεχομένου" descr="ΠΝΥΚΑ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1" y="1643050"/>
            <a:ext cx="4500594" cy="4429155"/>
          </a:xfrm>
        </p:spPr>
      </p:pic>
      <p:pic>
        <p:nvPicPr>
          <p:cNvPr id="5" name="4 - Εικόνα" descr="πνύκα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378" y="1643050"/>
            <a:ext cx="3794230" cy="43577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Πού συνεδρίαζε η Βουλή των 500;</a:t>
            </a:r>
            <a:br>
              <a:rPr lang="el-GR" dirty="0" smtClean="0"/>
            </a:br>
            <a:endParaRPr lang="el-GR" dirty="0"/>
          </a:p>
        </p:txBody>
      </p:sp>
      <p:pic>
        <p:nvPicPr>
          <p:cNvPr id="13" name="12 - Θέση περιεχομένου" descr="βουλευτήριο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1285860"/>
            <a:ext cx="4429156" cy="4178300"/>
          </a:xfrm>
        </p:spPr>
      </p:pic>
      <p:pic>
        <p:nvPicPr>
          <p:cNvPr id="1026" name="Picture 2" descr="D:\ΔΙΣΚΟΣ\ΛΕΝΑ\1ο ΠΕΙΡΑΜΑΤΙΚΟ ΓΥΜΝΑΣΙΟ\ΙΣΤΟΡΙΑ Α\ph07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357298"/>
            <a:ext cx="3841744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Οι λειτουργίες</a:t>
            </a:r>
            <a:br>
              <a:rPr lang="el-GR" dirty="0" smtClean="0"/>
            </a:br>
            <a:r>
              <a:rPr lang="el-GR" dirty="0" smtClean="0"/>
              <a:t>έμμεση φορολογία πλουσίων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b="1" dirty="0" smtClean="0"/>
              <a:t>Χορηγία</a:t>
            </a:r>
            <a:r>
              <a:rPr lang="el-GR" dirty="0" smtClean="0"/>
              <a:t>: δαπάνη </a:t>
            </a:r>
            <a:r>
              <a:rPr lang="el-GR" dirty="0"/>
              <a:t>για το ανέβασμα μιας θεατρικής </a:t>
            </a:r>
            <a:r>
              <a:rPr lang="el-GR" dirty="0" smtClean="0"/>
              <a:t>παράστασης στους θεατρικούς αγώνες</a:t>
            </a:r>
          </a:p>
          <a:p>
            <a:pPr algn="just"/>
            <a:r>
              <a:rPr lang="el-GR" b="1" dirty="0"/>
              <a:t>τριηραρχία,</a:t>
            </a:r>
            <a:r>
              <a:rPr lang="el-GR" dirty="0"/>
              <a:t> </a:t>
            </a:r>
            <a:r>
              <a:rPr lang="el-GR" dirty="0" smtClean="0"/>
              <a:t>δαπάνη από </a:t>
            </a:r>
            <a:r>
              <a:rPr lang="el-GR" dirty="0"/>
              <a:t>έναν ή περισσότερους ιδιώτες για τη συντήρηση ενός κρατικού </a:t>
            </a:r>
            <a:r>
              <a:rPr lang="el-GR" dirty="0" smtClean="0"/>
              <a:t>πλοίου</a:t>
            </a:r>
          </a:p>
          <a:p>
            <a:pPr algn="just"/>
            <a:r>
              <a:rPr lang="el-GR" dirty="0"/>
              <a:t> </a:t>
            </a:r>
            <a:r>
              <a:rPr lang="el-GR" b="1" dirty="0" err="1"/>
              <a:t>γυμνασιαρχία</a:t>
            </a:r>
            <a:r>
              <a:rPr lang="el-GR" b="1" dirty="0"/>
              <a:t>,</a:t>
            </a:r>
            <a:r>
              <a:rPr lang="el-GR" dirty="0"/>
              <a:t> </a:t>
            </a:r>
            <a:r>
              <a:rPr lang="el-GR" dirty="0" smtClean="0"/>
              <a:t>δαπάνη </a:t>
            </a:r>
            <a:r>
              <a:rPr lang="el-GR" dirty="0"/>
              <a:t>για τη διατροφή και την εκγύμναση αθλητών που θα έπαιρναν μέρος σε «γυμνικούς αγώνες</a:t>
            </a:r>
            <a:r>
              <a:rPr lang="el-GR" dirty="0" smtClean="0"/>
              <a:t>»</a:t>
            </a:r>
          </a:p>
          <a:p>
            <a:pPr algn="just"/>
            <a:r>
              <a:rPr lang="el-GR" b="1" dirty="0"/>
              <a:t>εστίαση,</a:t>
            </a:r>
            <a:r>
              <a:rPr lang="el-GR" dirty="0"/>
              <a:t> </a:t>
            </a:r>
            <a:r>
              <a:rPr lang="el-GR" dirty="0" smtClean="0"/>
              <a:t>δαπάνη για </a:t>
            </a:r>
            <a:r>
              <a:rPr lang="el-GR" dirty="0"/>
              <a:t>την παράθεση δημόσιου γεύματος στα μέλη της φυλής του σε περίοδο εορτών ή αγώνων. 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</TotalTime>
  <Words>191</Words>
  <Application>Microsoft Office PowerPoint</Application>
  <PresentationFormat>Προβολή στην οθόνη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Δικαιοσύνη</vt:lpstr>
      <vt:lpstr> 3. Η ΛΕIΤΟYΡΓIΑ ΤΟY ΠΟΛIΤΕYΜΑΤΟΣ. ΟI ΛΕIΤΟYΡΓIΕΣ </vt:lpstr>
      <vt:lpstr>Αθήνα: Η πορεία προς τη δημοκρατία</vt:lpstr>
      <vt:lpstr>Πού συνεδρίαζε η Εκκλησία του Δήμου;   </vt:lpstr>
      <vt:lpstr>Πού συνεδρίαζε η Βουλή των 500; </vt:lpstr>
      <vt:lpstr>Οι λειτουργίες έμμεση φορολογία πλουσίων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Η ΛΕIΤΟYΡΓIΑ ΤΟY ΠΟΛIΤΕYΜΑΤΟΣ. ΟI ΛΕIΤΟYΡΓIΕΣ</dc:title>
  <dc:creator>user</dc:creator>
  <cp:lastModifiedBy>user</cp:lastModifiedBy>
  <cp:revision>6</cp:revision>
  <dcterms:created xsi:type="dcterms:W3CDTF">2024-03-10T19:49:19Z</dcterms:created>
  <dcterms:modified xsi:type="dcterms:W3CDTF">2025-03-16T19:41:27Z</dcterms:modified>
</cp:coreProperties>
</file>