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8" roundtripDataSignature="AMtx7mgiF/kNpslt+5cQgAYK/n49vwSH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D41804B-FC31-4B45-83A4-1836A1D14574}">
  <a:tblStyle styleId="{DD41804B-FC31-4B45-83A4-1836A1D1457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customschemas.google.com/relationships/presentationmetadata" Target="meta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87" name="Google Shape;18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0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98" name="Google Shape;19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1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12" name="Google Shape;21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2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25" name="Google Shape;22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3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39" name="Google Shape;23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4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64" name="Google Shape;26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7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83" name="Google Shape;28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8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35" name="Google Shape;33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9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51" name="Google Shape;35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0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72" name="Google Shape;37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1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82" name="Google Shape;38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2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92" name="Google Shape;392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3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02" name="Google Shape;40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4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27" name="Google Shape;42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27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41" name="Google Shape;441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28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58" name="Google Shape;45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29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70" name="Google Shape;470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30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83" name="Google Shape;483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31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38" name="Google Shape;13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6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65" name="Google Shape;16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8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76" name="Google Shape;17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9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νό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περιεχόμενο" type="obj">
  <p:cSld name="OBJEC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2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2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ιαφάνεια τίτλου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1" name="Google Shape;81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ατακόρυφος τίτλος και Κείμενο" type="vertTitleAndTx">
  <p:cSld name="VERTICAL_TITLE_AND_VERTICAL_TEX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Κατακόρυφο κείμενο" type="vertTx">
  <p:cSld name="VERTICAL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5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5"/>
          <p:cNvSpPr txBox="1"/>
          <p:nvPr>
            <p:ph idx="1" type="body"/>
          </p:nvPr>
        </p:nvSpPr>
        <p:spPr>
          <a:xfrm rot="5400000">
            <a:off x="3920332" y="-1256506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Εικόνα με λεζάντα" type="picTx">
  <p:cSld name="PICTURE_WITH_CAPTIO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3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5" name="Google Shape;35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Περιεχόμενο με λεζάντα" type="objTx">
  <p:cSld name="OBJECT_WITH_CAPTIO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1" name="Google Shape;41;p3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2" name="Google Shape;42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Μόνο τίτλος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Σύγκριση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3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3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3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ύο περιεχόμενα" type="twoObj">
  <p:cSld name="TWO_OBJECT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0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4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4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φαλίδα ενότητας" type="secHead">
  <p:cSld name="SECTION_HEAD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9" name="Google Shape;69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32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image" Target="../media/image32.png"/><Relationship Id="rId7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31.png"/><Relationship Id="rId5" Type="http://schemas.openxmlformats.org/officeDocument/2006/relationships/image" Target="../media/image35.jpg"/><Relationship Id="rId6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31.png"/><Relationship Id="rId5" Type="http://schemas.openxmlformats.org/officeDocument/2006/relationships/image" Target="../media/image37.png"/><Relationship Id="rId6" Type="http://schemas.openxmlformats.org/officeDocument/2006/relationships/image" Target="../media/image44.png"/><Relationship Id="rId7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image" Target="../media/image31.png"/><Relationship Id="rId5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image" Target="../media/image29.png"/><Relationship Id="rId9" Type="http://schemas.openxmlformats.org/officeDocument/2006/relationships/image" Target="../media/image45.png"/><Relationship Id="rId5" Type="http://schemas.openxmlformats.org/officeDocument/2006/relationships/image" Target="../media/image25.png"/><Relationship Id="rId6" Type="http://schemas.openxmlformats.org/officeDocument/2006/relationships/image" Target="../media/image23.png"/><Relationship Id="rId7" Type="http://schemas.openxmlformats.org/officeDocument/2006/relationships/image" Target="../media/image30.png"/><Relationship Id="rId8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jpg"/><Relationship Id="rId4" Type="http://schemas.openxmlformats.org/officeDocument/2006/relationships/image" Target="../media/image4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Relationship Id="rId4" Type="http://schemas.openxmlformats.org/officeDocument/2006/relationships/image" Target="../media/image50.png"/><Relationship Id="rId5" Type="http://schemas.openxmlformats.org/officeDocument/2006/relationships/image" Target="../media/image46.png"/><Relationship Id="rId6" Type="http://schemas.openxmlformats.org/officeDocument/2006/relationships/image" Target="../media/image42.png"/><Relationship Id="rId7" Type="http://schemas.openxmlformats.org/officeDocument/2006/relationships/image" Target="../media/image4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Relationship Id="rId4" Type="http://schemas.openxmlformats.org/officeDocument/2006/relationships/image" Target="../media/image31.png"/><Relationship Id="rId5" Type="http://schemas.openxmlformats.org/officeDocument/2006/relationships/image" Target="../media/image49.png"/><Relationship Id="rId6" Type="http://schemas.openxmlformats.org/officeDocument/2006/relationships/image" Target="../media/image41.png"/><Relationship Id="rId7" Type="http://schemas.openxmlformats.org/officeDocument/2006/relationships/image" Target="../media/image44.png"/><Relationship Id="rId8" Type="http://schemas.openxmlformats.org/officeDocument/2006/relationships/image" Target="../media/image5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Relationship Id="rId4" Type="http://schemas.openxmlformats.org/officeDocument/2006/relationships/image" Target="../media/image31.png"/><Relationship Id="rId5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Relationship Id="rId4" Type="http://schemas.openxmlformats.org/officeDocument/2006/relationships/image" Target="../media/image31.png"/><Relationship Id="rId5" Type="http://schemas.openxmlformats.org/officeDocument/2006/relationships/image" Target="../media/image44.png"/><Relationship Id="rId6" Type="http://schemas.openxmlformats.org/officeDocument/2006/relationships/image" Target="../media/image5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Relationship Id="rId4" Type="http://schemas.openxmlformats.org/officeDocument/2006/relationships/image" Target="../media/image31.png"/><Relationship Id="rId5" Type="http://schemas.openxmlformats.org/officeDocument/2006/relationships/image" Target="../media/image58.png"/><Relationship Id="rId6" Type="http://schemas.openxmlformats.org/officeDocument/2006/relationships/image" Target="../media/image5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g"/><Relationship Id="rId4" Type="http://schemas.openxmlformats.org/officeDocument/2006/relationships/image" Target="../media/image3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Relationship Id="rId4" Type="http://schemas.openxmlformats.org/officeDocument/2006/relationships/image" Target="../media/image31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g"/><Relationship Id="rId4" Type="http://schemas.openxmlformats.org/officeDocument/2006/relationships/image" Target="../media/image54.png"/><Relationship Id="rId5" Type="http://schemas.openxmlformats.org/officeDocument/2006/relationships/image" Target="../media/image7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jpg"/><Relationship Id="rId4" Type="http://schemas.openxmlformats.org/officeDocument/2006/relationships/image" Target="../media/image29.png"/><Relationship Id="rId9" Type="http://schemas.openxmlformats.org/officeDocument/2006/relationships/image" Target="../media/image45.png"/><Relationship Id="rId5" Type="http://schemas.openxmlformats.org/officeDocument/2006/relationships/image" Target="../media/image25.png"/><Relationship Id="rId6" Type="http://schemas.openxmlformats.org/officeDocument/2006/relationships/image" Target="../media/image23.png"/><Relationship Id="rId7" Type="http://schemas.openxmlformats.org/officeDocument/2006/relationships/image" Target="../media/image30.png"/><Relationship Id="rId8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jpg"/><Relationship Id="rId4" Type="http://schemas.openxmlformats.org/officeDocument/2006/relationships/image" Target="../media/image5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jpg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5" Type="http://schemas.openxmlformats.org/officeDocument/2006/relationships/image" Target="../media/image65.png"/><Relationship Id="rId6" Type="http://schemas.openxmlformats.org/officeDocument/2006/relationships/image" Target="../media/image62.png"/><Relationship Id="rId7" Type="http://schemas.openxmlformats.org/officeDocument/2006/relationships/image" Target="../media/image57.png"/><Relationship Id="rId8" Type="http://schemas.openxmlformats.org/officeDocument/2006/relationships/image" Target="../media/image6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jpg"/><Relationship Id="rId4" Type="http://schemas.openxmlformats.org/officeDocument/2006/relationships/image" Target="../media/image73.png"/><Relationship Id="rId5" Type="http://schemas.openxmlformats.org/officeDocument/2006/relationships/image" Target="../media/image69.png"/><Relationship Id="rId6" Type="http://schemas.openxmlformats.org/officeDocument/2006/relationships/image" Target="../media/image74.png"/><Relationship Id="rId7" Type="http://schemas.openxmlformats.org/officeDocument/2006/relationships/image" Target="../media/image6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jpg"/><Relationship Id="rId4" Type="http://schemas.openxmlformats.org/officeDocument/2006/relationships/image" Target="../media/image75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image" Target="../media/image78.png"/><Relationship Id="rId7" Type="http://schemas.openxmlformats.org/officeDocument/2006/relationships/image" Target="../media/image13.png"/><Relationship Id="rId8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jpg"/><Relationship Id="rId4" Type="http://schemas.openxmlformats.org/officeDocument/2006/relationships/image" Target="../media/image75.png"/><Relationship Id="rId5" Type="http://schemas.openxmlformats.org/officeDocument/2006/relationships/image" Target="../media/image71.png"/><Relationship Id="rId6" Type="http://schemas.openxmlformats.org/officeDocument/2006/relationships/image" Target="../media/image76.png"/><Relationship Id="rId7" Type="http://schemas.openxmlformats.org/officeDocument/2006/relationships/image" Target="../media/image6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jp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69.png"/><Relationship Id="rId8" Type="http://schemas.openxmlformats.org/officeDocument/2006/relationships/image" Target="../media/image6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10.png"/><Relationship Id="rId5" Type="http://schemas.openxmlformats.org/officeDocument/2006/relationships/image" Target="../media/image14.jpg"/><Relationship Id="rId6" Type="http://schemas.openxmlformats.org/officeDocument/2006/relationships/image" Target="../media/image11.jpg"/><Relationship Id="rId7" Type="http://schemas.openxmlformats.org/officeDocument/2006/relationships/image" Target="../media/image17.png"/><Relationship Id="rId8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19.png"/><Relationship Id="rId11" Type="http://schemas.openxmlformats.org/officeDocument/2006/relationships/image" Target="../media/image27.png"/><Relationship Id="rId10" Type="http://schemas.openxmlformats.org/officeDocument/2006/relationships/hyperlink" Target="https://www.youtube.com/watch?v=k0FauM9-5mM&amp;ab_channel=%CE%93%CE%B9%CF%89%CF%81%CE%B3%CE%BF%CF%82%CE%A3%CE%B9%CE%B4%CE%B5%CF%81%CE%B7%CF%82%CF%84%CE%B1%CE%BE%CE%B9%CE%B4%CE%B5%CF%8D%CE%BF%CE%BD%CF%84%CE%B1%CF%82" TargetMode="External"/><Relationship Id="rId9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Relationship Id="rId7" Type="http://schemas.openxmlformats.org/officeDocument/2006/relationships/image" Target="../media/image8.png"/><Relationship Id="rId8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28.png"/><Relationship Id="rId9" Type="http://schemas.openxmlformats.org/officeDocument/2006/relationships/image" Target="../media/image26.png"/><Relationship Id="rId5" Type="http://schemas.openxmlformats.org/officeDocument/2006/relationships/image" Target="../media/image29.png"/><Relationship Id="rId6" Type="http://schemas.openxmlformats.org/officeDocument/2006/relationships/image" Target="../media/image25.png"/><Relationship Id="rId7" Type="http://schemas.openxmlformats.org/officeDocument/2006/relationships/image" Target="../media/image23.png"/><Relationship Id="rId8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5187" y="0"/>
            <a:ext cx="8785225" cy="13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"/>
            <a:ext cx="12192000" cy="68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0"/>
          <p:cNvSpPr/>
          <p:nvPr/>
        </p:nvSpPr>
        <p:spPr>
          <a:xfrm>
            <a:off x="2566987" y="12700"/>
            <a:ext cx="72723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0"/>
          <p:cNvSpPr/>
          <p:nvPr/>
        </p:nvSpPr>
        <p:spPr>
          <a:xfrm>
            <a:off x="3793650" y="69626"/>
            <a:ext cx="446244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Ποιος εμφανίστηκε μπροστά της;</a:t>
            </a:r>
            <a:endParaRPr/>
          </a:p>
        </p:txBody>
      </p:sp>
      <p:sp>
        <p:nvSpPr>
          <p:cNvPr id="193" name="Google Shape;193;p10"/>
          <p:cNvSpPr/>
          <p:nvPr/>
        </p:nvSpPr>
        <p:spPr>
          <a:xfrm>
            <a:off x="574519" y="2494002"/>
            <a:ext cx="45627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Ο Αρχάγγελος Γαβριήλ</a:t>
            </a:r>
            <a:endParaRPr/>
          </a:p>
        </p:txBody>
      </p:sp>
      <p:sp>
        <p:nvSpPr>
          <p:cNvPr id="194" name="Google Shape;194;p10"/>
          <p:cNvSpPr/>
          <p:nvPr/>
        </p:nvSpPr>
        <p:spPr>
          <a:xfrm>
            <a:off x="3857919" y="4869160"/>
            <a:ext cx="447616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Ο Αρχάγγελος Μιχαήλ</a:t>
            </a:r>
            <a:endParaRPr/>
          </a:p>
        </p:txBody>
      </p:sp>
      <p:sp>
        <p:nvSpPr>
          <p:cNvPr id="195" name="Google Shape;195;p10"/>
          <p:cNvSpPr/>
          <p:nvPr/>
        </p:nvSpPr>
        <p:spPr>
          <a:xfrm>
            <a:off x="6833827" y="2494002"/>
            <a:ext cx="458523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Ο Αρχάγγελος Ραφαήλ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"/>
            <a:ext cx="12192000" cy="68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1"/>
          <p:cNvSpPr/>
          <p:nvPr/>
        </p:nvSpPr>
        <p:spPr>
          <a:xfrm>
            <a:off x="2593975" y="12700"/>
            <a:ext cx="72469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1"/>
          <p:cNvSpPr/>
          <p:nvPr/>
        </p:nvSpPr>
        <p:spPr>
          <a:xfrm>
            <a:off x="2826258" y="85449"/>
            <a:ext cx="653948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Πώς αντέδρασε όταν εμφανίστηκε ο Αρχάγγελος;</a:t>
            </a: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1031552" y="3437877"/>
            <a:ext cx="216174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Λυπήθηκε</a:t>
            </a: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8732055" y="3437877"/>
            <a:ext cx="206319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Νευρίασε</a:t>
            </a: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4727848" y="5157192"/>
            <a:ext cx="223708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Φοβήθηκε</a:t>
            </a:r>
            <a:endParaRPr/>
          </a:p>
        </p:txBody>
      </p:sp>
      <p:pic>
        <p:nvPicPr>
          <p:cNvPr id="207" name="Google Shape;20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51900" y="1898650"/>
            <a:ext cx="1824037" cy="160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38712" y="3506787"/>
            <a:ext cx="18161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00150" y="1889125"/>
            <a:ext cx="1824037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"/>
            <a:ext cx="12192000" cy="68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2"/>
          <p:cNvSpPr/>
          <p:nvPr/>
        </p:nvSpPr>
        <p:spPr>
          <a:xfrm>
            <a:off x="2566987" y="0"/>
            <a:ext cx="72723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2"/>
          <p:cNvSpPr/>
          <p:nvPr/>
        </p:nvSpPr>
        <p:spPr>
          <a:xfrm>
            <a:off x="3105411" y="28309"/>
            <a:ext cx="602273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Γιατί την επισκέφτηκε ο Αρχάγγελος Γαβριήλ;</a:t>
            </a:r>
            <a:endParaRPr/>
          </a:p>
        </p:txBody>
      </p:sp>
      <p:sp>
        <p:nvSpPr>
          <p:cNvPr id="218" name="Google Shape;218;p12"/>
          <p:cNvSpPr/>
          <p:nvPr/>
        </p:nvSpPr>
        <p:spPr>
          <a:xfrm>
            <a:off x="587512" y="3465707"/>
            <a:ext cx="337303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Για να της δώσει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ένα βιβλίο</a:t>
            </a:r>
            <a:endParaRPr/>
          </a:p>
        </p:txBody>
      </p:sp>
      <p:sp>
        <p:nvSpPr>
          <p:cNvPr id="219" name="Google Shape;219;p12"/>
          <p:cNvSpPr/>
          <p:nvPr/>
        </p:nvSpPr>
        <p:spPr>
          <a:xfrm>
            <a:off x="7464152" y="3470466"/>
            <a:ext cx="424289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Για να της μεταφέρει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ένα μήνυμα</a:t>
            </a:r>
            <a:endParaRPr/>
          </a:p>
        </p:txBody>
      </p:sp>
      <p:sp>
        <p:nvSpPr>
          <p:cNvPr id="220" name="Google Shape;220;p12"/>
          <p:cNvSpPr/>
          <p:nvPr/>
        </p:nvSpPr>
        <p:spPr>
          <a:xfrm>
            <a:off x="3695567" y="5517232"/>
            <a:ext cx="480086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Για να δει αν είναι καλά</a:t>
            </a:r>
            <a:endParaRPr/>
          </a:p>
        </p:txBody>
      </p:sp>
      <p:pic>
        <p:nvPicPr>
          <p:cNvPr descr="Μετά Το Office, E-Mail, Φάκελο, Γράφω, Μήνυμα" id="221" name="Google Shape;221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77705" y="1239583"/>
            <a:ext cx="2348880" cy="234888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2" name="Google Shape;222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7947" y="1239583"/>
            <a:ext cx="2348880" cy="234888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"/>
            <a:ext cx="12192000" cy="68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3"/>
          <p:cNvSpPr/>
          <p:nvPr/>
        </p:nvSpPr>
        <p:spPr>
          <a:xfrm>
            <a:off x="2566987" y="0"/>
            <a:ext cx="72723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3"/>
          <p:cNvSpPr/>
          <p:nvPr/>
        </p:nvSpPr>
        <p:spPr>
          <a:xfrm>
            <a:off x="3716518" y="56926"/>
            <a:ext cx="461671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Τι λουλούδι της έδωσε να μυρίσει;</a:t>
            </a:r>
            <a:endParaRPr/>
          </a:p>
        </p:txBody>
      </p:sp>
      <p:pic>
        <p:nvPicPr>
          <p:cNvPr id="231" name="Google Shape;23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200000">
            <a:off x="231775" y="1858962"/>
            <a:ext cx="1784350" cy="257016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3"/>
          <p:cNvSpPr/>
          <p:nvPr/>
        </p:nvSpPr>
        <p:spPr>
          <a:xfrm>
            <a:off x="907128" y="3437877"/>
            <a:ext cx="24105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Μαργαρίτα</a:t>
            </a:r>
            <a:endParaRPr/>
          </a:p>
        </p:txBody>
      </p:sp>
      <p:pic>
        <p:nvPicPr>
          <p:cNvPr id="233" name="Google Shape;233;p13"/>
          <p:cNvPicPr preferRelativeResize="0"/>
          <p:nvPr/>
        </p:nvPicPr>
        <p:blipFill rotWithShape="1">
          <a:blip r:embed="rId6">
            <a:alphaModFix/>
          </a:blip>
          <a:srcRect b="7284" l="0" r="0" t="0"/>
          <a:stretch/>
        </p:blipFill>
        <p:spPr>
          <a:xfrm rot="480000">
            <a:off x="10352087" y="1990725"/>
            <a:ext cx="1120775" cy="289401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3"/>
          <p:cNvSpPr/>
          <p:nvPr/>
        </p:nvSpPr>
        <p:spPr>
          <a:xfrm>
            <a:off x="9126457" y="3437877"/>
            <a:ext cx="127438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Κρίνο</a:t>
            </a:r>
            <a:endParaRPr/>
          </a:p>
        </p:txBody>
      </p:sp>
      <p:pic>
        <p:nvPicPr>
          <p:cNvPr descr="Εικόνα που περιέχει φυτό, λουλούδι&#10;&#10;Περιγραφή που δημιουργήθηκε αυτόματα" id="235" name="Google Shape;235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89537" y="3040062"/>
            <a:ext cx="1793875" cy="231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3"/>
          <p:cNvSpPr/>
          <p:nvPr/>
        </p:nvSpPr>
        <p:spPr>
          <a:xfrm>
            <a:off x="4727848" y="5272222"/>
            <a:ext cx="299569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Τριαντάφυλλο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"/>
            <a:ext cx="12192000" cy="68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4"/>
          <p:cNvSpPr/>
          <p:nvPr/>
        </p:nvSpPr>
        <p:spPr>
          <a:xfrm>
            <a:off x="2566987" y="12700"/>
            <a:ext cx="72723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4"/>
          <p:cNvSpPr/>
          <p:nvPr/>
        </p:nvSpPr>
        <p:spPr>
          <a:xfrm>
            <a:off x="4344098" y="69626"/>
            <a:ext cx="336156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Τι μήνυμα της μετέφερε;</a:t>
            </a:r>
            <a:endParaRPr/>
          </a:p>
        </p:txBody>
      </p:sp>
      <p:sp>
        <p:nvSpPr>
          <p:cNvPr id="245" name="Google Shape;245;p14"/>
          <p:cNvSpPr/>
          <p:nvPr/>
        </p:nvSpPr>
        <p:spPr>
          <a:xfrm>
            <a:off x="2232801" y="1234985"/>
            <a:ext cx="794195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Πως την επέλεξε ο Θεός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να γίνει μητέρα του Χριστού</a:t>
            </a:r>
            <a:endParaRPr/>
          </a:p>
        </p:txBody>
      </p:sp>
      <p:pic>
        <p:nvPicPr>
          <p:cNvPr id="246" name="Google Shape;24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32325" y="3081337"/>
            <a:ext cx="2479675" cy="353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337" y="0"/>
            <a:ext cx="11590337" cy="40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7462" y="0"/>
            <a:ext cx="533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658600" y="0"/>
            <a:ext cx="533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7337" y="6478587"/>
            <a:ext cx="11590337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Εικόνα που περιέχει κείμενο&#10;&#10;Περιγραφή που δημιουργήθηκε αυτόματα" id="255" name="Google Shape;255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270375" y="4283075"/>
            <a:ext cx="2882900" cy="19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24112" y="1844675"/>
            <a:ext cx="7596187" cy="2017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0737" y="1341437"/>
            <a:ext cx="8010525" cy="3236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"/>
          <p:cNvSpPr/>
          <p:nvPr/>
        </p:nvSpPr>
        <p:spPr>
          <a:xfrm>
            <a:off x="2573337" y="-7937"/>
            <a:ext cx="72723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7"/>
          <p:cNvSpPr/>
          <p:nvPr/>
        </p:nvSpPr>
        <p:spPr>
          <a:xfrm>
            <a:off x="4385113" y="57452"/>
            <a:ext cx="37255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Ένωσε με τις σωστές λέξεις;</a:t>
            </a:r>
            <a:endParaRPr/>
          </a:p>
        </p:txBody>
      </p:sp>
      <p:sp>
        <p:nvSpPr>
          <p:cNvPr id="269" name="Google Shape;269;p17"/>
          <p:cNvSpPr/>
          <p:nvPr/>
        </p:nvSpPr>
        <p:spPr>
          <a:xfrm>
            <a:off x="1025886" y="1839912"/>
            <a:ext cx="3220905" cy="71508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b="0" i="0" lang="el-GR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Α</a:t>
            </a:r>
            <a:r>
              <a:rPr b="0" i="0" lang="el-GR" sz="3600" u="none" cap="none" strike="noStrike">
                <a:solidFill>
                  <a:srgbClr val="22725C"/>
                </a:solidFill>
                <a:latin typeface="Arial"/>
                <a:ea typeface="Arial"/>
                <a:cs typeface="Arial"/>
                <a:sym typeface="Arial"/>
              </a:rPr>
              <a:t>ρχάγγελος</a:t>
            </a:r>
            <a:endParaRPr/>
          </a:p>
        </p:txBody>
      </p:sp>
      <p:sp>
        <p:nvSpPr>
          <p:cNvPr id="270" name="Google Shape;270;p17"/>
          <p:cNvSpPr/>
          <p:nvPr/>
        </p:nvSpPr>
        <p:spPr>
          <a:xfrm>
            <a:off x="1415480" y="3570560"/>
            <a:ext cx="2316244" cy="71508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b="0" i="0" lang="el-GR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Π</a:t>
            </a:r>
            <a:r>
              <a:rPr b="0" i="0" lang="el-GR" sz="3600" u="none" cap="none" strike="noStrike">
                <a:solidFill>
                  <a:srgbClr val="22725C"/>
                </a:solidFill>
                <a:latin typeface="Arial"/>
                <a:ea typeface="Arial"/>
                <a:cs typeface="Arial"/>
                <a:sym typeface="Arial"/>
              </a:rPr>
              <a:t>αναγία</a:t>
            </a:r>
            <a:endParaRPr/>
          </a:p>
        </p:txBody>
      </p:sp>
      <p:sp>
        <p:nvSpPr>
          <p:cNvPr id="271" name="Google Shape;271;p17"/>
          <p:cNvSpPr/>
          <p:nvPr/>
        </p:nvSpPr>
        <p:spPr>
          <a:xfrm>
            <a:off x="1483990" y="5301208"/>
            <a:ext cx="2304698" cy="71508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b="0" i="0" lang="el-GR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Χ</a:t>
            </a:r>
            <a:r>
              <a:rPr b="0" i="0" lang="el-GR" sz="3600" u="none" cap="none" strike="noStrike">
                <a:solidFill>
                  <a:srgbClr val="22725C"/>
                </a:solidFill>
                <a:latin typeface="Arial"/>
                <a:ea typeface="Arial"/>
                <a:cs typeface="Arial"/>
                <a:sym typeface="Arial"/>
              </a:rPr>
              <a:t>ρ</a:t>
            </a:r>
            <a:r>
              <a:rPr lang="el-GR" sz="3600">
                <a:solidFill>
                  <a:srgbClr val="22725C"/>
                </a:solidFill>
              </a:rPr>
              <a:t>ι</a:t>
            </a:r>
            <a:r>
              <a:rPr b="0" i="0" lang="el-GR" sz="3600" u="none" cap="none" strike="noStrike">
                <a:solidFill>
                  <a:srgbClr val="22725C"/>
                </a:solidFill>
                <a:latin typeface="Arial"/>
                <a:ea typeface="Arial"/>
                <a:cs typeface="Arial"/>
                <a:sym typeface="Arial"/>
              </a:rPr>
              <a:t>στός</a:t>
            </a:r>
            <a:endParaRPr/>
          </a:p>
        </p:txBody>
      </p:sp>
      <p:sp>
        <p:nvSpPr>
          <p:cNvPr id="272" name="Google Shape;272;p17"/>
          <p:cNvSpPr/>
          <p:nvPr/>
        </p:nvSpPr>
        <p:spPr>
          <a:xfrm>
            <a:off x="8747125" y="1839913"/>
            <a:ext cx="2236788" cy="91916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b="0" i="0" lang="el-GR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Ι</a:t>
            </a:r>
            <a:r>
              <a:rPr b="0" i="0" lang="el-GR" sz="3600" u="none" cap="none" strike="noStrike">
                <a:solidFill>
                  <a:srgbClr val="22725C"/>
                </a:solidFill>
                <a:latin typeface="Arial"/>
                <a:ea typeface="Arial"/>
                <a:cs typeface="Arial"/>
                <a:sym typeface="Arial"/>
              </a:rPr>
              <a:t>ησούς</a:t>
            </a:r>
            <a:endParaRPr/>
          </a:p>
        </p:txBody>
      </p:sp>
      <p:sp>
        <p:nvSpPr>
          <p:cNvPr id="273" name="Google Shape;273;p17"/>
          <p:cNvSpPr/>
          <p:nvPr/>
        </p:nvSpPr>
        <p:spPr>
          <a:xfrm>
            <a:off x="8616280" y="3570560"/>
            <a:ext cx="2528887" cy="91916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b="0" i="0" lang="el-GR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Γ</a:t>
            </a:r>
            <a:r>
              <a:rPr b="0" i="0" lang="el-GR" sz="3600" u="none" cap="none" strike="noStrike">
                <a:solidFill>
                  <a:srgbClr val="22725C"/>
                </a:solidFill>
                <a:latin typeface="Arial"/>
                <a:ea typeface="Arial"/>
                <a:cs typeface="Arial"/>
                <a:sym typeface="Arial"/>
              </a:rPr>
              <a:t>αβριήλ</a:t>
            </a:r>
            <a:endParaRPr/>
          </a:p>
        </p:txBody>
      </p:sp>
      <p:sp>
        <p:nvSpPr>
          <p:cNvPr id="274" name="Google Shape;274;p17"/>
          <p:cNvSpPr/>
          <p:nvPr/>
        </p:nvSpPr>
        <p:spPr>
          <a:xfrm>
            <a:off x="9016381" y="5301207"/>
            <a:ext cx="1999554" cy="71508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b="0" i="0" lang="el-GR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Μ</a:t>
            </a:r>
            <a:r>
              <a:rPr b="0" i="0" lang="el-GR" sz="3600" u="none" cap="none" strike="noStrike">
                <a:solidFill>
                  <a:srgbClr val="22725C"/>
                </a:solidFill>
                <a:latin typeface="Arial"/>
                <a:ea typeface="Arial"/>
                <a:cs typeface="Arial"/>
                <a:sym typeface="Arial"/>
              </a:rPr>
              <a:t>αρία</a:t>
            </a:r>
            <a:endParaRPr/>
          </a:p>
        </p:txBody>
      </p:sp>
      <p:pic>
        <p:nvPicPr>
          <p:cNvPr id="275" name="Google Shape;27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99912" y="0"/>
            <a:ext cx="2190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5875" y="0"/>
            <a:ext cx="2174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7"/>
          <p:cNvPicPr preferRelativeResize="0"/>
          <p:nvPr/>
        </p:nvPicPr>
        <p:blipFill rotWithShape="1">
          <a:blip r:embed="rId6">
            <a:alphaModFix/>
          </a:blip>
          <a:srcRect b="-2685" l="66496" r="2618" t="-3"/>
          <a:stretch/>
        </p:blipFill>
        <p:spPr>
          <a:xfrm>
            <a:off x="9840912" y="0"/>
            <a:ext cx="2328862" cy="24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7"/>
          <p:cNvPicPr preferRelativeResize="0"/>
          <p:nvPr/>
        </p:nvPicPr>
        <p:blipFill rotWithShape="1">
          <a:blip r:embed="rId6">
            <a:alphaModFix/>
          </a:blip>
          <a:srcRect b="-2685" l="64628" r="2618" t="-1"/>
          <a:stretch/>
        </p:blipFill>
        <p:spPr>
          <a:xfrm>
            <a:off x="104775" y="0"/>
            <a:ext cx="2470150" cy="24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5875" y="6640512"/>
            <a:ext cx="6858000" cy="21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94312" y="6640512"/>
            <a:ext cx="6858000" cy="217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"/>
            <a:ext cx="12192000" cy="68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8"/>
          <p:cNvSpPr/>
          <p:nvPr/>
        </p:nvSpPr>
        <p:spPr>
          <a:xfrm>
            <a:off x="2555875" y="12700"/>
            <a:ext cx="72723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8"/>
          <p:cNvSpPr/>
          <p:nvPr/>
        </p:nvSpPr>
        <p:spPr>
          <a:xfrm>
            <a:off x="3074020" y="70037"/>
            <a:ext cx="587705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Μπορείς να βρεις τις λέξεις στο κρυπτόλεξο;</a:t>
            </a:r>
            <a:endParaRPr/>
          </a:p>
        </p:txBody>
      </p:sp>
      <p:graphicFrame>
        <p:nvGraphicFramePr>
          <p:cNvPr id="289" name="Google Shape;289;p18"/>
          <p:cNvGraphicFramePr/>
          <p:nvPr/>
        </p:nvGraphicFramePr>
        <p:xfrm>
          <a:off x="1127125" y="2454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{DD41804B-FC31-4B45-83A4-1836A1D14574}</a:tableStyleId>
              </a:tblPr>
              <a:tblGrid>
                <a:gridCol w="1133475"/>
                <a:gridCol w="1133475"/>
                <a:gridCol w="1131875"/>
                <a:gridCol w="1133475"/>
                <a:gridCol w="1133475"/>
                <a:gridCol w="1133475"/>
                <a:gridCol w="1131875"/>
                <a:gridCol w="1133475"/>
                <a:gridCol w="1133475"/>
              </a:tblGrid>
              <a:tr h="979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</a:tr>
              <a:tr h="979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</a:tr>
              <a:tr h="979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</a:tr>
              <a:tr h="979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>
                        <a:alpha val="5647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90" name="Google Shape;290;p18"/>
          <p:cNvSpPr txBox="1"/>
          <p:nvPr/>
        </p:nvSpPr>
        <p:spPr>
          <a:xfrm>
            <a:off x="1454150" y="2595562"/>
            <a:ext cx="50482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α</a:t>
            </a:r>
            <a:endParaRPr/>
          </a:p>
        </p:txBody>
      </p:sp>
      <p:sp>
        <p:nvSpPr>
          <p:cNvPr id="291" name="Google Shape;291;p18"/>
          <p:cNvSpPr txBox="1"/>
          <p:nvPr/>
        </p:nvSpPr>
        <p:spPr>
          <a:xfrm>
            <a:off x="2560637" y="2595562"/>
            <a:ext cx="62547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endParaRPr/>
          </a:p>
        </p:txBody>
      </p:sp>
      <p:sp>
        <p:nvSpPr>
          <p:cNvPr id="292" name="Google Shape;292;p18"/>
          <p:cNvSpPr txBox="1"/>
          <p:nvPr/>
        </p:nvSpPr>
        <p:spPr>
          <a:xfrm>
            <a:off x="3727450" y="2651125"/>
            <a:ext cx="44767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ε</a:t>
            </a:r>
            <a:endParaRPr/>
          </a:p>
        </p:txBody>
      </p:sp>
      <p:sp>
        <p:nvSpPr>
          <p:cNvPr id="293" name="Google Shape;293;p18"/>
          <p:cNvSpPr txBox="1"/>
          <p:nvPr/>
        </p:nvSpPr>
        <p:spPr>
          <a:xfrm>
            <a:off x="4856162" y="2595562"/>
            <a:ext cx="49847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ο</a:t>
            </a:r>
            <a:endParaRPr/>
          </a:p>
        </p:txBody>
      </p:sp>
      <p:sp>
        <p:nvSpPr>
          <p:cNvPr id="294" name="Google Shape;294;p18"/>
          <p:cNvSpPr txBox="1"/>
          <p:nvPr/>
        </p:nvSpPr>
        <p:spPr>
          <a:xfrm>
            <a:off x="5978525" y="2595562"/>
            <a:ext cx="412750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τ</a:t>
            </a:r>
            <a:endParaRPr/>
          </a:p>
        </p:txBody>
      </p:sp>
      <p:sp>
        <p:nvSpPr>
          <p:cNvPr id="295" name="Google Shape;295;p18"/>
          <p:cNvSpPr txBox="1"/>
          <p:nvPr/>
        </p:nvSpPr>
        <p:spPr>
          <a:xfrm>
            <a:off x="7113587" y="2595562"/>
            <a:ext cx="49847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ό</a:t>
            </a:r>
            <a:endParaRPr/>
          </a:p>
        </p:txBody>
      </p:sp>
      <p:sp>
        <p:nvSpPr>
          <p:cNvPr id="296" name="Google Shape;296;p18"/>
          <p:cNvSpPr txBox="1"/>
          <p:nvPr/>
        </p:nvSpPr>
        <p:spPr>
          <a:xfrm>
            <a:off x="8251825" y="2595562"/>
            <a:ext cx="46672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κ</a:t>
            </a:r>
            <a:endParaRPr/>
          </a:p>
        </p:txBody>
      </p:sp>
      <p:sp>
        <p:nvSpPr>
          <p:cNvPr id="297" name="Google Shape;297;p18"/>
          <p:cNvSpPr txBox="1"/>
          <p:nvPr/>
        </p:nvSpPr>
        <p:spPr>
          <a:xfrm>
            <a:off x="9366250" y="2595562"/>
            <a:ext cx="49847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ο</a:t>
            </a:r>
            <a:endParaRPr/>
          </a:p>
        </p:txBody>
      </p:sp>
      <p:sp>
        <p:nvSpPr>
          <p:cNvPr id="298" name="Google Shape;298;p18"/>
          <p:cNvSpPr txBox="1"/>
          <p:nvPr/>
        </p:nvSpPr>
        <p:spPr>
          <a:xfrm>
            <a:off x="10487025" y="2595562"/>
            <a:ext cx="457200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ς</a:t>
            </a:r>
            <a:endParaRPr/>
          </a:p>
        </p:txBody>
      </p:sp>
      <p:sp>
        <p:nvSpPr>
          <p:cNvPr id="299" name="Google Shape;299;p18"/>
          <p:cNvSpPr txBox="1"/>
          <p:nvPr/>
        </p:nvSpPr>
        <p:spPr>
          <a:xfrm>
            <a:off x="1400175" y="3557587"/>
            <a:ext cx="585787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ψ</a:t>
            </a:r>
            <a:endParaRPr/>
          </a:p>
        </p:txBody>
      </p:sp>
      <p:sp>
        <p:nvSpPr>
          <p:cNvPr id="300" name="Google Shape;300;p18"/>
          <p:cNvSpPr txBox="1"/>
          <p:nvPr/>
        </p:nvSpPr>
        <p:spPr>
          <a:xfrm>
            <a:off x="2633662" y="3557587"/>
            <a:ext cx="450850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ξ</a:t>
            </a:r>
            <a:endParaRPr/>
          </a:p>
        </p:txBody>
      </p:sp>
      <p:sp>
        <p:nvSpPr>
          <p:cNvPr id="301" name="Google Shape;301;p18"/>
          <p:cNvSpPr txBox="1"/>
          <p:nvPr/>
        </p:nvSpPr>
        <p:spPr>
          <a:xfrm>
            <a:off x="3690937" y="3557587"/>
            <a:ext cx="468312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κ</a:t>
            </a:r>
            <a:endParaRPr/>
          </a:p>
        </p:txBody>
      </p:sp>
      <p:sp>
        <p:nvSpPr>
          <p:cNvPr id="302" name="Google Shape;302;p18"/>
          <p:cNvSpPr txBox="1"/>
          <p:nvPr/>
        </p:nvSpPr>
        <p:spPr>
          <a:xfrm>
            <a:off x="4838700" y="3557587"/>
            <a:ext cx="50482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ρ</a:t>
            </a:r>
            <a:endParaRPr/>
          </a:p>
        </p:txBody>
      </p:sp>
      <p:sp>
        <p:nvSpPr>
          <p:cNvPr id="303" name="Google Shape;303;p18"/>
          <p:cNvSpPr txBox="1"/>
          <p:nvPr/>
        </p:nvSpPr>
        <p:spPr>
          <a:xfrm>
            <a:off x="6011862" y="3557587"/>
            <a:ext cx="319087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ί</a:t>
            </a:r>
            <a:endParaRPr/>
          </a:p>
        </p:txBody>
      </p:sp>
      <p:sp>
        <p:nvSpPr>
          <p:cNvPr id="304" name="Google Shape;304;p18"/>
          <p:cNvSpPr txBox="1"/>
          <p:nvPr/>
        </p:nvSpPr>
        <p:spPr>
          <a:xfrm>
            <a:off x="7115175" y="3557587"/>
            <a:ext cx="46672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ν</a:t>
            </a:r>
            <a:endParaRPr/>
          </a:p>
        </p:txBody>
      </p:sp>
      <p:sp>
        <p:nvSpPr>
          <p:cNvPr id="305" name="Google Shape;305;p18"/>
          <p:cNvSpPr txBox="1"/>
          <p:nvPr/>
        </p:nvSpPr>
        <p:spPr>
          <a:xfrm>
            <a:off x="8221662" y="3557587"/>
            <a:ext cx="500062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ο</a:t>
            </a:r>
            <a:endParaRPr/>
          </a:p>
        </p:txBody>
      </p:sp>
      <p:sp>
        <p:nvSpPr>
          <p:cNvPr id="306" name="Google Shape;306;p18"/>
          <p:cNvSpPr txBox="1"/>
          <p:nvPr/>
        </p:nvSpPr>
        <p:spPr>
          <a:xfrm>
            <a:off x="9374187" y="3557587"/>
            <a:ext cx="455612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ς</a:t>
            </a:r>
            <a:endParaRPr/>
          </a:p>
        </p:txBody>
      </p:sp>
      <p:sp>
        <p:nvSpPr>
          <p:cNvPr id="307" name="Google Shape;307;p18"/>
          <p:cNvSpPr txBox="1"/>
          <p:nvPr/>
        </p:nvSpPr>
        <p:spPr>
          <a:xfrm>
            <a:off x="10434637" y="3557587"/>
            <a:ext cx="533400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σ</a:t>
            </a:r>
            <a:endParaRPr/>
          </a:p>
        </p:txBody>
      </p:sp>
      <p:sp>
        <p:nvSpPr>
          <p:cNvPr id="308" name="Google Shape;308;p18"/>
          <p:cNvSpPr txBox="1"/>
          <p:nvPr/>
        </p:nvSpPr>
        <p:spPr>
          <a:xfrm>
            <a:off x="1438275" y="4500562"/>
            <a:ext cx="508000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μ</a:t>
            </a:r>
            <a:endParaRPr/>
          </a:p>
        </p:txBody>
      </p:sp>
      <p:sp>
        <p:nvSpPr>
          <p:cNvPr id="309" name="Google Shape;309;p18"/>
          <p:cNvSpPr txBox="1"/>
          <p:nvPr/>
        </p:nvSpPr>
        <p:spPr>
          <a:xfrm>
            <a:off x="2609850" y="4500562"/>
            <a:ext cx="500062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η</a:t>
            </a:r>
            <a:endParaRPr/>
          </a:p>
        </p:txBody>
      </p:sp>
      <p:sp>
        <p:nvSpPr>
          <p:cNvPr id="310" name="Google Shape;310;p18"/>
          <p:cNvSpPr txBox="1"/>
          <p:nvPr/>
        </p:nvSpPr>
        <p:spPr>
          <a:xfrm>
            <a:off x="3721100" y="4500562"/>
            <a:ext cx="411162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τ</a:t>
            </a:r>
            <a:endParaRPr/>
          </a:p>
        </p:txBody>
      </p:sp>
      <p:sp>
        <p:nvSpPr>
          <p:cNvPr id="311" name="Google Shape;311;p18"/>
          <p:cNvSpPr txBox="1"/>
          <p:nvPr/>
        </p:nvSpPr>
        <p:spPr>
          <a:xfrm>
            <a:off x="4867275" y="4500562"/>
            <a:ext cx="44767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έ</a:t>
            </a:r>
            <a:endParaRPr/>
          </a:p>
        </p:txBody>
      </p:sp>
      <p:sp>
        <p:nvSpPr>
          <p:cNvPr id="312" name="Google Shape;312;p18"/>
          <p:cNvSpPr txBox="1"/>
          <p:nvPr/>
        </p:nvSpPr>
        <p:spPr>
          <a:xfrm>
            <a:off x="5919787" y="4500562"/>
            <a:ext cx="50482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ρ</a:t>
            </a:r>
            <a:endParaRPr/>
          </a:p>
        </p:txBody>
      </p:sp>
      <p:sp>
        <p:nvSpPr>
          <p:cNvPr id="313" name="Google Shape;313;p18"/>
          <p:cNvSpPr txBox="1"/>
          <p:nvPr/>
        </p:nvSpPr>
        <p:spPr>
          <a:xfrm>
            <a:off x="7096125" y="4500562"/>
            <a:ext cx="50482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α</a:t>
            </a:r>
            <a:endParaRPr/>
          </a:p>
        </p:txBody>
      </p:sp>
      <p:sp>
        <p:nvSpPr>
          <p:cNvPr id="314" name="Google Shape;314;p18"/>
          <p:cNvSpPr txBox="1"/>
          <p:nvPr/>
        </p:nvSpPr>
        <p:spPr>
          <a:xfrm>
            <a:off x="8248650" y="4500562"/>
            <a:ext cx="44767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ε</a:t>
            </a:r>
            <a:endParaRPr/>
          </a:p>
        </p:txBody>
      </p:sp>
      <p:sp>
        <p:nvSpPr>
          <p:cNvPr id="315" name="Google Shape;315;p18"/>
          <p:cNvSpPr txBox="1"/>
          <p:nvPr/>
        </p:nvSpPr>
        <p:spPr>
          <a:xfrm>
            <a:off x="9348787" y="4500562"/>
            <a:ext cx="508000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β</a:t>
            </a:r>
            <a:endParaRPr/>
          </a:p>
        </p:txBody>
      </p:sp>
      <p:sp>
        <p:nvSpPr>
          <p:cNvPr id="316" name="Google Shape;316;p18"/>
          <p:cNvSpPr txBox="1"/>
          <p:nvPr/>
        </p:nvSpPr>
        <p:spPr>
          <a:xfrm>
            <a:off x="10482262" y="4500562"/>
            <a:ext cx="438150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ζ</a:t>
            </a:r>
            <a:endParaRPr/>
          </a:p>
        </p:txBody>
      </p:sp>
      <p:sp>
        <p:nvSpPr>
          <p:cNvPr id="317" name="Google Shape;317;p18"/>
          <p:cNvSpPr txBox="1"/>
          <p:nvPr/>
        </p:nvSpPr>
        <p:spPr>
          <a:xfrm>
            <a:off x="1481137" y="5476875"/>
            <a:ext cx="49847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ο</a:t>
            </a:r>
            <a:endParaRPr/>
          </a:p>
        </p:txBody>
      </p:sp>
      <p:sp>
        <p:nvSpPr>
          <p:cNvPr id="318" name="Google Shape;318;p18"/>
          <p:cNvSpPr txBox="1"/>
          <p:nvPr/>
        </p:nvSpPr>
        <p:spPr>
          <a:xfrm>
            <a:off x="2649537" y="5476875"/>
            <a:ext cx="493712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υ</a:t>
            </a:r>
            <a:endParaRPr/>
          </a:p>
        </p:txBody>
      </p:sp>
      <p:sp>
        <p:nvSpPr>
          <p:cNvPr id="319" name="Google Shape;319;p18"/>
          <p:cNvSpPr txBox="1"/>
          <p:nvPr/>
        </p:nvSpPr>
        <p:spPr>
          <a:xfrm>
            <a:off x="3708400" y="5476875"/>
            <a:ext cx="509587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β</a:t>
            </a:r>
            <a:endParaRPr/>
          </a:p>
        </p:txBody>
      </p:sp>
      <p:sp>
        <p:nvSpPr>
          <p:cNvPr id="320" name="Google Shape;320;p18"/>
          <p:cNvSpPr txBox="1"/>
          <p:nvPr/>
        </p:nvSpPr>
        <p:spPr>
          <a:xfrm>
            <a:off x="4895850" y="5476875"/>
            <a:ext cx="46672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κ</a:t>
            </a:r>
            <a:endParaRPr/>
          </a:p>
        </p:txBody>
      </p:sp>
      <p:sp>
        <p:nvSpPr>
          <p:cNvPr id="321" name="Google Shape;321;p18"/>
          <p:cNvSpPr txBox="1"/>
          <p:nvPr/>
        </p:nvSpPr>
        <p:spPr>
          <a:xfrm>
            <a:off x="6002337" y="5476875"/>
            <a:ext cx="412750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τ</a:t>
            </a:r>
            <a:endParaRPr/>
          </a:p>
        </p:txBody>
      </p:sp>
      <p:sp>
        <p:nvSpPr>
          <p:cNvPr id="322" name="Google Shape;322;p18"/>
          <p:cNvSpPr txBox="1"/>
          <p:nvPr/>
        </p:nvSpPr>
        <p:spPr>
          <a:xfrm>
            <a:off x="7227887" y="5476875"/>
            <a:ext cx="317500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ι</a:t>
            </a:r>
            <a:endParaRPr/>
          </a:p>
        </p:txBody>
      </p:sp>
      <p:sp>
        <p:nvSpPr>
          <p:cNvPr id="323" name="Google Shape;323;p18"/>
          <p:cNvSpPr txBox="1"/>
          <p:nvPr/>
        </p:nvSpPr>
        <p:spPr>
          <a:xfrm>
            <a:off x="8259762" y="5476875"/>
            <a:ext cx="49847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δ</a:t>
            </a:r>
            <a:endParaRPr/>
          </a:p>
        </p:txBody>
      </p:sp>
      <p:sp>
        <p:nvSpPr>
          <p:cNvPr id="324" name="Google Shape;324;p18"/>
          <p:cNvSpPr txBox="1"/>
          <p:nvPr/>
        </p:nvSpPr>
        <p:spPr>
          <a:xfrm>
            <a:off x="9388475" y="5476875"/>
            <a:ext cx="503237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α</a:t>
            </a:r>
            <a:endParaRPr/>
          </a:p>
        </p:txBody>
      </p:sp>
      <p:sp>
        <p:nvSpPr>
          <p:cNvPr id="325" name="Google Shape;325;p18"/>
          <p:cNvSpPr txBox="1"/>
          <p:nvPr/>
        </p:nvSpPr>
        <p:spPr>
          <a:xfrm>
            <a:off x="10490200" y="5476875"/>
            <a:ext cx="49847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35D"/>
              </a:buClr>
              <a:buSzPts val="4400"/>
              <a:buFont typeface="Arial"/>
              <a:buNone/>
            </a:pPr>
            <a:r>
              <a:rPr b="0" i="0" lang="el-GR" sz="4400" u="none">
                <a:solidFill>
                  <a:srgbClr val="23735D"/>
                </a:solidFill>
                <a:latin typeface="Arial"/>
                <a:ea typeface="Arial"/>
                <a:cs typeface="Arial"/>
                <a:sym typeface="Arial"/>
              </a:rPr>
              <a:t>η</a:t>
            </a:r>
            <a:endParaRPr/>
          </a:p>
        </p:txBody>
      </p:sp>
      <p:pic>
        <p:nvPicPr>
          <p:cNvPr id="326" name="Google Shape;326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450" y="1585912"/>
            <a:ext cx="1277937" cy="1154112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8"/>
          <p:cNvSpPr/>
          <p:nvPr/>
        </p:nvSpPr>
        <p:spPr>
          <a:xfrm>
            <a:off x="9120484" y="1408057"/>
            <a:ext cx="2015531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b="0" i="0" lang="el-GR" sz="2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b="0" i="0" lang="el-GR" sz="2800" u="none" cap="none" strike="noStrike">
                <a:solidFill>
                  <a:srgbClr val="22725C"/>
                </a:solidFill>
                <a:latin typeface="Calibri"/>
                <a:ea typeface="Calibri"/>
                <a:cs typeface="Calibri"/>
                <a:sym typeface="Calibri"/>
              </a:rPr>
              <a:t>μητέρα</a:t>
            </a:r>
            <a:endParaRPr/>
          </a:p>
        </p:txBody>
      </p:sp>
      <p:sp>
        <p:nvSpPr>
          <p:cNvPr id="328" name="Google Shape;328;p18"/>
          <p:cNvSpPr/>
          <p:nvPr/>
        </p:nvSpPr>
        <p:spPr>
          <a:xfrm>
            <a:off x="5624512" y="1408057"/>
            <a:ext cx="174644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725C"/>
              </a:buClr>
              <a:buSzPts val="2800"/>
              <a:buFont typeface="Calibri"/>
              <a:buNone/>
            </a:pPr>
            <a:r>
              <a:rPr b="0" i="0" lang="el-GR" sz="2800" u="none" cap="none" strike="noStrike">
                <a:solidFill>
                  <a:srgbClr val="22725C"/>
                </a:solidFill>
                <a:latin typeface="Calibri"/>
                <a:ea typeface="Calibri"/>
                <a:cs typeface="Calibri"/>
                <a:sym typeface="Calibri"/>
              </a:rPr>
              <a:t>  κρίνος</a:t>
            </a:r>
            <a:endParaRPr/>
          </a:p>
        </p:txBody>
      </p:sp>
      <p:sp>
        <p:nvSpPr>
          <p:cNvPr id="329" name="Google Shape;329;p18"/>
          <p:cNvSpPr/>
          <p:nvPr/>
        </p:nvSpPr>
        <p:spPr>
          <a:xfrm>
            <a:off x="2025276" y="1408057"/>
            <a:ext cx="2015531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b="0" i="0" lang="el-GR" sz="2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l-GR" sz="2800" u="none" cap="none" strike="noStrike">
                <a:solidFill>
                  <a:srgbClr val="22725C"/>
                </a:solidFill>
                <a:latin typeface="Calibri"/>
                <a:ea typeface="Calibri"/>
                <a:cs typeface="Calibri"/>
                <a:sym typeface="Calibri"/>
              </a:rPr>
              <a:t>Θεοτόκος</a:t>
            </a:r>
            <a:endParaRPr/>
          </a:p>
        </p:txBody>
      </p:sp>
      <p:pic>
        <p:nvPicPr>
          <p:cNvPr id="330" name="Google Shape;330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12912" y="550862"/>
            <a:ext cx="503237" cy="1462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8"/>
          <p:cNvPicPr preferRelativeResize="0"/>
          <p:nvPr/>
        </p:nvPicPr>
        <p:blipFill rotWithShape="1">
          <a:blip r:embed="rId7">
            <a:alphaModFix/>
          </a:blip>
          <a:srcRect b="7284" l="0" r="0" t="0"/>
          <a:stretch/>
        </p:blipFill>
        <p:spPr>
          <a:xfrm rot="480000">
            <a:off x="5632450" y="917575"/>
            <a:ext cx="569912" cy="11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8698917" y="591338"/>
            <a:ext cx="968130" cy="16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"/>
            <a:ext cx="12192000" cy="68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9"/>
          <p:cNvSpPr/>
          <p:nvPr/>
        </p:nvSpPr>
        <p:spPr>
          <a:xfrm>
            <a:off x="2555875" y="0"/>
            <a:ext cx="72723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9"/>
          <p:cNvSpPr/>
          <p:nvPr/>
        </p:nvSpPr>
        <p:spPr>
          <a:xfrm>
            <a:off x="2736189" y="87491"/>
            <a:ext cx="664278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Ένωσε κάθε κρίνο με αυτόν που έχει ίδιο μέγεθος</a:t>
            </a:r>
            <a:endParaRPr/>
          </a:p>
        </p:txBody>
      </p:sp>
      <p:pic>
        <p:nvPicPr>
          <p:cNvPr id="341" name="Google Shape;341;p19"/>
          <p:cNvPicPr preferRelativeResize="0"/>
          <p:nvPr/>
        </p:nvPicPr>
        <p:blipFill rotWithShape="1">
          <a:blip r:embed="rId5">
            <a:alphaModFix/>
          </a:blip>
          <a:srcRect b="21231" l="-18783" r="0" t="0"/>
          <a:stretch/>
        </p:blipFill>
        <p:spPr>
          <a:xfrm rot="-900000">
            <a:off x="1590675" y="874712"/>
            <a:ext cx="644525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9"/>
          <p:cNvPicPr preferRelativeResize="0"/>
          <p:nvPr/>
        </p:nvPicPr>
        <p:blipFill rotWithShape="1">
          <a:blip r:embed="rId5">
            <a:alphaModFix/>
          </a:blip>
          <a:srcRect b="21231" l="-18783" r="0" t="0"/>
          <a:stretch/>
        </p:blipFill>
        <p:spPr>
          <a:xfrm rot="-900000">
            <a:off x="863600" y="1843087"/>
            <a:ext cx="788987" cy="118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9"/>
          <p:cNvPicPr preferRelativeResize="0"/>
          <p:nvPr/>
        </p:nvPicPr>
        <p:blipFill rotWithShape="1">
          <a:blip r:embed="rId5">
            <a:alphaModFix/>
          </a:blip>
          <a:srcRect b="21231" l="-18783" r="0" t="0"/>
          <a:stretch/>
        </p:blipFill>
        <p:spPr>
          <a:xfrm rot="-900000">
            <a:off x="1423987" y="3094037"/>
            <a:ext cx="979487" cy="147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9"/>
          <p:cNvPicPr preferRelativeResize="0"/>
          <p:nvPr/>
        </p:nvPicPr>
        <p:blipFill rotWithShape="1">
          <a:blip r:embed="rId5">
            <a:alphaModFix/>
          </a:blip>
          <a:srcRect b="21231" l="-18783" r="0" t="0"/>
          <a:stretch/>
        </p:blipFill>
        <p:spPr>
          <a:xfrm rot="-900000">
            <a:off x="717550" y="4732337"/>
            <a:ext cx="1169987" cy="176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9"/>
          <p:cNvPicPr preferRelativeResize="0"/>
          <p:nvPr/>
        </p:nvPicPr>
        <p:blipFill rotWithShape="1">
          <a:blip r:embed="rId5">
            <a:alphaModFix/>
          </a:blip>
          <a:srcRect b="21231" l="-18783" r="0" t="0"/>
          <a:stretch/>
        </p:blipFill>
        <p:spPr>
          <a:xfrm rot="-900000">
            <a:off x="9766300" y="4017962"/>
            <a:ext cx="646112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9"/>
          <p:cNvPicPr preferRelativeResize="0"/>
          <p:nvPr/>
        </p:nvPicPr>
        <p:blipFill rotWithShape="1">
          <a:blip r:embed="rId5">
            <a:alphaModFix/>
          </a:blip>
          <a:srcRect b="21231" l="-18783" r="0" t="0"/>
          <a:stretch/>
        </p:blipFill>
        <p:spPr>
          <a:xfrm rot="-900000">
            <a:off x="10221912" y="2568575"/>
            <a:ext cx="787400" cy="118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9"/>
          <p:cNvPicPr preferRelativeResize="0"/>
          <p:nvPr/>
        </p:nvPicPr>
        <p:blipFill rotWithShape="1">
          <a:blip r:embed="rId5">
            <a:alphaModFix/>
          </a:blip>
          <a:srcRect b="21231" l="-18783" r="0" t="0"/>
          <a:stretch/>
        </p:blipFill>
        <p:spPr>
          <a:xfrm rot="-900000">
            <a:off x="10293350" y="5030787"/>
            <a:ext cx="981075" cy="147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9"/>
          <p:cNvPicPr preferRelativeResize="0"/>
          <p:nvPr/>
        </p:nvPicPr>
        <p:blipFill rotWithShape="1">
          <a:blip r:embed="rId5">
            <a:alphaModFix/>
          </a:blip>
          <a:srcRect b="21231" l="-18783" r="0" t="0"/>
          <a:stretch/>
        </p:blipFill>
        <p:spPr>
          <a:xfrm rot="-900000">
            <a:off x="9378950" y="971550"/>
            <a:ext cx="1171575" cy="1763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2784674" y="168133"/>
            <a:ext cx="7272808" cy="576064"/>
          </a:xfrm>
          <a:prstGeom prst="roundRect">
            <a:avLst>
              <a:gd fmla="val 16667" name="adj"/>
            </a:avLst>
          </a:prstGeom>
          <a:solidFill>
            <a:srgbClr val="FEB179">
              <a:alpha val="48627"/>
            </a:srgbClr>
          </a:solidFill>
          <a:ln cap="flat" cmpd="sng" w="12700">
            <a:solidFill>
              <a:srgbClr val="FEB179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962" y="1146175"/>
            <a:ext cx="4202112" cy="24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/>
          <p:nvPr/>
        </p:nvSpPr>
        <p:spPr>
          <a:xfrm>
            <a:off x="3791744" y="137489"/>
            <a:ext cx="501945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Σημαντικές πληροφορίες</a:t>
            </a:r>
            <a:endParaRPr/>
          </a:p>
        </p:txBody>
      </p:sp>
      <p:pic>
        <p:nvPicPr>
          <p:cNvPr descr="Εικόνα που περιέχει κείμενο&#10;&#10;Περιγραφή που δημιουργήθηκε αυτόματα" id="96" name="Google Shape;96;p2"/>
          <p:cNvPicPr preferRelativeResize="0"/>
          <p:nvPr/>
        </p:nvPicPr>
        <p:blipFill rotWithShape="1">
          <a:blip r:embed="rId5">
            <a:alphaModFix/>
          </a:blip>
          <a:srcRect b="5306" l="0" r="0" t="0"/>
          <a:stretch/>
        </p:blipFill>
        <p:spPr>
          <a:xfrm>
            <a:off x="2163222" y="3637554"/>
            <a:ext cx="3961483" cy="303180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64425" y="4014787"/>
            <a:ext cx="4202112" cy="258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96000" y="804730"/>
            <a:ext cx="3961482" cy="303180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31950" y="115887"/>
            <a:ext cx="1062037" cy="97948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1200" y="40026"/>
            <a:ext cx="12061336" cy="6777948"/>
          </a:xfrm>
          <a:prstGeom prst="rect">
            <a:avLst/>
          </a:prstGeom>
          <a:noFill/>
          <a:ln cap="flat" cmpd="sng" w="38100">
            <a:solidFill>
              <a:srgbClr val="EBE6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"/>
            <a:ext cx="12192000" cy="68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0"/>
          <p:cNvSpPr/>
          <p:nvPr/>
        </p:nvSpPr>
        <p:spPr>
          <a:xfrm>
            <a:off x="2566987" y="-3175"/>
            <a:ext cx="72723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0"/>
          <p:cNvSpPr/>
          <p:nvPr/>
        </p:nvSpPr>
        <p:spPr>
          <a:xfrm>
            <a:off x="2716302" y="91940"/>
            <a:ext cx="703570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000"/>
              <a:buFont typeface="Calibri"/>
              <a:buNone/>
            </a:pPr>
            <a:r>
              <a:rPr b="1" i="0" lang="el-GR" sz="20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Βάλε τους κρίνους στο σωστό βάζο ανάλογα με το μέγεθός τους</a:t>
            </a:r>
            <a:endParaRPr/>
          </a:p>
        </p:txBody>
      </p:sp>
      <p:pic>
        <p:nvPicPr>
          <p:cNvPr id="357" name="Google Shape;357;p20"/>
          <p:cNvPicPr preferRelativeResize="0"/>
          <p:nvPr/>
        </p:nvPicPr>
        <p:blipFill rotWithShape="1">
          <a:blip r:embed="rId5">
            <a:alphaModFix/>
          </a:blip>
          <a:srcRect b="21231" l="-18783" r="0" t="0"/>
          <a:stretch/>
        </p:blipFill>
        <p:spPr>
          <a:xfrm rot="-900000">
            <a:off x="471487" y="1722437"/>
            <a:ext cx="519112" cy="9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0"/>
          <p:cNvPicPr preferRelativeResize="0"/>
          <p:nvPr/>
        </p:nvPicPr>
        <p:blipFill rotWithShape="1">
          <a:blip r:embed="rId5">
            <a:alphaModFix/>
          </a:blip>
          <a:srcRect b="21231" l="-18783" r="0" t="0"/>
          <a:stretch/>
        </p:blipFill>
        <p:spPr>
          <a:xfrm rot="-900000">
            <a:off x="1403350" y="1187450"/>
            <a:ext cx="788987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0"/>
          <p:cNvPicPr preferRelativeResize="0"/>
          <p:nvPr/>
        </p:nvPicPr>
        <p:blipFill rotWithShape="1">
          <a:blip r:embed="rId5">
            <a:alphaModFix/>
          </a:blip>
          <a:srcRect b="21231" l="-18783" r="0" t="0"/>
          <a:stretch/>
        </p:blipFill>
        <p:spPr>
          <a:xfrm rot="-900000">
            <a:off x="3259137" y="817562"/>
            <a:ext cx="1011237" cy="18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0"/>
          <p:cNvPicPr preferRelativeResize="0"/>
          <p:nvPr/>
        </p:nvPicPr>
        <p:blipFill rotWithShape="1">
          <a:blip r:embed="rId5">
            <a:alphaModFix/>
          </a:blip>
          <a:srcRect b="21231" l="-18783" r="0" t="0"/>
          <a:stretch/>
        </p:blipFill>
        <p:spPr>
          <a:xfrm rot="-900000">
            <a:off x="10579100" y="639762"/>
            <a:ext cx="1009650" cy="183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0"/>
          <p:cNvPicPr preferRelativeResize="0"/>
          <p:nvPr/>
        </p:nvPicPr>
        <p:blipFill rotWithShape="1">
          <a:blip r:embed="rId5">
            <a:alphaModFix/>
          </a:blip>
          <a:srcRect b="21231" l="-18783" r="0" t="0"/>
          <a:stretch/>
        </p:blipFill>
        <p:spPr>
          <a:xfrm rot="-900000">
            <a:off x="6038850" y="1093787"/>
            <a:ext cx="1011237" cy="18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0"/>
          <p:cNvPicPr preferRelativeResize="0"/>
          <p:nvPr/>
        </p:nvPicPr>
        <p:blipFill rotWithShape="1">
          <a:blip r:embed="rId5">
            <a:alphaModFix/>
          </a:blip>
          <a:srcRect b="21231" l="-18783" r="0" t="0"/>
          <a:stretch/>
        </p:blipFill>
        <p:spPr>
          <a:xfrm rot="-900000">
            <a:off x="9636125" y="1377950"/>
            <a:ext cx="78740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0"/>
          <p:cNvPicPr preferRelativeResize="0"/>
          <p:nvPr/>
        </p:nvPicPr>
        <p:blipFill rotWithShape="1">
          <a:blip r:embed="rId5">
            <a:alphaModFix/>
          </a:blip>
          <a:srcRect b="21231" l="-18783" r="0" t="0"/>
          <a:stretch/>
        </p:blipFill>
        <p:spPr>
          <a:xfrm rot="-900000">
            <a:off x="8496300" y="1108075"/>
            <a:ext cx="78740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0"/>
          <p:cNvPicPr preferRelativeResize="0"/>
          <p:nvPr/>
        </p:nvPicPr>
        <p:blipFill rotWithShape="1">
          <a:blip r:embed="rId5">
            <a:alphaModFix/>
          </a:blip>
          <a:srcRect b="21231" l="-18783" r="0" t="0"/>
          <a:stretch/>
        </p:blipFill>
        <p:spPr>
          <a:xfrm rot="-900000">
            <a:off x="4716462" y="1431925"/>
            <a:ext cx="78740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0"/>
          <p:cNvPicPr preferRelativeResize="0"/>
          <p:nvPr/>
        </p:nvPicPr>
        <p:blipFill rotWithShape="1">
          <a:blip r:embed="rId5">
            <a:alphaModFix/>
          </a:blip>
          <a:srcRect b="21231" l="-18783" r="0" t="0"/>
          <a:stretch/>
        </p:blipFill>
        <p:spPr>
          <a:xfrm rot="-900000">
            <a:off x="7556500" y="1720850"/>
            <a:ext cx="519112" cy="976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0"/>
          <p:cNvPicPr preferRelativeResize="0"/>
          <p:nvPr/>
        </p:nvPicPr>
        <p:blipFill rotWithShape="1">
          <a:blip r:embed="rId5">
            <a:alphaModFix/>
          </a:blip>
          <a:srcRect b="21231" l="-18783" r="0" t="0"/>
          <a:stretch/>
        </p:blipFill>
        <p:spPr>
          <a:xfrm rot="-900000">
            <a:off x="2717800" y="1973262"/>
            <a:ext cx="517525" cy="976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20250" y="4481512"/>
            <a:ext cx="962025" cy="212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65725" y="4794250"/>
            <a:ext cx="876300" cy="181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30350" y="5314950"/>
            <a:ext cx="876300" cy="129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"/>
            <a:ext cx="12192000" cy="68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1"/>
          <p:cNvSpPr/>
          <p:nvPr/>
        </p:nvSpPr>
        <p:spPr>
          <a:xfrm>
            <a:off x="2566987" y="-4762"/>
            <a:ext cx="72723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21"/>
          <p:cNvSpPr/>
          <p:nvPr/>
        </p:nvSpPr>
        <p:spPr>
          <a:xfrm>
            <a:off x="3347782" y="51532"/>
            <a:ext cx="535422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Ποιο βάζο έχει τους λιγότερους κρίνους;</a:t>
            </a:r>
            <a:endParaRPr/>
          </a:p>
        </p:txBody>
      </p:sp>
      <p:pic>
        <p:nvPicPr>
          <p:cNvPr id="378" name="Google Shape;37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7125" y="2197100"/>
            <a:ext cx="2695575" cy="33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75500" y="2055812"/>
            <a:ext cx="3140075" cy="3506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"/>
            <a:ext cx="12192000" cy="68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2"/>
          <p:cNvSpPr/>
          <p:nvPr/>
        </p:nvSpPr>
        <p:spPr>
          <a:xfrm>
            <a:off x="2566987" y="0"/>
            <a:ext cx="72723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2"/>
          <p:cNvSpPr/>
          <p:nvPr/>
        </p:nvSpPr>
        <p:spPr>
          <a:xfrm>
            <a:off x="3347782" y="56926"/>
            <a:ext cx="535422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Ποιο βάζο έχει τους λιγότερους κρίνους;</a:t>
            </a:r>
            <a:endParaRPr/>
          </a:p>
        </p:txBody>
      </p:sp>
      <p:pic>
        <p:nvPicPr>
          <p:cNvPr id="388" name="Google Shape;38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7125" y="1870075"/>
            <a:ext cx="2249487" cy="35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83562" y="1692275"/>
            <a:ext cx="2281237" cy="36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"/>
            <a:ext cx="12192000" cy="68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3"/>
          <p:cNvSpPr/>
          <p:nvPr/>
        </p:nvSpPr>
        <p:spPr>
          <a:xfrm>
            <a:off x="2566987" y="0"/>
            <a:ext cx="72723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23"/>
          <p:cNvSpPr/>
          <p:nvPr/>
        </p:nvSpPr>
        <p:spPr>
          <a:xfrm>
            <a:off x="3347782" y="56926"/>
            <a:ext cx="535422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Ποιο βάζο έχει τους λιγότερους κρίνους;</a:t>
            </a:r>
            <a:endParaRPr/>
          </a:p>
        </p:txBody>
      </p:sp>
      <p:pic>
        <p:nvPicPr>
          <p:cNvPr id="398" name="Google Shape;39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1225" y="1635125"/>
            <a:ext cx="2584450" cy="401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24787" y="1890712"/>
            <a:ext cx="2528887" cy="3760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4"/>
          <p:cNvSpPr/>
          <p:nvPr/>
        </p:nvSpPr>
        <p:spPr>
          <a:xfrm>
            <a:off x="47328" y="36000"/>
            <a:ext cx="12097343" cy="6741368"/>
          </a:xfrm>
          <a:prstGeom prst="rect">
            <a:avLst/>
          </a:prstGeom>
          <a:noFill/>
          <a:ln cap="flat" cmpd="sng" w="38100">
            <a:solidFill>
              <a:srgbClr val="31479F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24"/>
          <p:cNvSpPr/>
          <p:nvPr/>
        </p:nvSpPr>
        <p:spPr>
          <a:xfrm>
            <a:off x="2855912" y="188912"/>
            <a:ext cx="72723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24"/>
          <p:cNvSpPr/>
          <p:nvPr/>
        </p:nvSpPr>
        <p:spPr>
          <a:xfrm>
            <a:off x="3636087" y="245839"/>
            <a:ext cx="535422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Ποιο βάζο έχει τους λιγότερους κρίνους;</a:t>
            </a:r>
            <a:endParaRPr/>
          </a:p>
        </p:txBody>
      </p:sp>
      <p:pic>
        <p:nvPicPr>
          <p:cNvPr id="408" name="Google Shape;40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5525" y="1762125"/>
            <a:ext cx="2863850" cy="4017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19962" y="1676400"/>
            <a:ext cx="3140075" cy="4103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337" y="0"/>
            <a:ext cx="11590337" cy="40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7462" y="0"/>
            <a:ext cx="533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658600" y="0"/>
            <a:ext cx="533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7337" y="6478587"/>
            <a:ext cx="11590337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Εικόνα που περιέχει κείμενο&#10;&#10;Περιγραφή που δημιουργήθηκε αυτόματα" id="418" name="Google Shape;418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270375" y="4283075"/>
            <a:ext cx="2882900" cy="19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43137" y="1773237"/>
            <a:ext cx="7596187" cy="2017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0737" y="1628775"/>
            <a:ext cx="8010525" cy="3236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7"/>
          <p:cNvSpPr/>
          <p:nvPr/>
        </p:nvSpPr>
        <p:spPr>
          <a:xfrm>
            <a:off x="47328" y="36000"/>
            <a:ext cx="12097343" cy="6741368"/>
          </a:xfrm>
          <a:prstGeom prst="rect">
            <a:avLst/>
          </a:prstGeom>
          <a:noFill/>
          <a:ln cap="flat" cmpd="sng" w="38100">
            <a:solidFill>
              <a:srgbClr val="31479F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7"/>
          <p:cNvSpPr/>
          <p:nvPr/>
        </p:nvSpPr>
        <p:spPr>
          <a:xfrm>
            <a:off x="2855912" y="188912"/>
            <a:ext cx="72723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7"/>
          <p:cNvSpPr/>
          <p:nvPr/>
        </p:nvSpPr>
        <p:spPr>
          <a:xfrm>
            <a:off x="4506069" y="245839"/>
            <a:ext cx="361425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Υλικά που θα χρειαστούμε</a:t>
            </a:r>
            <a:endParaRPr/>
          </a:p>
        </p:txBody>
      </p:sp>
      <p:pic>
        <p:nvPicPr>
          <p:cNvPr id="433" name="Google Shape;433;p27"/>
          <p:cNvPicPr preferRelativeResize="0"/>
          <p:nvPr/>
        </p:nvPicPr>
        <p:blipFill rotWithShape="1">
          <a:blip r:embed="rId4">
            <a:alphaModFix/>
          </a:blip>
          <a:srcRect b="10691" l="0" r="0" t="12276"/>
          <a:stretch/>
        </p:blipFill>
        <p:spPr>
          <a:xfrm>
            <a:off x="225425" y="2997200"/>
            <a:ext cx="5688012" cy="1728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7"/>
          <p:cNvPicPr preferRelativeResize="0"/>
          <p:nvPr/>
        </p:nvPicPr>
        <p:blipFill rotWithShape="1">
          <a:blip r:embed="rId5">
            <a:alphaModFix/>
          </a:blip>
          <a:srcRect b="8558" l="0" r="0" t="3810"/>
          <a:stretch/>
        </p:blipFill>
        <p:spPr>
          <a:xfrm>
            <a:off x="225425" y="963612"/>
            <a:ext cx="5511800" cy="165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0537" y="5264150"/>
            <a:ext cx="4254500" cy="9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7"/>
          <p:cNvPicPr preferRelativeResize="0"/>
          <p:nvPr/>
        </p:nvPicPr>
        <p:blipFill rotWithShape="1">
          <a:blip r:embed="rId7">
            <a:alphaModFix/>
          </a:blip>
          <a:srcRect b="14525" l="0" r="0" t="6202"/>
          <a:stretch/>
        </p:blipFill>
        <p:spPr>
          <a:xfrm>
            <a:off x="6643687" y="946150"/>
            <a:ext cx="5561012" cy="1439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34187" y="3324225"/>
            <a:ext cx="3632200" cy="90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062787" y="4654550"/>
            <a:ext cx="3463925" cy="160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8"/>
          <p:cNvSpPr/>
          <p:nvPr/>
        </p:nvSpPr>
        <p:spPr>
          <a:xfrm>
            <a:off x="47328" y="36000"/>
            <a:ext cx="12097343" cy="6741368"/>
          </a:xfrm>
          <a:prstGeom prst="rect">
            <a:avLst/>
          </a:prstGeom>
          <a:noFill/>
          <a:ln cap="flat" cmpd="sng" w="38100">
            <a:solidFill>
              <a:srgbClr val="31479F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8"/>
          <p:cNvSpPr/>
          <p:nvPr/>
        </p:nvSpPr>
        <p:spPr>
          <a:xfrm>
            <a:off x="2855912" y="188912"/>
            <a:ext cx="72723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8"/>
          <p:cNvSpPr/>
          <p:nvPr/>
        </p:nvSpPr>
        <p:spPr>
          <a:xfrm>
            <a:off x="5495893" y="245839"/>
            <a:ext cx="163461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Διαδικασία</a:t>
            </a:r>
            <a:endParaRPr/>
          </a:p>
        </p:txBody>
      </p:sp>
      <p:sp>
        <p:nvSpPr>
          <p:cNvPr id="447" name="Google Shape;447;p28"/>
          <p:cNvSpPr/>
          <p:nvPr/>
        </p:nvSpPr>
        <p:spPr>
          <a:xfrm>
            <a:off x="2855913" y="1033572"/>
            <a:ext cx="676847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2000"/>
              <a:buFont typeface="Calibri"/>
              <a:buNone/>
            </a:pPr>
            <a:r>
              <a:rPr b="1" i="0" lang="el-GR" sz="20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	Με το ψαλίδι κόβουμε το πάνω μέρος από το καλαμάκι και την μπατονέτα στη μέση</a:t>
            </a:r>
            <a:endParaRPr/>
          </a:p>
        </p:txBody>
      </p:sp>
      <p:pic>
        <p:nvPicPr>
          <p:cNvPr id="448" name="Google Shape;44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60000">
            <a:off x="3135312" y="1735137"/>
            <a:ext cx="2740025" cy="14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43250" y="2420937"/>
            <a:ext cx="288925" cy="38655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0" name="Google Shape;450;p28"/>
          <p:cNvCxnSpPr/>
          <p:nvPr/>
        </p:nvCxnSpPr>
        <p:spPr>
          <a:xfrm>
            <a:off x="3013075" y="2420937"/>
            <a:ext cx="490537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cxnSp>
      <p:pic>
        <p:nvPicPr>
          <p:cNvPr id="451" name="Google Shape;451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11312" y="2090737"/>
            <a:ext cx="1363662" cy="728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4020000">
            <a:off x="8087518" y="4266406"/>
            <a:ext cx="1477962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6780000">
            <a:off x="8051800" y="2813050"/>
            <a:ext cx="1476375" cy="82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4" name="Google Shape;454;p28"/>
          <p:cNvCxnSpPr/>
          <p:nvPr/>
        </p:nvCxnSpPr>
        <p:spPr>
          <a:xfrm>
            <a:off x="8543925" y="4005262"/>
            <a:ext cx="490537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cxnSp>
      <p:pic>
        <p:nvPicPr>
          <p:cNvPr id="455" name="Google Shape;455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02487" y="3640137"/>
            <a:ext cx="1363662" cy="73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9"/>
          <p:cNvSpPr/>
          <p:nvPr/>
        </p:nvSpPr>
        <p:spPr>
          <a:xfrm>
            <a:off x="47328" y="36000"/>
            <a:ext cx="12097343" cy="6741368"/>
          </a:xfrm>
          <a:prstGeom prst="rect">
            <a:avLst/>
          </a:prstGeom>
          <a:noFill/>
          <a:ln cap="flat" cmpd="sng" w="38100">
            <a:solidFill>
              <a:srgbClr val="31479F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29"/>
          <p:cNvSpPr/>
          <p:nvPr/>
        </p:nvSpPr>
        <p:spPr>
          <a:xfrm>
            <a:off x="2855912" y="188912"/>
            <a:ext cx="72723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29"/>
          <p:cNvSpPr/>
          <p:nvPr/>
        </p:nvSpPr>
        <p:spPr>
          <a:xfrm>
            <a:off x="5495888" y="245839"/>
            <a:ext cx="163461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Διαδικασία</a:t>
            </a:r>
            <a:endParaRPr/>
          </a:p>
        </p:txBody>
      </p:sp>
      <p:sp>
        <p:nvSpPr>
          <p:cNvPr id="464" name="Google Shape;464;p29"/>
          <p:cNvSpPr/>
          <p:nvPr/>
        </p:nvSpPr>
        <p:spPr>
          <a:xfrm>
            <a:off x="2146828" y="835916"/>
            <a:ext cx="808456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2000"/>
              <a:buFont typeface="Calibri"/>
              <a:buNone/>
            </a:pPr>
            <a:r>
              <a:rPr b="1" i="0" lang="el-GR" sz="20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Μετά βάζουμε κόλλα στη μέση του δίσκου ντεμακιγιάζ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2000"/>
              <a:buFont typeface="Calibri"/>
              <a:buNone/>
            </a:pPr>
            <a:r>
              <a:rPr b="1" i="0" lang="el-GR" sz="20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και κολλάμε το καλαμάκι</a:t>
            </a:r>
            <a:endParaRPr/>
          </a:p>
        </p:txBody>
      </p:sp>
      <p:pic>
        <p:nvPicPr>
          <p:cNvPr id="465" name="Google Shape;46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3812" y="1925637"/>
            <a:ext cx="2419350" cy="25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9"/>
          <p:cNvPicPr preferRelativeResize="0"/>
          <p:nvPr/>
        </p:nvPicPr>
        <p:blipFill rotWithShape="1">
          <a:blip r:embed="rId5">
            <a:alphaModFix/>
          </a:blip>
          <a:srcRect b="0" l="-1" r="60172" t="0"/>
          <a:stretch/>
        </p:blipFill>
        <p:spPr>
          <a:xfrm rot="7860000">
            <a:off x="3450431" y="1102518"/>
            <a:ext cx="458787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95687" y="3222625"/>
            <a:ext cx="168275" cy="31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/>
          <p:nvPr/>
        </p:nvSpPr>
        <p:spPr>
          <a:xfrm>
            <a:off x="61200" y="40026"/>
            <a:ext cx="12061336" cy="6777948"/>
          </a:xfrm>
          <a:prstGeom prst="rect">
            <a:avLst/>
          </a:prstGeom>
          <a:noFill/>
          <a:ln cap="flat" cmpd="sng" w="38100">
            <a:solidFill>
              <a:srgbClr val="D85C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716" y="1052736"/>
            <a:ext cx="5249383" cy="5482731"/>
          </a:xfrm>
          <a:prstGeom prst="rect">
            <a:avLst/>
          </a:prstGeom>
          <a:noFill/>
          <a:ln>
            <a:noFill/>
          </a:ln>
          <a:effectLst>
            <a:reflection blurRad="0" dir="5400000" dist="5000" endA="0" endPos="30000" fadeDir="5400000" kx="0" rotWithShape="0" algn="bl" stA="30000" stPos="0" sy="-100000" ky="0"/>
          </a:effectLst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20000">
            <a:off x="5135562" y="3070225"/>
            <a:ext cx="6570662" cy="366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56175" y="1127125"/>
            <a:ext cx="34067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78837" y="1052512"/>
            <a:ext cx="3406775" cy="1903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31950" y="115887"/>
            <a:ext cx="1062037" cy="97948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/>
          <p:nvPr/>
        </p:nvSpPr>
        <p:spPr>
          <a:xfrm>
            <a:off x="2715938" y="212676"/>
            <a:ext cx="7272808" cy="576064"/>
          </a:xfrm>
          <a:prstGeom prst="roundRect">
            <a:avLst>
              <a:gd fmla="val 16667" name="adj"/>
            </a:avLst>
          </a:prstGeom>
          <a:solidFill>
            <a:srgbClr val="FEB179">
              <a:alpha val="48627"/>
            </a:srgbClr>
          </a:solidFill>
          <a:ln cap="flat" cmpd="sng" w="12700">
            <a:solidFill>
              <a:srgbClr val="FEB179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3547311" y="157249"/>
            <a:ext cx="561006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Ευαγγελισμός της Θεοτόκου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0"/>
          <p:cNvSpPr/>
          <p:nvPr/>
        </p:nvSpPr>
        <p:spPr>
          <a:xfrm>
            <a:off x="47328" y="36000"/>
            <a:ext cx="12097343" cy="6741368"/>
          </a:xfrm>
          <a:prstGeom prst="rect">
            <a:avLst/>
          </a:prstGeom>
          <a:noFill/>
          <a:ln cap="flat" cmpd="sng" w="38100">
            <a:solidFill>
              <a:srgbClr val="31479F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30"/>
          <p:cNvSpPr/>
          <p:nvPr/>
        </p:nvSpPr>
        <p:spPr>
          <a:xfrm>
            <a:off x="2855912" y="188912"/>
            <a:ext cx="72723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30"/>
          <p:cNvSpPr/>
          <p:nvPr/>
        </p:nvSpPr>
        <p:spPr>
          <a:xfrm>
            <a:off x="5495893" y="245839"/>
            <a:ext cx="163461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Διαδικασία</a:t>
            </a:r>
            <a:endParaRPr/>
          </a:p>
        </p:txBody>
      </p:sp>
      <p:sp>
        <p:nvSpPr>
          <p:cNvPr id="476" name="Google Shape;476;p30"/>
          <p:cNvSpPr/>
          <p:nvPr/>
        </p:nvSpPr>
        <p:spPr>
          <a:xfrm>
            <a:off x="2146828" y="835916"/>
            <a:ext cx="808456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2000"/>
              <a:buFont typeface="Calibri"/>
              <a:buNone/>
            </a:pPr>
            <a:r>
              <a:rPr b="1" i="0" lang="el-GR" sz="20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Ζωγραφίζουμε την μπατονέτα με τον μαρκαδόρο. Βάζουμε κόλλα στο ξυλάκι της και τη βάζουμε μέσα στο καλαμάκι. </a:t>
            </a:r>
            <a:endParaRPr/>
          </a:p>
        </p:txBody>
      </p:sp>
      <p:pic>
        <p:nvPicPr>
          <p:cNvPr id="477" name="Google Shape;47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3812" y="1925637"/>
            <a:ext cx="2419350" cy="25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1225" y="1912937"/>
            <a:ext cx="1617662" cy="1468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6840000">
            <a:off x="2015331" y="3640931"/>
            <a:ext cx="1477962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21412" y="3429000"/>
            <a:ext cx="168275" cy="3106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"/>
          <p:cNvSpPr/>
          <p:nvPr/>
        </p:nvSpPr>
        <p:spPr>
          <a:xfrm>
            <a:off x="47328" y="36000"/>
            <a:ext cx="12097343" cy="6741368"/>
          </a:xfrm>
          <a:prstGeom prst="rect">
            <a:avLst/>
          </a:prstGeom>
          <a:noFill/>
          <a:ln cap="flat" cmpd="sng" w="38100">
            <a:solidFill>
              <a:srgbClr val="31479F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31"/>
          <p:cNvSpPr/>
          <p:nvPr/>
        </p:nvSpPr>
        <p:spPr>
          <a:xfrm>
            <a:off x="2855912" y="188912"/>
            <a:ext cx="72723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31"/>
          <p:cNvSpPr/>
          <p:nvPr/>
        </p:nvSpPr>
        <p:spPr>
          <a:xfrm>
            <a:off x="5495893" y="245839"/>
            <a:ext cx="163461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Διαδικασία</a:t>
            </a:r>
            <a:endParaRPr/>
          </a:p>
        </p:txBody>
      </p:sp>
      <p:pic>
        <p:nvPicPr>
          <p:cNvPr id="489" name="Google Shape;48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16987" y="2025650"/>
            <a:ext cx="1325562" cy="235267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1"/>
          <p:cNvSpPr/>
          <p:nvPr/>
        </p:nvSpPr>
        <p:spPr>
          <a:xfrm>
            <a:off x="2146828" y="835916"/>
            <a:ext cx="808456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2000"/>
              <a:buFont typeface="Calibri"/>
              <a:buNone/>
            </a:pPr>
            <a:r>
              <a:rPr b="1" i="0" lang="el-GR" sz="20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Τέλος, βάζουμε κόλλα χαμηλά στη μια πλευρά του δίσκου και τον κολλάμε με την άλλη του πλευρά. Όπως στην εικόνα.</a:t>
            </a:r>
            <a:endParaRPr/>
          </a:p>
        </p:txBody>
      </p:sp>
      <p:pic>
        <p:nvPicPr>
          <p:cNvPr id="491" name="Google Shape;491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03812" y="1925637"/>
            <a:ext cx="2419350" cy="25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6840000">
            <a:off x="5567362" y="3219450"/>
            <a:ext cx="1476375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21412" y="3429000"/>
            <a:ext cx="168275" cy="310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8">
            <a:alphaModFix/>
          </a:blip>
          <a:srcRect b="0" l="-1" r="60172" t="0"/>
          <a:stretch/>
        </p:blipFill>
        <p:spPr>
          <a:xfrm rot="7860000">
            <a:off x="3452018" y="1458118"/>
            <a:ext cx="458787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900000">
            <a:off x="7773987" y="2632075"/>
            <a:ext cx="889000" cy="642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2729238" y="186156"/>
            <a:ext cx="7272808" cy="576064"/>
          </a:xfrm>
          <a:prstGeom prst="roundRect">
            <a:avLst>
              <a:gd fmla="val 16667" name="adj"/>
            </a:avLst>
          </a:prstGeom>
          <a:solidFill>
            <a:srgbClr val="FEB179">
              <a:alpha val="48627"/>
            </a:srgbClr>
          </a:solidFill>
          <a:ln cap="flat" cmpd="sng" w="12700">
            <a:solidFill>
              <a:srgbClr val="FEB179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687132" y="151960"/>
            <a:ext cx="561006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FF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3399FF"/>
                </a:solidFill>
                <a:latin typeface="Calibri"/>
                <a:ea typeface="Calibri"/>
                <a:cs typeface="Calibri"/>
                <a:sym typeface="Calibri"/>
              </a:rPr>
              <a:t>Ευαγγελισμός της Θεοτόκου</a:t>
            </a:r>
            <a:endParaRPr/>
          </a:p>
        </p:txBody>
      </p:sp>
      <p:pic>
        <p:nvPicPr>
          <p:cNvPr id="119" name="Google Shape;11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7275" y="1128712"/>
            <a:ext cx="3779837" cy="26400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Εικόνα που περιέχει πουλί&#10;&#10;Περιγραφή που δημιουργήθηκε αυτόματα" id="120" name="Google Shape;12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68649" y="4133397"/>
            <a:ext cx="3618345" cy="2441763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Εικόνα που περιέχει πιάτο, φαγητό, τακτοποιημένος&#10;&#10;Περιγραφή που δημιουργήθηκε αυτόματα" id="121" name="Google Shape;121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60077" y="4077609"/>
            <a:ext cx="3618345" cy="244176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0862" y="1139825"/>
            <a:ext cx="5035550" cy="2640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31950" y="115887"/>
            <a:ext cx="1062037" cy="97948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"/>
          <p:cNvSpPr/>
          <p:nvPr/>
        </p:nvSpPr>
        <p:spPr>
          <a:xfrm>
            <a:off x="61200" y="40026"/>
            <a:ext cx="12061336" cy="6777948"/>
          </a:xfrm>
          <a:prstGeom prst="rect">
            <a:avLst/>
          </a:prstGeom>
          <a:noFill/>
          <a:ln cap="flat" cmpd="sng" w="38100">
            <a:solidFill>
              <a:srgbClr val="0070C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1950" y="115887"/>
            <a:ext cx="1062037" cy="97948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/>
          <p:nvPr/>
        </p:nvSpPr>
        <p:spPr>
          <a:xfrm>
            <a:off x="2855640" y="151022"/>
            <a:ext cx="7272808" cy="576064"/>
          </a:xfrm>
          <a:prstGeom prst="roundRect">
            <a:avLst>
              <a:gd fmla="val 16667" name="adj"/>
            </a:avLst>
          </a:prstGeom>
          <a:solidFill>
            <a:srgbClr val="FEB179">
              <a:alpha val="48627"/>
            </a:srgbClr>
          </a:solidFill>
          <a:ln cap="flat" cmpd="sng" w="12700">
            <a:solidFill>
              <a:srgbClr val="FEB179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4079776" y="115888"/>
            <a:ext cx="49625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69E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00D69E"/>
                </a:solidFill>
                <a:latin typeface="Calibri"/>
                <a:ea typeface="Calibri"/>
                <a:cs typeface="Calibri"/>
                <a:sym typeface="Calibri"/>
              </a:rPr>
              <a:t>Έθιμα του Ευαγγελισμού</a:t>
            </a:r>
            <a:endParaRPr/>
          </a:p>
        </p:txBody>
      </p:sp>
      <p:pic>
        <p:nvPicPr>
          <p:cNvPr id="132" name="Google Shape;13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8350" y="1371600"/>
            <a:ext cx="3754437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6237" y="3573462"/>
            <a:ext cx="4537075" cy="2776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43512" y="1770062"/>
            <a:ext cx="6907212" cy="42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/>
          <p:nvPr/>
        </p:nvSpPr>
        <p:spPr>
          <a:xfrm>
            <a:off x="61200" y="40026"/>
            <a:ext cx="12061336" cy="6777948"/>
          </a:xfrm>
          <a:prstGeom prst="rect">
            <a:avLst/>
          </a:prstGeom>
          <a:noFill/>
          <a:ln cap="flat" cmpd="sng" w="38100">
            <a:solidFill>
              <a:srgbClr val="34AC8B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"/>
          <p:cNvSpPr/>
          <p:nvPr/>
        </p:nvSpPr>
        <p:spPr>
          <a:xfrm>
            <a:off x="2817770" y="174408"/>
            <a:ext cx="7272808" cy="576064"/>
          </a:xfrm>
          <a:prstGeom prst="roundRect">
            <a:avLst>
              <a:gd fmla="val 16667" name="adj"/>
            </a:avLst>
          </a:prstGeom>
          <a:solidFill>
            <a:srgbClr val="FEB179">
              <a:alpha val="48627"/>
            </a:srgbClr>
          </a:solidFill>
          <a:ln cap="flat" cmpd="sng" w="12700">
            <a:solidFill>
              <a:srgbClr val="FEB179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6"/>
          <p:cNvSpPr/>
          <p:nvPr/>
        </p:nvSpPr>
        <p:spPr>
          <a:xfrm>
            <a:off x="3972918" y="139274"/>
            <a:ext cx="49625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Calibri"/>
              <a:buNone/>
            </a:pPr>
            <a:r>
              <a:rPr b="1" i="0" lang="el-GR" sz="36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Έθιμα του Ευαγγελισμού</a:t>
            </a:r>
            <a:endParaRPr/>
          </a:p>
        </p:txBody>
      </p:sp>
      <p:pic>
        <p:nvPicPr>
          <p:cNvPr id="143" name="Google Shape;14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81688" y="3798888"/>
            <a:ext cx="2806700" cy="285591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4" name="Google Shape;144;p6"/>
          <p:cNvPicPr preferRelativeResize="0"/>
          <p:nvPr/>
        </p:nvPicPr>
        <p:blipFill rotWithShape="1">
          <a:blip r:embed="rId5">
            <a:alphaModFix/>
          </a:blip>
          <a:srcRect b="0" l="30474" r="0" t="0"/>
          <a:stretch/>
        </p:blipFill>
        <p:spPr>
          <a:xfrm>
            <a:off x="2505691" y="679097"/>
            <a:ext cx="3735004" cy="3471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/>
          <p:cNvPicPr preferRelativeResize="0"/>
          <p:nvPr/>
        </p:nvPicPr>
        <p:blipFill rotWithShape="1">
          <a:blip r:embed="rId6">
            <a:alphaModFix/>
          </a:blip>
          <a:srcRect b="0" l="0" r="70413" t="0"/>
          <a:stretch/>
        </p:blipFill>
        <p:spPr>
          <a:xfrm>
            <a:off x="242888" y="604838"/>
            <a:ext cx="1497012" cy="32543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6" name="Google Shape;146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31950" y="115887"/>
            <a:ext cx="1062037" cy="97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27850" y="796925"/>
            <a:ext cx="4962525" cy="312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1812" y="3954462"/>
            <a:ext cx="4035425" cy="233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6"/>
          <p:cNvSpPr/>
          <p:nvPr/>
        </p:nvSpPr>
        <p:spPr>
          <a:xfrm>
            <a:off x="61200" y="40026"/>
            <a:ext cx="12061336" cy="6777948"/>
          </a:xfrm>
          <a:prstGeom prst="rect">
            <a:avLst/>
          </a:prstGeom>
          <a:noFill/>
          <a:ln cap="flat" cmpd="sng" w="38100">
            <a:solidFill>
              <a:srgbClr val="EBE600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"/>
          <p:cNvSpPr txBox="1"/>
          <p:nvPr/>
        </p:nvSpPr>
        <p:spPr>
          <a:xfrm>
            <a:off x="3503612" y="6215062"/>
            <a:ext cx="8488362" cy="576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b="0" i="0" lang="el-GR" sz="1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https://www.youtube.com/watch?v=k0FauM9-5mM&amp;ab_channel=%CE%93%CE%B9%CF%89%CF%81%CE%B3%CE%BF%CF%82%CE%A3%CE%B9%CE%B4%CE%B5%CF%81%CE%B7%CF%82%CF%84%CE%B1%CE%BE%CE%B9%CE%B4%CE%B5%CF%8D%CE%BF%CE%BD%CF%84%CE%B1%CF%82</a:t>
            </a:r>
            <a:endParaRPr/>
          </a:p>
        </p:txBody>
      </p:sp>
      <p:sp>
        <p:nvSpPr>
          <p:cNvPr id="151" name="Google Shape;151;p6"/>
          <p:cNvSpPr/>
          <p:nvPr/>
        </p:nvSpPr>
        <p:spPr>
          <a:xfrm>
            <a:off x="201059" y="6302057"/>
            <a:ext cx="26617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Calibri"/>
              <a:buNone/>
            </a:pPr>
            <a:r>
              <a:rPr b="1" i="0" lang="el-GR" sz="1800" u="none" cap="none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Ας το δούμε και σε βίντεο</a:t>
            </a:r>
            <a:endParaRPr/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847975" y="6383337"/>
            <a:ext cx="609600" cy="32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01150" y="590550"/>
            <a:ext cx="2287587" cy="3040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7337" y="0"/>
            <a:ext cx="11590337" cy="40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7462" y="0"/>
            <a:ext cx="533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658600" y="0"/>
            <a:ext cx="533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7337" y="6478587"/>
            <a:ext cx="11590337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41450" y="2235200"/>
            <a:ext cx="7589837" cy="203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"/>
            <a:ext cx="12192000" cy="68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8"/>
          <p:cNvSpPr/>
          <p:nvPr/>
        </p:nvSpPr>
        <p:spPr>
          <a:xfrm>
            <a:off x="2566987" y="12700"/>
            <a:ext cx="72723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/>
          <p:nvPr/>
        </p:nvSpPr>
        <p:spPr>
          <a:xfrm>
            <a:off x="3712734" y="69626"/>
            <a:ext cx="462427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Ποιο είναι το όνομα της Παναγίας;</a:t>
            </a:r>
            <a:endParaRPr/>
          </a:p>
        </p:txBody>
      </p:sp>
      <p:sp>
        <p:nvSpPr>
          <p:cNvPr id="171" name="Google Shape;171;p8"/>
          <p:cNvSpPr/>
          <p:nvPr/>
        </p:nvSpPr>
        <p:spPr>
          <a:xfrm>
            <a:off x="748732" y="2765396"/>
            <a:ext cx="305038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4400"/>
              <a:buFont typeface="Calibri"/>
              <a:buNone/>
            </a:pPr>
            <a:r>
              <a:rPr b="1" i="0" lang="el-GR" sz="44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Μαγδαληνή</a:t>
            </a:r>
            <a:endParaRPr/>
          </a:p>
        </p:txBody>
      </p:sp>
      <p:sp>
        <p:nvSpPr>
          <p:cNvPr id="172" name="Google Shape;172;p8"/>
          <p:cNvSpPr/>
          <p:nvPr/>
        </p:nvSpPr>
        <p:spPr>
          <a:xfrm>
            <a:off x="4764336" y="4941168"/>
            <a:ext cx="217239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4400"/>
              <a:buFont typeface="Calibri"/>
              <a:buNone/>
            </a:pPr>
            <a:r>
              <a:rPr b="1" i="0" lang="el-GR" sz="44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Μερόπη</a:t>
            </a:r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8756035" y="2765396"/>
            <a:ext cx="180690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4400"/>
              <a:buFont typeface="Calibri"/>
              <a:buNone/>
            </a:pPr>
            <a:r>
              <a:rPr b="1" i="0" lang="el-GR" sz="44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Μαρία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700"/>
            <a:ext cx="12192000" cy="68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9"/>
          <p:cNvSpPr/>
          <p:nvPr/>
        </p:nvSpPr>
        <p:spPr>
          <a:xfrm>
            <a:off x="2566987" y="12700"/>
            <a:ext cx="7272337" cy="576262"/>
          </a:xfrm>
          <a:prstGeom prst="roundRect">
            <a:avLst>
              <a:gd fmla="val 16667" name="adj"/>
            </a:avLst>
          </a:prstGeom>
          <a:solidFill>
            <a:srgbClr val="E6CDFF">
              <a:alpha val="46666"/>
            </a:srgbClr>
          </a:solidFill>
          <a:ln cap="flat" cmpd="thickThin" w="1270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4620487" y="69626"/>
            <a:ext cx="280878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990099"/>
                </a:solidFill>
                <a:latin typeface="Calibri"/>
                <a:ea typeface="Calibri"/>
                <a:cs typeface="Calibri"/>
                <a:sym typeface="Calibri"/>
              </a:rPr>
              <a:t>Πού ζούσε η Μαρία;</a:t>
            </a:r>
            <a:endParaRPr/>
          </a:p>
        </p:txBody>
      </p:sp>
      <p:sp>
        <p:nvSpPr>
          <p:cNvPr id="182" name="Google Shape;182;p9"/>
          <p:cNvSpPr/>
          <p:nvPr/>
        </p:nvSpPr>
        <p:spPr>
          <a:xfrm>
            <a:off x="1177535" y="2765396"/>
            <a:ext cx="219278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4400"/>
              <a:buFont typeface="Calibri"/>
              <a:buNone/>
            </a:pPr>
            <a:r>
              <a:rPr b="1" i="0" lang="el-GR" sz="44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Ναζαρέτ</a:t>
            </a:r>
            <a:endParaRPr/>
          </a:p>
        </p:txBody>
      </p:sp>
      <p:sp>
        <p:nvSpPr>
          <p:cNvPr id="183" name="Google Shape;183;p9"/>
          <p:cNvSpPr/>
          <p:nvPr/>
        </p:nvSpPr>
        <p:spPr>
          <a:xfrm>
            <a:off x="4742535" y="4941168"/>
            <a:ext cx="221599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4400"/>
              <a:buFont typeface="Calibri"/>
              <a:buNone/>
            </a:pPr>
            <a:r>
              <a:rPr b="1" i="0" lang="el-GR" sz="44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Βηθλεέμ</a:t>
            </a:r>
            <a:endParaRPr/>
          </a:p>
        </p:txBody>
      </p:sp>
      <p:sp>
        <p:nvSpPr>
          <p:cNvPr id="184" name="Google Shape;184;p9"/>
          <p:cNvSpPr/>
          <p:nvPr/>
        </p:nvSpPr>
        <p:spPr>
          <a:xfrm>
            <a:off x="8135771" y="2765396"/>
            <a:ext cx="3047437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C8B"/>
              </a:buClr>
              <a:buSzPts val="4400"/>
              <a:buFont typeface="Calibri"/>
              <a:buNone/>
            </a:pPr>
            <a:r>
              <a:rPr b="1" i="0" lang="el-GR" sz="4400" u="none" cap="none" strike="noStrike">
                <a:solidFill>
                  <a:srgbClr val="34AC8B"/>
                </a:solidFill>
                <a:latin typeface="Calibri"/>
                <a:ea typeface="Calibri"/>
                <a:cs typeface="Calibri"/>
                <a:sym typeface="Calibri"/>
              </a:rPr>
              <a:t>Ιερουσαλήμ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Προεπιλεγμένη σχεδίαση">
  <a:themeElements>
    <a:clrScheme name="Πνοή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2012-09-21T10:04:26Z</dcterms:created>
  <dc:creator>USER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3" name="KSOProductBuildVer">
    <vt:lpstr>1033-10.2.0.7635</vt:lpstr>
  </property>
</Properties>
</file>