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8E0D7-2794-482C-BBAB-F5CF74574941}" type="datetimeFigureOut">
              <a:rPr lang="el-GR" smtClean="0"/>
              <a:t>30/3/2021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EFDF9-ACBD-4CB6-A910-01DD634152E2}" type="slidenum">
              <a:rPr lang="el-GR" smtClean="0"/>
              <a:t>‹#›</a:t>
            </a:fld>
            <a:endParaRPr lang="el-GR"/>
          </a:p>
        </p:txBody>
      </p:sp>
    </p:spTree>
    <p:extLst>
      <p:ext uri="{BB962C8B-B14F-4D97-AF65-F5344CB8AC3E}">
        <p14:creationId xmlns:p14="http://schemas.microsoft.com/office/powerpoint/2010/main" val="282000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52EFDF9-ACBD-4CB6-A910-01DD634152E2}" type="slidenum">
              <a:rPr lang="el-GR" smtClean="0"/>
              <a:t>8</a:t>
            </a:fld>
            <a:endParaRPr lang="el-GR"/>
          </a:p>
        </p:txBody>
      </p:sp>
    </p:spTree>
    <p:extLst>
      <p:ext uri="{BB962C8B-B14F-4D97-AF65-F5344CB8AC3E}">
        <p14:creationId xmlns:p14="http://schemas.microsoft.com/office/powerpoint/2010/main" val="352135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F5B21B63-5B11-4E00-AB79-0F9D43B30975}"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386270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5B21B63-5B11-4E00-AB79-0F9D43B30975}"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229725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5B21B63-5B11-4E00-AB79-0F9D43B30975}"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429100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5B21B63-5B11-4E00-AB79-0F9D43B30975}"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354156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F5B21B63-5B11-4E00-AB79-0F9D43B30975}" type="datetimeFigureOut">
              <a:rPr lang="el-GR" smtClean="0"/>
              <a:t>30/3/2021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168004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5B21B63-5B11-4E00-AB79-0F9D43B30975}" type="datetimeFigureOut">
              <a:rPr lang="el-GR" smtClean="0"/>
              <a:t>30/3/2021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182657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5B21B63-5B11-4E00-AB79-0F9D43B30975}" type="datetimeFigureOut">
              <a:rPr lang="el-GR" smtClean="0"/>
              <a:t>30/3/2021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292828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5B21B63-5B11-4E00-AB79-0F9D43B30975}" type="datetimeFigureOut">
              <a:rPr lang="el-GR" smtClean="0"/>
              <a:t>30/3/2021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288680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5B21B63-5B11-4E00-AB79-0F9D43B30975}" type="datetimeFigureOut">
              <a:rPr lang="el-GR" smtClean="0"/>
              <a:t>30/3/2021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167803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F5B21B63-5B11-4E00-AB79-0F9D43B30975}" type="datetimeFigureOut">
              <a:rPr lang="el-GR" smtClean="0"/>
              <a:t>30/3/2021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318020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F5B21B63-5B11-4E00-AB79-0F9D43B30975}" type="datetimeFigureOut">
              <a:rPr lang="el-GR" smtClean="0"/>
              <a:t>30/3/2021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D61A1D4-7229-42AD-A584-D5BBA4478525}" type="slidenum">
              <a:rPr lang="el-GR" smtClean="0"/>
              <a:t>‹#›</a:t>
            </a:fld>
            <a:endParaRPr lang="el-GR"/>
          </a:p>
        </p:txBody>
      </p:sp>
    </p:spTree>
    <p:extLst>
      <p:ext uri="{BB962C8B-B14F-4D97-AF65-F5344CB8AC3E}">
        <p14:creationId xmlns:p14="http://schemas.microsoft.com/office/powerpoint/2010/main" val="292161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21B63-5B11-4E00-AB79-0F9D43B30975}" type="datetimeFigureOut">
              <a:rPr lang="el-GR" smtClean="0"/>
              <a:t>30/3/2021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1A1D4-7229-42AD-A584-D5BBA4478525}" type="slidenum">
              <a:rPr lang="el-GR" smtClean="0"/>
              <a:t>‹#›</a:t>
            </a:fld>
            <a:endParaRPr lang="el-GR"/>
          </a:p>
        </p:txBody>
      </p:sp>
    </p:spTree>
    <p:extLst>
      <p:ext uri="{BB962C8B-B14F-4D97-AF65-F5344CB8AC3E}">
        <p14:creationId xmlns:p14="http://schemas.microsoft.com/office/powerpoint/2010/main" val="250683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019" y="0"/>
            <a:ext cx="6286170" cy="6994472"/>
          </a:xfrm>
          <a:prstGeom prst="rect">
            <a:avLst/>
          </a:prstGeom>
        </p:spPr>
      </p:pic>
      <p:sp>
        <p:nvSpPr>
          <p:cNvPr id="5" name="TextBox 4"/>
          <p:cNvSpPr txBox="1"/>
          <p:nvPr/>
        </p:nvSpPr>
        <p:spPr>
          <a:xfrm>
            <a:off x="3368842" y="1588168"/>
            <a:ext cx="5714999" cy="3970318"/>
          </a:xfrm>
          <a:prstGeom prst="rect">
            <a:avLst/>
          </a:prstGeom>
          <a:noFill/>
        </p:spPr>
        <p:txBody>
          <a:bodyPr wrap="square" rtlCol="0">
            <a:spAutoFit/>
          </a:bodyPr>
          <a:lstStyle/>
          <a:p>
            <a:r>
              <a:rPr lang="el-GR" sz="1400" dirty="0" smtClean="0"/>
              <a:t>Αγαπητά μου παιδιά,</a:t>
            </a:r>
          </a:p>
          <a:p>
            <a:endParaRPr lang="el-GR" sz="1400" dirty="0"/>
          </a:p>
          <a:p>
            <a:r>
              <a:rPr lang="el-GR" sz="1400" dirty="0" smtClean="0"/>
              <a:t>Καλό μήνα! Καλή πρωταπριλιά! Ελπίζω να έχετε ετοιμάσει ωραίες φάρσες για του φίλους σας φέτος. </a:t>
            </a:r>
          </a:p>
          <a:p>
            <a:endParaRPr lang="el-GR" sz="1400" dirty="0"/>
          </a:p>
          <a:p>
            <a:r>
              <a:rPr lang="el-GR" sz="1400" dirty="0" smtClean="0"/>
              <a:t>Εμείς, εδώ στο </a:t>
            </a:r>
            <a:r>
              <a:rPr lang="el-GR" sz="1400" dirty="0" err="1" smtClean="0"/>
              <a:t>στρουμφοχωριό</a:t>
            </a:r>
            <a:r>
              <a:rPr lang="el-GR" sz="1400" dirty="0" smtClean="0"/>
              <a:t>, έχουμε κάποιες δυσκολίες από το πρωί και χρειαζόμαστε τη βοήθειά σας…</a:t>
            </a:r>
          </a:p>
          <a:p>
            <a:endParaRPr lang="el-GR" sz="1400" dirty="0"/>
          </a:p>
          <a:p>
            <a:r>
              <a:rPr lang="el-GR" sz="1400" dirty="0" smtClean="0"/>
              <a:t>Όπως κάθε χρόνο ο Χαχανούλης είχε ετοιμάσει μια ξεχωριστή φάρσα για τον καθένα μας. Αλλά φέτος, αφού ετοίμασε τις φάρσες του, έφυγε και κρύφτηκε στο </a:t>
            </a:r>
            <a:r>
              <a:rPr lang="el-GR" sz="1400" dirty="0" smtClean="0"/>
              <a:t>δάσος για να τη γλιτώσει. </a:t>
            </a:r>
            <a:r>
              <a:rPr lang="el-GR" sz="1400" dirty="0" smtClean="0"/>
              <a:t>Γι’ αυτό μόνο εσείς μπορείτε τώρα να μας βοηθήσετε να βρούμε τις λύσεις στα προβλήματά μας και να αντιστρέψουμε τις σκανταλιές του </a:t>
            </a:r>
            <a:r>
              <a:rPr lang="el-GR" sz="1400" dirty="0" err="1" smtClean="0"/>
              <a:t>Χαχανούλη</a:t>
            </a:r>
            <a:r>
              <a:rPr lang="el-GR" sz="1400" dirty="0" smtClean="0"/>
              <a:t>.</a:t>
            </a:r>
          </a:p>
          <a:p>
            <a:endParaRPr lang="el-GR" sz="1400" dirty="0"/>
          </a:p>
          <a:p>
            <a:r>
              <a:rPr lang="el-GR" sz="1400" dirty="0" smtClean="0"/>
              <a:t>Βάλτε τα δυνατά σας κι ελπίζω να τα καταφέρετε!</a:t>
            </a:r>
          </a:p>
          <a:p>
            <a:endParaRPr lang="el-GR" sz="1400" dirty="0"/>
          </a:p>
          <a:p>
            <a:r>
              <a:rPr lang="el-GR" sz="1400" dirty="0" smtClean="0"/>
              <a:t>                                                                                              Με εκτίμηση, </a:t>
            </a:r>
          </a:p>
          <a:p>
            <a:r>
              <a:rPr lang="el-GR" sz="1400" dirty="0" smtClean="0"/>
              <a:t>                                                                                               Παπαστρουμφ </a:t>
            </a:r>
            <a:endParaRPr lang="el-GR" sz="1400" dirty="0"/>
          </a:p>
        </p:txBody>
      </p:sp>
    </p:spTree>
    <p:extLst>
      <p:ext uri="{BB962C8B-B14F-4D97-AF65-F5344CB8AC3E}">
        <p14:creationId xmlns:p14="http://schemas.microsoft.com/office/powerpoint/2010/main" val="412385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97" y="3962400"/>
            <a:ext cx="1961874" cy="2784764"/>
          </a:xfrm>
          <a:prstGeom prst="rect">
            <a:avLst/>
          </a:prstGeom>
        </p:spPr>
      </p:pic>
      <p:sp>
        <p:nvSpPr>
          <p:cNvPr id="3" name="Ελλειψοειδής επεξήγηση 2"/>
          <p:cNvSpPr/>
          <p:nvPr/>
        </p:nvSpPr>
        <p:spPr>
          <a:xfrm>
            <a:off x="585352" y="1482436"/>
            <a:ext cx="4378037" cy="247996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1221934" y="1845255"/>
            <a:ext cx="3487883" cy="1754326"/>
          </a:xfrm>
          <a:prstGeom prst="rect">
            <a:avLst/>
          </a:prstGeom>
          <a:noFill/>
        </p:spPr>
        <p:txBody>
          <a:bodyPr wrap="square" rtlCol="0">
            <a:spAutoFit/>
          </a:bodyPr>
          <a:lstStyle/>
          <a:p>
            <a:r>
              <a:rPr lang="el-GR" dirty="0" smtClean="0"/>
              <a:t>Ο </a:t>
            </a:r>
            <a:r>
              <a:rPr lang="el-GR" dirty="0" err="1" smtClean="0"/>
              <a:t>Χαχανούλης</a:t>
            </a:r>
            <a:r>
              <a:rPr lang="el-GR" dirty="0" smtClean="0"/>
              <a:t> μπήκε στην αποθήκη μου και πήρε μερικά απαραίτητα υλικά για το ξόρκι που ετοιμαζόμουν να φτιάξω… Μήπως έχετε εσείς να μου δώσετε; Για ψάξτε στο σπίτι σας….</a:t>
            </a:r>
            <a:endParaRPr lang="el-GR"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277" y="152832"/>
            <a:ext cx="5926551" cy="6594331"/>
          </a:xfrm>
          <a:prstGeom prst="rect">
            <a:avLst/>
          </a:prstGeom>
        </p:spPr>
      </p:pic>
      <p:sp>
        <p:nvSpPr>
          <p:cNvPr id="7" name="TextBox 6"/>
          <p:cNvSpPr txBox="1"/>
          <p:nvPr/>
        </p:nvSpPr>
        <p:spPr>
          <a:xfrm>
            <a:off x="7772400" y="1752921"/>
            <a:ext cx="4419600" cy="3693319"/>
          </a:xfrm>
          <a:prstGeom prst="rect">
            <a:avLst/>
          </a:prstGeom>
          <a:noFill/>
        </p:spPr>
        <p:txBody>
          <a:bodyPr wrap="square" rtlCol="0">
            <a:spAutoFit/>
          </a:bodyPr>
          <a:lstStyle/>
          <a:p>
            <a:r>
              <a:rPr lang="el-GR" b="1" u="sng" dirty="0" smtClean="0"/>
              <a:t>ΥΛΙΚΑ ΓΙΑ ΜΑΓΙΚΟ ΦΙΛΤΡΟ</a:t>
            </a:r>
          </a:p>
          <a:p>
            <a:endParaRPr lang="el-GR" dirty="0"/>
          </a:p>
          <a:p>
            <a:r>
              <a:rPr lang="el-GR" dirty="0" smtClean="0"/>
              <a:t>1 μαλακό αντικείμενο</a:t>
            </a:r>
          </a:p>
          <a:p>
            <a:endParaRPr lang="el-GR" dirty="0"/>
          </a:p>
          <a:p>
            <a:r>
              <a:rPr lang="el-GR" dirty="0" smtClean="0"/>
              <a:t>Κάτι πράσινο</a:t>
            </a:r>
          </a:p>
          <a:p>
            <a:endParaRPr lang="el-GR" dirty="0"/>
          </a:p>
          <a:p>
            <a:r>
              <a:rPr lang="el-GR" dirty="0" smtClean="0"/>
              <a:t>2 κομμάτια ύφασμα</a:t>
            </a:r>
          </a:p>
          <a:p>
            <a:endParaRPr lang="el-GR" dirty="0"/>
          </a:p>
          <a:p>
            <a:r>
              <a:rPr lang="el-GR" dirty="0" smtClean="0"/>
              <a:t>Κάτι που μυρίζει ωραία</a:t>
            </a:r>
          </a:p>
          <a:p>
            <a:endParaRPr lang="el-GR" dirty="0"/>
          </a:p>
          <a:p>
            <a:r>
              <a:rPr lang="el-GR" dirty="0" smtClean="0"/>
              <a:t>Κάτι που βγάζει ήχο</a:t>
            </a:r>
          </a:p>
          <a:p>
            <a:endParaRPr lang="el-GR" dirty="0"/>
          </a:p>
          <a:p>
            <a:r>
              <a:rPr lang="el-GR" dirty="0" smtClean="0"/>
              <a:t> </a:t>
            </a:r>
            <a:endParaRPr lang="el-GR" dirty="0"/>
          </a:p>
        </p:txBody>
      </p:sp>
    </p:spTree>
    <p:extLst>
      <p:ext uri="{BB962C8B-B14F-4D97-AF65-F5344CB8AC3E}">
        <p14:creationId xmlns:p14="http://schemas.microsoft.com/office/powerpoint/2010/main" val="12611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710" y="3532910"/>
            <a:ext cx="3031980" cy="3031980"/>
          </a:xfrm>
          <a:prstGeom prst="rect">
            <a:avLst/>
          </a:prstGeom>
        </p:spPr>
      </p:pic>
      <p:sp>
        <p:nvSpPr>
          <p:cNvPr id="3" name="Ελλειψοειδής επεξήγηση 2"/>
          <p:cNvSpPr/>
          <p:nvPr/>
        </p:nvSpPr>
        <p:spPr>
          <a:xfrm flipH="1">
            <a:off x="6040582" y="0"/>
            <a:ext cx="5056908" cy="412865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6553199" y="771665"/>
            <a:ext cx="4738254" cy="2585323"/>
          </a:xfrm>
          <a:prstGeom prst="rect">
            <a:avLst/>
          </a:prstGeom>
          <a:noFill/>
        </p:spPr>
        <p:txBody>
          <a:bodyPr wrap="square" rtlCol="0">
            <a:spAutoFit/>
          </a:bodyPr>
          <a:lstStyle/>
          <a:p>
            <a:r>
              <a:rPr lang="el-GR" dirty="0" smtClean="0"/>
              <a:t>Η τελευταία μου ανακάλυψη είναι ένας σύγχρονος καταπέλτης που μας βοηθάει να μοιράζουμε γρήγορα φαγητό στα ζώα του διπλανού δάσους. Όμως ο </a:t>
            </a:r>
            <a:r>
              <a:rPr lang="el-GR" dirty="0" err="1" smtClean="0"/>
              <a:t>Χαχανούλης</a:t>
            </a:r>
            <a:r>
              <a:rPr lang="el-GR" dirty="0" smtClean="0"/>
              <a:t> μου έκρυψε τις οδηγίες και δεν ξέρω τι ρυθμίσεις είναι καλύτερα να βάλω για να μπορέσει ο καταπέλτης μου να στέλνει όσο πιο μακριά γίνεται τα τρόφιμα. Θα μπορούσατε να με βοηθήσετε με τις δοκιμές; </a:t>
            </a:r>
            <a:endParaRPr lang="el-GR" dirty="0"/>
          </a:p>
        </p:txBody>
      </p:sp>
      <p:sp>
        <p:nvSpPr>
          <p:cNvPr id="5" name="Ορθογώνιο 4"/>
          <p:cNvSpPr/>
          <p:nvPr/>
        </p:nvSpPr>
        <p:spPr>
          <a:xfrm>
            <a:off x="900545" y="595743"/>
            <a:ext cx="6096000" cy="646331"/>
          </a:xfrm>
          <a:prstGeom prst="rect">
            <a:avLst/>
          </a:prstGeom>
        </p:spPr>
        <p:txBody>
          <a:bodyPr>
            <a:spAutoFit/>
          </a:bodyPr>
          <a:lstStyle/>
          <a:p>
            <a:r>
              <a:rPr lang="en-US" dirty="0"/>
              <a:t>https://phet.colorado.edu/sims/html/projectile-motion/latest/projectile-motion_en.html</a:t>
            </a:r>
            <a:endParaRPr lang="el-GR" dirty="0"/>
          </a:p>
        </p:txBody>
      </p:sp>
      <p:pic>
        <p:nvPicPr>
          <p:cNvPr id="6" name="Εικόνα 5"/>
          <p:cNvPicPr>
            <a:picLocks noChangeAspect="1"/>
          </p:cNvPicPr>
          <p:nvPr/>
        </p:nvPicPr>
        <p:blipFill rotWithShape="1">
          <a:blip r:embed="rId3">
            <a:extLst>
              <a:ext uri="{28A0092B-C50C-407E-A947-70E740481C1C}">
                <a14:useLocalDpi xmlns:a14="http://schemas.microsoft.com/office/drawing/2010/main" val="0"/>
              </a:ext>
            </a:extLst>
          </a:blip>
          <a:srcRect r="3030" b="752"/>
          <a:stretch/>
        </p:blipFill>
        <p:spPr>
          <a:xfrm>
            <a:off x="900545" y="2716429"/>
            <a:ext cx="5818910" cy="2977790"/>
          </a:xfrm>
          <a:prstGeom prst="rect">
            <a:avLst/>
          </a:prstGeom>
        </p:spPr>
      </p:pic>
      <p:sp>
        <p:nvSpPr>
          <p:cNvPr id="7" name="Ορθογώνιο 6"/>
          <p:cNvSpPr/>
          <p:nvPr/>
        </p:nvSpPr>
        <p:spPr>
          <a:xfrm>
            <a:off x="5375564" y="5195455"/>
            <a:ext cx="1343891" cy="498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5025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a:extLst>
              <a:ext uri="{28A0092B-C50C-407E-A947-70E740481C1C}">
                <a14:useLocalDpi xmlns:a14="http://schemas.microsoft.com/office/drawing/2010/main" val="0"/>
              </a:ext>
            </a:extLst>
          </a:blip>
          <a:srcRect t="8092" b="8381"/>
          <a:stretch/>
        </p:blipFill>
        <p:spPr>
          <a:xfrm>
            <a:off x="1756360" y="625642"/>
            <a:ext cx="7371849" cy="3477126"/>
          </a:xfrm>
          <a:prstGeom prst="rect">
            <a:avLst/>
          </a:prstGeom>
        </p:spPr>
      </p:pic>
      <p:sp>
        <p:nvSpPr>
          <p:cNvPr id="4" name="TextBox 3"/>
          <p:cNvSpPr txBox="1"/>
          <p:nvPr/>
        </p:nvSpPr>
        <p:spPr>
          <a:xfrm>
            <a:off x="1361573" y="5526687"/>
            <a:ext cx="8939463" cy="646331"/>
          </a:xfrm>
          <a:prstGeom prst="rect">
            <a:avLst/>
          </a:prstGeom>
          <a:noFill/>
        </p:spPr>
        <p:txBody>
          <a:bodyPr wrap="square" rtlCol="0">
            <a:spAutoFit/>
          </a:bodyPr>
          <a:lstStyle/>
          <a:p>
            <a:pPr algn="ctr"/>
            <a:r>
              <a:rPr lang="el-GR" dirty="0" smtClean="0"/>
              <a:t>Το ξέρω ότι βοηθήσατε τους φίλους μου και σας ευχαριστώ! Τώρα έχω ένα δώρο και για εσάς!</a:t>
            </a:r>
            <a:endParaRPr lang="el-GR" dirty="0"/>
          </a:p>
        </p:txBody>
      </p:sp>
      <p:sp>
        <p:nvSpPr>
          <p:cNvPr id="5" name="Ορθογώνιο 4"/>
          <p:cNvSpPr/>
          <p:nvPr/>
        </p:nvSpPr>
        <p:spPr>
          <a:xfrm>
            <a:off x="2915653" y="4766193"/>
            <a:ext cx="6096000" cy="646331"/>
          </a:xfrm>
          <a:prstGeom prst="rect">
            <a:avLst/>
          </a:prstGeom>
        </p:spPr>
        <p:txBody>
          <a:bodyPr>
            <a:spAutoFit/>
          </a:bodyPr>
          <a:lstStyle/>
          <a:p>
            <a:r>
              <a:rPr lang="en-US" dirty="0"/>
              <a:t>https://gfycat.com/electricoptimalchrysomelid-boxing-day-disappointed-surprising</a:t>
            </a:r>
            <a:endParaRPr lang="el-GR" dirty="0"/>
          </a:p>
        </p:txBody>
      </p:sp>
    </p:spTree>
    <p:extLst>
      <p:ext uri="{BB962C8B-B14F-4D97-AF65-F5344CB8AC3E}">
        <p14:creationId xmlns:p14="http://schemas.microsoft.com/office/powerpoint/2010/main" val="411496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extLst>
              <a:ext uri="{28A0092B-C50C-407E-A947-70E740481C1C}">
                <a14:useLocalDpi xmlns:a14="http://schemas.microsoft.com/office/drawing/2010/main" val="0"/>
              </a:ext>
            </a:extLst>
          </a:blip>
          <a:srcRect l="16383" t="5489" r="17652"/>
          <a:stretch/>
        </p:blipFill>
        <p:spPr>
          <a:xfrm>
            <a:off x="0" y="51261"/>
            <a:ext cx="9733547" cy="6972871"/>
          </a:xfrm>
          <a:prstGeom prst="rect">
            <a:avLst/>
          </a:prstGeom>
        </p:spPr>
      </p:pic>
      <p:sp>
        <p:nvSpPr>
          <p:cNvPr id="5" name="Επεξήγηση με στρογγυλεμένο παραλληλόγραμμο 4"/>
          <p:cNvSpPr/>
          <p:nvPr/>
        </p:nvSpPr>
        <p:spPr>
          <a:xfrm>
            <a:off x="9889957" y="433137"/>
            <a:ext cx="2165684" cy="374182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10106525" y="595887"/>
            <a:ext cx="1949116" cy="3416320"/>
          </a:xfrm>
          <a:prstGeom prst="rect">
            <a:avLst/>
          </a:prstGeom>
          <a:noFill/>
        </p:spPr>
        <p:txBody>
          <a:bodyPr wrap="square" rtlCol="0">
            <a:spAutoFit/>
          </a:bodyPr>
          <a:lstStyle/>
          <a:p>
            <a:r>
              <a:rPr lang="el-GR" dirty="0" smtClean="0"/>
              <a:t>Ο Χαχανούλης μπέρδεψε τα γλυκάκια που είχα φτιάξει και τα </a:t>
            </a:r>
            <a:r>
              <a:rPr lang="el-GR" dirty="0"/>
              <a:t>ά</a:t>
            </a:r>
            <a:r>
              <a:rPr lang="el-GR" dirty="0" smtClean="0"/>
              <a:t>φησε στο τραπέζι. Μπορείτε να με βοηθήσετε να βάλω τα γλυκάκια ανάλογα με το μέγεθός τους πίσω στην </a:t>
            </a:r>
            <a:r>
              <a:rPr lang="el-GR" dirty="0" err="1" smtClean="0"/>
              <a:t>τουρτιέρα</a:t>
            </a:r>
            <a:r>
              <a:rPr lang="el-GR" dirty="0" smtClean="0"/>
              <a:t>; </a:t>
            </a:r>
            <a:endParaRPr lang="el-GR" dirty="0"/>
          </a:p>
        </p:txBody>
      </p:sp>
      <p:pic>
        <p:nvPicPr>
          <p:cNvPr id="6" name="Εικόνα 5"/>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10335126" y="4562371"/>
            <a:ext cx="1550039" cy="2186090"/>
          </a:xfrm>
          <a:prstGeom prst="rect">
            <a:avLst/>
          </a:prstGeom>
        </p:spPr>
      </p:pic>
      <p:pic>
        <p:nvPicPr>
          <p:cNvPr id="7" name="Εικόνα 6"/>
          <p:cNvPicPr>
            <a:picLocks noChangeAspect="1"/>
          </p:cNvPicPr>
          <p:nvPr/>
        </p:nvPicPr>
        <p:blipFill rotWithShape="1">
          <a:blip r:embed="rId5">
            <a:extLst>
              <a:ext uri="{BEBA8EAE-BF5A-486C-A8C5-ECC9F3942E4B}">
                <a14:imgProps xmlns:a14="http://schemas.microsoft.com/office/drawing/2010/main">
                  <a14:imgLayer r:embed="rId6">
                    <a14:imgEffect>
                      <a14:backgroundRemoval t="12563" b="93970" l="5349" r="95349">
                        <a14:foregroundMark x1="6163" y1="46482" x2="11628" y2="45980"/>
                        <a14:foregroundMark x1="12674" y1="53266" x2="12674" y2="53266"/>
                      </a14:backgroundRemoval>
                    </a14:imgEffect>
                  </a14:imgLayer>
                </a14:imgProps>
              </a:ext>
              <a:ext uri="{28A0092B-C50C-407E-A947-70E740481C1C}">
                <a14:useLocalDpi xmlns:a14="http://schemas.microsoft.com/office/drawing/2010/main" val="0"/>
              </a:ext>
            </a:extLst>
          </a:blip>
          <a:srcRect l="4810" t="11597" r="3978" b="6520"/>
          <a:stretch/>
        </p:blipFill>
        <p:spPr>
          <a:xfrm>
            <a:off x="2579027" y="4804111"/>
            <a:ext cx="4894196" cy="2033337"/>
          </a:xfrm>
          <a:prstGeom prst="rect">
            <a:avLst/>
          </a:prstGeom>
        </p:spPr>
      </p:pic>
      <p:pic>
        <p:nvPicPr>
          <p:cNvPr id="8" name="Εικόνα 7"/>
          <p:cNvPicPr>
            <a:picLocks noChangeAspect="1"/>
          </p:cNvPicPr>
          <p:nvPr/>
        </p:nvPicPr>
        <p:blipFill rotWithShape="1">
          <a:blip r:embed="rId7">
            <a:extLst>
              <a:ext uri="{BEBA8EAE-BF5A-486C-A8C5-ECC9F3942E4B}">
                <a14:imgProps xmlns:a14="http://schemas.microsoft.com/office/drawing/2010/main">
                  <a14:imgLayer r:embed="rId8">
                    <a14:imgEffect>
                      <a14:backgroundRemoval t="21368" b="34842" l="29033" r="45975"/>
                    </a14:imgEffect>
                  </a14:imgLayer>
                </a14:imgProps>
              </a:ext>
              <a:ext uri="{28A0092B-C50C-407E-A947-70E740481C1C}">
                <a14:useLocalDpi xmlns:a14="http://schemas.microsoft.com/office/drawing/2010/main" val="0"/>
              </a:ext>
            </a:extLst>
          </a:blip>
          <a:srcRect l="26915" t="19684" r="51907" b="63474"/>
          <a:stretch/>
        </p:blipFill>
        <p:spPr>
          <a:xfrm>
            <a:off x="4937622" y="3628862"/>
            <a:ext cx="2946413" cy="1841509"/>
          </a:xfrm>
          <a:prstGeom prst="rect">
            <a:avLst/>
          </a:prstGeom>
        </p:spPr>
      </p:pic>
      <p:pic>
        <p:nvPicPr>
          <p:cNvPr id="9" name="Εικόνα 8"/>
          <p:cNvPicPr>
            <a:picLocks noChangeAspect="1"/>
          </p:cNvPicPr>
          <p:nvPr/>
        </p:nvPicPr>
        <p:blipFill rotWithShape="1">
          <a:blip r:embed="rId7">
            <a:extLst>
              <a:ext uri="{BEBA8EAE-BF5A-486C-A8C5-ECC9F3942E4B}">
                <a14:imgProps xmlns:a14="http://schemas.microsoft.com/office/drawing/2010/main">
                  <a14:imgLayer r:embed="rId8">
                    <a14:imgEffect>
                      <a14:backgroundRemoval t="21368" b="34842" l="29033" r="45975"/>
                    </a14:imgEffect>
                  </a14:imgLayer>
                </a14:imgProps>
              </a:ext>
              <a:ext uri="{28A0092B-C50C-407E-A947-70E740481C1C}">
                <a14:useLocalDpi xmlns:a14="http://schemas.microsoft.com/office/drawing/2010/main" val="0"/>
              </a:ext>
            </a:extLst>
          </a:blip>
          <a:srcRect l="26915" t="19684" r="51907" b="63474"/>
          <a:stretch/>
        </p:blipFill>
        <p:spPr>
          <a:xfrm>
            <a:off x="5494427" y="2754824"/>
            <a:ext cx="1832801" cy="1524964"/>
          </a:xfrm>
          <a:prstGeom prst="rect">
            <a:avLst/>
          </a:prstGeom>
        </p:spPr>
      </p:pic>
      <p:pic>
        <p:nvPicPr>
          <p:cNvPr id="10" name="Εικόνα 9"/>
          <p:cNvPicPr>
            <a:picLocks noChangeAspect="1"/>
          </p:cNvPicPr>
          <p:nvPr/>
        </p:nvPicPr>
        <p:blipFill rotWithShape="1">
          <a:blip r:embed="rId7">
            <a:extLst>
              <a:ext uri="{BEBA8EAE-BF5A-486C-A8C5-ECC9F3942E4B}">
                <a14:imgProps xmlns:a14="http://schemas.microsoft.com/office/drawing/2010/main">
                  <a14:imgLayer r:embed="rId8">
                    <a14:imgEffect>
                      <a14:backgroundRemoval t="21368" b="34842" l="29033" r="45975"/>
                    </a14:imgEffect>
                  </a14:imgLayer>
                </a14:imgProps>
              </a:ext>
              <a:ext uri="{28A0092B-C50C-407E-A947-70E740481C1C}">
                <a14:useLocalDpi xmlns:a14="http://schemas.microsoft.com/office/drawing/2010/main" val="0"/>
              </a:ext>
            </a:extLst>
          </a:blip>
          <a:srcRect l="26915" t="19684" r="51907" b="63474"/>
          <a:stretch/>
        </p:blipFill>
        <p:spPr>
          <a:xfrm>
            <a:off x="5805657" y="1813937"/>
            <a:ext cx="1214907" cy="1552763"/>
          </a:xfrm>
          <a:prstGeom prst="rect">
            <a:avLst/>
          </a:prstGeom>
        </p:spPr>
      </p:pic>
      <p:pic>
        <p:nvPicPr>
          <p:cNvPr id="12" name="Εικόνα 11"/>
          <p:cNvPicPr>
            <a:picLocks noChangeAspect="1"/>
          </p:cNvPicPr>
          <p:nvPr/>
        </p:nvPicPr>
        <p:blipFill>
          <a:blip r:embed="rId9" cstate="print">
            <a:extLst>
              <a:ext uri="{BEBA8EAE-BF5A-486C-A8C5-ECC9F3942E4B}">
                <a14:imgProps xmlns:a14="http://schemas.microsoft.com/office/drawing/2010/main">
                  <a14:imgLayer r:embed="rId10">
                    <a14:imgEffect>
                      <a14:backgroundRemoval t="9749" b="100000" l="964" r="95542"/>
                    </a14:imgEffect>
                  </a14:imgLayer>
                </a14:imgProps>
              </a:ext>
              <a:ext uri="{28A0092B-C50C-407E-A947-70E740481C1C}">
                <a14:useLocalDpi xmlns:a14="http://schemas.microsoft.com/office/drawing/2010/main" val="0"/>
              </a:ext>
            </a:extLst>
          </a:blip>
          <a:stretch>
            <a:fillRect/>
          </a:stretch>
        </p:blipFill>
        <p:spPr>
          <a:xfrm>
            <a:off x="5125585" y="4302111"/>
            <a:ext cx="718283" cy="932037"/>
          </a:xfrm>
          <a:prstGeom prst="rect">
            <a:avLst/>
          </a:prstGeom>
        </p:spPr>
      </p:pic>
      <p:pic>
        <p:nvPicPr>
          <p:cNvPr id="13" name="Εικόνα 12"/>
          <p:cNvPicPr>
            <a:picLocks noChangeAspect="1"/>
          </p:cNvPicPr>
          <p:nvPr/>
        </p:nvPicPr>
        <p:blipFill>
          <a:blip r:embed="rId11" cstate="print">
            <a:extLst>
              <a:ext uri="{BEBA8EAE-BF5A-486C-A8C5-ECC9F3942E4B}">
                <a14:imgProps xmlns:a14="http://schemas.microsoft.com/office/drawing/2010/main">
                  <a14:imgLayer r:embed="rId12">
                    <a14:imgEffect>
                      <a14:backgroundRemoval t="9749" b="100000" l="964" r="95542"/>
                    </a14:imgEffect>
                  </a14:imgLayer>
                </a14:imgProps>
              </a:ext>
              <a:ext uri="{28A0092B-C50C-407E-A947-70E740481C1C}">
                <a14:useLocalDpi xmlns:a14="http://schemas.microsoft.com/office/drawing/2010/main" val="0"/>
              </a:ext>
            </a:extLst>
          </a:blip>
          <a:stretch>
            <a:fillRect/>
          </a:stretch>
        </p:blipFill>
        <p:spPr>
          <a:xfrm>
            <a:off x="3845772" y="4075931"/>
            <a:ext cx="718283" cy="932037"/>
          </a:xfrm>
          <a:prstGeom prst="rect">
            <a:avLst/>
          </a:prstGeom>
        </p:spPr>
      </p:pic>
      <p:pic>
        <p:nvPicPr>
          <p:cNvPr id="14" name="Εικόνα 13"/>
          <p:cNvPicPr>
            <a:picLocks noChangeAspect="1"/>
          </p:cNvPicPr>
          <p:nvPr/>
        </p:nvPicPr>
        <p:blipFill>
          <a:blip r:embed="rId11" cstate="print">
            <a:extLst>
              <a:ext uri="{BEBA8EAE-BF5A-486C-A8C5-ECC9F3942E4B}">
                <a14:imgProps xmlns:a14="http://schemas.microsoft.com/office/drawing/2010/main">
                  <a14:imgLayer r:embed="rId12">
                    <a14:imgEffect>
                      <a14:backgroundRemoval t="9749" b="100000" l="964" r="95542"/>
                    </a14:imgEffect>
                  </a14:imgLayer>
                </a14:imgProps>
              </a:ext>
              <a:ext uri="{28A0092B-C50C-407E-A947-70E740481C1C}">
                <a14:useLocalDpi xmlns:a14="http://schemas.microsoft.com/office/drawing/2010/main" val="0"/>
              </a:ext>
            </a:extLst>
          </a:blip>
          <a:stretch>
            <a:fillRect/>
          </a:stretch>
        </p:blipFill>
        <p:spPr>
          <a:xfrm>
            <a:off x="6608945" y="4279788"/>
            <a:ext cx="718283" cy="932037"/>
          </a:xfrm>
          <a:prstGeom prst="rect">
            <a:avLst/>
          </a:prstGeom>
        </p:spPr>
      </p:pic>
      <p:pic>
        <p:nvPicPr>
          <p:cNvPr id="15" name="Εικόνα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65055" y="4703678"/>
            <a:ext cx="932867" cy="715027"/>
          </a:xfrm>
          <a:prstGeom prst="rect">
            <a:avLst/>
          </a:prstGeom>
        </p:spPr>
      </p:pic>
      <p:pic>
        <p:nvPicPr>
          <p:cNvPr id="16" name="Εικόνα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15514" y="4686093"/>
            <a:ext cx="932867" cy="715027"/>
          </a:xfrm>
          <a:prstGeom prst="rect">
            <a:avLst/>
          </a:prstGeom>
        </p:spPr>
      </p:pic>
      <p:pic>
        <p:nvPicPr>
          <p:cNvPr id="17" name="Εικόνα 1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97864" y="4476690"/>
            <a:ext cx="932867" cy="715027"/>
          </a:xfrm>
          <a:prstGeom prst="rect">
            <a:avLst/>
          </a:prstGeom>
        </p:spPr>
      </p:pic>
      <p:pic>
        <p:nvPicPr>
          <p:cNvPr id="18" name="Εικόνα 17"/>
          <p:cNvPicPr>
            <a:picLocks noChangeAspect="1"/>
          </p:cNvPicPr>
          <p:nvPr/>
        </p:nvPicPr>
        <p:blipFill>
          <a:blip r:embed="rId17" cstate="print">
            <a:extLst>
              <a:ext uri="{BEBA8EAE-BF5A-486C-A8C5-ECC9F3942E4B}">
                <a14:imgProps xmlns:a14="http://schemas.microsoft.com/office/drawing/2010/main">
                  <a14:imgLayer r:embed="rId18">
                    <a14:imgEffect>
                      <a14:backgroundRemoval t="9944" b="89944" l="6585" r="93659"/>
                    </a14:imgEffect>
                  </a14:imgLayer>
                </a14:imgProps>
              </a:ext>
              <a:ext uri="{28A0092B-C50C-407E-A947-70E740481C1C}">
                <a14:useLocalDpi xmlns:a14="http://schemas.microsoft.com/office/drawing/2010/main" val="0"/>
              </a:ext>
            </a:extLst>
          </a:blip>
          <a:stretch>
            <a:fillRect/>
          </a:stretch>
        </p:blipFill>
        <p:spPr>
          <a:xfrm>
            <a:off x="4165892" y="4852843"/>
            <a:ext cx="486090" cy="524622"/>
          </a:xfrm>
          <a:prstGeom prst="rect">
            <a:avLst/>
          </a:prstGeom>
        </p:spPr>
      </p:pic>
      <p:pic>
        <p:nvPicPr>
          <p:cNvPr id="19" name="Εικόνα 18"/>
          <p:cNvPicPr>
            <a:picLocks noChangeAspect="1"/>
          </p:cNvPicPr>
          <p:nvPr/>
        </p:nvPicPr>
        <p:blipFill>
          <a:blip r:embed="rId17" cstate="print">
            <a:extLst>
              <a:ext uri="{BEBA8EAE-BF5A-486C-A8C5-ECC9F3942E4B}">
                <a14:imgProps xmlns:a14="http://schemas.microsoft.com/office/drawing/2010/main">
                  <a14:imgLayer r:embed="rId18">
                    <a14:imgEffect>
                      <a14:backgroundRemoval t="9944" b="89944" l="6585" r="93659"/>
                    </a14:imgEffect>
                  </a14:imgLayer>
                </a14:imgProps>
              </a:ext>
              <a:ext uri="{28A0092B-C50C-407E-A947-70E740481C1C}">
                <a14:useLocalDpi xmlns:a14="http://schemas.microsoft.com/office/drawing/2010/main" val="0"/>
              </a:ext>
            </a:extLst>
          </a:blip>
          <a:stretch>
            <a:fillRect/>
          </a:stretch>
        </p:blipFill>
        <p:spPr>
          <a:xfrm>
            <a:off x="3481809" y="4701255"/>
            <a:ext cx="486090" cy="524622"/>
          </a:xfrm>
          <a:prstGeom prst="rect">
            <a:avLst/>
          </a:prstGeom>
        </p:spPr>
      </p:pic>
      <p:pic>
        <p:nvPicPr>
          <p:cNvPr id="20" name="Εικόνα 19"/>
          <p:cNvPicPr>
            <a:picLocks noChangeAspect="1"/>
          </p:cNvPicPr>
          <p:nvPr/>
        </p:nvPicPr>
        <p:blipFill>
          <a:blip r:embed="rId17" cstate="print">
            <a:extLst>
              <a:ext uri="{BEBA8EAE-BF5A-486C-A8C5-ECC9F3942E4B}">
                <a14:imgProps xmlns:a14="http://schemas.microsoft.com/office/drawing/2010/main">
                  <a14:imgLayer r:embed="rId18">
                    <a14:imgEffect>
                      <a14:backgroundRemoval t="9944" b="89944" l="6585" r="93659"/>
                    </a14:imgEffect>
                  </a14:imgLayer>
                </a14:imgProps>
              </a:ext>
              <a:ext uri="{28A0092B-C50C-407E-A947-70E740481C1C}">
                <a14:useLocalDpi xmlns:a14="http://schemas.microsoft.com/office/drawing/2010/main" val="0"/>
              </a:ext>
            </a:extLst>
          </a:blip>
          <a:stretch>
            <a:fillRect/>
          </a:stretch>
        </p:blipFill>
        <p:spPr>
          <a:xfrm>
            <a:off x="5784158" y="4541949"/>
            <a:ext cx="486090" cy="524622"/>
          </a:xfrm>
          <a:prstGeom prst="rect">
            <a:avLst/>
          </a:prstGeom>
        </p:spPr>
      </p:pic>
      <p:pic>
        <p:nvPicPr>
          <p:cNvPr id="21" name="Εικόνα 20"/>
          <p:cNvPicPr>
            <a:picLocks noChangeAspect="1"/>
          </p:cNvPicPr>
          <p:nvPr/>
        </p:nvPicPr>
        <p:blipFill>
          <a:blip r:embed="rId9" cstate="print">
            <a:extLst>
              <a:ext uri="{BEBA8EAE-BF5A-486C-A8C5-ECC9F3942E4B}">
                <a14:imgProps xmlns:a14="http://schemas.microsoft.com/office/drawing/2010/main">
                  <a14:imgLayer r:embed="rId10">
                    <a14:imgEffect>
                      <a14:backgroundRemoval t="9749" b="100000" l="964" r="95542"/>
                    </a14:imgEffect>
                  </a14:imgLayer>
                </a14:imgProps>
              </a:ext>
              <a:ext uri="{28A0092B-C50C-407E-A947-70E740481C1C}">
                <a14:useLocalDpi xmlns:a14="http://schemas.microsoft.com/office/drawing/2010/main" val="0"/>
              </a:ext>
            </a:extLst>
          </a:blip>
          <a:stretch>
            <a:fillRect/>
          </a:stretch>
        </p:blipFill>
        <p:spPr>
          <a:xfrm>
            <a:off x="2874961" y="4080388"/>
            <a:ext cx="718283" cy="932037"/>
          </a:xfrm>
          <a:prstGeom prst="rect">
            <a:avLst/>
          </a:prstGeom>
        </p:spPr>
      </p:pic>
    </p:spTree>
    <p:extLst>
      <p:ext uri="{BB962C8B-B14F-4D97-AF65-F5344CB8AC3E}">
        <p14:creationId xmlns:p14="http://schemas.microsoft.com/office/powerpoint/2010/main" val="263136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extLst>
              <a:ext uri="{28A0092B-C50C-407E-A947-70E740481C1C}">
                <a14:useLocalDpi xmlns:a14="http://schemas.microsoft.com/office/drawing/2010/main" val="0"/>
              </a:ext>
            </a:extLst>
          </a:blip>
          <a:srcRect b="14123"/>
          <a:stretch/>
        </p:blipFill>
        <p:spPr>
          <a:xfrm>
            <a:off x="204537" y="770021"/>
            <a:ext cx="5553335" cy="5450305"/>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744" y="2849228"/>
            <a:ext cx="4685256" cy="3527509"/>
          </a:xfrm>
          <a:prstGeom prst="rect">
            <a:avLst/>
          </a:prstGeom>
        </p:spPr>
      </p:pic>
      <p:pic>
        <p:nvPicPr>
          <p:cNvPr id="10" name="Εικόνα 9"/>
          <p:cNvPicPr>
            <a:picLocks noChangeAspect="1"/>
          </p:cNvPicPr>
          <p:nvPr/>
        </p:nvPicPr>
        <p:blipFill rotWithShape="1">
          <a:blip r:embed="rId4">
            <a:extLst>
              <a:ext uri="{28A0092B-C50C-407E-A947-70E740481C1C}">
                <a14:useLocalDpi xmlns:a14="http://schemas.microsoft.com/office/drawing/2010/main" val="0"/>
              </a:ext>
            </a:extLst>
          </a:blip>
          <a:srcRect l="9139" r="11745"/>
          <a:stretch/>
        </p:blipFill>
        <p:spPr>
          <a:xfrm>
            <a:off x="5430982" y="3837527"/>
            <a:ext cx="2008909" cy="2539210"/>
          </a:xfrm>
          <a:prstGeom prst="rect">
            <a:avLst/>
          </a:prstGeom>
        </p:spPr>
      </p:pic>
      <p:sp>
        <p:nvSpPr>
          <p:cNvPr id="11" name="Επεξήγηση με στρογγυλεμένο παραλληλόγραμμο 10"/>
          <p:cNvSpPr/>
          <p:nvPr/>
        </p:nvSpPr>
        <p:spPr>
          <a:xfrm>
            <a:off x="5306290" y="613610"/>
            <a:ext cx="2424545" cy="322391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5342611" y="684351"/>
            <a:ext cx="2512541" cy="3139321"/>
          </a:xfrm>
          <a:prstGeom prst="rect">
            <a:avLst/>
          </a:prstGeom>
          <a:noFill/>
        </p:spPr>
        <p:txBody>
          <a:bodyPr wrap="square" rtlCol="0">
            <a:spAutoFit/>
          </a:bodyPr>
          <a:lstStyle/>
          <a:p>
            <a:r>
              <a:rPr lang="el-GR" dirty="0" smtClean="0"/>
              <a:t>Ο Χαχανούλης μου μπέρδεψε τα βιβλία μου… Ευτυχώς είμαι πολύ οργανωμένος και γράφω τον τίτλο του κάθε βιβλίου σε μια ετικέτα πάνω στη βιβλιοθήκη μου. Μπορείτε να με βοηθήσετε να τα βάλω στη σωστή θέση; </a:t>
            </a:r>
            <a:endParaRPr lang="el-GR" dirty="0"/>
          </a:p>
        </p:txBody>
      </p:sp>
    </p:spTree>
    <p:extLst>
      <p:ext uri="{BB962C8B-B14F-4D97-AF65-F5344CB8AC3E}">
        <p14:creationId xmlns:p14="http://schemas.microsoft.com/office/powerpoint/2010/main" val="257841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3424"/>
            <a:ext cx="7483874" cy="5634576"/>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203" y="2383979"/>
            <a:ext cx="2171700" cy="2105025"/>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7321" y="0"/>
            <a:ext cx="1739029" cy="2191177"/>
          </a:xfrm>
          <a:prstGeom prst="rect">
            <a:avLst/>
          </a:prstGeom>
        </p:spPr>
      </p:pic>
      <p:pic>
        <p:nvPicPr>
          <p:cNvPr id="5" name="Εικόνα 4"/>
          <p:cNvPicPr>
            <a:picLocks noChangeAspect="1"/>
          </p:cNvPicPr>
          <p:nvPr/>
        </p:nvPicPr>
        <p:blipFill rotWithShape="1">
          <a:blip r:embed="rId5">
            <a:extLst>
              <a:ext uri="{28A0092B-C50C-407E-A947-70E740481C1C}">
                <a14:useLocalDpi xmlns:a14="http://schemas.microsoft.com/office/drawing/2010/main" val="0"/>
              </a:ext>
            </a:extLst>
          </a:blip>
          <a:srcRect t="14061" b="10099"/>
          <a:stretch/>
        </p:blipFill>
        <p:spPr>
          <a:xfrm>
            <a:off x="9832216" y="4931684"/>
            <a:ext cx="1866900" cy="1856509"/>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7355" y="4634759"/>
            <a:ext cx="2152650" cy="2124075"/>
          </a:xfrm>
          <a:prstGeom prst="rect">
            <a:avLst/>
          </a:prstGeom>
        </p:spPr>
      </p:pic>
      <p:pic>
        <p:nvPicPr>
          <p:cNvPr id="7" name="Εικόνα 6"/>
          <p:cNvPicPr>
            <a:picLocks noChangeAspect="1"/>
          </p:cNvPicPr>
          <p:nvPr/>
        </p:nvPicPr>
        <p:blipFill rotWithShape="1">
          <a:blip r:embed="rId7" cstate="print">
            <a:extLst>
              <a:ext uri="{28A0092B-C50C-407E-A947-70E740481C1C}">
                <a14:useLocalDpi xmlns:a14="http://schemas.microsoft.com/office/drawing/2010/main" val="0"/>
              </a:ext>
            </a:extLst>
          </a:blip>
          <a:srcRect l="8990" r="10000"/>
          <a:stretch/>
        </p:blipFill>
        <p:spPr>
          <a:xfrm>
            <a:off x="9734499" y="2417797"/>
            <a:ext cx="1807293" cy="2230947"/>
          </a:xfrm>
          <a:prstGeom prst="rect">
            <a:avLst/>
          </a:prstGeom>
        </p:spPr>
      </p:pic>
      <p:pic>
        <p:nvPicPr>
          <p:cNvPr id="8" name="Εικόνα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2243" y="1856"/>
            <a:ext cx="1990725" cy="2295525"/>
          </a:xfrm>
          <a:prstGeom prst="rect">
            <a:avLst/>
          </a:prstGeom>
        </p:spPr>
      </p:pic>
      <p:sp>
        <p:nvSpPr>
          <p:cNvPr id="9" name="Ορθογώνιο 8"/>
          <p:cNvSpPr/>
          <p:nvPr/>
        </p:nvSpPr>
        <p:spPr>
          <a:xfrm>
            <a:off x="3477490" y="1403313"/>
            <a:ext cx="1191491" cy="1080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4713142" y="1403313"/>
            <a:ext cx="1191491" cy="10806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1510144" y="3169934"/>
            <a:ext cx="1191491" cy="10806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p:cNvSpPr/>
          <p:nvPr/>
        </p:nvSpPr>
        <p:spPr>
          <a:xfrm>
            <a:off x="1734414" y="4492668"/>
            <a:ext cx="1743075" cy="14785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4639532" y="3135131"/>
            <a:ext cx="1191491" cy="1080654"/>
          </a:xfrm>
          <a:prstGeom prst="rect">
            <a:avLst/>
          </a:prstGeom>
          <a:solidFill>
            <a:srgbClr val="ED4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p:cNvSpPr/>
          <p:nvPr/>
        </p:nvSpPr>
        <p:spPr>
          <a:xfrm>
            <a:off x="4289190" y="4489004"/>
            <a:ext cx="1191491" cy="10806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3521650" y="1524000"/>
            <a:ext cx="1117882" cy="923330"/>
          </a:xfrm>
          <a:prstGeom prst="rect">
            <a:avLst/>
          </a:prstGeom>
          <a:noFill/>
        </p:spPr>
        <p:txBody>
          <a:bodyPr wrap="square" rtlCol="0">
            <a:spAutoFit/>
          </a:bodyPr>
          <a:lstStyle/>
          <a:p>
            <a:pPr algn="ctr"/>
            <a:r>
              <a:rPr lang="el-GR" dirty="0" smtClean="0"/>
              <a:t>ΤΟ ΚΙΤΡΙΝΟ ΠΟΥΛΑΚΙ</a:t>
            </a:r>
            <a:endParaRPr lang="el-GR" dirty="0"/>
          </a:p>
        </p:txBody>
      </p:sp>
      <p:sp>
        <p:nvSpPr>
          <p:cNvPr id="16" name="TextBox 15"/>
          <p:cNvSpPr txBox="1"/>
          <p:nvPr/>
        </p:nvSpPr>
        <p:spPr>
          <a:xfrm>
            <a:off x="4779233" y="1778768"/>
            <a:ext cx="1117881" cy="369332"/>
          </a:xfrm>
          <a:prstGeom prst="rect">
            <a:avLst/>
          </a:prstGeom>
          <a:noFill/>
        </p:spPr>
        <p:txBody>
          <a:bodyPr wrap="square" rtlCol="0">
            <a:spAutoFit/>
          </a:bodyPr>
          <a:lstStyle/>
          <a:p>
            <a:r>
              <a:rPr lang="el-GR" dirty="0" smtClean="0"/>
              <a:t>ΓΚΡΡΡΡΡ!</a:t>
            </a:r>
            <a:endParaRPr lang="el-GR" dirty="0"/>
          </a:p>
        </p:txBody>
      </p:sp>
      <p:sp>
        <p:nvSpPr>
          <p:cNvPr id="17" name="TextBox 16"/>
          <p:cNvSpPr txBox="1"/>
          <p:nvPr/>
        </p:nvSpPr>
        <p:spPr>
          <a:xfrm>
            <a:off x="1674641" y="3525595"/>
            <a:ext cx="928255" cy="369332"/>
          </a:xfrm>
          <a:prstGeom prst="rect">
            <a:avLst/>
          </a:prstGeom>
          <a:noFill/>
        </p:spPr>
        <p:txBody>
          <a:bodyPr wrap="square" rtlCol="0">
            <a:spAutoFit/>
          </a:bodyPr>
          <a:lstStyle/>
          <a:p>
            <a:r>
              <a:rPr lang="el-GR" smtClean="0"/>
              <a:t>ΑΟΥΤΣ!</a:t>
            </a:r>
            <a:endParaRPr lang="el-GR"/>
          </a:p>
        </p:txBody>
      </p:sp>
      <p:sp>
        <p:nvSpPr>
          <p:cNvPr id="18" name="TextBox 17"/>
          <p:cNvSpPr txBox="1"/>
          <p:nvPr/>
        </p:nvSpPr>
        <p:spPr>
          <a:xfrm>
            <a:off x="4713142" y="3479650"/>
            <a:ext cx="1117881" cy="369332"/>
          </a:xfrm>
          <a:prstGeom prst="rect">
            <a:avLst/>
          </a:prstGeom>
          <a:noFill/>
        </p:spPr>
        <p:txBody>
          <a:bodyPr wrap="square" rtlCol="0">
            <a:spAutoFit/>
          </a:bodyPr>
          <a:lstStyle/>
          <a:p>
            <a:r>
              <a:rPr lang="el-GR" dirty="0" smtClean="0"/>
              <a:t>ΧΙΟΝΙΖΕΙ</a:t>
            </a:r>
            <a:endParaRPr lang="el-GR" dirty="0"/>
          </a:p>
        </p:txBody>
      </p:sp>
      <p:sp>
        <p:nvSpPr>
          <p:cNvPr id="19" name="TextBox 18"/>
          <p:cNvSpPr txBox="1"/>
          <p:nvPr/>
        </p:nvSpPr>
        <p:spPr>
          <a:xfrm>
            <a:off x="1674641" y="5047300"/>
            <a:ext cx="1911209" cy="369332"/>
          </a:xfrm>
          <a:prstGeom prst="rect">
            <a:avLst/>
          </a:prstGeom>
          <a:noFill/>
        </p:spPr>
        <p:txBody>
          <a:bodyPr wrap="square" rtlCol="0">
            <a:spAutoFit/>
          </a:bodyPr>
          <a:lstStyle/>
          <a:p>
            <a:pPr algn="ctr"/>
            <a:r>
              <a:rPr lang="el-GR" dirty="0" smtClean="0"/>
              <a:t>ΣΥΝΑΙΣΘΗΜΑΤΑ</a:t>
            </a:r>
            <a:endParaRPr lang="el-GR" dirty="0"/>
          </a:p>
        </p:txBody>
      </p:sp>
      <p:sp>
        <p:nvSpPr>
          <p:cNvPr id="20" name="TextBox 19"/>
          <p:cNvSpPr txBox="1"/>
          <p:nvPr/>
        </p:nvSpPr>
        <p:spPr>
          <a:xfrm>
            <a:off x="4351535" y="4447135"/>
            <a:ext cx="1066800" cy="1200329"/>
          </a:xfrm>
          <a:prstGeom prst="rect">
            <a:avLst/>
          </a:prstGeom>
          <a:noFill/>
        </p:spPr>
        <p:txBody>
          <a:bodyPr wrap="square" rtlCol="0">
            <a:spAutoFit/>
          </a:bodyPr>
          <a:lstStyle/>
          <a:p>
            <a:pPr algn="ctr"/>
            <a:r>
              <a:rPr lang="el-GR" dirty="0" smtClean="0"/>
              <a:t>ΤΑ ΠΑΙΔΙΑ ΤΟΥ ΚΟΣΜΟΥ</a:t>
            </a:r>
            <a:endParaRPr lang="el-GR" dirty="0"/>
          </a:p>
        </p:txBody>
      </p:sp>
    </p:spTree>
    <p:extLst>
      <p:ext uri="{BB962C8B-B14F-4D97-AF65-F5344CB8AC3E}">
        <p14:creationId xmlns:p14="http://schemas.microsoft.com/office/powerpoint/2010/main" val="376607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extLst>
              <a:ext uri="{28A0092B-C50C-407E-A947-70E740481C1C}">
                <a14:useLocalDpi xmlns:a14="http://schemas.microsoft.com/office/drawing/2010/main" val="0"/>
              </a:ext>
            </a:extLst>
          </a:blip>
          <a:srcRect l="6773"/>
          <a:stretch/>
        </p:blipFill>
        <p:spPr>
          <a:xfrm>
            <a:off x="13854" y="3496394"/>
            <a:ext cx="2175163" cy="2966319"/>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944" y="372480"/>
            <a:ext cx="4641165" cy="622011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036" y="392546"/>
            <a:ext cx="4765964" cy="6387375"/>
          </a:xfrm>
          <a:prstGeom prst="rect">
            <a:avLst/>
          </a:prstGeom>
        </p:spPr>
      </p:pic>
      <p:pic>
        <p:nvPicPr>
          <p:cNvPr id="6" name="Εικόνα 5"/>
          <p:cNvPicPr>
            <a:picLocks noChangeAspect="1"/>
          </p:cNvPicPr>
          <p:nvPr/>
        </p:nvPicPr>
        <p:blipFill rotWithShape="1">
          <a:blip r:embed="rId4">
            <a:extLst>
              <a:ext uri="{28A0092B-C50C-407E-A947-70E740481C1C}">
                <a14:useLocalDpi xmlns:a14="http://schemas.microsoft.com/office/drawing/2010/main" val="0"/>
              </a:ext>
            </a:extLst>
          </a:blip>
          <a:srcRect l="3581" t="3428" r="52066" b="17478"/>
          <a:stretch/>
        </p:blipFill>
        <p:spPr>
          <a:xfrm>
            <a:off x="2576944" y="1231176"/>
            <a:ext cx="4461164" cy="4475018"/>
          </a:xfrm>
          <a:prstGeom prst="rect">
            <a:avLst/>
          </a:prstGeom>
        </p:spPr>
      </p:pic>
      <p:pic>
        <p:nvPicPr>
          <p:cNvPr id="8" name="Εικόνα 7"/>
          <p:cNvPicPr>
            <a:picLocks noChangeAspect="1"/>
          </p:cNvPicPr>
          <p:nvPr/>
        </p:nvPicPr>
        <p:blipFill rotWithShape="1">
          <a:blip r:embed="rId4">
            <a:extLst>
              <a:ext uri="{28A0092B-C50C-407E-A947-70E740481C1C}">
                <a14:useLocalDpi xmlns:a14="http://schemas.microsoft.com/office/drawing/2010/main" val="0"/>
              </a:ext>
            </a:extLst>
          </a:blip>
          <a:srcRect l="52479" t="3918" r="3443" b="17478"/>
          <a:stretch/>
        </p:blipFill>
        <p:spPr>
          <a:xfrm>
            <a:off x="7592291" y="1258885"/>
            <a:ext cx="4433454" cy="4447309"/>
          </a:xfrm>
          <a:prstGeom prst="rect">
            <a:avLst/>
          </a:prstGeom>
        </p:spPr>
      </p:pic>
      <p:sp>
        <p:nvSpPr>
          <p:cNvPr id="10" name="Επεξήγηση με στρογγυλεμένο παραλληλόγραμμο 9"/>
          <p:cNvSpPr/>
          <p:nvPr/>
        </p:nvSpPr>
        <p:spPr>
          <a:xfrm flipH="1">
            <a:off x="103961" y="166255"/>
            <a:ext cx="2472982" cy="330243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103961" y="417086"/>
            <a:ext cx="2611581" cy="2800767"/>
          </a:xfrm>
          <a:prstGeom prst="rect">
            <a:avLst/>
          </a:prstGeom>
          <a:noFill/>
        </p:spPr>
        <p:txBody>
          <a:bodyPr wrap="square" rtlCol="0">
            <a:spAutoFit/>
          </a:bodyPr>
          <a:lstStyle/>
          <a:p>
            <a:r>
              <a:rPr lang="el-GR" sz="1600" dirty="0" smtClean="0"/>
              <a:t>Δεν ξέρω πώς αλλά ο Χαχανούλης έφερε στη γκαλερί μου αντίγραφα από τους πίνακές μου. Όμως κατάλαβα ότι έχουν μικρές διαφορές. Πρέπει να βρω τις διαφορές για να καταλάβω ποιο από τα δύο είναι το πραγματικό μου έργο τέχνης. Μπορείτε να με βοηθήσετε;</a:t>
            </a:r>
            <a:endParaRPr lang="el-GR" sz="1600" dirty="0"/>
          </a:p>
        </p:txBody>
      </p:sp>
    </p:spTree>
    <p:extLst>
      <p:ext uri="{BB962C8B-B14F-4D97-AF65-F5344CB8AC3E}">
        <p14:creationId xmlns:p14="http://schemas.microsoft.com/office/powerpoint/2010/main" val="408665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83" y="105640"/>
            <a:ext cx="4775490" cy="6400142"/>
          </a:xfrm>
          <a:prstGeom prst="rect">
            <a:avLst/>
          </a:prstGeom>
        </p:spPr>
      </p:pic>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166" y="124209"/>
            <a:ext cx="4747780" cy="6363004"/>
          </a:xfrm>
          <a:prstGeom prst="rect">
            <a:avLst/>
          </a:prstGeom>
        </p:spPr>
      </p:pic>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t="15781" r="50372" b="13462"/>
          <a:stretch/>
        </p:blipFill>
        <p:spPr>
          <a:xfrm>
            <a:off x="1233055" y="900544"/>
            <a:ext cx="3934689" cy="3131129"/>
          </a:xfrm>
          <a:prstGeom prst="rect">
            <a:avLst/>
          </a:prstGeom>
        </p:spPr>
      </p:pic>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51054" t="17014" b="13835"/>
          <a:stretch/>
        </p:blipFill>
        <p:spPr>
          <a:xfrm>
            <a:off x="6590000" y="1039092"/>
            <a:ext cx="4105709" cy="2992581"/>
          </a:xfrm>
          <a:prstGeom prst="rect">
            <a:avLst/>
          </a:prstGeom>
        </p:spPr>
      </p:pic>
    </p:spTree>
    <p:extLst>
      <p:ext uri="{BB962C8B-B14F-4D97-AF65-F5344CB8AC3E}">
        <p14:creationId xmlns:p14="http://schemas.microsoft.com/office/powerpoint/2010/main" val="164205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477816" y="268251"/>
            <a:ext cx="4304149" cy="5767316"/>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401" y="268251"/>
            <a:ext cx="4304327" cy="5768686"/>
          </a:xfrm>
          <a:prstGeom prst="rect">
            <a:avLst/>
          </a:prstGeom>
        </p:spPr>
      </p:pic>
      <p:pic>
        <p:nvPicPr>
          <p:cNvPr id="4" name="Εικόνα 3"/>
          <p:cNvPicPr>
            <a:picLocks noChangeAspect="1"/>
          </p:cNvPicPr>
          <p:nvPr/>
        </p:nvPicPr>
        <p:blipFill rotWithShape="1">
          <a:blip r:embed="rId4">
            <a:extLst>
              <a:ext uri="{28A0092B-C50C-407E-A947-70E740481C1C}">
                <a14:useLocalDpi xmlns:a14="http://schemas.microsoft.com/office/drawing/2010/main" val="0"/>
              </a:ext>
            </a:extLst>
          </a:blip>
          <a:srcRect l="2755" t="4898" r="50964" b="36333"/>
          <a:stretch/>
        </p:blipFill>
        <p:spPr>
          <a:xfrm>
            <a:off x="1302326" y="1052945"/>
            <a:ext cx="4655127" cy="3325092"/>
          </a:xfrm>
          <a:prstGeom prst="rect">
            <a:avLst/>
          </a:prstGeom>
        </p:spPr>
      </p:pic>
      <p:pic>
        <p:nvPicPr>
          <p:cNvPr id="5" name="Εικόνα 4"/>
          <p:cNvPicPr>
            <a:picLocks noChangeAspect="1"/>
          </p:cNvPicPr>
          <p:nvPr/>
        </p:nvPicPr>
        <p:blipFill rotWithShape="1">
          <a:blip r:embed="rId4">
            <a:extLst>
              <a:ext uri="{28A0092B-C50C-407E-A947-70E740481C1C}">
                <a14:useLocalDpi xmlns:a14="http://schemas.microsoft.com/office/drawing/2010/main" val="0"/>
              </a:ext>
            </a:extLst>
          </a:blip>
          <a:srcRect l="50000" t="4163" r="3168" b="35843"/>
          <a:stretch/>
        </p:blipFill>
        <p:spPr>
          <a:xfrm>
            <a:off x="6271291" y="1018309"/>
            <a:ext cx="4710545" cy="3394364"/>
          </a:xfrm>
          <a:prstGeom prst="rect">
            <a:avLst/>
          </a:prstGeom>
        </p:spPr>
      </p:pic>
    </p:spTree>
    <p:extLst>
      <p:ext uri="{BB962C8B-B14F-4D97-AF65-F5344CB8AC3E}">
        <p14:creationId xmlns:p14="http://schemas.microsoft.com/office/powerpoint/2010/main" val="411652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3">
            <a:extLst>
              <a:ext uri="{28A0092B-C50C-407E-A947-70E740481C1C}">
                <a14:useLocalDpi xmlns:a14="http://schemas.microsoft.com/office/drawing/2010/main" val="0"/>
              </a:ext>
            </a:extLst>
          </a:blip>
          <a:srcRect l="32061" t="4546" r="31575" b="17533"/>
          <a:stretch/>
        </p:blipFill>
        <p:spPr>
          <a:xfrm>
            <a:off x="1052945" y="3241963"/>
            <a:ext cx="2507673" cy="3009207"/>
          </a:xfrm>
          <a:prstGeom prst="rect">
            <a:avLst/>
          </a:prstGeom>
        </p:spPr>
      </p:pic>
      <p:sp>
        <p:nvSpPr>
          <p:cNvPr id="3" name="Επεξήγηση με στρογγυλεμένο παραλληλόγραμμο 2"/>
          <p:cNvSpPr/>
          <p:nvPr/>
        </p:nvSpPr>
        <p:spPr>
          <a:xfrm>
            <a:off x="3020291" y="318655"/>
            <a:ext cx="2632364" cy="292330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3131128" y="487648"/>
            <a:ext cx="2687781" cy="2585323"/>
          </a:xfrm>
          <a:prstGeom prst="rect">
            <a:avLst/>
          </a:prstGeom>
          <a:noFill/>
        </p:spPr>
        <p:txBody>
          <a:bodyPr wrap="square" rtlCol="0">
            <a:spAutoFit/>
          </a:bodyPr>
          <a:lstStyle/>
          <a:p>
            <a:r>
              <a:rPr lang="el-GR" dirty="0" smtClean="0"/>
              <a:t>Ο Χαχανούλης πήρε ένα μαγικό φίλτρο από το ντουλάπι του </a:t>
            </a:r>
            <a:r>
              <a:rPr lang="el-GR" dirty="0" err="1" smtClean="0"/>
              <a:t>Παπαστρουμφ</a:t>
            </a:r>
            <a:r>
              <a:rPr lang="el-GR" dirty="0" smtClean="0"/>
              <a:t> και μπέρδεψε τους ήχους στα μουσικά μου όργανα. Μπορείτε να με βοηθήσετε να τους ξεμπερδέψω;</a:t>
            </a:r>
            <a:endParaRPr lang="el-GR" dirty="0"/>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363" y="487648"/>
            <a:ext cx="2275988" cy="2262332"/>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520" y="566243"/>
            <a:ext cx="2076450" cy="2200275"/>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0182" y="3675003"/>
            <a:ext cx="2143125" cy="2143125"/>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1794" y="3535073"/>
            <a:ext cx="2143125" cy="2143125"/>
          </a:xfrm>
          <a:prstGeom prst="rect">
            <a:avLst/>
          </a:prstGeom>
        </p:spPr>
      </p:pic>
      <p:sp>
        <p:nvSpPr>
          <p:cNvPr id="9" name="Ορθογώνιο 8"/>
          <p:cNvSpPr/>
          <p:nvPr/>
        </p:nvSpPr>
        <p:spPr>
          <a:xfrm rot="10800000" flipV="1">
            <a:off x="9087805" y="2595632"/>
            <a:ext cx="2706776" cy="646331"/>
          </a:xfrm>
          <a:prstGeom prst="rect">
            <a:avLst/>
          </a:prstGeom>
        </p:spPr>
        <p:txBody>
          <a:bodyPr wrap="square">
            <a:spAutoFit/>
          </a:bodyPr>
          <a:lstStyle/>
          <a:p>
            <a:r>
              <a:rPr lang="en-US" dirty="0"/>
              <a:t>https://www.youtube.com/watch?v=iEBX_ouEw1I</a:t>
            </a:r>
            <a:endParaRPr lang="el-GR" dirty="0"/>
          </a:p>
        </p:txBody>
      </p:sp>
      <p:sp>
        <p:nvSpPr>
          <p:cNvPr id="10" name="Ορθογώνιο 9"/>
          <p:cNvSpPr/>
          <p:nvPr/>
        </p:nvSpPr>
        <p:spPr>
          <a:xfrm>
            <a:off x="9087805" y="5928002"/>
            <a:ext cx="2860512" cy="646331"/>
          </a:xfrm>
          <a:prstGeom prst="rect">
            <a:avLst/>
          </a:prstGeom>
        </p:spPr>
        <p:txBody>
          <a:bodyPr wrap="square">
            <a:spAutoFit/>
          </a:bodyPr>
          <a:lstStyle/>
          <a:p>
            <a:r>
              <a:rPr lang="en-US" dirty="0"/>
              <a:t>https://www.youtube.com/watch?v=PJ7dx77TLUE</a:t>
            </a:r>
            <a:endParaRPr lang="el-GR" dirty="0"/>
          </a:p>
        </p:txBody>
      </p:sp>
      <p:sp>
        <p:nvSpPr>
          <p:cNvPr id="11" name="Ορθογώνιο 10"/>
          <p:cNvSpPr/>
          <p:nvPr/>
        </p:nvSpPr>
        <p:spPr>
          <a:xfrm>
            <a:off x="5616004" y="2749805"/>
            <a:ext cx="3508453" cy="646331"/>
          </a:xfrm>
          <a:prstGeom prst="rect">
            <a:avLst/>
          </a:prstGeom>
        </p:spPr>
        <p:txBody>
          <a:bodyPr wrap="square">
            <a:spAutoFit/>
          </a:bodyPr>
          <a:lstStyle/>
          <a:p>
            <a:r>
              <a:rPr lang="en-US" dirty="0"/>
              <a:t>https://www.youtube.com/watch?v=n4JD-3-UAzM</a:t>
            </a:r>
            <a:endParaRPr lang="el-GR" dirty="0"/>
          </a:p>
        </p:txBody>
      </p:sp>
      <p:sp>
        <p:nvSpPr>
          <p:cNvPr id="12" name="Ορθογώνιο 11"/>
          <p:cNvSpPr/>
          <p:nvPr/>
        </p:nvSpPr>
        <p:spPr>
          <a:xfrm>
            <a:off x="5974395" y="5886438"/>
            <a:ext cx="2791670" cy="646331"/>
          </a:xfrm>
          <a:prstGeom prst="rect">
            <a:avLst/>
          </a:prstGeom>
        </p:spPr>
        <p:txBody>
          <a:bodyPr wrap="square">
            <a:spAutoFit/>
          </a:bodyPr>
          <a:lstStyle/>
          <a:p>
            <a:r>
              <a:rPr lang="en-US" dirty="0"/>
              <a:t>https://www.youtube.com/watch?v=bwQumQpug_E</a:t>
            </a:r>
            <a:endParaRPr lang="el-GR" dirty="0"/>
          </a:p>
        </p:txBody>
      </p:sp>
    </p:spTree>
    <p:extLst>
      <p:ext uri="{BB962C8B-B14F-4D97-AF65-F5344CB8AC3E}">
        <p14:creationId xmlns:p14="http://schemas.microsoft.com/office/powerpoint/2010/main" val="394953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3281" y="837415"/>
            <a:ext cx="4069230" cy="4211782"/>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5" y="3545464"/>
            <a:ext cx="1533525" cy="2981325"/>
          </a:xfrm>
          <a:prstGeom prst="rect">
            <a:avLst/>
          </a:prstGeom>
        </p:spPr>
      </p:pic>
      <p:sp>
        <p:nvSpPr>
          <p:cNvPr id="5" name="Ορθογώνιο 4"/>
          <p:cNvSpPr/>
          <p:nvPr/>
        </p:nvSpPr>
        <p:spPr>
          <a:xfrm>
            <a:off x="5241779" y="5725439"/>
            <a:ext cx="6091796" cy="369332"/>
          </a:xfrm>
          <a:prstGeom prst="rect">
            <a:avLst/>
          </a:prstGeom>
        </p:spPr>
        <p:txBody>
          <a:bodyPr wrap="none">
            <a:spAutoFit/>
          </a:bodyPr>
          <a:lstStyle/>
          <a:p>
            <a:r>
              <a:rPr lang="en-US" dirty="0"/>
              <a:t>https://im-a-puzzle.com/#/menu?custom=true&amp;shareToWin=0</a:t>
            </a:r>
            <a:endParaRPr lang="el-GR" dirty="0"/>
          </a:p>
        </p:txBody>
      </p:sp>
      <p:sp>
        <p:nvSpPr>
          <p:cNvPr id="6" name="Ελλειψοειδής επεξήγηση 5"/>
          <p:cNvSpPr/>
          <p:nvPr/>
        </p:nvSpPr>
        <p:spPr>
          <a:xfrm>
            <a:off x="2318372" y="1371600"/>
            <a:ext cx="3680646" cy="269470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2870222" y="1564792"/>
            <a:ext cx="2576945" cy="2308324"/>
          </a:xfrm>
          <a:prstGeom prst="rect">
            <a:avLst/>
          </a:prstGeom>
          <a:noFill/>
        </p:spPr>
        <p:txBody>
          <a:bodyPr wrap="square" rtlCol="0">
            <a:spAutoFit/>
          </a:bodyPr>
          <a:lstStyle/>
          <a:p>
            <a:pPr algn="ctr"/>
            <a:r>
              <a:rPr lang="el-GR" dirty="0" smtClean="0"/>
              <a:t>Φαίνεται πως ο </a:t>
            </a:r>
            <a:r>
              <a:rPr lang="el-GR" dirty="0" err="1" smtClean="0"/>
              <a:t>Χαχανούλης</a:t>
            </a:r>
            <a:r>
              <a:rPr lang="el-GR" dirty="0" smtClean="0"/>
              <a:t> νομίζει ότι έχει πλάκα να μου σπάσει τον καθρέπτη! Εγώ δεν το βρήκα καθόλου αστείο! Σας παρακαλώ βοηθήστε με να τον ξανακολλήσω</a:t>
            </a:r>
            <a:endParaRPr lang="el-GR" dirty="0"/>
          </a:p>
        </p:txBody>
      </p:sp>
      <p:sp>
        <p:nvSpPr>
          <p:cNvPr id="8" name="Ελεύθερη σχεδίαση 7"/>
          <p:cNvSpPr/>
          <p:nvPr/>
        </p:nvSpPr>
        <p:spPr>
          <a:xfrm>
            <a:off x="8132618" y="1967345"/>
            <a:ext cx="872837" cy="1053443"/>
          </a:xfrm>
          <a:custGeom>
            <a:avLst/>
            <a:gdLst>
              <a:gd name="connsiteX0" fmla="*/ 0 w 872837"/>
              <a:gd name="connsiteY0" fmla="*/ 0 h 1053443"/>
              <a:gd name="connsiteX1" fmla="*/ 290946 w 872837"/>
              <a:gd name="connsiteY1" fmla="*/ 69273 h 1053443"/>
              <a:gd name="connsiteX2" fmla="*/ 346364 w 872837"/>
              <a:gd name="connsiteY2" fmla="*/ 152400 h 1053443"/>
              <a:gd name="connsiteX3" fmla="*/ 360218 w 872837"/>
              <a:gd name="connsiteY3" fmla="*/ 221673 h 1053443"/>
              <a:gd name="connsiteX4" fmla="*/ 374073 w 872837"/>
              <a:gd name="connsiteY4" fmla="*/ 263237 h 1053443"/>
              <a:gd name="connsiteX5" fmla="*/ 360218 w 872837"/>
              <a:gd name="connsiteY5" fmla="*/ 374073 h 1053443"/>
              <a:gd name="connsiteX6" fmla="*/ 374073 w 872837"/>
              <a:gd name="connsiteY6" fmla="*/ 581891 h 1053443"/>
              <a:gd name="connsiteX7" fmla="*/ 429491 w 872837"/>
              <a:gd name="connsiteY7" fmla="*/ 665019 h 1053443"/>
              <a:gd name="connsiteX8" fmla="*/ 498764 w 872837"/>
              <a:gd name="connsiteY8" fmla="*/ 762000 h 1053443"/>
              <a:gd name="connsiteX9" fmla="*/ 540327 w 872837"/>
              <a:gd name="connsiteY9" fmla="*/ 803564 h 1053443"/>
              <a:gd name="connsiteX10" fmla="*/ 595746 w 872837"/>
              <a:gd name="connsiteY10" fmla="*/ 831273 h 1053443"/>
              <a:gd name="connsiteX11" fmla="*/ 637309 w 872837"/>
              <a:gd name="connsiteY11" fmla="*/ 858982 h 1053443"/>
              <a:gd name="connsiteX12" fmla="*/ 678873 w 872837"/>
              <a:gd name="connsiteY12" fmla="*/ 872837 h 1053443"/>
              <a:gd name="connsiteX13" fmla="*/ 775855 w 872837"/>
              <a:gd name="connsiteY13" fmla="*/ 914400 h 1053443"/>
              <a:gd name="connsiteX14" fmla="*/ 803564 w 872837"/>
              <a:gd name="connsiteY14" fmla="*/ 955964 h 1053443"/>
              <a:gd name="connsiteX15" fmla="*/ 858982 w 872837"/>
              <a:gd name="connsiteY15" fmla="*/ 1052946 h 1053443"/>
              <a:gd name="connsiteX16" fmla="*/ 872837 w 872837"/>
              <a:gd name="connsiteY16" fmla="*/ 1052946 h 10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2837" h="1053443">
                <a:moveTo>
                  <a:pt x="0" y="0"/>
                </a:moveTo>
                <a:cubicBezTo>
                  <a:pt x="96982" y="23091"/>
                  <a:pt x="199695" y="29123"/>
                  <a:pt x="290946" y="69273"/>
                </a:cubicBezTo>
                <a:cubicBezTo>
                  <a:pt x="321428" y="82685"/>
                  <a:pt x="346364" y="152400"/>
                  <a:pt x="346364" y="152400"/>
                </a:cubicBezTo>
                <a:cubicBezTo>
                  <a:pt x="350982" y="175491"/>
                  <a:pt x="354507" y="198828"/>
                  <a:pt x="360218" y="221673"/>
                </a:cubicBezTo>
                <a:cubicBezTo>
                  <a:pt x="363760" y="235841"/>
                  <a:pt x="374073" y="248633"/>
                  <a:pt x="374073" y="263237"/>
                </a:cubicBezTo>
                <a:cubicBezTo>
                  <a:pt x="374073" y="300470"/>
                  <a:pt x="364836" y="337128"/>
                  <a:pt x="360218" y="374073"/>
                </a:cubicBezTo>
                <a:cubicBezTo>
                  <a:pt x="364836" y="443346"/>
                  <a:pt x="357992" y="514353"/>
                  <a:pt x="374073" y="581891"/>
                </a:cubicBezTo>
                <a:cubicBezTo>
                  <a:pt x="381787" y="614288"/>
                  <a:pt x="411018" y="637310"/>
                  <a:pt x="429491" y="665019"/>
                </a:cubicBezTo>
                <a:cubicBezTo>
                  <a:pt x="451420" y="697913"/>
                  <a:pt x="472987" y="731927"/>
                  <a:pt x="498764" y="762000"/>
                </a:cubicBezTo>
                <a:cubicBezTo>
                  <a:pt x="511515" y="776876"/>
                  <a:pt x="524383" y="792176"/>
                  <a:pt x="540327" y="803564"/>
                </a:cubicBezTo>
                <a:cubicBezTo>
                  <a:pt x="557133" y="815569"/>
                  <a:pt x="577814" y="821026"/>
                  <a:pt x="595746" y="831273"/>
                </a:cubicBezTo>
                <a:cubicBezTo>
                  <a:pt x="610203" y="839534"/>
                  <a:pt x="622416" y="851535"/>
                  <a:pt x="637309" y="858982"/>
                </a:cubicBezTo>
                <a:cubicBezTo>
                  <a:pt x="650371" y="865513"/>
                  <a:pt x="665811" y="866306"/>
                  <a:pt x="678873" y="872837"/>
                </a:cubicBezTo>
                <a:cubicBezTo>
                  <a:pt x="774549" y="920675"/>
                  <a:pt x="660522" y="885568"/>
                  <a:pt x="775855" y="914400"/>
                </a:cubicBezTo>
                <a:cubicBezTo>
                  <a:pt x="785091" y="928255"/>
                  <a:pt x="798299" y="940167"/>
                  <a:pt x="803564" y="955964"/>
                </a:cubicBezTo>
                <a:cubicBezTo>
                  <a:pt x="833576" y="1046001"/>
                  <a:pt x="783616" y="1034104"/>
                  <a:pt x="858982" y="1052946"/>
                </a:cubicBezTo>
                <a:cubicBezTo>
                  <a:pt x="863462" y="1054066"/>
                  <a:pt x="868219" y="1052946"/>
                  <a:pt x="872837" y="10529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1722878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457</Words>
  <Application>Microsoft Office PowerPoint</Application>
  <PresentationFormat>Ευρεία οθόνη</PresentationFormat>
  <Paragraphs>47</Paragraphs>
  <Slides>12</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Tsakiri</dc:creator>
  <cp:lastModifiedBy>Grigoris</cp:lastModifiedBy>
  <cp:revision>20</cp:revision>
  <dcterms:created xsi:type="dcterms:W3CDTF">2021-03-29T10:12:45Z</dcterms:created>
  <dcterms:modified xsi:type="dcterms:W3CDTF">2021-03-30T14:26:10Z</dcterms:modified>
</cp:coreProperties>
</file>