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8" r:id="rId4"/>
    <p:sldId id="301" r:id="rId5"/>
    <p:sldId id="258" r:id="rId6"/>
    <p:sldId id="300" r:id="rId7"/>
    <p:sldId id="263" r:id="rId8"/>
    <p:sldId id="276" r:id="rId9"/>
    <p:sldId id="279" r:id="rId10"/>
    <p:sldId id="259" r:id="rId11"/>
    <p:sldId id="269" r:id="rId12"/>
    <p:sldId id="299" r:id="rId13"/>
    <p:sldId id="260" r:id="rId14"/>
    <p:sldId id="280" r:id="rId15"/>
    <p:sldId id="261" r:id="rId16"/>
    <p:sldId id="265" r:id="rId17"/>
    <p:sldId id="281" r:id="rId18"/>
    <p:sldId id="282" r:id="rId19"/>
    <p:sldId id="283" r:id="rId20"/>
    <p:sldId id="284" r:id="rId21"/>
    <p:sldId id="278" r:id="rId22"/>
    <p:sldId id="285" r:id="rId23"/>
    <p:sldId id="302" r:id="rId24"/>
    <p:sldId id="286" r:id="rId25"/>
    <p:sldId id="287" r:id="rId26"/>
    <p:sldId id="288" r:id="rId27"/>
    <p:sldId id="303" r:id="rId28"/>
    <p:sldId id="266" r:id="rId29"/>
    <p:sldId id="304" r:id="rId30"/>
    <p:sldId id="289" r:id="rId31"/>
    <p:sldId id="290" r:id="rId32"/>
    <p:sldId id="309" r:id="rId33"/>
    <p:sldId id="291" r:id="rId34"/>
    <p:sldId id="292" r:id="rId35"/>
    <p:sldId id="305" r:id="rId36"/>
    <p:sldId id="293" r:id="rId37"/>
    <p:sldId id="306" r:id="rId38"/>
    <p:sldId id="307" r:id="rId39"/>
    <p:sldId id="294" r:id="rId40"/>
    <p:sldId id="295" r:id="rId41"/>
    <p:sldId id="296" r:id="rId42"/>
    <p:sldId id="262" r:id="rId43"/>
    <p:sldId id="264" r:id="rId44"/>
    <p:sldId id="298" r:id="rId45"/>
    <p:sldId id="267" r:id="rId46"/>
    <p:sldId id="268" r:id="rId47"/>
    <p:sldId id="270" r:id="rId48"/>
    <p:sldId id="271" r:id="rId49"/>
    <p:sldId id="272" r:id="rId50"/>
    <p:sldId id="273" r:id="rId51"/>
    <p:sldId id="274" r:id="rId52"/>
    <p:sldId id="275" r:id="rId53"/>
    <p:sldId id="277" r:id="rId54"/>
    <p:sldId id="297"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1286EE05-2689-4072-ABBD-CD3564548435}" type="datetimeFigureOut">
              <a:rPr lang="el-GR" smtClean="0"/>
              <a:pPr/>
              <a:t>13/1/2021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6659832D-6FF1-4EBE-8915-C81FBF912C2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1286EE05-2689-4072-ABBD-CD3564548435}" type="datetimeFigureOut">
              <a:rPr lang="el-GR" smtClean="0"/>
              <a:pPr/>
              <a:t>13/1/2021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1286EE05-2689-4072-ABBD-CD3564548435}" type="datetimeFigureOut">
              <a:rPr lang="el-GR" smtClean="0"/>
              <a:pPr/>
              <a:t>13/1/2021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659832D-6FF1-4EBE-8915-C81FBF912C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1286EE05-2689-4072-ABBD-CD3564548435}" type="datetimeFigureOut">
              <a:rPr lang="el-GR" smtClean="0"/>
              <a:pPr/>
              <a:t>13/1/2021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6659832D-6FF1-4EBE-8915-C81FBF912C21}"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86EE05-2689-4072-ABBD-CD3564548435}" type="datetimeFigureOut">
              <a:rPr lang="el-GR" smtClean="0"/>
              <a:pPr/>
              <a:t>13/1/2021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59832D-6FF1-4EBE-8915-C81FBF912C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index05_0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ek-language.gr/digitalResources/literature/education/literature_history/search.html?details=38" TargetMode="External"/><Relationship Id="rId2" Type="http://schemas.openxmlformats.org/officeDocument/2006/relationships/hyperlink" Target="https://www.greek-language.gr/digitalResources/literature/education/literature_history/search.html?details=14" TargetMode="External"/><Relationship Id="rId1" Type="http://schemas.openxmlformats.org/officeDocument/2006/relationships/slideLayout" Target="../slideLayouts/slideLayout2.xml"/><Relationship Id="rId6" Type="http://schemas.openxmlformats.org/officeDocument/2006/relationships/hyperlink" Target="https://www.greek-language.gr/digitalResources/literature/education/literature_history/search.html?details=50" TargetMode="External"/><Relationship Id="rId5" Type="http://schemas.openxmlformats.org/officeDocument/2006/relationships/hyperlink" Target="https://www.greek-language.gr/digitalResources/literature/education/literature_history/search.html?details=61" TargetMode="External"/><Relationship Id="rId4" Type="http://schemas.openxmlformats.org/officeDocument/2006/relationships/hyperlink" Target="https://www.greek-language.gr/digitalResources/literature/education/literature_history/search.html?details=5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latin typeface="Georgia" pitchFamily="18" charset="0"/>
              </a:rPr>
              <a:t>ΕΛΕΥΘΕΡΟΙ ΠΟΛΙΟΡΚΗΜΕΝΟΙ</a:t>
            </a:r>
            <a:endParaRPr lang="el-GR" dirty="0">
              <a:latin typeface="Georgia" pitchFamily="18" charset="0"/>
            </a:endParaRPr>
          </a:p>
        </p:txBody>
      </p:sp>
      <p:sp>
        <p:nvSpPr>
          <p:cNvPr id="3" name="2 - Υπότιτλος"/>
          <p:cNvSpPr>
            <a:spLocks noGrp="1"/>
          </p:cNvSpPr>
          <p:nvPr>
            <p:ph type="subTitle" idx="1"/>
          </p:nvPr>
        </p:nvSpPr>
        <p:spPr/>
        <p:txBody>
          <a:bodyPr/>
          <a:lstStyle/>
          <a:p>
            <a:r>
              <a:rPr lang="el-GR" b="1" i="1" dirty="0" smtClean="0">
                <a:latin typeface="Georgia" pitchFamily="18" charset="0"/>
              </a:rPr>
              <a:t>ΔΙΟΝΥΣΙΟΣ ΣΟΛΩΜΟΣ</a:t>
            </a:r>
            <a:endParaRPr lang="el-GR" b="1" i="1"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481329"/>
            <a:ext cx="8115328" cy="4519440"/>
          </a:xfrm>
        </p:spPr>
        <p:txBody>
          <a:bodyPr>
            <a:normAutofit fontScale="85000" lnSpcReduction="10000"/>
          </a:bodyPr>
          <a:lstStyle/>
          <a:p>
            <a:pPr fontAlgn="base">
              <a:buNone/>
            </a:pPr>
            <a:r>
              <a:rPr lang="el-GR" dirty="0" smtClean="0"/>
              <a:t>   </a:t>
            </a:r>
            <a:r>
              <a:rPr lang="el-GR" dirty="0" smtClean="0">
                <a:latin typeface="Georgia" pitchFamily="18" charset="0"/>
              </a:rPr>
              <a:t>Στο διάστημα της πολιορκίας του Μεσολογγίου από τους Τούρκους ο ποιητής βρισκόταν στο απέναντι μέρος, στην πατρίδα του τη Ζάκυνθο, και συμμετείχε ψυχικά στο δράμα των Μεσολογγιτών. </a:t>
            </a:r>
          </a:p>
          <a:p>
            <a:pPr fontAlgn="base">
              <a:buNone/>
            </a:pPr>
            <a:r>
              <a:rPr lang="el-GR" dirty="0" smtClean="0">
                <a:latin typeface="Georgia" pitchFamily="18" charset="0"/>
              </a:rPr>
              <a:t>    Από αυτή τη βίωση των γεγονότων προέκυψε το ποίημα του χρέους (</a:t>
            </a:r>
            <a:r>
              <a:rPr lang="el-GR" dirty="0" smtClean="0">
                <a:solidFill>
                  <a:srgbClr val="C00000"/>
                </a:solidFill>
                <a:latin typeface="Georgia" pitchFamily="18" charset="0"/>
              </a:rPr>
              <a:t>Χρέος</a:t>
            </a:r>
            <a:r>
              <a:rPr lang="el-GR" dirty="0" smtClean="0">
                <a:latin typeface="Georgia" pitchFamily="18" charset="0"/>
              </a:rPr>
              <a:t> ήταν η πρώτη ονομασία του ποιήματος, που αργότερα πήρε τον τίτλο </a:t>
            </a:r>
            <a:r>
              <a:rPr lang="el-GR" i="1" dirty="0" smtClean="0">
                <a:latin typeface="Georgia" pitchFamily="18" charset="0"/>
              </a:rPr>
              <a:t>Ελεύθεροι </a:t>
            </a:r>
            <a:r>
              <a:rPr lang="el-GR" dirty="0" smtClean="0">
                <a:latin typeface="Georgia" pitchFamily="18" charset="0"/>
              </a:rPr>
              <a:t>π</a:t>
            </a:r>
            <a:r>
              <a:rPr lang="el-GR" i="1" dirty="0" smtClean="0">
                <a:latin typeface="Georgia" pitchFamily="18" charset="0"/>
              </a:rPr>
              <a:t>ολιορκημένοι</a:t>
            </a:r>
            <a:r>
              <a:rPr lang="el-GR" dirty="0" smtClean="0">
                <a:latin typeface="Georgia" pitchFamily="18" charset="0"/>
              </a:rPr>
              <a:t> ), το οποίο ο ποιητής αρχίζει να συνθέτει το 1826. Το ποίημα αυτό απασχόλησε τον ποιητή όσο κανένα άλλο, όμως ποτέ δεν ολοκληρώθηκε και έφτασε </a:t>
            </a:r>
            <a:r>
              <a:rPr lang="el-GR" dirty="0" err="1" smtClean="0">
                <a:latin typeface="Georgia" pitchFamily="18" charset="0"/>
              </a:rPr>
              <a:t>σ΄εμάς</a:t>
            </a:r>
            <a:r>
              <a:rPr lang="el-GR" dirty="0" smtClean="0">
                <a:latin typeface="Georgia" pitchFamily="18" charset="0"/>
              </a:rPr>
              <a:t> σε αποσπάσματα, </a:t>
            </a:r>
            <a:r>
              <a:rPr lang="el-GR" b="1" i="1" dirty="0" smtClean="0">
                <a:latin typeface="Georgia" pitchFamily="18" charset="0"/>
              </a:rPr>
              <a:t>Τρία Σχεδιάσματα</a:t>
            </a:r>
            <a:r>
              <a:rPr lang="el-GR" dirty="0" smtClean="0">
                <a:latin typeface="Georgia" pitchFamily="18" charset="0"/>
              </a:rPr>
              <a:t>, που το καθένα αντιπροσωπεύει όχι μόνο διαφορετικό στάδιο επεξεργασίας αλλά και διαφορετική ποιητική αντίληψη.</a:t>
            </a:r>
          </a:p>
          <a:p>
            <a:endParaRPr lang="el-GR" dirty="0"/>
          </a:p>
        </p:txBody>
      </p:sp>
      <p:sp>
        <p:nvSpPr>
          <p:cNvPr id="2" name="1 - Τίτλος"/>
          <p:cNvSpPr>
            <a:spLocks noGrp="1"/>
          </p:cNvSpPr>
          <p:nvPr>
            <p:ph type="title"/>
          </p:nvPr>
        </p:nvSpPr>
        <p:spPr/>
        <p:txBody>
          <a:bodyPr>
            <a:normAutofit fontScale="90000"/>
          </a:bodyPr>
          <a:lstStyle/>
          <a:p>
            <a:r>
              <a:rPr lang="el-GR" dirty="0" smtClean="0">
                <a:latin typeface="Georgia" pitchFamily="18" charset="0"/>
              </a:rPr>
              <a:t>ΕΛΕΥΘΕΡΟΙ ΠΟΛΙΟΡΚΗΜΕΝΟΙ</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Γ"/>
          <p:cNvPicPr>
            <a:picLocks noChangeAspect="1" noChangeArrowheads="1"/>
          </p:cNvPicPr>
          <p:nvPr/>
        </p:nvPicPr>
        <p:blipFill>
          <a:blip r:embed="rId2"/>
          <a:srcRect/>
          <a:stretch>
            <a:fillRect/>
          </a:stretch>
        </p:blipFill>
        <p:spPr bwMode="auto">
          <a:xfrm>
            <a:off x="1000100" y="1500174"/>
            <a:ext cx="7200900" cy="5067300"/>
          </a:xfrm>
          <a:prstGeom prst="rect">
            <a:avLst/>
          </a:prstGeom>
          <a:noFill/>
          <a:ln w="9525">
            <a:noFill/>
            <a:miter lim="800000"/>
            <a:headEnd/>
            <a:tailEnd/>
          </a:ln>
        </p:spPr>
      </p:pic>
      <p:sp>
        <p:nvSpPr>
          <p:cNvPr id="3" name="2 - Τίτλος"/>
          <p:cNvSpPr>
            <a:spLocks noGrp="1"/>
          </p:cNvSpPr>
          <p:nvPr>
            <p:ph type="title"/>
          </p:nvPr>
        </p:nvSpPr>
        <p:spPr>
          <a:xfrm>
            <a:off x="428596" y="214290"/>
            <a:ext cx="8229600" cy="857256"/>
          </a:xfrm>
        </p:spPr>
        <p:txBody>
          <a:bodyPr>
            <a:normAutofit fontScale="90000"/>
          </a:bodyPr>
          <a:lstStyle/>
          <a:p>
            <a:r>
              <a:rPr lang="el-GR" sz="2400" dirty="0" smtClean="0"/>
              <a:t>Η πολιορκία του Μεσολογγίου, Παναγιώτης Ζωγράφος (βασισμένος στην περιγραφή του Μακρυγιάννη)</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i="1" dirty="0" smtClean="0">
                <a:latin typeface="Georgia" pitchFamily="18" charset="0"/>
              </a:rPr>
              <a:t>Στο </a:t>
            </a:r>
            <a:r>
              <a:rPr lang="el-GR" i="1" dirty="0" smtClean="0">
                <a:solidFill>
                  <a:srgbClr val="C00000"/>
                </a:solidFill>
                <a:latin typeface="Georgia" pitchFamily="18" charset="0"/>
              </a:rPr>
              <a:t>πρώτο</a:t>
            </a:r>
            <a:r>
              <a:rPr lang="el-GR" i="1" dirty="0" smtClean="0">
                <a:latin typeface="Georgia" pitchFamily="18" charset="0"/>
              </a:rPr>
              <a:t> απόσπασμα από το Β' Σχεδίασμα της ποιητικής σύνθεσης του Διονύσιου Σολωμού </a:t>
            </a:r>
            <a:r>
              <a:rPr lang="el-GR" dirty="0" smtClean="0">
                <a:latin typeface="Georgia" pitchFamily="18" charset="0"/>
              </a:rPr>
              <a:t>Ελεύθεροι Πολιορκημένοι</a:t>
            </a:r>
            <a:r>
              <a:rPr lang="el-GR" i="1" dirty="0" smtClean="0">
                <a:latin typeface="Georgia" pitchFamily="18" charset="0"/>
              </a:rPr>
              <a:t> αποτυπώνεται η </a:t>
            </a:r>
            <a:r>
              <a:rPr lang="el-GR" i="1" dirty="0" smtClean="0">
                <a:solidFill>
                  <a:srgbClr val="7030A0"/>
                </a:solidFill>
                <a:latin typeface="Georgia" pitchFamily="18" charset="0"/>
              </a:rPr>
              <a:t>τραγική κατάσταση</a:t>
            </a:r>
            <a:r>
              <a:rPr lang="el-GR" i="1" dirty="0" smtClean="0">
                <a:latin typeface="Georgia" pitchFamily="18" charset="0"/>
              </a:rPr>
              <a:t> των κατοίκων και των υπερασπιστών του Μεσολογγίου, που υποφέρουν από την πείνα και την έλλειψη πολεμοφοδίων. </a:t>
            </a:r>
          </a:p>
          <a:p>
            <a:r>
              <a:rPr lang="el-GR" i="1" dirty="0" smtClean="0">
                <a:latin typeface="Georgia" pitchFamily="18" charset="0"/>
              </a:rPr>
              <a:t>Στο </a:t>
            </a:r>
            <a:r>
              <a:rPr lang="el-GR" i="1" dirty="0" smtClean="0">
                <a:solidFill>
                  <a:srgbClr val="C00000"/>
                </a:solidFill>
                <a:latin typeface="Georgia" pitchFamily="18" charset="0"/>
              </a:rPr>
              <a:t>δεύτερο</a:t>
            </a:r>
            <a:r>
              <a:rPr lang="el-GR" i="1" dirty="0" smtClean="0">
                <a:latin typeface="Georgia" pitchFamily="18" charset="0"/>
              </a:rPr>
              <a:t> απόσπασμα, που </a:t>
            </a:r>
            <a:r>
              <a:rPr lang="el-GR" i="1" dirty="0" smtClean="0">
                <a:solidFill>
                  <a:srgbClr val="7030A0"/>
                </a:solidFill>
                <a:latin typeface="Georgia" pitchFamily="18" charset="0"/>
              </a:rPr>
              <a:t>υμνεί τη χαρά της φύσης</a:t>
            </a:r>
            <a:r>
              <a:rPr lang="el-GR" i="1" dirty="0" smtClean="0">
                <a:latin typeface="Georgia" pitchFamily="18" charset="0"/>
              </a:rPr>
              <a:t> τον Απρίλη, οι άνθρωποι απουσιάζουν. Στον τελευταίο μόνο στίχο δηλώνεται η δραματική αντίθεση ανάμεσα στην απόφαση των Μεσολογγιτών να θυσιαστούν και στην οργιαστική χαρά της ζωής, που κορυφώνεται δίπλα τους.</a:t>
            </a:r>
            <a:endParaRPr lang="el-GR" dirty="0">
              <a:latin typeface="Georgia" pitchFamily="18" charset="0"/>
            </a:endParaRPr>
          </a:p>
        </p:txBody>
      </p:sp>
      <p:sp>
        <p:nvSpPr>
          <p:cNvPr id="3" name="2 - Τίτλος"/>
          <p:cNvSpPr>
            <a:spLocks noGrp="1"/>
          </p:cNvSpPr>
          <p:nvPr>
            <p:ph type="title"/>
          </p:nvPr>
        </p:nvSpPr>
        <p:spPr/>
        <p:txBody>
          <a:bodyPr/>
          <a:lstStyle/>
          <a:p>
            <a:r>
              <a:rPr lang="el-GR" dirty="0" smtClean="0">
                <a:latin typeface="Georgia" pitchFamily="18" charset="0"/>
              </a:rPr>
              <a:t>Εισαγωγή</a:t>
            </a:r>
            <a:endParaRPr lang="el-GR" dirty="0">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857232"/>
            <a:ext cx="9144000" cy="6000768"/>
          </a:xfrm>
        </p:spPr>
        <p:txBody>
          <a:bodyPr>
            <a:normAutofit fontScale="62500" lnSpcReduction="20000"/>
          </a:bodyPr>
          <a:lstStyle/>
          <a:p>
            <a:pPr>
              <a:buNone/>
            </a:pPr>
            <a:r>
              <a:rPr lang="el-GR" b="1" dirty="0" smtClean="0"/>
              <a:t>          I</a:t>
            </a:r>
            <a:endParaRPr lang="el-GR" b="1" dirty="0"/>
          </a:p>
          <a:p>
            <a:pPr>
              <a:buNone/>
            </a:pPr>
            <a:r>
              <a:rPr lang="el-GR" b="1" dirty="0" smtClean="0">
                <a:latin typeface="Georgia" pitchFamily="18" charset="0"/>
              </a:rPr>
              <a:t>         Ά</a:t>
            </a:r>
            <a:r>
              <a:rPr lang="el-GR" dirty="0" smtClean="0">
                <a:latin typeface="Georgia" pitchFamily="18" charset="0"/>
              </a:rPr>
              <a:t>κρα </a:t>
            </a:r>
            <a:r>
              <a:rPr lang="el-GR" dirty="0">
                <a:latin typeface="Georgia" pitchFamily="18" charset="0"/>
              </a:rPr>
              <a:t>του τάφου σιωπή στον κάμπο βασιλεύει·</a:t>
            </a:r>
            <a:br>
              <a:rPr lang="el-GR" dirty="0">
                <a:latin typeface="Georgia" pitchFamily="18" charset="0"/>
              </a:rPr>
            </a:br>
            <a:r>
              <a:rPr lang="el-GR" dirty="0">
                <a:latin typeface="Georgia" pitchFamily="18" charset="0"/>
              </a:rPr>
              <a:t>λαλεί πουλί, παίρνει </a:t>
            </a:r>
            <a:r>
              <a:rPr lang="el-GR" dirty="0">
                <a:latin typeface="Georgia" pitchFamily="18" charset="0"/>
                <a:hlinkClick r:id="rId2" tooltip="σπυρί:| σπόρος"/>
              </a:rPr>
              <a:t>σπυρί</a:t>
            </a:r>
            <a:r>
              <a:rPr lang="el-GR" dirty="0">
                <a:latin typeface="Georgia" pitchFamily="18" charset="0"/>
              </a:rPr>
              <a:t>*, κι η μάνα το ζηλεύει.</a:t>
            </a:r>
            <a:br>
              <a:rPr lang="el-GR" dirty="0">
                <a:latin typeface="Georgia" pitchFamily="18" charset="0"/>
              </a:rPr>
            </a:br>
            <a:r>
              <a:rPr lang="el-GR" dirty="0">
                <a:latin typeface="Georgia" pitchFamily="18" charset="0"/>
              </a:rPr>
              <a:t>Τα μάτια η πείνα </a:t>
            </a:r>
            <a:r>
              <a:rPr lang="el-GR" dirty="0" err="1">
                <a:latin typeface="Georgia" pitchFamily="18" charset="0"/>
              </a:rPr>
              <a:t>εμαύρισε</a:t>
            </a:r>
            <a:r>
              <a:rPr lang="el-GR" dirty="0">
                <a:latin typeface="Georgia" pitchFamily="18" charset="0"/>
              </a:rPr>
              <a:t>· στα μάτια η μάνα </a:t>
            </a:r>
            <a:r>
              <a:rPr lang="el-GR" dirty="0" err="1">
                <a:latin typeface="Georgia" pitchFamily="18" charset="0"/>
                <a:hlinkClick r:id="rId2" tooltip="μνέει:| ορκίζεται"/>
              </a:rPr>
              <a:t>μνέει</a:t>
            </a:r>
            <a:r>
              <a:rPr lang="el-GR" dirty="0">
                <a:latin typeface="Georgia" pitchFamily="18" charset="0"/>
              </a:rPr>
              <a:t>*·</a:t>
            </a:r>
            <a:br>
              <a:rPr lang="el-GR" dirty="0">
                <a:latin typeface="Georgia" pitchFamily="18" charset="0"/>
              </a:rPr>
            </a:br>
            <a:r>
              <a:rPr lang="el-GR" dirty="0">
                <a:latin typeface="Georgia" pitchFamily="18" charset="0"/>
              </a:rPr>
              <a:t>στέκει ο Σουλιώτης ο καλός παράμερα και κλαίει:</a:t>
            </a:r>
            <a:br>
              <a:rPr lang="el-GR" dirty="0">
                <a:latin typeface="Georgia" pitchFamily="18" charset="0"/>
              </a:rPr>
            </a:br>
            <a:r>
              <a:rPr lang="el-GR" dirty="0">
                <a:latin typeface="Georgia" pitchFamily="18" charset="0"/>
              </a:rPr>
              <a:t>«Έρμο τουφέκι σκοτεινό, τι σ' έχω '</a:t>
            </a:r>
            <a:r>
              <a:rPr lang="el-GR" dirty="0" err="1">
                <a:latin typeface="Georgia" pitchFamily="18" charset="0"/>
              </a:rPr>
              <a:t>γώ</a:t>
            </a:r>
            <a:r>
              <a:rPr lang="el-GR" dirty="0">
                <a:latin typeface="Georgia" pitchFamily="18" charset="0"/>
              </a:rPr>
              <a:t> στο χέρι;</a:t>
            </a:r>
            <a:br>
              <a:rPr lang="el-GR" dirty="0">
                <a:latin typeface="Georgia" pitchFamily="18" charset="0"/>
              </a:rPr>
            </a:br>
            <a:r>
              <a:rPr lang="el-GR" dirty="0">
                <a:latin typeface="Georgia" pitchFamily="18" charset="0"/>
              </a:rPr>
              <a:t>οπού συ μου 'γινες βαρύ κι ο </a:t>
            </a:r>
            <a:r>
              <a:rPr lang="el-GR" dirty="0">
                <a:latin typeface="Georgia" pitchFamily="18" charset="0"/>
                <a:hlinkClick r:id="rId2" tooltip="Αγαρηνός:| μωαμεθανός"/>
              </a:rPr>
              <a:t>Αγαρηνός</a:t>
            </a:r>
            <a:r>
              <a:rPr lang="el-GR" dirty="0">
                <a:latin typeface="Georgia" pitchFamily="18" charset="0"/>
              </a:rPr>
              <a:t>* το ξέρει».</a:t>
            </a:r>
          </a:p>
          <a:p>
            <a:pPr>
              <a:buNone/>
            </a:pPr>
            <a:r>
              <a:rPr lang="el-GR" dirty="0" smtClean="0">
                <a:latin typeface="Georgia" pitchFamily="18" charset="0"/>
              </a:rPr>
              <a:t/>
            </a:r>
            <a:br>
              <a:rPr lang="el-GR" dirty="0" smtClean="0">
                <a:latin typeface="Georgia" pitchFamily="18" charset="0"/>
              </a:rPr>
            </a:br>
            <a:r>
              <a:rPr lang="el-GR" b="1" dirty="0">
                <a:latin typeface="Georgia" pitchFamily="18" charset="0"/>
              </a:rPr>
              <a:t>II</a:t>
            </a:r>
          </a:p>
          <a:p>
            <a:pPr>
              <a:buNone/>
            </a:pPr>
            <a:r>
              <a:rPr lang="el-GR" dirty="0" smtClean="0">
                <a:latin typeface="Georgia" pitchFamily="18" charset="0"/>
              </a:rPr>
              <a:t>         O </a:t>
            </a:r>
            <a:r>
              <a:rPr lang="el-GR" dirty="0">
                <a:latin typeface="Georgia" pitchFamily="18" charset="0"/>
              </a:rPr>
              <a:t>Απρίλης με τον Έρωτα χορεύουν και γελούνε,</a:t>
            </a:r>
            <a:br>
              <a:rPr lang="el-GR" dirty="0">
                <a:latin typeface="Georgia" pitchFamily="18" charset="0"/>
              </a:rPr>
            </a:br>
            <a:r>
              <a:rPr lang="el-GR" dirty="0">
                <a:latin typeface="Georgia" pitchFamily="18" charset="0"/>
              </a:rPr>
              <a:t>κι </a:t>
            </a:r>
            <a:r>
              <a:rPr lang="el-GR" dirty="0" err="1">
                <a:latin typeface="Georgia" pitchFamily="18" charset="0"/>
              </a:rPr>
              <a:t>όσ</a:t>
            </a:r>
            <a:r>
              <a:rPr lang="el-GR" dirty="0">
                <a:latin typeface="Georgia" pitchFamily="18" charset="0"/>
              </a:rPr>
              <a:t>' άνθια βγαίνουν και καρποί </a:t>
            </a:r>
            <a:r>
              <a:rPr lang="el-GR" dirty="0" err="1">
                <a:latin typeface="Georgia" pitchFamily="18" charset="0"/>
              </a:rPr>
              <a:t>τόσ</a:t>
            </a:r>
            <a:r>
              <a:rPr lang="el-GR" dirty="0">
                <a:latin typeface="Georgia" pitchFamily="18" charset="0"/>
              </a:rPr>
              <a:t>' άρματα σε </a:t>
            </a:r>
            <a:r>
              <a:rPr lang="el-GR" dirty="0">
                <a:latin typeface="Georgia" pitchFamily="18" charset="0"/>
                <a:hlinkClick r:id="rId2" tooltip="κλειούνε:| κλείνουν, περικυκλώνουν"/>
              </a:rPr>
              <a:t>κλειούνε</a:t>
            </a:r>
            <a:r>
              <a:rPr lang="el-GR" dirty="0">
                <a:latin typeface="Georgia" pitchFamily="18" charset="0"/>
              </a:rPr>
              <a:t>*.</a:t>
            </a:r>
            <a:br>
              <a:rPr lang="el-GR" dirty="0">
                <a:latin typeface="Georgia" pitchFamily="18" charset="0"/>
              </a:rPr>
            </a:br>
            <a:r>
              <a:rPr lang="el-GR" dirty="0">
                <a:latin typeface="Georgia" pitchFamily="18" charset="0"/>
              </a:rPr>
              <a:t>.....................................................................................</a:t>
            </a:r>
            <a:br>
              <a:rPr lang="el-GR" dirty="0">
                <a:latin typeface="Georgia" pitchFamily="18" charset="0"/>
              </a:rPr>
            </a:br>
            <a:r>
              <a:rPr lang="el-GR" dirty="0">
                <a:latin typeface="Georgia" pitchFamily="18" charset="0"/>
              </a:rPr>
              <a:t>Λευκό βουνάκι πρόβατα κινούμενο βελάζει,</a:t>
            </a:r>
            <a:br>
              <a:rPr lang="el-GR" dirty="0">
                <a:latin typeface="Georgia" pitchFamily="18" charset="0"/>
              </a:rPr>
            </a:br>
            <a:r>
              <a:rPr lang="el-GR" dirty="0">
                <a:latin typeface="Georgia" pitchFamily="18" charset="0"/>
              </a:rPr>
              <a:t>και μες στη θάλασσα βαθιά ξαναπετιέται πάλι,</a:t>
            </a:r>
            <a:br>
              <a:rPr lang="el-GR" dirty="0">
                <a:latin typeface="Georgia" pitchFamily="18" charset="0"/>
              </a:rPr>
            </a:br>
            <a:r>
              <a:rPr lang="el-GR" dirty="0">
                <a:latin typeface="Georgia" pitchFamily="18" charset="0"/>
              </a:rPr>
              <a:t>π' ολονυχτίς </a:t>
            </a:r>
            <a:r>
              <a:rPr lang="el-GR" dirty="0" err="1">
                <a:latin typeface="Georgia" pitchFamily="18" charset="0"/>
                <a:hlinkClick r:id="rId2" tooltip="εσύσμιξε:| έσμιξε, ένωσε"/>
              </a:rPr>
              <a:t>εσύσμιξε</a:t>
            </a:r>
            <a:r>
              <a:rPr lang="el-GR" dirty="0">
                <a:latin typeface="Georgia" pitchFamily="18" charset="0"/>
              </a:rPr>
              <a:t>* με τ' ουρανού τα κάλλη.</a:t>
            </a:r>
            <a:br>
              <a:rPr lang="el-GR" dirty="0">
                <a:latin typeface="Georgia" pitchFamily="18" charset="0"/>
              </a:rPr>
            </a:br>
            <a:r>
              <a:rPr lang="el-GR" dirty="0">
                <a:latin typeface="Georgia" pitchFamily="18" charset="0"/>
              </a:rPr>
              <a:t>Και μες στης λίμνης τα νερά, </a:t>
            </a:r>
            <a:r>
              <a:rPr lang="el-GR" dirty="0" err="1">
                <a:latin typeface="Georgia" pitchFamily="18" charset="0"/>
              </a:rPr>
              <a:t>όπ</a:t>
            </a:r>
            <a:r>
              <a:rPr lang="el-GR" dirty="0">
                <a:latin typeface="Georgia" pitchFamily="18" charset="0"/>
              </a:rPr>
              <a:t>' έφθασε </a:t>
            </a:r>
            <a:r>
              <a:rPr lang="el-GR" dirty="0">
                <a:latin typeface="Georgia" pitchFamily="18" charset="0"/>
                <a:hlinkClick r:id="rId2" tooltip="μ' ασπούδα:| με σπουδή, με βιασύνη"/>
              </a:rPr>
              <a:t>μ' </a:t>
            </a:r>
            <a:r>
              <a:rPr lang="el-GR" dirty="0" err="1">
                <a:latin typeface="Georgia" pitchFamily="18" charset="0"/>
                <a:hlinkClick r:id="rId2" tooltip="μ' ασπούδα:| με σπουδή, με βιασύνη"/>
              </a:rPr>
              <a:t>ασπούδα</a:t>
            </a:r>
            <a:r>
              <a:rPr lang="el-GR" dirty="0">
                <a:latin typeface="Georgia" pitchFamily="18" charset="0"/>
              </a:rPr>
              <a:t>*,</a:t>
            </a:r>
            <a:br>
              <a:rPr lang="el-GR" dirty="0">
                <a:latin typeface="Georgia" pitchFamily="18" charset="0"/>
              </a:rPr>
            </a:br>
            <a:r>
              <a:rPr lang="el-GR" dirty="0">
                <a:latin typeface="Georgia" pitchFamily="18" charset="0"/>
              </a:rPr>
              <a:t>έπαιξε με τον ίσκιο της γαλάζια πεταλούδα,</a:t>
            </a:r>
            <a:br>
              <a:rPr lang="el-GR" dirty="0">
                <a:latin typeface="Georgia" pitchFamily="18" charset="0"/>
              </a:rPr>
            </a:br>
            <a:r>
              <a:rPr lang="el-GR" dirty="0">
                <a:latin typeface="Georgia" pitchFamily="18" charset="0"/>
              </a:rPr>
              <a:t>που </a:t>
            </a:r>
            <a:r>
              <a:rPr lang="el-GR" dirty="0" err="1">
                <a:latin typeface="Georgia" pitchFamily="18" charset="0"/>
              </a:rPr>
              <a:t>ευώδιασε</a:t>
            </a:r>
            <a:r>
              <a:rPr lang="el-GR" dirty="0">
                <a:latin typeface="Georgia" pitchFamily="18" charset="0"/>
              </a:rPr>
              <a:t> τον ύπνο της μέσα στον άγριο κρίνο·</a:t>
            </a:r>
            <a:br>
              <a:rPr lang="el-GR" dirty="0">
                <a:latin typeface="Georgia" pitchFamily="18" charset="0"/>
              </a:rPr>
            </a:br>
            <a:r>
              <a:rPr lang="el-GR" dirty="0">
                <a:latin typeface="Georgia" pitchFamily="18" charset="0"/>
              </a:rPr>
              <a:t>το σκουληκάκι βρίσκεται σ' ώρα γλυκιά κι εκείνο.</a:t>
            </a:r>
            <a:br>
              <a:rPr lang="el-GR" dirty="0">
                <a:latin typeface="Georgia" pitchFamily="18" charset="0"/>
              </a:rPr>
            </a:br>
            <a:r>
              <a:rPr lang="el-GR" dirty="0">
                <a:latin typeface="Georgia" pitchFamily="18" charset="0"/>
              </a:rPr>
              <a:t>Μάγεμα η φύσις κι όνειρο στην ομορφιά και χάρη·</a:t>
            </a:r>
            <a:br>
              <a:rPr lang="el-GR" dirty="0">
                <a:latin typeface="Georgia" pitchFamily="18" charset="0"/>
              </a:rPr>
            </a:br>
            <a:r>
              <a:rPr lang="el-GR" dirty="0">
                <a:latin typeface="Georgia" pitchFamily="18" charset="0"/>
              </a:rPr>
              <a:t>η μαύρη πέτρα ολόχρυση και το ξερό χορτάρι.</a:t>
            </a:r>
            <a:br>
              <a:rPr lang="el-GR" dirty="0">
                <a:latin typeface="Georgia" pitchFamily="18" charset="0"/>
              </a:rPr>
            </a:br>
            <a:r>
              <a:rPr lang="el-GR" dirty="0">
                <a:latin typeface="Georgia" pitchFamily="18" charset="0"/>
              </a:rPr>
              <a:t>Με χίλιες βρύσες χύνεται, με χίλιες γλώσσες </a:t>
            </a:r>
            <a:r>
              <a:rPr lang="el-GR" dirty="0">
                <a:latin typeface="Georgia" pitchFamily="18" charset="0"/>
                <a:hlinkClick r:id="rId2" tooltip="κρένει:| μιλάει"/>
              </a:rPr>
              <a:t>κρένει</a:t>
            </a:r>
            <a:r>
              <a:rPr lang="el-GR" dirty="0">
                <a:latin typeface="Georgia" pitchFamily="18" charset="0"/>
              </a:rPr>
              <a:t>*:</a:t>
            </a:r>
            <a:br>
              <a:rPr lang="el-GR" dirty="0">
                <a:latin typeface="Georgia" pitchFamily="18" charset="0"/>
              </a:rPr>
            </a:br>
            <a:r>
              <a:rPr lang="el-GR" dirty="0">
                <a:latin typeface="Georgia" pitchFamily="18" charset="0"/>
              </a:rPr>
              <a:t>«Όποιος πεθάνει σήμερα χίλιες φορές πεθαίνει</a:t>
            </a:r>
            <a:r>
              <a:rPr lang="el-GR" dirty="0" smtClean="0">
                <a:latin typeface="Georgia" pitchFamily="18" charset="0"/>
              </a:rPr>
              <a:t>».</a:t>
            </a:r>
          </a:p>
          <a:p>
            <a:pPr>
              <a:buNone/>
            </a:pPr>
            <a:endParaRPr lang="el-GR" dirty="0">
              <a:latin typeface="Georgia" pitchFamily="18" charset="0"/>
            </a:endParaRPr>
          </a:p>
          <a:p>
            <a:pPr>
              <a:buNone/>
            </a:pPr>
            <a:r>
              <a:rPr lang="el-GR" b="1" i="1" dirty="0">
                <a:latin typeface="Georgia" pitchFamily="18" charset="0"/>
              </a:rPr>
              <a:t>σπυρί</a:t>
            </a:r>
            <a:r>
              <a:rPr lang="el-GR" i="1" dirty="0">
                <a:latin typeface="Georgia" pitchFamily="18" charset="0"/>
              </a:rPr>
              <a:t>: σπόρος *</a:t>
            </a:r>
            <a:r>
              <a:rPr lang="el-GR" b="1" i="1" dirty="0" err="1">
                <a:latin typeface="Georgia" pitchFamily="18" charset="0"/>
              </a:rPr>
              <a:t>μνέει</a:t>
            </a:r>
            <a:r>
              <a:rPr lang="el-GR" i="1" dirty="0">
                <a:latin typeface="Georgia" pitchFamily="18" charset="0"/>
              </a:rPr>
              <a:t>: ορκίζεται *</a:t>
            </a:r>
            <a:r>
              <a:rPr lang="el-GR" b="1" i="1" dirty="0">
                <a:latin typeface="Georgia" pitchFamily="18" charset="0"/>
              </a:rPr>
              <a:t>Αγαρηνός</a:t>
            </a:r>
            <a:r>
              <a:rPr lang="el-GR" i="1" dirty="0">
                <a:latin typeface="Georgia" pitchFamily="18" charset="0"/>
              </a:rPr>
              <a:t>: μωαμεθανός *</a:t>
            </a:r>
            <a:r>
              <a:rPr lang="el-GR" b="1" i="1" dirty="0">
                <a:latin typeface="Georgia" pitchFamily="18" charset="0"/>
              </a:rPr>
              <a:t>κλειούνε</a:t>
            </a:r>
            <a:r>
              <a:rPr lang="el-GR" i="1" dirty="0">
                <a:latin typeface="Georgia" pitchFamily="18" charset="0"/>
              </a:rPr>
              <a:t>: κλείνουν, περικυκλώνουν *</a:t>
            </a:r>
            <a:r>
              <a:rPr lang="el-GR" b="1" i="1" dirty="0" err="1">
                <a:latin typeface="Georgia" pitchFamily="18" charset="0"/>
              </a:rPr>
              <a:t>εσύσμιξε</a:t>
            </a:r>
            <a:r>
              <a:rPr lang="el-GR" b="1" i="1" dirty="0">
                <a:latin typeface="Georgia" pitchFamily="18" charset="0"/>
              </a:rPr>
              <a:t>: </a:t>
            </a:r>
            <a:r>
              <a:rPr lang="el-GR" i="1" dirty="0">
                <a:latin typeface="Georgia" pitchFamily="18" charset="0"/>
              </a:rPr>
              <a:t>έσμιξε, ένωσε *</a:t>
            </a:r>
            <a:r>
              <a:rPr lang="el-GR" b="1" i="1" dirty="0">
                <a:latin typeface="Georgia" pitchFamily="18" charset="0"/>
              </a:rPr>
              <a:t>μ' </a:t>
            </a:r>
            <a:r>
              <a:rPr lang="el-GR" b="1" i="1" dirty="0" err="1">
                <a:latin typeface="Georgia" pitchFamily="18" charset="0"/>
              </a:rPr>
              <a:t>ασπούδα</a:t>
            </a:r>
            <a:r>
              <a:rPr lang="el-GR" i="1" dirty="0">
                <a:latin typeface="Georgia" pitchFamily="18" charset="0"/>
              </a:rPr>
              <a:t>: με σπουδή, με βιασύνη *</a:t>
            </a:r>
            <a:r>
              <a:rPr lang="el-GR" b="1" i="1" dirty="0">
                <a:latin typeface="Georgia" pitchFamily="18" charset="0"/>
              </a:rPr>
              <a:t>κρένει</a:t>
            </a:r>
            <a:r>
              <a:rPr lang="el-GR" i="1" dirty="0">
                <a:latin typeface="Georgia" pitchFamily="18" charset="0"/>
              </a:rPr>
              <a:t>: μιλάει</a:t>
            </a:r>
          </a:p>
        </p:txBody>
      </p:sp>
      <p:sp>
        <p:nvSpPr>
          <p:cNvPr id="2" name="1 - Τίτλος"/>
          <p:cNvSpPr>
            <a:spLocks noGrp="1"/>
          </p:cNvSpPr>
          <p:nvPr>
            <p:ph type="title"/>
          </p:nvPr>
        </p:nvSpPr>
        <p:spPr>
          <a:xfrm>
            <a:off x="571472" y="142852"/>
            <a:ext cx="8229600" cy="725470"/>
          </a:xfrm>
        </p:spPr>
        <p:txBody>
          <a:bodyPr>
            <a:normAutofit/>
          </a:bodyPr>
          <a:lstStyle/>
          <a:p>
            <a:r>
              <a:rPr lang="el-GR" dirty="0" smtClean="0"/>
              <a:t>ΣΧΕΔΙΑΣΜΑ Β’</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latin typeface="Georgia" pitchFamily="18" charset="0"/>
              </a:rPr>
              <a:t>  Το </a:t>
            </a:r>
            <a:r>
              <a:rPr lang="el-GR" b="1" dirty="0" smtClean="0">
                <a:latin typeface="Georgia" pitchFamily="18" charset="0"/>
              </a:rPr>
              <a:t>θέμα</a:t>
            </a:r>
            <a:r>
              <a:rPr lang="el-GR" dirty="0" smtClean="0">
                <a:latin typeface="Georgia" pitchFamily="18" charset="0"/>
              </a:rPr>
              <a:t> του συγκεκριμένου αποσπάσματος </a:t>
            </a:r>
          </a:p>
          <a:p>
            <a:pPr>
              <a:buNone/>
            </a:pPr>
            <a:r>
              <a:rPr lang="el-GR" dirty="0" smtClean="0">
                <a:latin typeface="Georgia" pitchFamily="18" charset="0"/>
              </a:rPr>
              <a:t>είναι η πείνα και η εξάντληση των αγωνιστών </a:t>
            </a:r>
          </a:p>
          <a:p>
            <a:pPr>
              <a:buNone/>
            </a:pPr>
            <a:r>
              <a:rPr lang="el-GR" dirty="0" smtClean="0">
                <a:latin typeface="Georgia" pitchFamily="18" charset="0"/>
              </a:rPr>
              <a:t>που πολιορκούνταν στο Μεσολόγγι το 1826</a:t>
            </a:r>
            <a:endParaRPr lang="el-GR" dirty="0">
              <a:latin typeface="Georgia" pitchFamily="18" charset="0"/>
            </a:endParaRPr>
          </a:p>
        </p:txBody>
      </p:sp>
      <p:sp>
        <p:nvSpPr>
          <p:cNvPr id="3" name="2 - Τίτλος"/>
          <p:cNvSpPr>
            <a:spLocks noGrp="1"/>
          </p:cNvSpPr>
          <p:nvPr>
            <p:ph type="title"/>
          </p:nvPr>
        </p:nvSpPr>
        <p:spPr/>
        <p:txBody>
          <a:bodyPr/>
          <a:lstStyle/>
          <a:p>
            <a:r>
              <a:rPr lang="el-GR" dirty="0" smtClean="0">
                <a:latin typeface="Georgia" pitchFamily="18" charset="0"/>
              </a:rPr>
              <a:t>ΘΕΜΑ</a:t>
            </a:r>
            <a:endParaRPr lang="el-GR" dirty="0">
              <a:latin typeface="Georg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smtClean="0">
                <a:latin typeface="Georgia" pitchFamily="18" charset="0"/>
              </a:rPr>
              <a:t>Στο ποίημα προβάλλεται ο αγώνας του ανθρώπου για εσωτερική ελευθερία.</a:t>
            </a:r>
          </a:p>
          <a:p>
            <a:r>
              <a:rPr lang="el-GR" dirty="0" smtClean="0">
                <a:latin typeface="Georgia" pitchFamily="18" charset="0"/>
              </a:rPr>
              <a:t>Στο ποίημα αρχικά δόθηκαν διαφορετικοί τίτλοι όπως «Το </a:t>
            </a:r>
            <a:r>
              <a:rPr lang="el-GR" dirty="0" err="1" smtClean="0">
                <a:latin typeface="Georgia" pitchFamily="18" charset="0"/>
              </a:rPr>
              <a:t>Μισολόγγι</a:t>
            </a:r>
            <a:r>
              <a:rPr lang="el-GR" dirty="0" smtClean="0">
                <a:latin typeface="Georgia" pitchFamily="18" charset="0"/>
              </a:rPr>
              <a:t>», «Αδελφοποιητοί» «Το Χρέος». </a:t>
            </a:r>
          </a:p>
          <a:p>
            <a:r>
              <a:rPr lang="el-GR" dirty="0" smtClean="0">
                <a:latin typeface="Georgia" pitchFamily="18" charset="0"/>
              </a:rPr>
              <a:t>Στον τελικό τίτλο αποδίδεται το οξύμωρο, λόγω της αντίθεσης που βίωναν οι πολιορκούμενοι του Μεσολογγίου ως άνθρωποι με υλικές ανάγκες, αλλά και ως λάτρεις της ελευθερίας που χαρακτήριζε το πνεύμα τους. Οι Μεσολογγίτες παρουσιάζονται πολιορκημένοι, σωματικά φυλακισμένοι και περιορισμένοι, αλλά ταυτόχρονα πνευματικά και ηθικά ελεύθεροι, αγωνιζόμενοι για την προσωπική τους ελευθερία.</a:t>
            </a:r>
            <a:endParaRPr lang="el-GR" dirty="0">
              <a:latin typeface="Georgia" pitchFamily="18" charset="0"/>
            </a:endParaRPr>
          </a:p>
        </p:txBody>
      </p:sp>
      <p:sp>
        <p:nvSpPr>
          <p:cNvPr id="2" name="1 - Τίτλος"/>
          <p:cNvSpPr>
            <a:spLocks noGrp="1"/>
          </p:cNvSpPr>
          <p:nvPr>
            <p:ph type="title"/>
          </p:nvPr>
        </p:nvSpPr>
        <p:spPr/>
        <p:txBody>
          <a:bodyPr>
            <a:normAutofit/>
          </a:bodyPr>
          <a:lstStyle/>
          <a:p>
            <a:r>
              <a:rPr lang="el-GR" sz="2800" dirty="0" smtClean="0">
                <a:latin typeface="Georgia" pitchFamily="18" charset="0"/>
              </a:rPr>
              <a:t>Ο  ΤΙΤΛΟΣ </a:t>
            </a:r>
            <a:r>
              <a:rPr lang="el-GR" sz="2800" dirty="0" smtClean="0">
                <a:solidFill>
                  <a:srgbClr val="0070C0"/>
                </a:solidFill>
                <a:latin typeface="Georgia" pitchFamily="18" charset="0"/>
              </a:rPr>
              <a:t>ΕΛΕΥΘΕΡΟΙ ΠΟΛΙΟΡΚΗΜΕΝΟΙ</a:t>
            </a:r>
            <a:endParaRPr lang="el-GR" sz="2800" dirty="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81328"/>
            <a:ext cx="8543956" cy="4525963"/>
          </a:xfrm>
        </p:spPr>
        <p:txBody>
          <a:bodyPr>
            <a:normAutofit/>
          </a:bodyPr>
          <a:lstStyle/>
          <a:p>
            <a:pPr>
              <a:buNone/>
            </a:pPr>
            <a:r>
              <a:rPr lang="el-GR" b="1" dirty="0" smtClean="0"/>
              <a:t> I</a:t>
            </a:r>
          </a:p>
          <a:p>
            <a:pPr>
              <a:buNone/>
            </a:pPr>
            <a:r>
              <a:rPr lang="el-GR" b="1" dirty="0" smtClean="0">
                <a:latin typeface="Georgia" pitchFamily="18" charset="0"/>
              </a:rPr>
              <a:t>         </a:t>
            </a:r>
            <a:r>
              <a:rPr lang="el-GR" b="1" dirty="0" smtClean="0">
                <a:solidFill>
                  <a:srgbClr val="0070C0"/>
                </a:solidFill>
                <a:latin typeface="Georgia" pitchFamily="18" charset="0"/>
              </a:rPr>
              <a:t>Ά</a:t>
            </a:r>
            <a:r>
              <a:rPr lang="el-GR" dirty="0" smtClean="0">
                <a:solidFill>
                  <a:srgbClr val="0070C0"/>
                </a:solidFill>
                <a:latin typeface="Georgia" pitchFamily="18" charset="0"/>
              </a:rPr>
              <a:t>κρα του τάφου σιωπή στον κάμπο βασιλεύει·</a:t>
            </a:r>
            <a:br>
              <a:rPr lang="el-GR" dirty="0" smtClean="0">
                <a:solidFill>
                  <a:srgbClr val="0070C0"/>
                </a:solidFill>
                <a:latin typeface="Georgia" pitchFamily="18" charset="0"/>
              </a:rPr>
            </a:br>
            <a:r>
              <a:rPr lang="el-GR" dirty="0" smtClean="0">
                <a:solidFill>
                  <a:srgbClr val="0070C0"/>
                </a:solidFill>
                <a:latin typeface="Georgia" pitchFamily="18" charset="0"/>
              </a:rPr>
              <a:t>λαλεί πουλί, παίρνει σπυρί, κι η μάνα το ζηλεύει.</a:t>
            </a:r>
            <a:br>
              <a:rPr lang="el-GR" dirty="0" smtClean="0">
                <a:solidFill>
                  <a:srgbClr val="0070C0"/>
                </a:solidFill>
                <a:latin typeface="Georgia" pitchFamily="18" charset="0"/>
              </a:rPr>
            </a:br>
            <a:r>
              <a:rPr lang="el-GR" dirty="0" smtClean="0">
                <a:solidFill>
                  <a:srgbClr val="0070C0"/>
                </a:solidFill>
                <a:latin typeface="Georgia" pitchFamily="18" charset="0"/>
              </a:rPr>
              <a:t>Τα μάτια η πείνα </a:t>
            </a:r>
            <a:r>
              <a:rPr lang="el-GR" dirty="0" err="1" smtClean="0">
                <a:solidFill>
                  <a:srgbClr val="0070C0"/>
                </a:solidFill>
                <a:latin typeface="Georgia" pitchFamily="18" charset="0"/>
              </a:rPr>
              <a:t>εμαύρισε</a:t>
            </a:r>
            <a:r>
              <a:rPr lang="el-GR" dirty="0" smtClean="0">
                <a:solidFill>
                  <a:srgbClr val="0070C0"/>
                </a:solidFill>
                <a:latin typeface="Georgia" pitchFamily="18" charset="0"/>
              </a:rPr>
              <a:t>· στα μάτια η μάνα </a:t>
            </a:r>
            <a:r>
              <a:rPr lang="el-GR" dirty="0" err="1" smtClean="0">
                <a:solidFill>
                  <a:srgbClr val="0070C0"/>
                </a:solidFill>
                <a:latin typeface="Georgia" pitchFamily="18" charset="0"/>
              </a:rPr>
              <a:t>μνέει</a:t>
            </a:r>
            <a:r>
              <a:rPr lang="el-GR" dirty="0" smtClean="0">
                <a:solidFill>
                  <a:srgbClr val="0070C0"/>
                </a:solidFill>
                <a:latin typeface="Georgia" pitchFamily="18" charset="0"/>
              </a:rPr>
              <a:t>·</a:t>
            </a:r>
            <a:br>
              <a:rPr lang="el-GR" dirty="0" smtClean="0">
                <a:solidFill>
                  <a:srgbClr val="0070C0"/>
                </a:solidFill>
                <a:latin typeface="Georgia" pitchFamily="18" charset="0"/>
              </a:rPr>
            </a:br>
            <a:r>
              <a:rPr lang="el-GR" dirty="0" smtClean="0">
                <a:solidFill>
                  <a:srgbClr val="0070C0"/>
                </a:solidFill>
                <a:latin typeface="Georgia" pitchFamily="18" charset="0"/>
              </a:rPr>
              <a:t>στέκει ο Σουλιώτης ο καλός παράμερα και κλαίει:</a:t>
            </a:r>
            <a:br>
              <a:rPr lang="el-GR" dirty="0" smtClean="0">
                <a:solidFill>
                  <a:srgbClr val="0070C0"/>
                </a:solidFill>
                <a:latin typeface="Georgia" pitchFamily="18" charset="0"/>
              </a:rPr>
            </a:br>
            <a:r>
              <a:rPr lang="el-GR" dirty="0" smtClean="0">
                <a:solidFill>
                  <a:srgbClr val="0070C0"/>
                </a:solidFill>
                <a:latin typeface="Georgia" pitchFamily="18" charset="0"/>
              </a:rPr>
              <a:t>«Έρμο τουφέκι σκοτεινό, τι σ' έχω '</a:t>
            </a:r>
            <a:r>
              <a:rPr lang="el-GR" dirty="0" err="1" smtClean="0">
                <a:solidFill>
                  <a:srgbClr val="0070C0"/>
                </a:solidFill>
                <a:latin typeface="Georgia" pitchFamily="18" charset="0"/>
              </a:rPr>
              <a:t>γώ</a:t>
            </a:r>
            <a:r>
              <a:rPr lang="el-GR" dirty="0" smtClean="0">
                <a:solidFill>
                  <a:srgbClr val="0070C0"/>
                </a:solidFill>
                <a:latin typeface="Georgia" pitchFamily="18" charset="0"/>
              </a:rPr>
              <a:t> στο χέρι;</a:t>
            </a:r>
            <a:br>
              <a:rPr lang="el-GR" dirty="0" smtClean="0">
                <a:solidFill>
                  <a:srgbClr val="0070C0"/>
                </a:solidFill>
                <a:latin typeface="Georgia" pitchFamily="18" charset="0"/>
              </a:rPr>
            </a:br>
            <a:r>
              <a:rPr lang="el-GR" dirty="0" smtClean="0">
                <a:solidFill>
                  <a:srgbClr val="0070C0"/>
                </a:solidFill>
                <a:latin typeface="Georgia" pitchFamily="18" charset="0"/>
              </a:rPr>
              <a:t>οπού συ μου 'γινες βαρύ κι ο Αγαρηνός το ξέρει».</a:t>
            </a:r>
            <a:endParaRPr lang="el-GR" dirty="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fontAlgn="base"/>
            <a:r>
              <a:rPr lang="el-GR" i="1" dirty="0" smtClean="0"/>
              <a:t>‘</a:t>
            </a:r>
            <a:r>
              <a:rPr lang="el-GR" dirty="0" smtClean="0">
                <a:latin typeface="Georgia" pitchFamily="18" charset="0"/>
              </a:rPr>
              <a:t>Στον στίχο αυτό δεσπόζει το ρήμα </a:t>
            </a:r>
            <a:r>
              <a:rPr lang="el-GR" dirty="0" smtClean="0">
                <a:solidFill>
                  <a:schemeClr val="accent6">
                    <a:lumMod val="50000"/>
                  </a:schemeClr>
                </a:solidFill>
                <a:latin typeface="Georgia" pitchFamily="18" charset="0"/>
              </a:rPr>
              <a:t>βασιλεύει</a:t>
            </a:r>
            <a:r>
              <a:rPr lang="el-GR" dirty="0" smtClean="0">
                <a:latin typeface="Georgia" pitchFamily="18" charset="0"/>
              </a:rPr>
              <a:t> που τοποθετημένο στο τέλος δίνει έμφαση με τη βαρύτητα που έχει ως σημασία. Δεν υπάρχει απλά ησυχία, </a:t>
            </a:r>
            <a:r>
              <a:rPr lang="el-GR" dirty="0" smtClean="0">
                <a:solidFill>
                  <a:schemeClr val="accent6">
                    <a:lumMod val="50000"/>
                  </a:schemeClr>
                </a:solidFill>
                <a:latin typeface="Georgia" pitchFamily="18" charset="0"/>
              </a:rPr>
              <a:t>κυριαρχεί</a:t>
            </a:r>
            <a:r>
              <a:rPr lang="el-GR" dirty="0" smtClean="0">
                <a:latin typeface="Georgia" pitchFamily="18" charset="0"/>
              </a:rPr>
              <a:t> απόλυτη σιωπή και το ρήμα βασιλεύει δίνει απόλυτα αυτή την εντύπωση. Επίσης δημιουργείται ένα τέτοιο αισθητικό αποτέλεσμα αφού χρησιμοποιείται μεταφορικά.</a:t>
            </a:r>
          </a:p>
          <a:p>
            <a:endParaRPr lang="el-GR" dirty="0"/>
          </a:p>
        </p:txBody>
      </p:sp>
      <p:sp>
        <p:nvSpPr>
          <p:cNvPr id="3" name="2 - Τίτλος"/>
          <p:cNvSpPr>
            <a:spLocks noGrp="1"/>
          </p:cNvSpPr>
          <p:nvPr>
            <p:ph type="title"/>
          </p:nvPr>
        </p:nvSpPr>
        <p:spPr/>
        <p:txBody>
          <a:bodyPr>
            <a:normAutofit fontScale="90000"/>
          </a:bodyPr>
          <a:lstStyle/>
          <a:p>
            <a:r>
              <a:rPr lang="el-GR" i="1" dirty="0" smtClean="0"/>
              <a:t>‘Άκρα του τάφου σιωπή στον κάμπο </a:t>
            </a:r>
            <a:r>
              <a:rPr lang="el-GR" i="1" dirty="0" smtClean="0">
                <a:solidFill>
                  <a:schemeClr val="accent6">
                    <a:lumMod val="50000"/>
                  </a:schemeClr>
                </a:solidFill>
              </a:rPr>
              <a:t>βασιλεύει</a:t>
            </a:r>
            <a:r>
              <a:rPr lang="el-GR" i="1" dirty="0" smtClean="0"/>
              <a:t>’</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latin typeface="Georgia" pitchFamily="18" charset="0"/>
              </a:rPr>
              <a:t>Αξιοσημείωτη είναι η επιλογή των λέξεων </a:t>
            </a:r>
            <a:r>
              <a:rPr lang="el-GR" i="1" u="sng" dirty="0" smtClean="0">
                <a:solidFill>
                  <a:srgbClr val="7030A0"/>
                </a:solidFill>
                <a:latin typeface="Georgia" pitchFamily="18" charset="0"/>
              </a:rPr>
              <a:t>άκρα του τάφου σιωπή</a:t>
            </a:r>
            <a:r>
              <a:rPr lang="el-GR" dirty="0" smtClean="0">
                <a:latin typeface="Georgia" pitchFamily="18" charset="0"/>
              </a:rPr>
              <a:t> από τον ποιητή. Οι  συγκεκριμένες λέξεις μπορούν να συσχετισθούν μεταξύ τους με ποικίλους τρόπους,  ως εξής: </a:t>
            </a:r>
          </a:p>
          <a:p>
            <a:r>
              <a:rPr lang="el-GR" b="1" dirty="0" smtClean="0">
                <a:latin typeface="Georgia" pitchFamily="18" charset="0"/>
              </a:rPr>
              <a:t>άκρα σιωπή</a:t>
            </a:r>
            <a:r>
              <a:rPr lang="el-GR" dirty="0" smtClean="0">
                <a:latin typeface="Georgia" pitchFamily="18" charset="0"/>
              </a:rPr>
              <a:t> δηλ </a:t>
            </a:r>
            <a:r>
              <a:rPr lang="el-GR" dirty="0" smtClean="0">
                <a:solidFill>
                  <a:srgbClr val="7030A0"/>
                </a:solidFill>
                <a:latin typeface="Georgia" pitchFamily="18" charset="0"/>
              </a:rPr>
              <a:t>απόλυτη σιωπή</a:t>
            </a:r>
            <a:r>
              <a:rPr lang="el-GR" dirty="0" smtClean="0">
                <a:latin typeface="Georgia" pitchFamily="18" charset="0"/>
              </a:rPr>
              <a:t>. Επίσης, </a:t>
            </a:r>
            <a:r>
              <a:rPr lang="el-GR" b="1" dirty="0" smtClean="0">
                <a:latin typeface="Georgia" pitchFamily="18" charset="0"/>
              </a:rPr>
              <a:t>άκρα του τάφου</a:t>
            </a:r>
            <a:r>
              <a:rPr lang="el-GR" dirty="0" smtClean="0">
                <a:latin typeface="Georgia" pitchFamily="18" charset="0"/>
              </a:rPr>
              <a:t>, που ισοδυναμεί με τον υπερθετικό βαθμό του επιθέτου δηλ. ακρότατη </a:t>
            </a:r>
          </a:p>
          <a:p>
            <a:r>
              <a:rPr lang="el-GR" dirty="0" smtClean="0">
                <a:latin typeface="Georgia" pitchFamily="18" charset="0"/>
              </a:rPr>
              <a:t>και τέλος, </a:t>
            </a:r>
            <a:r>
              <a:rPr lang="el-GR" b="1" dirty="0" smtClean="0">
                <a:latin typeface="Georgia" pitchFamily="18" charset="0"/>
              </a:rPr>
              <a:t>του τάφου σιωπή</a:t>
            </a:r>
            <a:r>
              <a:rPr lang="el-GR" dirty="0" smtClean="0">
                <a:latin typeface="Georgia" pitchFamily="18" charset="0"/>
              </a:rPr>
              <a:t> , που ισοδυναμεί με την νεκρική σιωπή. Η χρήση της λέξης τάφος περιγράφει βιωματικά με τον καλύτερο δυνατό τρόπο την έννοια </a:t>
            </a:r>
            <a:r>
              <a:rPr lang="el-GR" dirty="0" smtClean="0">
                <a:solidFill>
                  <a:srgbClr val="7030A0"/>
                </a:solidFill>
                <a:latin typeface="Georgia" pitchFamily="18" charset="0"/>
              </a:rPr>
              <a:t>της απόλυτης σιωπής,</a:t>
            </a:r>
            <a:r>
              <a:rPr lang="el-GR" b="1" dirty="0" smtClean="0">
                <a:solidFill>
                  <a:srgbClr val="7030A0"/>
                </a:solidFill>
                <a:latin typeface="Georgia" pitchFamily="18" charset="0"/>
              </a:rPr>
              <a:t> της απόλυτης ακινησίας</a:t>
            </a:r>
            <a:endParaRPr lang="el-GR" dirty="0">
              <a:solidFill>
                <a:srgbClr val="7030A0"/>
              </a:solidFill>
              <a:latin typeface="Georgia" pitchFamily="18" charset="0"/>
            </a:endParaRPr>
          </a:p>
        </p:txBody>
      </p:sp>
      <p:sp>
        <p:nvSpPr>
          <p:cNvPr id="3" name="2 - Τίτλος"/>
          <p:cNvSpPr>
            <a:spLocks noGrp="1"/>
          </p:cNvSpPr>
          <p:nvPr>
            <p:ph type="title"/>
          </p:nvPr>
        </p:nvSpPr>
        <p:spPr>
          <a:xfrm>
            <a:off x="500034" y="142852"/>
            <a:ext cx="8229600" cy="1143000"/>
          </a:xfrm>
        </p:spPr>
        <p:txBody>
          <a:bodyPr>
            <a:normAutofit fontScale="90000"/>
          </a:bodyPr>
          <a:lstStyle/>
          <a:p>
            <a:r>
              <a:rPr lang="el-GR" i="1" dirty="0" smtClean="0">
                <a:solidFill>
                  <a:srgbClr val="7030A0"/>
                </a:solidFill>
                <a:latin typeface="Georgia" pitchFamily="18" charset="0"/>
              </a:rPr>
              <a:t>Άκρα του τάφου σιωπή </a:t>
            </a:r>
            <a:r>
              <a:rPr lang="el-GR" i="1" dirty="0" smtClean="0">
                <a:solidFill>
                  <a:schemeClr val="tx1"/>
                </a:solidFill>
                <a:latin typeface="Georgia" pitchFamily="18" charset="0"/>
              </a:rPr>
              <a:t>στον κάμπο βασιλεύει</a:t>
            </a:r>
            <a:r>
              <a:rPr lang="el-GR" i="1" dirty="0" smtClean="0">
                <a:solidFill>
                  <a:schemeClr val="tx1"/>
                </a:solidFill>
              </a:rPr>
              <a:t>’</a:t>
            </a:r>
            <a:endParaRPr lang="el-G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686800" cy="5793001"/>
          </a:xfrm>
        </p:spPr>
        <p:txBody>
          <a:bodyPr>
            <a:normAutofit fontScale="92500"/>
          </a:bodyPr>
          <a:lstStyle/>
          <a:p>
            <a:pPr fontAlgn="base">
              <a:buNone/>
            </a:pPr>
            <a:r>
              <a:rPr lang="el-GR" i="1" u="sng" dirty="0" smtClean="0">
                <a:solidFill>
                  <a:srgbClr val="00B050"/>
                </a:solidFill>
                <a:latin typeface="Georgia" pitchFamily="18" charset="0"/>
              </a:rPr>
              <a:t>Λαλεί</a:t>
            </a:r>
            <a:r>
              <a:rPr lang="el-GR" i="1" dirty="0" smtClean="0">
                <a:solidFill>
                  <a:srgbClr val="00B050"/>
                </a:solidFill>
                <a:latin typeface="Georgia" pitchFamily="18" charset="0"/>
              </a:rPr>
              <a:t> πουλί, </a:t>
            </a:r>
            <a:r>
              <a:rPr lang="el-GR" i="1" u="sng" dirty="0" smtClean="0">
                <a:solidFill>
                  <a:srgbClr val="00B050"/>
                </a:solidFill>
                <a:latin typeface="Georgia" pitchFamily="18" charset="0"/>
              </a:rPr>
              <a:t>παίρνει</a:t>
            </a:r>
            <a:r>
              <a:rPr lang="el-GR" i="1" dirty="0" smtClean="0">
                <a:solidFill>
                  <a:srgbClr val="00B050"/>
                </a:solidFill>
                <a:latin typeface="Georgia" pitchFamily="18" charset="0"/>
              </a:rPr>
              <a:t> σπυρί, κι η μάνα το </a:t>
            </a:r>
            <a:r>
              <a:rPr lang="el-GR" i="1" u="sng" dirty="0" smtClean="0">
                <a:solidFill>
                  <a:srgbClr val="00B050"/>
                </a:solidFill>
                <a:latin typeface="Georgia" pitchFamily="18" charset="0"/>
              </a:rPr>
              <a:t>ζηλεύει</a:t>
            </a:r>
          </a:p>
          <a:p>
            <a:pPr fontAlgn="base">
              <a:buNone/>
            </a:pPr>
            <a:endParaRPr lang="el-GR" dirty="0" smtClean="0">
              <a:solidFill>
                <a:srgbClr val="00B050"/>
              </a:solidFill>
              <a:latin typeface="Georgia" pitchFamily="18" charset="0"/>
            </a:endParaRPr>
          </a:p>
          <a:p>
            <a:pPr fontAlgn="base"/>
            <a:r>
              <a:rPr lang="el-GR" dirty="0" smtClean="0">
                <a:latin typeface="Georgia" pitchFamily="18" charset="0"/>
              </a:rPr>
              <a:t>Σε </a:t>
            </a:r>
            <a:r>
              <a:rPr lang="el-GR" u="sng" dirty="0" smtClean="0">
                <a:latin typeface="Georgia" pitchFamily="18" charset="0"/>
              </a:rPr>
              <a:t>αντίθεση</a:t>
            </a:r>
            <a:r>
              <a:rPr lang="el-GR" dirty="0" smtClean="0">
                <a:latin typeface="Georgia" pitchFamily="18" charset="0"/>
              </a:rPr>
              <a:t> με τον </a:t>
            </a:r>
            <a:r>
              <a:rPr lang="el-GR" dirty="0" err="1" smtClean="0">
                <a:latin typeface="Georgia" pitchFamily="18" charset="0"/>
              </a:rPr>
              <a:t>α΄</a:t>
            </a:r>
            <a:r>
              <a:rPr lang="el-GR" dirty="0" smtClean="0">
                <a:latin typeface="Georgia" pitchFamily="18" charset="0"/>
              </a:rPr>
              <a:t> στίχο έρχεται ο </a:t>
            </a:r>
            <a:r>
              <a:rPr lang="el-GR" dirty="0" err="1" smtClean="0">
                <a:latin typeface="Georgia" pitchFamily="18" charset="0"/>
              </a:rPr>
              <a:t>β΄</a:t>
            </a:r>
            <a:r>
              <a:rPr lang="el-GR" dirty="0" smtClean="0">
                <a:latin typeface="Georgia" pitchFamily="18" charset="0"/>
              </a:rPr>
              <a:t> με την παρουσία εμψύχων, τη δράση και τη συναισθηματική αντίδραση. </a:t>
            </a:r>
          </a:p>
          <a:p>
            <a:pPr fontAlgn="base"/>
            <a:r>
              <a:rPr lang="el-GR" dirty="0" smtClean="0">
                <a:latin typeface="Georgia" pitchFamily="18" charset="0"/>
              </a:rPr>
              <a:t>Αυτό δηλώνεται με τη συσσώρευση τριών ρημάτων (σε σχέση με το ένα του </a:t>
            </a:r>
            <a:r>
              <a:rPr lang="el-GR" dirty="0" err="1" smtClean="0">
                <a:latin typeface="Georgia" pitchFamily="18" charset="0"/>
              </a:rPr>
              <a:t>α΄</a:t>
            </a:r>
            <a:r>
              <a:rPr lang="el-GR" dirty="0" smtClean="0">
                <a:latin typeface="Georgia" pitchFamily="18" charset="0"/>
              </a:rPr>
              <a:t> στίχου). </a:t>
            </a:r>
          </a:p>
          <a:p>
            <a:pPr fontAlgn="base"/>
            <a:r>
              <a:rPr lang="el-GR" dirty="0" smtClean="0">
                <a:latin typeface="Georgia" pitchFamily="18" charset="0"/>
              </a:rPr>
              <a:t>Αξιοσημείωτη είναι η </a:t>
            </a:r>
            <a:r>
              <a:rPr lang="el-GR" b="1" dirty="0" smtClean="0">
                <a:latin typeface="Georgia" pitchFamily="18" charset="0"/>
              </a:rPr>
              <a:t>παρήχηση</a:t>
            </a:r>
            <a:r>
              <a:rPr lang="el-GR" dirty="0" smtClean="0">
                <a:latin typeface="Georgia" pitchFamily="18" charset="0"/>
              </a:rPr>
              <a:t> του λ και του ρ, που αισθητοποιούν με τον καλύτερο τρόπο την </a:t>
            </a:r>
            <a:r>
              <a:rPr lang="el-GR" u="sng" dirty="0" smtClean="0">
                <a:latin typeface="Georgia" pitchFamily="18" charset="0"/>
              </a:rPr>
              <a:t>αντίθεση </a:t>
            </a:r>
            <a:r>
              <a:rPr lang="el-GR" dirty="0" smtClean="0">
                <a:latin typeface="Georgia" pitchFamily="18" charset="0"/>
              </a:rPr>
              <a:t>ανάμεσα στο πουλάκι</a:t>
            </a:r>
            <a:r>
              <a:rPr lang="el-GR" dirty="0" smtClean="0">
                <a:latin typeface="Georgia" pitchFamily="18" charset="0"/>
              </a:rPr>
              <a:t>, που </a:t>
            </a:r>
            <a:r>
              <a:rPr lang="el-GR" dirty="0" smtClean="0">
                <a:latin typeface="Georgia" pitchFamily="18" charset="0"/>
              </a:rPr>
              <a:t>έχει κάτι να φάει και τη Μεσολογγίτισσα μάνα που το ζηλεύει γιατί δεν έχει να ταΐσει το παιδί της. Το ανθρώπινο πλάσμα, το ανώτερο στην κυριαρχία των όντων, βρίσκεται σε κατώτερη μοίρα από το πουλί, το υποδεέστερο.</a:t>
            </a:r>
            <a:br>
              <a:rPr lang="el-GR" dirty="0" smtClean="0">
                <a:latin typeface="Georgia" pitchFamily="18" charset="0"/>
              </a:rPr>
            </a:br>
            <a:endParaRPr lang="el-GR"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142984"/>
            <a:ext cx="8229600" cy="5233820"/>
          </a:xfrm>
        </p:spPr>
        <p:txBody>
          <a:bodyPr>
            <a:normAutofit fontScale="85000" lnSpcReduction="20000"/>
          </a:bodyPr>
          <a:lstStyle/>
          <a:p>
            <a:r>
              <a:rPr lang="el-GR" i="1" dirty="0" smtClean="0">
                <a:solidFill>
                  <a:srgbClr val="C00000"/>
                </a:solidFill>
                <a:latin typeface="Georgia" pitchFamily="18" charset="0"/>
              </a:rPr>
              <a:t>Διονύσιος Σολωμός</a:t>
            </a:r>
          </a:p>
          <a:p>
            <a:r>
              <a:rPr lang="el-GR" i="1" dirty="0" smtClean="0">
                <a:solidFill>
                  <a:srgbClr val="00B050"/>
                </a:solidFill>
                <a:latin typeface="Georgia" pitchFamily="18" charset="0"/>
              </a:rPr>
              <a:t>Ανδρέας Κάλβος </a:t>
            </a:r>
          </a:p>
          <a:p>
            <a:r>
              <a:rPr lang="el-GR" dirty="0" smtClean="0">
                <a:latin typeface="Georgia" pitchFamily="18" charset="0"/>
              </a:rPr>
              <a:t>Τα ένα συν έξι μέλη της Σχολής, σύμφωνα με τον Παλαμά: </a:t>
            </a:r>
            <a:r>
              <a:rPr lang="el-GR" dirty="0" smtClean="0">
                <a:solidFill>
                  <a:srgbClr val="C00000"/>
                </a:solidFill>
                <a:latin typeface="Georgia" pitchFamily="18" charset="0"/>
                <a:hlinkClick r:id="rId2"/>
              </a:rPr>
              <a:t>Σολωμός</a:t>
            </a:r>
            <a:r>
              <a:rPr lang="el-GR" dirty="0" smtClean="0">
                <a:solidFill>
                  <a:srgbClr val="C00000"/>
                </a:solidFill>
                <a:latin typeface="Georgia" pitchFamily="18" charset="0"/>
              </a:rPr>
              <a:t>, </a:t>
            </a:r>
            <a:r>
              <a:rPr lang="el-GR" dirty="0" smtClean="0">
                <a:solidFill>
                  <a:srgbClr val="C00000"/>
                </a:solidFill>
                <a:latin typeface="Georgia" pitchFamily="18" charset="0"/>
                <a:hlinkClick r:id="rId3"/>
              </a:rPr>
              <a:t>Βαλαωρίτης</a:t>
            </a:r>
            <a:r>
              <a:rPr lang="el-GR" dirty="0" smtClean="0">
                <a:solidFill>
                  <a:srgbClr val="C00000"/>
                </a:solidFill>
                <a:latin typeface="Georgia" pitchFamily="18" charset="0"/>
              </a:rPr>
              <a:t>, </a:t>
            </a:r>
            <a:r>
              <a:rPr lang="el-GR" dirty="0" err="1" smtClean="0">
                <a:solidFill>
                  <a:srgbClr val="C00000"/>
                </a:solidFill>
                <a:latin typeface="Georgia" pitchFamily="18" charset="0"/>
                <a:hlinkClick r:id="rId4"/>
              </a:rPr>
              <a:t>Λασκαράτος</a:t>
            </a:r>
            <a:r>
              <a:rPr lang="el-GR" dirty="0" smtClean="0">
                <a:solidFill>
                  <a:srgbClr val="C00000"/>
                </a:solidFill>
                <a:latin typeface="Georgia" pitchFamily="18" charset="0"/>
              </a:rPr>
              <a:t>, </a:t>
            </a:r>
            <a:r>
              <a:rPr lang="el-GR" dirty="0" err="1" smtClean="0">
                <a:solidFill>
                  <a:srgbClr val="C00000"/>
                </a:solidFill>
                <a:latin typeface="Georgia" pitchFamily="18" charset="0"/>
                <a:hlinkClick r:id="rId5"/>
              </a:rPr>
              <a:t>Μαρκοράς</a:t>
            </a:r>
            <a:r>
              <a:rPr lang="el-GR" dirty="0" smtClean="0">
                <a:solidFill>
                  <a:srgbClr val="C00000"/>
                </a:solidFill>
                <a:latin typeface="Georgia" pitchFamily="18" charset="0"/>
              </a:rPr>
              <a:t>, Πολυλάς, Τερτσέτης και Τυπάλδος </a:t>
            </a:r>
            <a:r>
              <a:rPr lang="el-GR" dirty="0" smtClean="0">
                <a:latin typeface="Georgia" pitchFamily="18" charset="0"/>
              </a:rPr>
              <a:t>(μη συμπεριλαμβανομένου του </a:t>
            </a:r>
            <a:r>
              <a:rPr lang="el-GR" dirty="0" smtClean="0">
                <a:latin typeface="Georgia" pitchFamily="18" charset="0"/>
                <a:hlinkClick r:id="rId6"/>
              </a:rPr>
              <a:t>Κάλβου</a:t>
            </a:r>
            <a:r>
              <a:rPr lang="el-GR" dirty="0" smtClean="0">
                <a:latin typeface="Georgia" pitchFamily="18" charset="0"/>
              </a:rPr>
              <a:t>). </a:t>
            </a:r>
          </a:p>
          <a:p>
            <a:r>
              <a:rPr lang="el-GR" dirty="0" smtClean="0">
                <a:latin typeface="Georgia" pitchFamily="18" charset="0"/>
              </a:rPr>
              <a:t>Τα χαρακτηριστικά της: κοινό ελληνικό εθνικό φρόνημα· κοινό αίσθημα της δημοτικής ποιητικής γλώσσας· </a:t>
            </a:r>
            <a:endParaRPr lang="el-GR" i="1" dirty="0" smtClean="0">
              <a:solidFill>
                <a:srgbClr val="00B050"/>
              </a:solidFill>
              <a:latin typeface="Georgia" pitchFamily="18" charset="0"/>
            </a:endParaRPr>
          </a:p>
          <a:p>
            <a:r>
              <a:rPr lang="el-GR" i="1" dirty="0" smtClean="0">
                <a:latin typeface="Georgia" pitchFamily="18" charset="0"/>
              </a:rPr>
              <a:t>Η τεχνοτροπία της επτανησιακής ποίησης διακρίνεται από την επίδραση του </a:t>
            </a:r>
            <a:r>
              <a:rPr lang="el-GR" i="1" dirty="0" smtClean="0">
                <a:solidFill>
                  <a:srgbClr val="7030A0"/>
                </a:solidFill>
                <a:latin typeface="Georgia" pitchFamily="18" charset="0"/>
              </a:rPr>
              <a:t>νεοκλασικισμού</a:t>
            </a:r>
            <a:r>
              <a:rPr lang="el-GR" i="1" dirty="0" smtClean="0">
                <a:latin typeface="Georgia" pitchFamily="18" charset="0"/>
              </a:rPr>
              <a:t> και του </a:t>
            </a:r>
            <a:r>
              <a:rPr lang="el-GR" i="1" dirty="0" smtClean="0">
                <a:solidFill>
                  <a:srgbClr val="00B0F0"/>
                </a:solidFill>
                <a:latin typeface="Georgia" pitchFamily="18" charset="0"/>
              </a:rPr>
              <a:t>ρομαντισμού</a:t>
            </a:r>
            <a:r>
              <a:rPr lang="el-GR" i="1" dirty="0" smtClean="0">
                <a:latin typeface="Georgia" pitchFamily="18" charset="0"/>
              </a:rPr>
              <a:t>. </a:t>
            </a:r>
            <a:r>
              <a:rPr lang="el-GR" i="1" dirty="0" err="1" smtClean="0">
                <a:latin typeface="Georgia" pitchFamily="18" charset="0"/>
              </a:rPr>
              <a:t>Tο</a:t>
            </a:r>
            <a:r>
              <a:rPr lang="el-GR" i="1" dirty="0" smtClean="0">
                <a:latin typeface="Georgia" pitchFamily="18" charset="0"/>
              </a:rPr>
              <a:t> κύριο αισθητικό αίτημα του κλασικισμού (17ος-18ος αι.) ήταν η </a:t>
            </a:r>
            <a:r>
              <a:rPr lang="el-GR" i="1" dirty="0" smtClean="0">
                <a:solidFill>
                  <a:srgbClr val="7030A0"/>
                </a:solidFill>
                <a:latin typeface="Georgia" pitchFamily="18" charset="0"/>
              </a:rPr>
              <a:t>σύνδεση της νεότερης ευρωπαϊκής λογοτεχνίας με τα πρότυπα και τις αξίες της κλασικής λογοτεχνίας</a:t>
            </a:r>
            <a:r>
              <a:rPr lang="el-GR" i="1" dirty="0" smtClean="0">
                <a:latin typeface="Georgia" pitchFamily="18" charset="0"/>
              </a:rPr>
              <a:t>. </a:t>
            </a:r>
            <a:r>
              <a:rPr lang="el-GR" i="1" dirty="0" err="1" smtClean="0">
                <a:latin typeface="Georgia" pitchFamily="18" charset="0"/>
              </a:rPr>
              <a:t>Aντίθετα</a:t>
            </a:r>
            <a:r>
              <a:rPr lang="el-GR" i="1" dirty="0" smtClean="0">
                <a:latin typeface="Georgia" pitchFamily="18" charset="0"/>
              </a:rPr>
              <a:t>, ο ρομαντισμός (πρώτο μισό του 19ου αι.) γενικά βασίστηκε στη ρήξη με το κλασικιστικό ιδεώδες, προβάλλοντας την </a:t>
            </a:r>
            <a:r>
              <a:rPr lang="el-GR" i="1" dirty="0" smtClean="0">
                <a:solidFill>
                  <a:srgbClr val="00B0F0"/>
                </a:solidFill>
                <a:latin typeface="Georgia" pitchFamily="18" charset="0"/>
              </a:rPr>
              <a:t>ανάγκη απελευθέρωσης της φαντασίας και του συναισθήματος</a:t>
            </a:r>
            <a:r>
              <a:rPr lang="el-GR" i="1" dirty="0" smtClean="0">
                <a:solidFill>
                  <a:srgbClr val="00B0F0"/>
                </a:solidFill>
              </a:rPr>
              <a:t>.</a:t>
            </a:r>
            <a:endParaRPr lang="el-GR" dirty="0">
              <a:solidFill>
                <a:srgbClr val="00B0F0"/>
              </a:solidFill>
            </a:endParaRPr>
          </a:p>
        </p:txBody>
      </p:sp>
      <p:sp>
        <p:nvSpPr>
          <p:cNvPr id="2" name="1 - Τίτλος"/>
          <p:cNvSpPr>
            <a:spLocks noGrp="1"/>
          </p:cNvSpPr>
          <p:nvPr>
            <p:ph type="title"/>
          </p:nvPr>
        </p:nvSpPr>
        <p:spPr>
          <a:xfrm>
            <a:off x="428596" y="0"/>
            <a:ext cx="8229600" cy="1143000"/>
          </a:xfrm>
        </p:spPr>
        <p:txBody>
          <a:bodyPr/>
          <a:lstStyle/>
          <a:p>
            <a:r>
              <a:rPr lang="el-GR" dirty="0" smtClean="0">
                <a:latin typeface="Georgia" pitchFamily="18" charset="0"/>
              </a:rPr>
              <a:t>ΕΠΤΑΝΗΣΙΑΚΗ ΣΧΟΛΗ</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285728"/>
            <a:ext cx="8686800" cy="5721563"/>
          </a:xfrm>
        </p:spPr>
        <p:txBody>
          <a:bodyPr>
            <a:normAutofit fontScale="92500"/>
          </a:bodyPr>
          <a:lstStyle/>
          <a:p>
            <a:pPr fontAlgn="base">
              <a:buNone/>
            </a:pPr>
            <a:r>
              <a:rPr lang="el-GR" i="1" dirty="0" smtClean="0">
                <a:solidFill>
                  <a:srgbClr val="FF0000"/>
                </a:solidFill>
                <a:latin typeface="Georgia" pitchFamily="18" charset="0"/>
              </a:rPr>
              <a:t>Τα μάτια η πείνα </a:t>
            </a:r>
            <a:r>
              <a:rPr lang="el-GR" i="1" dirty="0" err="1" smtClean="0">
                <a:solidFill>
                  <a:srgbClr val="FF0000"/>
                </a:solidFill>
                <a:latin typeface="Georgia" pitchFamily="18" charset="0"/>
              </a:rPr>
              <a:t>εμαύρισε</a:t>
            </a:r>
            <a:r>
              <a:rPr lang="el-GR" i="1" dirty="0" smtClean="0">
                <a:solidFill>
                  <a:srgbClr val="FF0000"/>
                </a:solidFill>
                <a:latin typeface="Georgia" pitchFamily="18" charset="0"/>
              </a:rPr>
              <a:t>. Στα μάτια η μάνα </a:t>
            </a:r>
            <a:r>
              <a:rPr lang="el-GR" i="1" dirty="0" err="1" smtClean="0">
                <a:solidFill>
                  <a:srgbClr val="FF0000"/>
                </a:solidFill>
                <a:latin typeface="Georgia" pitchFamily="18" charset="0"/>
              </a:rPr>
              <a:t>μνέει</a:t>
            </a:r>
            <a:endParaRPr lang="el-GR" i="1" dirty="0" smtClean="0">
              <a:solidFill>
                <a:srgbClr val="FF0000"/>
              </a:solidFill>
              <a:latin typeface="Georgia" pitchFamily="18" charset="0"/>
            </a:endParaRPr>
          </a:p>
          <a:p>
            <a:pPr fontAlgn="base">
              <a:buNone/>
            </a:pPr>
            <a:endParaRPr lang="el-GR" dirty="0" smtClean="0">
              <a:solidFill>
                <a:srgbClr val="FF0000"/>
              </a:solidFill>
              <a:latin typeface="Georgia" pitchFamily="18" charset="0"/>
            </a:endParaRPr>
          </a:p>
          <a:p>
            <a:pPr fontAlgn="base"/>
            <a:r>
              <a:rPr lang="el-GR" dirty="0" smtClean="0">
                <a:latin typeface="Georgia" pitchFamily="18" charset="0"/>
              </a:rPr>
              <a:t>Το </a:t>
            </a:r>
            <a:r>
              <a:rPr lang="el-GR" dirty="0" err="1" smtClean="0">
                <a:latin typeface="Georgia" pitchFamily="18" charset="0"/>
              </a:rPr>
              <a:t>α΄</a:t>
            </a:r>
            <a:r>
              <a:rPr lang="el-GR" dirty="0" smtClean="0">
                <a:latin typeface="Georgia" pitchFamily="18" charset="0"/>
              </a:rPr>
              <a:t> ημιστίχιο με μια χαρακτηριστική </a:t>
            </a:r>
            <a:r>
              <a:rPr lang="el-GR" u="sng" dirty="0" smtClean="0">
                <a:latin typeface="Georgia" pitchFamily="18" charset="0"/>
              </a:rPr>
              <a:t>οπτική εικόνα</a:t>
            </a:r>
            <a:r>
              <a:rPr lang="el-GR" dirty="0" smtClean="0">
                <a:latin typeface="Georgia" pitchFamily="18" charset="0"/>
              </a:rPr>
              <a:t> «δείχνει» το μέγεθος της πείνας. Ταυτόχρονα μας θυμίζει εκείνη την έκφραση «μαύρισε το μάτι μου», έκφραση που απεικονίζει παραστατικά τη μεγάλη στέρηση. Η επανάληψη της λ. μάτια, επισημαίνει το σημείο όπου φανερώνεται η στέρηση. </a:t>
            </a:r>
          </a:p>
          <a:p>
            <a:pPr fontAlgn="base"/>
            <a:r>
              <a:rPr lang="el-GR" dirty="0" smtClean="0">
                <a:latin typeface="Georgia" pitchFamily="18" charset="0"/>
              </a:rPr>
              <a:t>Η πείνα λοιπόν, αποτυπώνεται με τον πιο ξεκάθαρο τρόπο, στα μάτια, που αποτελούν το πολυτιμότερο αγαθό του ανθρώπου. Και είναι το πολυτιμότερο αγαθό, αφού ένας από τους βαρύτερους όρκους, αναφέρεται </a:t>
            </a:r>
            <a:r>
              <a:rPr lang="el-GR" dirty="0" err="1" smtClean="0">
                <a:latin typeface="Georgia" pitchFamily="18" charset="0"/>
              </a:rPr>
              <a:t>σ΄</a:t>
            </a:r>
            <a:r>
              <a:rPr lang="el-GR" dirty="0" smtClean="0">
                <a:latin typeface="Georgia" pitchFamily="18" charset="0"/>
              </a:rPr>
              <a:t> αυτά: «στο φως μου».(Ας θυμηθούμε και την τρυφερή προσφώνηση της μάνας στο παιδί «μάτια μου».</a:t>
            </a:r>
          </a:p>
          <a:p>
            <a:endParaRPr lang="el-GR" dirty="0">
              <a:latin typeface="Georg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μάνα.jpg"/>
          <p:cNvPicPr>
            <a:picLocks noChangeAspect="1"/>
          </p:cNvPicPr>
          <p:nvPr/>
        </p:nvPicPr>
        <p:blipFill>
          <a:blip r:embed="rId2"/>
          <a:stretch>
            <a:fillRect/>
          </a:stretch>
        </p:blipFill>
        <p:spPr>
          <a:xfrm>
            <a:off x="2294913" y="457179"/>
            <a:ext cx="5920425" cy="48292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5578687"/>
          </a:xfrm>
        </p:spPr>
        <p:txBody>
          <a:bodyPr>
            <a:normAutofit lnSpcReduction="10000"/>
          </a:bodyPr>
          <a:lstStyle/>
          <a:p>
            <a:pPr fontAlgn="base">
              <a:buNone/>
            </a:pPr>
            <a:r>
              <a:rPr lang="el-GR" b="1" i="1" dirty="0" smtClean="0">
                <a:solidFill>
                  <a:srgbClr val="0070C0"/>
                </a:solidFill>
                <a:latin typeface="Georgia" pitchFamily="18" charset="0"/>
              </a:rPr>
              <a:t>Στέκει</a:t>
            </a:r>
            <a:r>
              <a:rPr lang="el-GR" i="1" dirty="0" smtClean="0">
                <a:solidFill>
                  <a:srgbClr val="0070C0"/>
                </a:solidFill>
                <a:latin typeface="Georgia" pitchFamily="18" charset="0"/>
              </a:rPr>
              <a:t> </a:t>
            </a:r>
            <a:r>
              <a:rPr lang="el-GR" i="1" dirty="0" smtClean="0">
                <a:solidFill>
                  <a:srgbClr val="7030A0"/>
                </a:solidFill>
                <a:latin typeface="Georgia" pitchFamily="18" charset="0"/>
              </a:rPr>
              <a:t>ο Σουλιώτης ο καλός </a:t>
            </a:r>
            <a:r>
              <a:rPr lang="el-GR" i="1" dirty="0" smtClean="0">
                <a:solidFill>
                  <a:srgbClr val="FFC000"/>
                </a:solidFill>
                <a:latin typeface="Georgia" pitchFamily="18" charset="0"/>
              </a:rPr>
              <a:t>παράμερα</a:t>
            </a:r>
            <a:r>
              <a:rPr lang="el-GR" i="1" dirty="0" smtClean="0">
                <a:solidFill>
                  <a:srgbClr val="0070C0"/>
                </a:solidFill>
                <a:latin typeface="Georgia" pitchFamily="18" charset="0"/>
              </a:rPr>
              <a:t> και </a:t>
            </a:r>
            <a:r>
              <a:rPr lang="el-GR" b="1" i="1" dirty="0" smtClean="0">
                <a:solidFill>
                  <a:srgbClr val="0070C0"/>
                </a:solidFill>
                <a:latin typeface="Georgia" pitchFamily="18" charset="0"/>
              </a:rPr>
              <a:t>κλαίει</a:t>
            </a:r>
          </a:p>
          <a:p>
            <a:pPr fontAlgn="base">
              <a:buNone/>
            </a:pPr>
            <a:endParaRPr lang="el-GR" dirty="0" smtClean="0">
              <a:latin typeface="Georgia" pitchFamily="18" charset="0"/>
            </a:endParaRPr>
          </a:p>
          <a:p>
            <a:pPr fontAlgn="base"/>
            <a:r>
              <a:rPr lang="el-GR" dirty="0" smtClean="0">
                <a:latin typeface="Georgia" pitchFamily="18" charset="0"/>
              </a:rPr>
              <a:t>Κατά την πολιορκία του Μεσολογγίου βρίσκονταν σ αυτό και πολλοί Σουλιώτες. Εδώ λοιπόν έχομε τη συγκλονιστική εικόνα του Σουλιώτη πολεμιστή, (</a:t>
            </a:r>
            <a:r>
              <a:rPr lang="el-GR" b="1" dirty="0" smtClean="0">
                <a:latin typeface="Georgia" pitchFamily="18" charset="0"/>
              </a:rPr>
              <a:t>καλός</a:t>
            </a:r>
            <a:r>
              <a:rPr lang="el-GR" dirty="0" smtClean="0">
                <a:latin typeface="Georgia" pitchFamily="18" charset="0"/>
              </a:rPr>
              <a:t> όχι με την στενά ηθική σημασία, αλλά με την πολεμική τελειότητα), ο οποίος στέκει «παράμερα», και κλαίει, όχι φυσικά από φόβο, αλλά από φιλότιμο και πίκρα, γιατί η πείνα τον έχει αποδυναμώσει, και έχει έτσι αχρηστεύσει την ιδιότητα του πολεμιστή. Το «κλαίει» δεν είναι δειλία είναι  περηφάνια. </a:t>
            </a:r>
          </a:p>
          <a:p>
            <a:pPr fontAlgn="base"/>
            <a:r>
              <a:rPr lang="el-GR" dirty="0" smtClean="0">
                <a:latin typeface="Georgia" pitchFamily="18" charset="0"/>
              </a:rPr>
              <a:t>Αυτή η εικόνα έρχεται σε </a:t>
            </a:r>
            <a:r>
              <a:rPr lang="el-GR" u="sng" dirty="0" smtClean="0">
                <a:latin typeface="Georgia" pitchFamily="18" charset="0"/>
              </a:rPr>
              <a:t>αντίθεση</a:t>
            </a:r>
            <a:r>
              <a:rPr lang="el-GR" dirty="0" smtClean="0">
                <a:latin typeface="Georgia" pitchFamily="18" charset="0"/>
              </a:rPr>
              <a:t> με </a:t>
            </a:r>
            <a:r>
              <a:rPr lang="el-GR" dirty="0" err="1" smtClean="0">
                <a:latin typeface="Georgia" pitchFamily="18" charset="0"/>
              </a:rPr>
              <a:t>με</a:t>
            </a:r>
            <a:r>
              <a:rPr lang="el-GR" dirty="0" smtClean="0">
                <a:latin typeface="Georgia" pitchFamily="18" charset="0"/>
              </a:rPr>
              <a:t> τη εικόνα του γενναίου και σκληροτράχηλου πολεμιστή.</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Σουλιώτης.jpg"/>
          <p:cNvPicPr>
            <a:picLocks noGrp="1" noChangeAspect="1"/>
          </p:cNvPicPr>
          <p:nvPr>
            <p:ph idx="1"/>
          </p:nvPr>
        </p:nvPicPr>
        <p:blipFill>
          <a:blip r:embed="rId2"/>
          <a:stretch>
            <a:fillRect/>
          </a:stretch>
        </p:blipFill>
        <p:spPr>
          <a:xfrm>
            <a:off x="2571736" y="357166"/>
            <a:ext cx="4121381" cy="574809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lnSpcReduction="10000"/>
          </a:bodyPr>
          <a:lstStyle/>
          <a:p>
            <a:pPr fontAlgn="base">
              <a:buNone/>
            </a:pPr>
            <a:r>
              <a:rPr lang="el-GR" i="1" dirty="0" smtClean="0">
                <a:solidFill>
                  <a:schemeClr val="accent6">
                    <a:lumMod val="50000"/>
                  </a:schemeClr>
                </a:solidFill>
                <a:latin typeface="Georgia" pitchFamily="18" charset="0"/>
              </a:rPr>
              <a:t>«Έρμο τουφέκι σκοτεινό, τι </a:t>
            </a:r>
            <a:r>
              <a:rPr lang="el-GR" i="1" dirty="0" err="1" smtClean="0">
                <a:solidFill>
                  <a:schemeClr val="accent6">
                    <a:lumMod val="50000"/>
                  </a:schemeClr>
                </a:solidFill>
                <a:latin typeface="Georgia" pitchFamily="18" charset="0"/>
              </a:rPr>
              <a:t>σ΄</a:t>
            </a:r>
            <a:r>
              <a:rPr lang="el-GR" i="1" dirty="0" smtClean="0">
                <a:solidFill>
                  <a:schemeClr val="accent6">
                    <a:lumMod val="50000"/>
                  </a:schemeClr>
                </a:solidFill>
                <a:latin typeface="Georgia" pitchFamily="18" charset="0"/>
              </a:rPr>
              <a:t> έχω ‘ </a:t>
            </a:r>
            <a:r>
              <a:rPr lang="el-GR" i="1" dirty="0" err="1" smtClean="0">
                <a:solidFill>
                  <a:schemeClr val="accent6">
                    <a:lumMod val="50000"/>
                  </a:schemeClr>
                </a:solidFill>
                <a:latin typeface="Georgia" pitchFamily="18" charset="0"/>
              </a:rPr>
              <a:t>γώ</a:t>
            </a:r>
            <a:r>
              <a:rPr lang="el-GR" i="1" dirty="0" smtClean="0">
                <a:solidFill>
                  <a:schemeClr val="accent6">
                    <a:lumMod val="50000"/>
                  </a:schemeClr>
                </a:solidFill>
                <a:latin typeface="Georgia" pitchFamily="18" charset="0"/>
              </a:rPr>
              <a:t> στο χέρι:</a:t>
            </a:r>
            <a:endParaRPr lang="el-GR" dirty="0" smtClean="0">
              <a:solidFill>
                <a:schemeClr val="accent6">
                  <a:lumMod val="50000"/>
                </a:schemeClr>
              </a:solidFill>
              <a:latin typeface="Georgia" pitchFamily="18" charset="0"/>
            </a:endParaRPr>
          </a:p>
          <a:p>
            <a:pPr fontAlgn="base">
              <a:buNone/>
            </a:pPr>
            <a:r>
              <a:rPr lang="el-GR" i="1" dirty="0" smtClean="0">
                <a:solidFill>
                  <a:schemeClr val="accent6">
                    <a:lumMod val="50000"/>
                  </a:schemeClr>
                </a:solidFill>
                <a:latin typeface="Georgia" pitchFamily="18" charset="0"/>
              </a:rPr>
              <a:t>οπού συ μου </a:t>
            </a:r>
            <a:r>
              <a:rPr lang="el-GR" i="1" dirty="0" err="1" smtClean="0">
                <a:solidFill>
                  <a:schemeClr val="accent6">
                    <a:lumMod val="50000"/>
                  </a:schemeClr>
                </a:solidFill>
                <a:latin typeface="Georgia" pitchFamily="18" charset="0"/>
              </a:rPr>
              <a:t>΄γινες</a:t>
            </a:r>
            <a:r>
              <a:rPr lang="el-GR" i="1" dirty="0" smtClean="0">
                <a:solidFill>
                  <a:schemeClr val="accent6">
                    <a:lumMod val="50000"/>
                  </a:schemeClr>
                </a:solidFill>
                <a:latin typeface="Georgia" pitchFamily="18" charset="0"/>
              </a:rPr>
              <a:t> βαρύ κι ο Αγαρηνός το ξέρει»</a:t>
            </a:r>
            <a:endParaRPr lang="el-GR" dirty="0" smtClean="0">
              <a:solidFill>
                <a:schemeClr val="accent6">
                  <a:lumMod val="50000"/>
                </a:schemeClr>
              </a:solidFill>
              <a:latin typeface="Georgia" pitchFamily="18" charset="0"/>
            </a:endParaRPr>
          </a:p>
          <a:p>
            <a:pPr fontAlgn="base"/>
            <a:endParaRPr lang="el-GR" dirty="0" smtClean="0">
              <a:latin typeface="Georgia" pitchFamily="18" charset="0"/>
            </a:endParaRPr>
          </a:p>
          <a:p>
            <a:pPr fontAlgn="base"/>
            <a:r>
              <a:rPr lang="el-GR" dirty="0" smtClean="0">
                <a:latin typeface="Georgia" pitchFamily="18" charset="0"/>
              </a:rPr>
              <a:t>Εδώ ο Σουλιώτης απευθύνεται στο τουφέκι του (προσωποποίηση), αποκαλώντας το έρμο και σκοτεινό (=καημένο, παρατημένο, δύστυχο), </a:t>
            </a:r>
            <a:r>
              <a:rPr lang="el-GR" i="1" dirty="0" smtClean="0">
                <a:solidFill>
                  <a:srgbClr val="00B0F0"/>
                </a:solidFill>
                <a:latin typeface="Georgia" pitchFamily="18" charset="0"/>
              </a:rPr>
              <a:t>θεωρώντας μάταιη την ύπαρξη του</a:t>
            </a:r>
            <a:r>
              <a:rPr lang="el-GR" dirty="0" smtClean="0">
                <a:latin typeface="Georgia" pitchFamily="18" charset="0"/>
              </a:rPr>
              <a:t>. </a:t>
            </a:r>
          </a:p>
          <a:p>
            <a:pPr fontAlgn="base"/>
            <a:r>
              <a:rPr lang="el-GR" dirty="0" smtClean="0">
                <a:latin typeface="Georgia" pitchFamily="18" charset="0"/>
              </a:rPr>
              <a:t>Στον τελευταίο στίχο α) αιτιολογείται το περιεχόμενο των δύο προηγούμενων στίχων και</a:t>
            </a:r>
          </a:p>
          <a:p>
            <a:pPr fontAlgn="base">
              <a:buNone/>
            </a:pPr>
            <a:r>
              <a:rPr lang="el-GR" dirty="0" smtClean="0">
                <a:latin typeface="Georgia" pitchFamily="18" charset="0"/>
              </a:rPr>
              <a:t> β) επιτείνεται η απελπισία του πολεμιστή που οφείλεται στο γεγονός ότι οι εχθροί γνωρίζουν την εξάντληση και την αδυναμία του, πράγμα που κάνει τη θέση των πολιορκημένων, ακόμη δυσχερέστερη.</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a:bodyPr>
          <a:lstStyle/>
          <a:p>
            <a:pPr fontAlgn="base">
              <a:buNone/>
            </a:pPr>
            <a:r>
              <a:rPr lang="el-GR" b="1" dirty="0" smtClean="0">
                <a:latin typeface="Georgia" pitchFamily="18" charset="0"/>
              </a:rPr>
              <a:t>Τα πρόσωπα του «δράματος»</a:t>
            </a:r>
          </a:p>
          <a:p>
            <a:pPr fontAlgn="base">
              <a:buNone/>
            </a:pPr>
            <a:endParaRPr lang="el-GR" dirty="0" smtClean="0">
              <a:latin typeface="Georgia" pitchFamily="18" charset="0"/>
            </a:endParaRPr>
          </a:p>
          <a:p>
            <a:pPr fontAlgn="base"/>
            <a:r>
              <a:rPr lang="el-GR" dirty="0" smtClean="0">
                <a:latin typeface="Georgia" pitchFamily="18" charset="0"/>
              </a:rPr>
              <a:t>Η Μεσολογγίτισσα μάνα εκπροσωπεί τον άμαχο πληθυσμό, ενώ ο Σουλιώτης υπερασπιστής του Μεσολογγίου, τους πολεμιστές.</a:t>
            </a:r>
          </a:p>
          <a:p>
            <a:pPr fontAlgn="base"/>
            <a:r>
              <a:rPr lang="el-GR" dirty="0" smtClean="0">
                <a:latin typeface="Georgia" pitchFamily="18" charset="0"/>
              </a:rPr>
              <a:t>Τα δύο αυτά πρόσωπα έχουν κοινά χαρακτηριστικά: </a:t>
            </a:r>
          </a:p>
          <a:p>
            <a:pPr fontAlgn="base">
              <a:buNone/>
            </a:pPr>
            <a:r>
              <a:rPr lang="el-GR" dirty="0" smtClean="0">
                <a:latin typeface="Georgia" pitchFamily="18" charset="0"/>
              </a:rPr>
              <a:t>α) και οι δύο είναι πεινασμένοι και εξαντλημένοι </a:t>
            </a:r>
          </a:p>
          <a:p>
            <a:pPr fontAlgn="base">
              <a:buNone/>
            </a:pPr>
            <a:r>
              <a:rPr lang="el-GR" dirty="0" smtClean="0">
                <a:latin typeface="Georgia" pitchFamily="18" charset="0"/>
              </a:rPr>
              <a:t>β) και οι δύο βρίσκονται παράμερα, στο περιθώριο </a:t>
            </a:r>
          </a:p>
          <a:p>
            <a:pPr fontAlgn="base">
              <a:buNone/>
            </a:pPr>
            <a:r>
              <a:rPr lang="el-GR" dirty="0" smtClean="0">
                <a:latin typeface="Georgia" pitchFamily="18" charset="0"/>
              </a:rPr>
              <a:t>γ) και οι δύο έχουν χάσει τις πραγματικές τους ιδιότητες: η μάνα της τροφού  και ο Σουλιώτης του πολεμιστή.</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2852"/>
            <a:ext cx="8686800" cy="6500858"/>
          </a:xfrm>
        </p:spPr>
        <p:txBody>
          <a:bodyPr>
            <a:normAutofit fontScale="70000" lnSpcReduction="20000"/>
          </a:bodyPr>
          <a:lstStyle/>
          <a:p>
            <a:pPr fontAlgn="base">
              <a:buNone/>
            </a:pPr>
            <a:r>
              <a:rPr lang="el-GR" b="1" dirty="0" smtClean="0">
                <a:latin typeface="Georgia" pitchFamily="18" charset="0"/>
              </a:rPr>
              <a:t>Εκφραστικά μέσα</a:t>
            </a:r>
            <a:endParaRPr lang="el-GR" dirty="0" smtClean="0">
              <a:latin typeface="Georgia" pitchFamily="18" charset="0"/>
            </a:endParaRPr>
          </a:p>
          <a:p>
            <a:pPr fontAlgn="base"/>
            <a:r>
              <a:rPr lang="el-GR" dirty="0" smtClean="0">
                <a:latin typeface="Georgia" pitchFamily="18" charset="0"/>
              </a:rPr>
              <a:t>Ο ποιητής, προκειμένου να «ντύσει» το περιεχόμενο των στίχων του με το τελειότερο «ένδυμα», την τελειότερη μορφή και παράλληλα να αισθητοποιήσει μα τον πιο παραστατικό τρόπο την δραματική κατάσταση των πολιορκημένων χρησιμοποιεί τα παρακάτω εκφραστικά μέσα:</a:t>
            </a:r>
          </a:p>
          <a:p>
            <a:pPr fontAlgn="base"/>
            <a:r>
              <a:rPr lang="el-GR" b="1" dirty="0" smtClean="0">
                <a:latin typeface="Georgia" pitchFamily="18" charset="0"/>
              </a:rPr>
              <a:t>Εικόνες</a:t>
            </a:r>
            <a:r>
              <a:rPr lang="el-GR" dirty="0" smtClean="0">
                <a:latin typeface="Georgia" pitchFamily="18" charset="0"/>
              </a:rPr>
              <a:t>(ηχητικές και οπτικές): ο κάμπος με τη νεκρική σιωπή, το πουλί που λαλεί και τρώει, η μάνα με τους μαύρους κύκλους  στα μάτια, ο Σουλιώτης που κλαίει και μιλάει στο τουφέκι του.</a:t>
            </a:r>
          </a:p>
          <a:p>
            <a:pPr fontAlgn="base"/>
            <a:r>
              <a:rPr lang="el-GR" dirty="0" smtClean="0">
                <a:latin typeface="Georgia" pitchFamily="18" charset="0"/>
              </a:rPr>
              <a:t>Ο </a:t>
            </a:r>
            <a:r>
              <a:rPr lang="el-GR" b="1" dirty="0" smtClean="0">
                <a:latin typeface="Georgia" pitchFamily="18" charset="0"/>
              </a:rPr>
              <a:t>διάλογος</a:t>
            </a:r>
            <a:r>
              <a:rPr lang="el-GR" dirty="0" smtClean="0">
                <a:latin typeface="Georgia" pitchFamily="18" charset="0"/>
              </a:rPr>
              <a:t> του Σουλιώτη με το τουφέκι του (</a:t>
            </a:r>
            <a:r>
              <a:rPr lang="el-GR" b="1" dirty="0" smtClean="0">
                <a:latin typeface="Georgia" pitchFamily="18" charset="0"/>
              </a:rPr>
              <a:t>προσωποποίηση</a:t>
            </a:r>
            <a:r>
              <a:rPr lang="el-GR" dirty="0" smtClean="0">
                <a:latin typeface="Georgia" pitchFamily="18" charset="0"/>
              </a:rPr>
              <a:t>)</a:t>
            </a:r>
          </a:p>
          <a:p>
            <a:pPr fontAlgn="base"/>
            <a:r>
              <a:rPr lang="el-GR" dirty="0" smtClean="0">
                <a:latin typeface="Georgia" pitchFamily="18" charset="0"/>
              </a:rPr>
              <a:t>Η </a:t>
            </a:r>
            <a:r>
              <a:rPr lang="el-GR" b="1" dirty="0" smtClean="0">
                <a:latin typeface="Georgia" pitchFamily="18" charset="0"/>
              </a:rPr>
              <a:t>μεταφορά</a:t>
            </a:r>
            <a:r>
              <a:rPr lang="el-GR" dirty="0" smtClean="0">
                <a:latin typeface="Georgia" pitchFamily="18" charset="0"/>
              </a:rPr>
              <a:t>: του τάφου, βασιλεύει, σκοτεινό)</a:t>
            </a:r>
          </a:p>
          <a:p>
            <a:pPr fontAlgn="base"/>
            <a:r>
              <a:rPr lang="el-GR" b="1" dirty="0" smtClean="0">
                <a:latin typeface="Georgia" pitchFamily="18" charset="0"/>
              </a:rPr>
              <a:t>Παρήχηση</a:t>
            </a:r>
            <a:r>
              <a:rPr lang="el-GR" dirty="0" smtClean="0">
                <a:latin typeface="Georgia" pitchFamily="18" charset="0"/>
              </a:rPr>
              <a:t> του λ και του ρ: </a:t>
            </a:r>
            <a:r>
              <a:rPr lang="el-GR" b="1" dirty="0" smtClean="0">
                <a:latin typeface="Georgia" pitchFamily="18" charset="0"/>
              </a:rPr>
              <a:t>λ</a:t>
            </a:r>
            <a:r>
              <a:rPr lang="el-GR" dirty="0" smtClean="0">
                <a:latin typeface="Georgia" pitchFamily="18" charset="0"/>
              </a:rPr>
              <a:t>α</a:t>
            </a:r>
            <a:r>
              <a:rPr lang="el-GR" b="1" dirty="0" smtClean="0">
                <a:latin typeface="Georgia" pitchFamily="18" charset="0"/>
              </a:rPr>
              <a:t>λ</a:t>
            </a:r>
            <a:r>
              <a:rPr lang="el-GR" dirty="0" smtClean="0">
                <a:latin typeface="Georgia" pitchFamily="18" charset="0"/>
              </a:rPr>
              <a:t>εί που</a:t>
            </a:r>
            <a:r>
              <a:rPr lang="el-GR" b="1" dirty="0" smtClean="0">
                <a:latin typeface="Georgia" pitchFamily="18" charset="0"/>
              </a:rPr>
              <a:t>λ</a:t>
            </a:r>
            <a:r>
              <a:rPr lang="el-GR" dirty="0" smtClean="0">
                <a:latin typeface="Georgia" pitchFamily="18" charset="0"/>
              </a:rPr>
              <a:t>ί, παί</a:t>
            </a:r>
            <a:r>
              <a:rPr lang="el-GR" b="1" dirty="0" smtClean="0">
                <a:latin typeface="Georgia" pitchFamily="18" charset="0"/>
              </a:rPr>
              <a:t>ρ</a:t>
            </a:r>
            <a:r>
              <a:rPr lang="el-GR" dirty="0" smtClean="0">
                <a:latin typeface="Georgia" pitchFamily="18" charset="0"/>
              </a:rPr>
              <a:t>νει σπυ</a:t>
            </a:r>
            <a:r>
              <a:rPr lang="el-GR" b="1" dirty="0" smtClean="0">
                <a:latin typeface="Georgia" pitchFamily="18" charset="0"/>
              </a:rPr>
              <a:t>ρ</a:t>
            </a:r>
            <a:r>
              <a:rPr lang="el-GR" dirty="0" smtClean="0">
                <a:latin typeface="Georgia" pitchFamily="18" charset="0"/>
              </a:rPr>
              <a:t>ί</a:t>
            </a:r>
          </a:p>
          <a:p>
            <a:pPr fontAlgn="base"/>
            <a:r>
              <a:rPr lang="el-GR" b="1" dirty="0" smtClean="0">
                <a:latin typeface="Georgia" pitchFamily="18" charset="0"/>
              </a:rPr>
              <a:t>Επανάληψη</a:t>
            </a:r>
            <a:r>
              <a:rPr lang="el-GR" dirty="0" smtClean="0">
                <a:latin typeface="Georgia" pitchFamily="18" charset="0"/>
              </a:rPr>
              <a:t>: τα </a:t>
            </a:r>
            <a:r>
              <a:rPr lang="el-GR" dirty="0" err="1" smtClean="0">
                <a:latin typeface="Georgia" pitchFamily="18" charset="0"/>
              </a:rPr>
              <a:t>μάτια….στα</a:t>
            </a:r>
            <a:r>
              <a:rPr lang="el-GR" dirty="0" smtClean="0">
                <a:latin typeface="Georgia" pitchFamily="18" charset="0"/>
              </a:rPr>
              <a:t> μάτια</a:t>
            </a:r>
          </a:p>
          <a:p>
            <a:pPr fontAlgn="base"/>
            <a:r>
              <a:rPr lang="el-GR" b="1" dirty="0" smtClean="0">
                <a:latin typeface="Georgia" pitchFamily="18" charset="0"/>
              </a:rPr>
              <a:t>Αντιθέσεις</a:t>
            </a:r>
            <a:r>
              <a:rPr lang="el-GR" dirty="0" smtClean="0">
                <a:latin typeface="Georgia" pitchFamily="18" charset="0"/>
              </a:rPr>
              <a:t>: α)Ο </a:t>
            </a:r>
            <a:r>
              <a:rPr lang="el-GR" dirty="0" err="1" smtClean="0">
                <a:latin typeface="Georgia" pitchFamily="18" charset="0"/>
              </a:rPr>
              <a:t>α΄</a:t>
            </a:r>
            <a:r>
              <a:rPr lang="el-GR" dirty="0" smtClean="0">
                <a:latin typeface="Georgia" pitchFamily="18" charset="0"/>
              </a:rPr>
              <a:t> με τον </a:t>
            </a:r>
            <a:r>
              <a:rPr lang="el-GR" dirty="0" err="1" smtClean="0">
                <a:latin typeface="Georgia" pitchFamily="18" charset="0"/>
              </a:rPr>
              <a:t>β΄</a:t>
            </a:r>
            <a:r>
              <a:rPr lang="el-GR" dirty="0" smtClean="0">
                <a:latin typeface="Georgia" pitchFamily="18" charset="0"/>
              </a:rPr>
              <a:t> στίχο, δηλ. η απόλυτη, νεκρική σιωπή και ακινησία με τη κίνηση, τη δράση και την ύπαρξη εμψύχων. β)το </a:t>
            </a:r>
            <a:r>
              <a:rPr lang="el-GR" dirty="0" err="1" smtClean="0">
                <a:latin typeface="Georgia" pitchFamily="18" charset="0"/>
              </a:rPr>
              <a:t>α΄</a:t>
            </a:r>
            <a:r>
              <a:rPr lang="el-GR" dirty="0" smtClean="0">
                <a:latin typeface="Georgia" pitchFamily="18" charset="0"/>
              </a:rPr>
              <a:t> ημιστίχιο του </a:t>
            </a:r>
            <a:r>
              <a:rPr lang="el-GR" dirty="0" err="1" smtClean="0">
                <a:latin typeface="Georgia" pitchFamily="18" charset="0"/>
              </a:rPr>
              <a:t>β΄</a:t>
            </a:r>
            <a:r>
              <a:rPr lang="el-GR" dirty="0" smtClean="0">
                <a:latin typeface="Georgia" pitchFamily="18" charset="0"/>
              </a:rPr>
              <a:t> στίχου, με το </a:t>
            </a:r>
            <a:r>
              <a:rPr lang="el-GR" dirty="0" err="1" smtClean="0">
                <a:latin typeface="Georgia" pitchFamily="18" charset="0"/>
              </a:rPr>
              <a:t>β΄</a:t>
            </a:r>
            <a:r>
              <a:rPr lang="el-GR" dirty="0" smtClean="0">
                <a:latin typeface="Georgia" pitchFamily="18" charset="0"/>
              </a:rPr>
              <a:t> ημιστίχιο: το πουλάκι έχει να φάει εν αντιθέσει με τον άνθρωπο, ένα όν </a:t>
            </a:r>
            <a:r>
              <a:rPr lang="el-GR" dirty="0" err="1" smtClean="0">
                <a:latin typeface="Georgia" pitchFamily="18" charset="0"/>
              </a:rPr>
              <a:t>ανώτερο.γ</a:t>
            </a:r>
            <a:r>
              <a:rPr lang="el-GR" dirty="0" smtClean="0">
                <a:latin typeface="Georgia" pitchFamily="18" charset="0"/>
              </a:rPr>
              <a:t>)Η εικόνα του καλού Σουλιώτη έρχεται σε αντίθεση με την αναμενόμενη εικόνα του γενναίου πολεμιστή. δ) μπορούμε να αναφέρουμε και τον τίτλο του αποσπάσματος ελεύθεροι(εσωτερικά) αλλά πολιορκημένοι( από τον φυσικό εχθρό και τον πόθο για τη ζωή που οργιάζει έξω)</a:t>
            </a:r>
          </a:p>
          <a:p>
            <a:pPr fontAlgn="base"/>
            <a:r>
              <a:rPr lang="el-GR" b="1" dirty="0" smtClean="0">
                <a:latin typeface="Georgia" pitchFamily="18" charset="0"/>
              </a:rPr>
              <a:t>Χρήση επιθετικών προσδιορισμών</a:t>
            </a:r>
            <a:r>
              <a:rPr lang="el-GR" dirty="0" smtClean="0">
                <a:latin typeface="Georgia" pitchFamily="18" charset="0"/>
              </a:rPr>
              <a:t>: άκρα σιωπή, Σουλιώτης ο καλός, τουφέκι σκοτεινό, αλλά και ελεύθεροι πολιορκημένοι(αντιφατικός)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81328"/>
            <a:ext cx="9144000" cy="4525963"/>
          </a:xfrm>
        </p:spPr>
        <p:txBody>
          <a:bodyPr/>
          <a:lstStyle/>
          <a:p>
            <a:pPr>
              <a:buNone/>
            </a:pPr>
            <a:r>
              <a:rPr lang="el-GR" sz="3200" dirty="0" smtClean="0">
                <a:latin typeface="Georgia" pitchFamily="18" charset="0"/>
              </a:rPr>
              <a:t>   </a:t>
            </a:r>
            <a:r>
              <a:rPr lang="el-GR" sz="2800" b="1" dirty="0" smtClean="0">
                <a:solidFill>
                  <a:srgbClr val="00B0F0"/>
                </a:solidFill>
                <a:latin typeface="Georgia" pitchFamily="18" charset="0"/>
              </a:rPr>
              <a:t>ΤΟΣΟ ΟΙ ΑΝΤΡΕΣ ΟΣΟ ΚΑΙ ΟΙ ΓΥΝΑΙΚΕΣ </a:t>
            </a:r>
          </a:p>
          <a:p>
            <a:pPr>
              <a:buNone/>
            </a:pPr>
            <a:r>
              <a:rPr lang="el-GR" sz="2800" b="1" dirty="0" smtClean="0">
                <a:solidFill>
                  <a:srgbClr val="00B0F0"/>
                </a:solidFill>
                <a:latin typeface="Georgia" pitchFamily="18" charset="0"/>
              </a:rPr>
              <a:t>   ΝΙΚΟΥΝ ΜΕ ΤΟΝ ΤΡΟΠΟ ΤΟΥΣ ΚΑΙ  ΑΝΑΔΕΙΚΝΥΟΝΤΑΙ ΑΝΩΤΕΡΟΙ</a:t>
            </a:r>
          </a:p>
          <a:p>
            <a:pPr>
              <a:buNone/>
            </a:pPr>
            <a:endParaRPr lang="el-GR" sz="3600" dirty="0" smtClean="0">
              <a:latin typeface="Georgia" pitchFamily="18" charset="0"/>
            </a:endParaRPr>
          </a:p>
          <a:p>
            <a:pPr>
              <a:buNone/>
            </a:pPr>
            <a:r>
              <a:rPr lang="el-GR" sz="3600" dirty="0" smtClean="0">
                <a:latin typeface="Georgia" pitchFamily="18" charset="0"/>
              </a:rPr>
              <a:t>Από τους Στοχασμούς του ποιητή</a:t>
            </a:r>
            <a:endParaRPr lang="el-GR" sz="3600" dirty="0">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507249"/>
          </a:xfrm>
        </p:spPr>
        <p:txBody>
          <a:bodyPr>
            <a:normAutofit fontScale="92500" lnSpcReduction="20000"/>
          </a:bodyPr>
          <a:lstStyle/>
          <a:p>
            <a:pPr>
              <a:buNone/>
            </a:pPr>
            <a:r>
              <a:rPr lang="el-GR" b="1" dirty="0" smtClean="0"/>
              <a:t>II</a:t>
            </a:r>
          </a:p>
          <a:p>
            <a:pPr>
              <a:buNone/>
            </a:pPr>
            <a:r>
              <a:rPr lang="el-GR" dirty="0" smtClean="0">
                <a:solidFill>
                  <a:srgbClr val="7030A0"/>
                </a:solidFill>
                <a:latin typeface="Georgia" pitchFamily="18" charset="0"/>
              </a:rPr>
              <a:t>         O Απρίλης με τον Έρωτα χορεύουν και γελούνε,</a:t>
            </a:r>
            <a:br>
              <a:rPr lang="el-GR" dirty="0" smtClean="0">
                <a:solidFill>
                  <a:srgbClr val="7030A0"/>
                </a:solidFill>
                <a:latin typeface="Georgia" pitchFamily="18" charset="0"/>
              </a:rPr>
            </a:br>
            <a:r>
              <a:rPr lang="el-GR" dirty="0" smtClean="0">
                <a:solidFill>
                  <a:srgbClr val="7030A0"/>
                </a:solidFill>
                <a:latin typeface="Georgia" pitchFamily="18" charset="0"/>
              </a:rPr>
              <a:t>κι </a:t>
            </a:r>
            <a:r>
              <a:rPr lang="el-GR" dirty="0" err="1" smtClean="0">
                <a:solidFill>
                  <a:srgbClr val="7030A0"/>
                </a:solidFill>
                <a:latin typeface="Georgia" pitchFamily="18" charset="0"/>
              </a:rPr>
              <a:t>όσ</a:t>
            </a:r>
            <a:r>
              <a:rPr lang="el-GR" dirty="0" smtClean="0">
                <a:solidFill>
                  <a:srgbClr val="7030A0"/>
                </a:solidFill>
                <a:latin typeface="Georgia" pitchFamily="18" charset="0"/>
              </a:rPr>
              <a:t>' άνθια βγαίνουν και καρποί </a:t>
            </a:r>
            <a:r>
              <a:rPr lang="el-GR" dirty="0" err="1" smtClean="0">
                <a:solidFill>
                  <a:srgbClr val="7030A0"/>
                </a:solidFill>
                <a:latin typeface="Georgia" pitchFamily="18" charset="0"/>
              </a:rPr>
              <a:t>τόσ</a:t>
            </a:r>
            <a:r>
              <a:rPr lang="el-GR" dirty="0" smtClean="0">
                <a:solidFill>
                  <a:srgbClr val="7030A0"/>
                </a:solidFill>
                <a:latin typeface="Georgia" pitchFamily="18" charset="0"/>
              </a:rPr>
              <a:t>' άρματα σε κλειούνε.</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70C0"/>
                </a:solidFill>
                <a:latin typeface="Georgia" pitchFamily="18" charset="0"/>
              </a:rPr>
              <a:t>.....................................................................................</a:t>
            </a:r>
            <a:br>
              <a:rPr lang="el-GR" dirty="0" smtClean="0">
                <a:solidFill>
                  <a:srgbClr val="0070C0"/>
                </a:solidFill>
                <a:latin typeface="Georgia" pitchFamily="18" charset="0"/>
              </a:rPr>
            </a:br>
            <a:r>
              <a:rPr lang="el-GR" i="1" dirty="0" smtClean="0">
                <a:solidFill>
                  <a:srgbClr val="0070C0"/>
                </a:solidFill>
                <a:latin typeface="Georgia" pitchFamily="18" charset="0"/>
              </a:rPr>
              <a:t>Λευκό βουνάκι πρόβατα κινούμενο βελάζει,</a:t>
            </a:r>
            <a:br>
              <a:rPr lang="el-GR" i="1" dirty="0" smtClean="0">
                <a:solidFill>
                  <a:srgbClr val="0070C0"/>
                </a:solidFill>
                <a:latin typeface="Georgia" pitchFamily="18" charset="0"/>
              </a:rPr>
            </a:br>
            <a:r>
              <a:rPr lang="el-GR" i="1" dirty="0" smtClean="0">
                <a:solidFill>
                  <a:srgbClr val="0070C0"/>
                </a:solidFill>
                <a:latin typeface="Georgia" pitchFamily="18" charset="0"/>
              </a:rPr>
              <a:t>και μες στη θάλασσα βαθιά ξαναπετιέται πάλι,</a:t>
            </a:r>
            <a:br>
              <a:rPr lang="el-GR" i="1" dirty="0" smtClean="0">
                <a:solidFill>
                  <a:srgbClr val="0070C0"/>
                </a:solidFill>
                <a:latin typeface="Georgia" pitchFamily="18" charset="0"/>
              </a:rPr>
            </a:br>
            <a:r>
              <a:rPr lang="el-GR" i="1" dirty="0" smtClean="0">
                <a:solidFill>
                  <a:srgbClr val="0070C0"/>
                </a:solidFill>
                <a:latin typeface="Georgia" pitchFamily="18" charset="0"/>
              </a:rPr>
              <a:t>π' ολονυχτίς </a:t>
            </a:r>
            <a:r>
              <a:rPr lang="el-GR" i="1" dirty="0" err="1" smtClean="0">
                <a:solidFill>
                  <a:srgbClr val="0070C0"/>
                </a:solidFill>
                <a:latin typeface="Georgia" pitchFamily="18" charset="0"/>
              </a:rPr>
              <a:t>εσύσμιξε</a:t>
            </a:r>
            <a:r>
              <a:rPr lang="el-GR" i="1" dirty="0" smtClean="0">
                <a:solidFill>
                  <a:srgbClr val="0070C0"/>
                </a:solidFill>
                <a:latin typeface="Georgia" pitchFamily="18" charset="0"/>
              </a:rPr>
              <a:t> με τ' ουρανού τα κάλλη.</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B0F0"/>
                </a:solidFill>
                <a:latin typeface="Georgia" pitchFamily="18" charset="0"/>
              </a:rPr>
              <a:t>Και μες στης λίμνης τα νερά, </a:t>
            </a:r>
            <a:r>
              <a:rPr lang="el-GR" dirty="0" err="1" smtClean="0">
                <a:solidFill>
                  <a:srgbClr val="00B0F0"/>
                </a:solidFill>
                <a:latin typeface="Georgia" pitchFamily="18" charset="0"/>
              </a:rPr>
              <a:t>όπ</a:t>
            </a:r>
            <a:r>
              <a:rPr lang="el-GR" dirty="0" smtClean="0">
                <a:solidFill>
                  <a:srgbClr val="00B0F0"/>
                </a:solidFill>
                <a:latin typeface="Georgia" pitchFamily="18" charset="0"/>
              </a:rPr>
              <a:t>' έφθασε μ’ </a:t>
            </a:r>
            <a:r>
              <a:rPr lang="el-GR" dirty="0" err="1" smtClean="0">
                <a:solidFill>
                  <a:srgbClr val="00B0F0"/>
                </a:solidFill>
                <a:latin typeface="Georgia" pitchFamily="18" charset="0"/>
              </a:rPr>
              <a:t>ασπούδα</a:t>
            </a:r>
            <a:r>
              <a:rPr lang="el-GR" dirty="0" smtClean="0">
                <a:solidFill>
                  <a:srgbClr val="00B0F0"/>
                </a:solidFill>
                <a:latin typeface="Georgia" pitchFamily="18" charset="0"/>
              </a:rPr>
              <a:t>,</a:t>
            </a:r>
            <a:br>
              <a:rPr lang="el-GR" dirty="0" smtClean="0">
                <a:solidFill>
                  <a:srgbClr val="00B0F0"/>
                </a:solidFill>
                <a:latin typeface="Georgia" pitchFamily="18" charset="0"/>
              </a:rPr>
            </a:br>
            <a:r>
              <a:rPr lang="el-GR" dirty="0" smtClean="0">
                <a:solidFill>
                  <a:srgbClr val="00B0F0"/>
                </a:solidFill>
                <a:latin typeface="Georgia" pitchFamily="18" charset="0"/>
              </a:rPr>
              <a:t>έπαιξε με τον ίσκιο της γαλάζια πεταλούδα,</a:t>
            </a:r>
            <a:br>
              <a:rPr lang="el-GR" dirty="0" smtClean="0">
                <a:solidFill>
                  <a:srgbClr val="00B0F0"/>
                </a:solidFill>
                <a:latin typeface="Georgia" pitchFamily="18" charset="0"/>
              </a:rPr>
            </a:br>
            <a:r>
              <a:rPr lang="el-GR" dirty="0" smtClean="0">
                <a:solidFill>
                  <a:srgbClr val="00B0F0"/>
                </a:solidFill>
                <a:latin typeface="Georgia" pitchFamily="18" charset="0"/>
              </a:rPr>
              <a:t>που </a:t>
            </a:r>
            <a:r>
              <a:rPr lang="el-GR" dirty="0" err="1" smtClean="0">
                <a:solidFill>
                  <a:srgbClr val="00B0F0"/>
                </a:solidFill>
                <a:latin typeface="Georgia" pitchFamily="18" charset="0"/>
              </a:rPr>
              <a:t>ευώδιασε</a:t>
            </a:r>
            <a:r>
              <a:rPr lang="el-GR" dirty="0" smtClean="0">
                <a:solidFill>
                  <a:srgbClr val="00B0F0"/>
                </a:solidFill>
                <a:latin typeface="Georgia" pitchFamily="18" charset="0"/>
              </a:rPr>
              <a:t> τον ύπνο της μέσα στον άγριο κρίνο</a:t>
            </a:r>
            <a:r>
              <a:rPr lang="el-GR" dirty="0" smtClean="0">
                <a:solidFill>
                  <a:srgbClr val="0070C0"/>
                </a:solidFill>
                <a:latin typeface="Georgia" pitchFamily="18" charset="0"/>
              </a:rPr>
              <a:t>·</a:t>
            </a:r>
            <a:br>
              <a:rPr lang="el-GR" dirty="0" smtClean="0">
                <a:solidFill>
                  <a:srgbClr val="0070C0"/>
                </a:solidFill>
                <a:latin typeface="Georgia" pitchFamily="18" charset="0"/>
              </a:rPr>
            </a:br>
            <a:r>
              <a:rPr lang="el-GR" dirty="0" smtClean="0">
                <a:solidFill>
                  <a:srgbClr val="00B050"/>
                </a:solidFill>
                <a:latin typeface="Georgia" pitchFamily="18" charset="0"/>
              </a:rPr>
              <a:t>το σκουληκάκι βρίσκεται σ' ώρα γλυκιά κι εκείνο.</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chemeClr val="accent6">
                    <a:lumMod val="50000"/>
                  </a:schemeClr>
                </a:solidFill>
                <a:latin typeface="Georgia" pitchFamily="18" charset="0"/>
              </a:rPr>
              <a:t>Μάγεμα η φύσις κι όνειρο στην ομορφιά και χάρη·</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chemeClr val="accent2">
                    <a:lumMod val="50000"/>
                  </a:schemeClr>
                </a:solidFill>
                <a:latin typeface="Georgia" pitchFamily="18" charset="0"/>
              </a:rPr>
              <a:t>η μαύρη πέτρα ολόχρυση και το ξερό χορτάρι.</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2060"/>
                </a:solidFill>
                <a:latin typeface="Georgia" pitchFamily="18" charset="0"/>
              </a:rPr>
              <a:t>Με χίλιες βρύσες χύνεται, με χίλιες γλώσσες κρένει:</a:t>
            </a:r>
            <a:br>
              <a:rPr lang="el-GR" dirty="0" smtClean="0">
                <a:solidFill>
                  <a:srgbClr val="002060"/>
                </a:solidFill>
                <a:latin typeface="Georgia" pitchFamily="18" charset="0"/>
              </a:rPr>
            </a:br>
            <a:r>
              <a:rPr lang="el-GR" dirty="0" smtClean="0">
                <a:solidFill>
                  <a:srgbClr val="002060"/>
                </a:solidFill>
                <a:latin typeface="Georgia" pitchFamily="18" charset="0"/>
              </a:rPr>
              <a:t>«Όποιος πεθάνει σήμερα χίλιες φορές πεθαίνει».</a:t>
            </a:r>
          </a:p>
          <a:p>
            <a:endParaRPr lang="el-GR"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λιμνοθάλασσα.jpg"/>
          <p:cNvPicPr>
            <a:picLocks noGrp="1" noChangeAspect="1"/>
          </p:cNvPicPr>
          <p:nvPr>
            <p:ph idx="1"/>
          </p:nvPr>
        </p:nvPicPr>
        <p:blipFill>
          <a:blip r:embed="rId2"/>
          <a:stretch>
            <a:fillRect/>
          </a:stretch>
        </p:blipFill>
        <p:spPr>
          <a:xfrm>
            <a:off x="-47607" y="0"/>
            <a:ext cx="9827393"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λευθερία και γλώσσα.jpg"/>
          <p:cNvPicPr>
            <a:picLocks noGrp="1" noChangeAspect="1"/>
          </p:cNvPicPr>
          <p:nvPr>
            <p:ph idx="1"/>
          </p:nvPr>
        </p:nvPicPr>
        <p:blipFill>
          <a:blip r:embed="rId2"/>
          <a:stretch>
            <a:fillRect/>
          </a:stretch>
        </p:blipFill>
        <p:spPr>
          <a:xfrm>
            <a:off x="1268050" y="1000108"/>
            <a:ext cx="6869900" cy="5286412"/>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357166"/>
            <a:ext cx="9144000" cy="5650125"/>
          </a:xfrm>
        </p:spPr>
        <p:txBody>
          <a:bodyPr>
            <a:normAutofit/>
          </a:bodyPr>
          <a:lstStyle/>
          <a:p>
            <a:pPr fontAlgn="base">
              <a:buNone/>
            </a:pPr>
            <a:r>
              <a:rPr lang="el-GR" b="1" dirty="0" smtClean="0">
                <a:latin typeface="Georgia" pitchFamily="18" charset="0"/>
              </a:rPr>
              <a:t>Σχεδίασμα Β, Απόσπασμα 2</a:t>
            </a:r>
            <a:endParaRPr lang="el-GR" dirty="0" smtClean="0">
              <a:latin typeface="Georgia" pitchFamily="18" charset="0"/>
            </a:endParaRPr>
          </a:p>
          <a:p>
            <a:pPr fontAlgn="base"/>
            <a:endParaRPr lang="el-GR" dirty="0" smtClean="0">
              <a:latin typeface="Georgia" pitchFamily="18" charset="0"/>
            </a:endParaRPr>
          </a:p>
          <a:p>
            <a:pPr fontAlgn="base">
              <a:buNone/>
            </a:pPr>
            <a:r>
              <a:rPr lang="el-GR" dirty="0" smtClean="0">
                <a:latin typeface="Georgia" pitchFamily="18" charset="0"/>
              </a:rPr>
              <a:t>Το </a:t>
            </a:r>
            <a:r>
              <a:rPr lang="el-GR" b="1" dirty="0" smtClean="0">
                <a:latin typeface="Georgia" pitchFamily="18" charset="0"/>
              </a:rPr>
              <a:t>θέμα</a:t>
            </a:r>
            <a:r>
              <a:rPr lang="el-GR" dirty="0" smtClean="0">
                <a:latin typeface="Georgia" pitchFamily="18" charset="0"/>
              </a:rPr>
              <a:t> του αποσπάσματος είναι η ομορφιά της ανοιξιάτικης φύσης, που καλεί τους Μεσολογγίτες να εγκαταλείψουν τον αγώνα τους και να απολαύσουν τη ζωή.</a:t>
            </a:r>
          </a:p>
          <a:p>
            <a:pPr fontAlgn="base">
              <a:buNone/>
            </a:pPr>
            <a:r>
              <a:rPr lang="el-GR" dirty="0" smtClean="0">
                <a:latin typeface="Georgia" pitchFamily="18" charset="0"/>
              </a:rPr>
              <a:t/>
            </a:r>
            <a:br>
              <a:rPr lang="el-GR" dirty="0" smtClean="0">
                <a:latin typeface="Georgia" pitchFamily="18" charset="0"/>
              </a:rPr>
            </a:br>
            <a:r>
              <a:rPr lang="el-GR" b="1" dirty="0" smtClean="0">
                <a:latin typeface="Georgia" pitchFamily="18" charset="0"/>
              </a:rPr>
              <a:t>Δομή</a:t>
            </a:r>
            <a:r>
              <a:rPr lang="el-GR" dirty="0" smtClean="0">
                <a:latin typeface="Georgia" pitchFamily="18" charset="0"/>
              </a:rPr>
              <a:t>: </a:t>
            </a:r>
          </a:p>
          <a:p>
            <a:pPr fontAlgn="base">
              <a:buNone/>
            </a:pPr>
            <a:r>
              <a:rPr lang="el-GR" dirty="0" err="1" smtClean="0">
                <a:latin typeface="Georgia" pitchFamily="18" charset="0"/>
              </a:rPr>
              <a:t>Στιχ</a:t>
            </a:r>
            <a:r>
              <a:rPr lang="el-GR" dirty="0" smtClean="0">
                <a:latin typeface="Georgia" pitchFamily="18" charset="0"/>
              </a:rPr>
              <a:t>. 1-3 μας δίνεται το θέμα, </a:t>
            </a:r>
          </a:p>
          <a:p>
            <a:pPr fontAlgn="base">
              <a:buNone/>
            </a:pPr>
            <a:r>
              <a:rPr lang="el-GR" dirty="0" err="1" smtClean="0">
                <a:latin typeface="Georgia" pitchFamily="18" charset="0"/>
              </a:rPr>
              <a:t>στιχ</a:t>
            </a:r>
            <a:r>
              <a:rPr lang="el-GR" dirty="0" smtClean="0">
                <a:latin typeface="Georgia" pitchFamily="18" charset="0"/>
              </a:rPr>
              <a:t>. 3-11 οι εικόνες της φύσης, </a:t>
            </a:r>
          </a:p>
          <a:p>
            <a:pPr fontAlgn="base">
              <a:buNone/>
            </a:pPr>
            <a:r>
              <a:rPr lang="el-GR" dirty="0" err="1" smtClean="0">
                <a:latin typeface="Georgia" pitchFamily="18" charset="0"/>
              </a:rPr>
              <a:t>στιχ</a:t>
            </a:r>
            <a:r>
              <a:rPr lang="el-GR" dirty="0" smtClean="0">
                <a:latin typeface="Georgia" pitchFamily="18" charset="0"/>
              </a:rPr>
              <a:t>. 12-13 η πρόκληση της φύσης να εγκαταλείψουν τον αγώνα.</a:t>
            </a:r>
          </a:p>
          <a:p>
            <a:endParaRPr lang="el-GR" dirty="0">
              <a:latin typeface="Georg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6215106"/>
          </a:xfrm>
        </p:spPr>
        <p:txBody>
          <a:bodyPr>
            <a:normAutofit lnSpcReduction="10000"/>
          </a:bodyPr>
          <a:lstStyle/>
          <a:p>
            <a:pPr fontAlgn="base">
              <a:buNone/>
            </a:pPr>
            <a:r>
              <a:rPr lang="el-GR" dirty="0" err="1" smtClean="0">
                <a:solidFill>
                  <a:schemeClr val="accent6">
                    <a:lumMod val="50000"/>
                  </a:schemeClr>
                </a:solidFill>
                <a:latin typeface="Georgia" pitchFamily="18" charset="0"/>
              </a:rPr>
              <a:t>Στιχ</a:t>
            </a:r>
            <a:r>
              <a:rPr lang="el-GR" dirty="0" smtClean="0">
                <a:solidFill>
                  <a:schemeClr val="accent6">
                    <a:lumMod val="50000"/>
                  </a:schemeClr>
                </a:solidFill>
                <a:latin typeface="Georgia" pitchFamily="18" charset="0"/>
              </a:rPr>
              <a:t>. 1-2: </a:t>
            </a:r>
            <a:r>
              <a:rPr lang="el-GR" i="1" dirty="0" smtClean="0">
                <a:solidFill>
                  <a:schemeClr val="accent6">
                    <a:lumMod val="50000"/>
                  </a:schemeClr>
                </a:solidFill>
                <a:latin typeface="Georgia" pitchFamily="18" charset="0"/>
              </a:rPr>
              <a:t>Η φανταστική εικόνα του χορού ανάμεσα στον </a:t>
            </a:r>
            <a:r>
              <a:rPr lang="el-GR" b="1" i="1" dirty="0" smtClean="0">
                <a:solidFill>
                  <a:schemeClr val="accent6">
                    <a:lumMod val="50000"/>
                  </a:schemeClr>
                </a:solidFill>
                <a:latin typeface="Georgia" pitchFamily="18" charset="0"/>
              </a:rPr>
              <a:t>Απρίλη</a:t>
            </a:r>
            <a:r>
              <a:rPr lang="el-GR" i="1" dirty="0" smtClean="0">
                <a:solidFill>
                  <a:schemeClr val="accent6">
                    <a:lumMod val="50000"/>
                  </a:schemeClr>
                </a:solidFill>
                <a:latin typeface="Georgia" pitchFamily="18" charset="0"/>
              </a:rPr>
              <a:t> και τον </a:t>
            </a:r>
            <a:r>
              <a:rPr lang="el-GR" b="1" i="1" dirty="0" smtClean="0">
                <a:solidFill>
                  <a:schemeClr val="accent6">
                    <a:lumMod val="50000"/>
                  </a:schemeClr>
                </a:solidFill>
                <a:latin typeface="Georgia" pitchFamily="18" charset="0"/>
              </a:rPr>
              <a:t>Έρωτα</a:t>
            </a:r>
            <a:endParaRPr lang="el-GR" b="1" dirty="0" smtClean="0">
              <a:solidFill>
                <a:schemeClr val="accent6">
                  <a:lumMod val="50000"/>
                </a:schemeClr>
              </a:solidFill>
              <a:latin typeface="Georgia" pitchFamily="18" charset="0"/>
            </a:endParaRPr>
          </a:p>
          <a:p>
            <a:pPr fontAlgn="base"/>
            <a:r>
              <a:rPr lang="el-GR" dirty="0" smtClean="0">
                <a:latin typeface="Georgia" pitchFamily="18" charset="0"/>
              </a:rPr>
              <a:t>Στον 1</a:t>
            </a:r>
            <a:r>
              <a:rPr lang="el-GR" baseline="30000" dirty="0" smtClean="0">
                <a:latin typeface="Georgia" pitchFamily="18" charset="0"/>
              </a:rPr>
              <a:t>ο</a:t>
            </a:r>
            <a:r>
              <a:rPr lang="el-GR" dirty="0" smtClean="0">
                <a:latin typeface="Georgia" pitchFamily="18" charset="0"/>
              </a:rPr>
              <a:t> στίχο αξιοπρόσεκτες είναι δύο </a:t>
            </a:r>
            <a:r>
              <a:rPr lang="el-GR" b="1" dirty="0" smtClean="0">
                <a:latin typeface="Georgia" pitchFamily="18" charset="0"/>
              </a:rPr>
              <a:t>προσωποποιήσεις</a:t>
            </a:r>
            <a:r>
              <a:rPr lang="el-GR" dirty="0" smtClean="0">
                <a:latin typeface="Georgia" pitchFamily="18" charset="0"/>
              </a:rPr>
              <a:t> που λειτουργούν συμβολικά: Ο </a:t>
            </a:r>
            <a:r>
              <a:rPr lang="el-GR" dirty="0" smtClean="0">
                <a:solidFill>
                  <a:schemeClr val="accent6">
                    <a:lumMod val="50000"/>
                  </a:schemeClr>
                </a:solidFill>
                <a:latin typeface="Georgia" pitchFamily="18" charset="0"/>
              </a:rPr>
              <a:t>Απρίλης</a:t>
            </a:r>
            <a:r>
              <a:rPr lang="el-GR" dirty="0" smtClean="0">
                <a:latin typeface="Georgia" pitchFamily="18" charset="0"/>
              </a:rPr>
              <a:t>, μήνας της άνοιξης, οπότε ανθίζουν τα περισσότερα φυτά, συμβολίζει την αναγέννηση και την ομορφιά της φύσης, ενώ ο </a:t>
            </a:r>
            <a:r>
              <a:rPr lang="el-GR" dirty="0" smtClean="0">
                <a:solidFill>
                  <a:schemeClr val="accent6">
                    <a:lumMod val="50000"/>
                  </a:schemeClr>
                </a:solidFill>
                <a:latin typeface="Georgia" pitchFamily="18" charset="0"/>
              </a:rPr>
              <a:t>Έρωτας</a:t>
            </a:r>
            <a:r>
              <a:rPr lang="el-GR" dirty="0" smtClean="0">
                <a:latin typeface="Georgia" pitchFamily="18" charset="0"/>
              </a:rPr>
              <a:t> συμβολίζει τη δημιουργία και γενικότερα τη χαρά. </a:t>
            </a:r>
          </a:p>
          <a:p>
            <a:pPr fontAlgn="base"/>
            <a:r>
              <a:rPr lang="el-GR" dirty="0" smtClean="0">
                <a:latin typeface="Georgia" pitchFamily="18" charset="0"/>
              </a:rPr>
              <a:t>Επίσης τα ρήματα </a:t>
            </a:r>
            <a:r>
              <a:rPr lang="el-GR" dirty="0" smtClean="0">
                <a:solidFill>
                  <a:schemeClr val="accent6">
                    <a:lumMod val="50000"/>
                  </a:schemeClr>
                </a:solidFill>
                <a:latin typeface="Georgia" pitchFamily="18" charset="0"/>
              </a:rPr>
              <a:t>χορεύουνε και γελούνε </a:t>
            </a:r>
            <a:r>
              <a:rPr lang="el-GR" dirty="0" smtClean="0">
                <a:latin typeface="Georgia" pitchFamily="18" charset="0"/>
              </a:rPr>
              <a:t>συμπληρώνουν το σκηνικό της γιορτινής ατμόσφαιρας. Είναι λοιπόν ξεκάθαρη η δραματική </a:t>
            </a:r>
            <a:r>
              <a:rPr lang="el-GR" b="1" dirty="0" smtClean="0">
                <a:latin typeface="Georgia" pitchFamily="18" charset="0"/>
              </a:rPr>
              <a:t>αντίθεση </a:t>
            </a:r>
            <a:r>
              <a:rPr lang="el-GR" dirty="0" smtClean="0">
                <a:latin typeface="Georgia" pitchFamily="18" charset="0"/>
              </a:rPr>
              <a:t>ανάμεσα στην γιορτή της φύσης και το τραγικό σκηνικό της πολιορκημένης πόλης.</a:t>
            </a:r>
          </a:p>
          <a:p>
            <a:endParaRPr lang="el-GR" dirty="0">
              <a:latin typeface="Georg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απριλ.jpg"/>
          <p:cNvPicPr>
            <a:picLocks noGrp="1" noChangeAspect="1"/>
          </p:cNvPicPr>
          <p:nvPr>
            <p:ph idx="1"/>
          </p:nvPr>
        </p:nvPicPr>
        <p:blipFill>
          <a:blip r:embed="rId2"/>
          <a:stretch>
            <a:fillRect/>
          </a:stretch>
        </p:blipFill>
        <p:spPr>
          <a:xfrm>
            <a:off x="655799" y="0"/>
            <a:ext cx="8488201" cy="635795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sz="3200" dirty="0" smtClean="0">
                <a:latin typeface="Georgia" pitchFamily="18" charset="0"/>
              </a:rPr>
              <a:t>Στο </a:t>
            </a:r>
            <a:r>
              <a:rPr lang="el-GR" sz="3200" dirty="0" err="1" smtClean="0">
                <a:latin typeface="Georgia" pitchFamily="18" charset="0"/>
              </a:rPr>
              <a:t>στιχ</a:t>
            </a:r>
            <a:r>
              <a:rPr lang="el-GR" sz="3200" dirty="0" smtClean="0">
                <a:latin typeface="Georgia" pitchFamily="18" charset="0"/>
              </a:rPr>
              <a:t>. 2, παρατηρούμε τη σύγκριση που εξισώνει τα όπλα με τα άνθη και τους καρπούς(κι </a:t>
            </a:r>
            <a:r>
              <a:rPr lang="el-GR" sz="3200" dirty="0" err="1" smtClean="0">
                <a:latin typeface="Georgia" pitchFamily="18" charset="0"/>
              </a:rPr>
              <a:t>όσα΄……τόσα</a:t>
            </a:r>
            <a:r>
              <a:rPr lang="el-GR" sz="3200" dirty="0" smtClean="0">
                <a:latin typeface="Georgia" pitchFamily="18" charset="0"/>
              </a:rPr>
              <a:t>).</a:t>
            </a:r>
          </a:p>
          <a:p>
            <a:pPr>
              <a:buNone/>
            </a:pPr>
            <a:r>
              <a:rPr lang="el-GR" sz="3200" dirty="0" smtClean="0">
                <a:latin typeface="Georgia" pitchFamily="18" charset="0"/>
              </a:rPr>
              <a:t>Το </a:t>
            </a:r>
            <a:r>
              <a:rPr lang="el-GR" sz="3200" dirty="0" err="1" smtClean="0">
                <a:latin typeface="Georgia" pitchFamily="18" charset="0"/>
              </a:rPr>
              <a:t>β΄</a:t>
            </a:r>
            <a:r>
              <a:rPr lang="el-GR" sz="3200" dirty="0" smtClean="0">
                <a:latin typeface="Georgia" pitchFamily="18" charset="0"/>
              </a:rPr>
              <a:t> πρόσωπο (σε) στο οποίο απευθύνεται ο ποιητής είναι η ψυχή των πολιορκημένων.</a:t>
            </a:r>
            <a:endParaRPr lang="el-GR" sz="3200" dirty="0">
              <a:latin typeface="Georg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fontScale="92500" lnSpcReduction="10000"/>
          </a:bodyPr>
          <a:lstStyle/>
          <a:p>
            <a:pPr fontAlgn="base">
              <a:buNone/>
            </a:pPr>
            <a:r>
              <a:rPr lang="el-GR" dirty="0" err="1" smtClean="0">
                <a:solidFill>
                  <a:srgbClr val="0070C0"/>
                </a:solidFill>
                <a:latin typeface="Georgia" pitchFamily="18" charset="0"/>
              </a:rPr>
              <a:t>Στιχ</a:t>
            </a:r>
            <a:r>
              <a:rPr lang="el-GR" dirty="0" smtClean="0">
                <a:solidFill>
                  <a:srgbClr val="0070C0"/>
                </a:solidFill>
                <a:latin typeface="Georgia" pitchFamily="18" charset="0"/>
              </a:rPr>
              <a:t>. 3-11: </a:t>
            </a:r>
            <a:r>
              <a:rPr lang="el-GR" i="1" dirty="0" smtClean="0">
                <a:solidFill>
                  <a:srgbClr val="0070C0"/>
                </a:solidFill>
                <a:latin typeface="Georgia" pitchFamily="18" charset="0"/>
              </a:rPr>
              <a:t>Οι εικόνες της ανοιξιάτικης φύσης</a:t>
            </a:r>
            <a:endParaRPr lang="el-GR" dirty="0" smtClean="0">
              <a:solidFill>
                <a:srgbClr val="0070C0"/>
              </a:solidFill>
              <a:latin typeface="Georgia" pitchFamily="18" charset="0"/>
            </a:endParaRPr>
          </a:p>
          <a:p>
            <a:pPr fontAlgn="base"/>
            <a:r>
              <a:rPr lang="el-GR" dirty="0" smtClean="0">
                <a:latin typeface="Georgia" pitchFamily="18" charset="0"/>
              </a:rPr>
              <a:t>Εδώ έχουμε </a:t>
            </a:r>
            <a:r>
              <a:rPr lang="el-GR" dirty="0" smtClean="0">
                <a:solidFill>
                  <a:srgbClr val="0070C0"/>
                </a:solidFill>
                <a:latin typeface="Georgia" pitchFamily="18" charset="0"/>
              </a:rPr>
              <a:t>4 εικόνες</a:t>
            </a:r>
            <a:r>
              <a:rPr lang="el-GR" dirty="0" smtClean="0">
                <a:latin typeface="Georgia" pitchFamily="18" charset="0"/>
              </a:rPr>
              <a:t>, πραγματικές πια και όχι φανταστικές: Οι 3 είναι από τον κόσμο των έμψυχων και η 4</a:t>
            </a:r>
            <a:r>
              <a:rPr lang="el-GR" baseline="30000" dirty="0" smtClean="0">
                <a:latin typeface="Georgia" pitchFamily="18" charset="0"/>
              </a:rPr>
              <a:t>η</a:t>
            </a:r>
            <a:r>
              <a:rPr lang="el-GR" dirty="0" smtClean="0">
                <a:latin typeface="Georgia" pitchFamily="18" charset="0"/>
              </a:rPr>
              <a:t> από τον κόσμα των ανόργανων πραγμάτων.</a:t>
            </a:r>
          </a:p>
          <a:p>
            <a:pPr fontAlgn="base"/>
            <a:r>
              <a:rPr lang="el-GR" b="1" dirty="0" smtClean="0">
                <a:latin typeface="Georgia" pitchFamily="18" charset="0"/>
              </a:rPr>
              <a:t>1</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παρουσιάζει ένα κοπάδι λευκά πρόβατα και το είδωλο τους πάνω στην επιφάνεια της θάλασσας καθώς ενώνεται με τις ομορφιές του ουρανού, που καθρεφτίζονται κι αυτές στο νερό. Στην εικόνα υπάρχει </a:t>
            </a:r>
            <a:r>
              <a:rPr lang="el-GR" dirty="0" smtClean="0">
                <a:solidFill>
                  <a:srgbClr val="0070C0"/>
                </a:solidFill>
                <a:latin typeface="Georgia" pitchFamily="18" charset="0"/>
              </a:rPr>
              <a:t>κίνηση</a:t>
            </a:r>
            <a:r>
              <a:rPr lang="el-GR" dirty="0" smtClean="0">
                <a:latin typeface="Georgia" pitchFamily="18" charset="0"/>
              </a:rPr>
              <a:t> (</a:t>
            </a:r>
            <a:r>
              <a:rPr lang="el-GR" i="1" dirty="0" smtClean="0">
                <a:latin typeface="Georgia" pitchFamily="18" charset="0"/>
              </a:rPr>
              <a:t>κινούμενο</a:t>
            </a:r>
            <a:r>
              <a:rPr lang="el-GR" dirty="0" smtClean="0">
                <a:latin typeface="Georgia" pitchFamily="18" charset="0"/>
              </a:rPr>
              <a:t>) και </a:t>
            </a:r>
            <a:r>
              <a:rPr lang="el-GR" dirty="0" smtClean="0">
                <a:solidFill>
                  <a:srgbClr val="0070C0"/>
                </a:solidFill>
                <a:latin typeface="Georgia" pitchFamily="18" charset="0"/>
              </a:rPr>
              <a:t>ήχος</a:t>
            </a:r>
            <a:r>
              <a:rPr lang="el-GR" dirty="0" smtClean="0">
                <a:latin typeface="Georgia" pitchFamily="18" charset="0"/>
              </a:rPr>
              <a:t>( </a:t>
            </a:r>
            <a:r>
              <a:rPr lang="el-GR" i="1" dirty="0" smtClean="0">
                <a:latin typeface="Georgia" pitchFamily="18" charset="0"/>
              </a:rPr>
              <a:t>βελάζει</a:t>
            </a:r>
            <a:r>
              <a:rPr lang="el-GR" dirty="0" smtClean="0">
                <a:latin typeface="Georgia" pitchFamily="18" charset="0"/>
              </a:rPr>
              <a:t>). Αξιοσημείωτος είναι ο συσχετισμός των τριών στοιχείων της φύσης, βουνού, θάλασσας και ουρανού, αφού ο ποιητής </a:t>
            </a:r>
            <a:r>
              <a:rPr lang="el-GR" b="1" dirty="0" smtClean="0">
                <a:latin typeface="Georgia" pitchFamily="18" charset="0"/>
              </a:rPr>
              <a:t>παρομοιάζει</a:t>
            </a:r>
            <a:r>
              <a:rPr lang="el-GR" dirty="0" smtClean="0">
                <a:latin typeface="Georgia" pitchFamily="18" charset="0"/>
              </a:rPr>
              <a:t> το λευκό κοπάδι των προβάτων ως προς το σχήμα του με λευκό βουναλάκι, σχήμα το οποίο καθρεπτίζεται πάνω στα νερά της θάλασσας, σμίγοντας με την ομορφιά του ουρανού.</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εσολόγγι.jpg"/>
          <p:cNvPicPr>
            <a:picLocks noGrp="1" noChangeAspect="1"/>
          </p:cNvPicPr>
          <p:nvPr>
            <p:ph idx="1"/>
          </p:nvPr>
        </p:nvPicPr>
        <p:blipFill>
          <a:blip r:embed="rId2"/>
          <a:stretch>
            <a:fillRect/>
          </a:stretch>
        </p:blipFill>
        <p:spPr>
          <a:xfrm>
            <a:off x="1214414" y="714356"/>
            <a:ext cx="7804290" cy="5193401"/>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214290"/>
            <a:ext cx="8472518" cy="5793001"/>
          </a:xfrm>
        </p:spPr>
        <p:txBody>
          <a:bodyPr>
            <a:normAutofit fontScale="92500" lnSpcReduction="10000"/>
          </a:bodyPr>
          <a:lstStyle/>
          <a:p>
            <a:pPr fontAlgn="base"/>
            <a:r>
              <a:rPr lang="el-GR" b="1" dirty="0" smtClean="0">
                <a:latin typeface="Georgia" pitchFamily="18" charset="0"/>
              </a:rPr>
              <a:t>2</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παρουσιάζει μια γαλάζια πεταλούδα, από τη μια να είναι βιαστική και να καθρεφτίζεται στα νερά της λίμνης του Μεσολογγίου και από την άλλη να κοιμάται μέσα </a:t>
            </a:r>
            <a:r>
              <a:rPr lang="el-GR" dirty="0" err="1" smtClean="0">
                <a:latin typeface="Georgia" pitchFamily="18" charset="0"/>
              </a:rPr>
              <a:t>σ΄</a:t>
            </a:r>
            <a:r>
              <a:rPr lang="el-GR" dirty="0" smtClean="0">
                <a:latin typeface="Georgia" pitchFamily="18" charset="0"/>
              </a:rPr>
              <a:t> έναν ευωδιαστό άγριο κρίνο.(οσφρητική εικόνα)</a:t>
            </a:r>
          </a:p>
          <a:p>
            <a:pPr fontAlgn="base"/>
            <a:r>
              <a:rPr lang="el-GR" b="1" dirty="0" smtClean="0">
                <a:latin typeface="Georgia" pitchFamily="18" charset="0"/>
              </a:rPr>
              <a:t>3</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Ένα μικρό και ασήμαντο σκουλήκι σε στιγμές χαράς και ευτυχίας.</a:t>
            </a:r>
          </a:p>
          <a:p>
            <a:pPr fontAlgn="base"/>
            <a:r>
              <a:rPr lang="el-GR" b="1" dirty="0" smtClean="0">
                <a:latin typeface="Georgia" pitchFamily="18" charset="0"/>
              </a:rPr>
              <a:t>4</a:t>
            </a:r>
            <a:r>
              <a:rPr lang="el-GR" b="1" baseline="30000" dirty="0" smtClean="0">
                <a:latin typeface="Georgia" pitchFamily="18" charset="0"/>
              </a:rPr>
              <a:t>η</a:t>
            </a:r>
            <a:r>
              <a:rPr lang="el-GR" b="1" dirty="0" smtClean="0">
                <a:latin typeface="Georgia" pitchFamily="18" charset="0"/>
              </a:rPr>
              <a:t> </a:t>
            </a:r>
            <a:r>
              <a:rPr lang="el-GR" b="1" dirty="0" err="1" smtClean="0">
                <a:latin typeface="Georgia" pitchFamily="18" charset="0"/>
              </a:rPr>
              <a:t>εικόνα:</a:t>
            </a:r>
            <a:r>
              <a:rPr lang="el-GR" dirty="0" err="1" smtClean="0">
                <a:latin typeface="Georgia" pitchFamily="18" charset="0"/>
              </a:rPr>
              <a:t>εδώ</a:t>
            </a:r>
            <a:r>
              <a:rPr lang="el-GR" dirty="0" smtClean="0">
                <a:latin typeface="Georgia" pitchFamily="18" charset="0"/>
              </a:rPr>
              <a:t> έχουμε τα άψυχα της φύσης(μαύρη πέτρα) και τα νεκρά (ξερό χορτάρι), που μετουσιώνονται σε πανέμορφα (ολόχρυσα).</a:t>
            </a:r>
          </a:p>
          <a:p>
            <a:pPr fontAlgn="base">
              <a:buNone/>
            </a:pPr>
            <a:r>
              <a:rPr lang="el-GR" dirty="0" smtClean="0">
                <a:latin typeface="Georgia" pitchFamily="18" charset="0"/>
              </a:rPr>
              <a:t>    Η εικόνα αυτή όπως και η προηγούμενη, υποδηλώνουν ότι και τα πιο απλά, ασήμαντα πλάσματα, όπως το σκουλήκι, ακόμα και τα ανόργανα, όπως η πέτρα και τα χόρτα, τώρα την άνοιξη αποκτούν εξαιρετική ομορφιά, γεγονός που κάνει ακόμη πιο δύσκολα τον αγώνα των πολιορκημένων.</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πεταλούδα.jpg"/>
          <p:cNvPicPr>
            <a:picLocks noGrp="1" noChangeAspect="1"/>
          </p:cNvPicPr>
          <p:nvPr>
            <p:ph idx="1"/>
          </p:nvPr>
        </p:nvPicPr>
        <p:blipFill>
          <a:blip r:embed="rId2"/>
          <a:stretch>
            <a:fillRect/>
          </a:stretch>
        </p:blipFill>
        <p:spPr>
          <a:xfrm>
            <a:off x="2454874" y="231577"/>
            <a:ext cx="5403273" cy="577552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γαλάζια πεταλούδα.jpg"/>
          <p:cNvPicPr>
            <a:picLocks noGrp="1" noChangeAspect="1"/>
          </p:cNvPicPr>
          <p:nvPr>
            <p:ph idx="1"/>
          </p:nvPr>
        </p:nvPicPr>
        <p:blipFill>
          <a:blip r:embed="rId2"/>
          <a:stretch>
            <a:fillRect/>
          </a:stretch>
        </p:blipFill>
        <p:spPr>
          <a:xfrm>
            <a:off x="951231" y="928670"/>
            <a:ext cx="8125488" cy="507843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6643710"/>
          </a:xfrm>
        </p:spPr>
        <p:txBody>
          <a:bodyPr>
            <a:normAutofit fontScale="77500" lnSpcReduction="20000"/>
          </a:bodyPr>
          <a:lstStyle/>
          <a:p>
            <a:pPr fontAlgn="base">
              <a:buNone/>
            </a:pPr>
            <a:r>
              <a:rPr lang="el-GR" b="1" i="1" dirty="0" smtClean="0">
                <a:latin typeface="Georgia" pitchFamily="18" charset="0"/>
              </a:rPr>
              <a:t>Σημειώσεις: </a:t>
            </a:r>
          </a:p>
          <a:p>
            <a:pPr fontAlgn="base"/>
            <a:r>
              <a:rPr lang="el-GR" dirty="0" smtClean="0">
                <a:latin typeface="Georgia" pitchFamily="18" charset="0"/>
              </a:rPr>
              <a:t>α)Αξιοπρόσεκτο είναι ότι οι εικόνες δίνονται σε φθίνουσα κλίμακα: </a:t>
            </a:r>
            <a:r>
              <a:rPr lang="el-GR" i="1" dirty="0" smtClean="0">
                <a:solidFill>
                  <a:srgbClr val="7030A0"/>
                </a:solidFill>
                <a:latin typeface="Georgia" pitchFamily="18" charset="0"/>
              </a:rPr>
              <a:t>από το μεγάλο και το ευρύ στο μικρό και ασήμαντο</a:t>
            </a:r>
            <a:r>
              <a:rPr lang="el-GR" dirty="0" smtClean="0">
                <a:latin typeface="Georgia" pitchFamily="18" charset="0"/>
              </a:rPr>
              <a:t>: από τη εικόνα της θάλασσας και του ουρανού προχωρούμε σε μικρότερο οπτικό πεδίο, για να καταλήξουμε στην εικόνα με το σκουλήκι και με την χωρίς στοιχείο ζωής τελευταία εικόνα.</a:t>
            </a:r>
          </a:p>
          <a:p>
            <a:pPr fontAlgn="base"/>
            <a:r>
              <a:rPr lang="el-GR" dirty="0" smtClean="0">
                <a:latin typeface="Georgia" pitchFamily="18" charset="0"/>
              </a:rPr>
              <a:t>β) Ο </a:t>
            </a:r>
            <a:r>
              <a:rPr lang="el-GR" dirty="0" err="1" smtClean="0">
                <a:latin typeface="Georgia" pitchFamily="18" charset="0"/>
              </a:rPr>
              <a:t>στιχ</a:t>
            </a:r>
            <a:r>
              <a:rPr lang="el-GR" dirty="0" smtClean="0">
                <a:latin typeface="Georgia" pitchFamily="18" charset="0"/>
              </a:rPr>
              <a:t>. 10 αποτελεί την </a:t>
            </a:r>
            <a:r>
              <a:rPr lang="el-GR" i="1" dirty="0" smtClean="0">
                <a:solidFill>
                  <a:srgbClr val="7030A0"/>
                </a:solidFill>
                <a:latin typeface="Georgia" pitchFamily="18" charset="0"/>
              </a:rPr>
              <a:t>κατακλείδα</a:t>
            </a:r>
            <a:r>
              <a:rPr lang="el-GR" dirty="0" smtClean="0">
                <a:latin typeface="Georgia" pitchFamily="18" charset="0"/>
              </a:rPr>
              <a:t> των εικόνων και δίνει άλλες διαστάσεις στην ομορφιά της φύσης μεταφέροντας την στην σφαίρα του μαγικού και του ονειρικού.</a:t>
            </a:r>
          </a:p>
          <a:p>
            <a:pPr fontAlgn="base"/>
            <a:r>
              <a:rPr lang="el-GR" dirty="0" smtClean="0">
                <a:latin typeface="Georgia" pitchFamily="18" charset="0"/>
              </a:rPr>
              <a:t>γ)στις 3 πρώτες εικόνες κυριαρχεί μια </a:t>
            </a:r>
            <a:r>
              <a:rPr lang="el-GR" i="1" dirty="0" smtClean="0">
                <a:solidFill>
                  <a:srgbClr val="7030A0"/>
                </a:solidFill>
                <a:latin typeface="Georgia" pitchFamily="18" charset="0"/>
              </a:rPr>
              <a:t>κίνηση</a:t>
            </a:r>
            <a:r>
              <a:rPr lang="el-GR" dirty="0" smtClean="0">
                <a:latin typeface="Georgia" pitchFamily="18" charset="0"/>
              </a:rPr>
              <a:t> σε </a:t>
            </a:r>
            <a:r>
              <a:rPr lang="el-GR" b="1" dirty="0" smtClean="0">
                <a:latin typeface="Georgia" pitchFamily="18" charset="0"/>
              </a:rPr>
              <a:t>αντίθεση</a:t>
            </a:r>
            <a:r>
              <a:rPr lang="el-GR" dirty="0" smtClean="0">
                <a:latin typeface="Georgia" pitchFamily="18" charset="0"/>
              </a:rPr>
              <a:t> με την 4</a:t>
            </a:r>
            <a:r>
              <a:rPr lang="el-GR" baseline="30000" dirty="0" smtClean="0">
                <a:latin typeface="Georgia" pitchFamily="18" charset="0"/>
              </a:rPr>
              <a:t>η</a:t>
            </a:r>
            <a:r>
              <a:rPr lang="el-GR" dirty="0" smtClean="0">
                <a:latin typeface="Georgia" pitchFamily="18" charset="0"/>
              </a:rPr>
              <a:t> όπου υπάρχει </a:t>
            </a:r>
            <a:r>
              <a:rPr lang="el-GR" i="1" dirty="0" smtClean="0">
                <a:solidFill>
                  <a:srgbClr val="7030A0"/>
                </a:solidFill>
                <a:latin typeface="Georgia" pitchFamily="18" charset="0"/>
              </a:rPr>
              <a:t>ακινησία</a:t>
            </a:r>
            <a:r>
              <a:rPr lang="el-GR" dirty="0" smtClean="0">
                <a:latin typeface="Georgia" pitchFamily="18" charset="0"/>
              </a:rPr>
              <a:t>.</a:t>
            </a:r>
          </a:p>
          <a:p>
            <a:pPr fontAlgn="base"/>
            <a:r>
              <a:rPr lang="el-GR" dirty="0" smtClean="0">
                <a:latin typeface="Georgia" pitchFamily="18" charset="0"/>
              </a:rPr>
              <a:t>δ)Με όλες αυτές τις εικόνες ο ποιητής αγκαλιάζει όλη την πλάση (ουρανό, γη, θάλασσα), αλλά και το σύνολο των ζώων, αυτά που περπατούν (πρόβατα), πετούν (πεταλούδα) ή έρπουν( σκουλήκι) ακόμη και τα μη έμβια. </a:t>
            </a:r>
          </a:p>
          <a:p>
            <a:pPr fontAlgn="base"/>
            <a:r>
              <a:rPr lang="el-GR" b="1" dirty="0" smtClean="0">
                <a:latin typeface="Georgia" pitchFamily="18" charset="0"/>
              </a:rPr>
              <a:t>Έτσι ο ποιητής με την τεχνική της εικόνας πραγματοποιεί την πρόθεσή του, που είναι παρουσιάζει </a:t>
            </a:r>
            <a:r>
              <a:rPr lang="el-GR" b="1" u="sng" dirty="0" smtClean="0">
                <a:latin typeface="Georgia" pitchFamily="18" charset="0"/>
              </a:rPr>
              <a:t>όλα τα στοιχεία της φύσης </a:t>
            </a:r>
            <a:r>
              <a:rPr lang="el-GR" b="1" dirty="0" smtClean="0">
                <a:latin typeface="Georgia" pitchFamily="18" charset="0"/>
              </a:rPr>
              <a:t>να πολιορκούν την ανθρώπινη ψυχή και να την προκαλούν να απολαύσει την ομορφιά της άνοιξης, εγκαταλείποντας τον αγώνα.</a:t>
            </a:r>
            <a:endParaRPr lang="el-GR" dirty="0" smtClean="0">
              <a:latin typeface="Georgia" pitchFamily="18" charset="0"/>
            </a:endParaRPr>
          </a:p>
          <a:p>
            <a:endParaRPr lang="el-GR"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ολωμός.jpg"/>
          <p:cNvPicPr>
            <a:picLocks noGrp="1" noChangeAspect="1"/>
          </p:cNvPicPr>
          <p:nvPr>
            <p:ph idx="1"/>
          </p:nvPr>
        </p:nvPicPr>
        <p:blipFill>
          <a:blip r:embed="rId2"/>
          <a:stretch>
            <a:fillRect/>
          </a:stretch>
        </p:blipFill>
        <p:spPr>
          <a:xfrm>
            <a:off x="1593492" y="357166"/>
            <a:ext cx="7436373" cy="564993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5857916"/>
          </a:xfrm>
        </p:spPr>
        <p:txBody>
          <a:bodyPr>
            <a:normAutofit fontScale="85000" lnSpcReduction="10000"/>
          </a:bodyPr>
          <a:lstStyle/>
          <a:p>
            <a:pPr fontAlgn="base">
              <a:buNone/>
            </a:pPr>
            <a:r>
              <a:rPr lang="el-GR" dirty="0" err="1" smtClean="0">
                <a:solidFill>
                  <a:schemeClr val="accent6">
                    <a:lumMod val="25000"/>
                  </a:schemeClr>
                </a:solidFill>
                <a:latin typeface="Georgia" pitchFamily="18" charset="0"/>
              </a:rPr>
              <a:t>Στιχ</a:t>
            </a:r>
            <a:r>
              <a:rPr lang="el-GR" dirty="0" smtClean="0">
                <a:solidFill>
                  <a:schemeClr val="accent6">
                    <a:lumMod val="25000"/>
                  </a:schemeClr>
                </a:solidFill>
                <a:latin typeface="Georgia" pitchFamily="18" charset="0"/>
              </a:rPr>
              <a:t>. 12-13 </a:t>
            </a:r>
          </a:p>
          <a:p>
            <a:pPr fontAlgn="base">
              <a:buNone/>
            </a:pPr>
            <a:r>
              <a:rPr lang="el-GR" i="1" dirty="0" smtClean="0">
                <a:solidFill>
                  <a:schemeClr val="accent6">
                    <a:lumMod val="25000"/>
                  </a:schemeClr>
                </a:solidFill>
                <a:latin typeface="Georgia" pitchFamily="18" charset="0"/>
              </a:rPr>
              <a:t>Η ιδέα του ποιητή-Το τραγικό δίλημμα των πολιορκημένων</a:t>
            </a:r>
          </a:p>
          <a:p>
            <a:pPr fontAlgn="base">
              <a:buNone/>
            </a:pPr>
            <a:endParaRPr lang="el-GR" dirty="0" smtClean="0">
              <a:solidFill>
                <a:schemeClr val="accent6">
                  <a:lumMod val="25000"/>
                </a:schemeClr>
              </a:solidFill>
              <a:latin typeface="Georgia" pitchFamily="18" charset="0"/>
            </a:endParaRPr>
          </a:p>
          <a:p>
            <a:pPr fontAlgn="base"/>
            <a:r>
              <a:rPr lang="el-GR" dirty="0" smtClean="0">
                <a:latin typeface="Georgia" pitchFamily="18" charset="0"/>
              </a:rPr>
              <a:t>Η ζωή που ξεχύνεται (χύνεται) και μιλάει(κρένει) με πληθωρικό τρόπο καλεί τους Μεσολογγίτες; να την απολαύσουν, εγκαταλείποντας τον αγώνα τους.</a:t>
            </a:r>
          </a:p>
          <a:p>
            <a:pPr fontAlgn="base"/>
            <a:r>
              <a:rPr lang="el-GR" dirty="0" smtClean="0">
                <a:latin typeface="Georgia" pitchFamily="18" charset="0"/>
              </a:rPr>
              <a:t> Μάλιστα τώρα την άνοιξη η ζωή είναι χίλιες φορές πιο όμορφη και επομένως όποιος την εγκαταλείψει </a:t>
            </a:r>
            <a:r>
              <a:rPr lang="el-GR" b="1" dirty="0" smtClean="0">
                <a:solidFill>
                  <a:schemeClr val="accent6">
                    <a:lumMod val="25000"/>
                  </a:schemeClr>
                </a:solidFill>
                <a:latin typeface="Georgia" pitchFamily="18" charset="0"/>
              </a:rPr>
              <a:t>πεθαίνει χίλιες φορές</a:t>
            </a:r>
            <a:r>
              <a:rPr lang="el-GR" dirty="0" smtClean="0">
                <a:latin typeface="Georgia" pitchFamily="18" charset="0"/>
              </a:rPr>
              <a:t>! </a:t>
            </a:r>
          </a:p>
          <a:p>
            <a:pPr fontAlgn="base"/>
            <a:r>
              <a:rPr lang="el-GR" dirty="0" smtClean="0">
                <a:latin typeface="Georgia" pitchFamily="18" charset="0"/>
              </a:rPr>
              <a:t>Η γλυκιά αυτή πρόκληση δημιουργεί δίλημμα στη ψυχή των πολιορκημένων ανάμεσα στην απόλαυση της ζωής και τον ηρωικό αγώνα. Προφανώς με την επιλογή τους και την ηρωική έξοδο τους, έδωσε αφορμή στον ποιητή να εκφράσει την ιδέα του: </a:t>
            </a:r>
            <a:r>
              <a:rPr lang="el-GR" b="1" dirty="0" smtClean="0">
                <a:latin typeface="Georgia" pitchFamily="18" charset="0"/>
              </a:rPr>
              <a:t>Η </a:t>
            </a:r>
            <a:r>
              <a:rPr lang="el-GR" b="1" dirty="0" smtClean="0">
                <a:solidFill>
                  <a:schemeClr val="accent6">
                    <a:lumMod val="25000"/>
                  </a:schemeClr>
                </a:solidFill>
                <a:latin typeface="Georgia" pitchFamily="18" charset="0"/>
              </a:rPr>
              <a:t>εσωτερική ελευθερία </a:t>
            </a:r>
            <a:r>
              <a:rPr lang="el-GR" b="1" dirty="0" smtClean="0">
                <a:latin typeface="Georgia" pitchFamily="18" charset="0"/>
              </a:rPr>
              <a:t>, παρά τη όποια πάλη, νικάει την όποια μορφή βίας(φυσικός εχθρός-Τούρκοι, βασανιστική ομορφιά της φύσης, επιθυμία για ζωή).</a:t>
            </a:r>
            <a:endParaRPr lang="el-GR" dirty="0" smtClean="0">
              <a:latin typeface="Georgia" pitchFamily="18" charset="0"/>
            </a:endParaRP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85728"/>
            <a:ext cx="8229600" cy="6357982"/>
          </a:xfrm>
        </p:spPr>
        <p:txBody>
          <a:bodyPr>
            <a:normAutofit lnSpcReduction="10000"/>
          </a:bodyPr>
          <a:lstStyle/>
          <a:p>
            <a:pPr fontAlgn="base">
              <a:buNone/>
            </a:pPr>
            <a:r>
              <a:rPr lang="el-GR" dirty="0" smtClean="0">
                <a:latin typeface="Georgia" pitchFamily="18" charset="0"/>
              </a:rPr>
              <a:t>Γιατί το ποίημα ονομάζεται «Ελεύθεροι πολιορκημένοι»</a:t>
            </a:r>
            <a:endParaRPr lang="el-GR" b="1" dirty="0" smtClean="0">
              <a:latin typeface="Georgia" pitchFamily="18" charset="0"/>
            </a:endParaRPr>
          </a:p>
          <a:p>
            <a:pPr fontAlgn="base"/>
            <a:r>
              <a:rPr lang="el-GR" dirty="0" smtClean="0">
                <a:latin typeface="Georgia" pitchFamily="18" charset="0"/>
              </a:rPr>
              <a:t>Ο άνθρωπος ακόμη κι αν του στερήσουν τα πάντα, έχει κάτι απόλυτα δικό του: την ψυχή του και τη θέληση που ξεπηδάει </a:t>
            </a:r>
            <a:r>
              <a:rPr lang="el-GR" dirty="0" err="1" smtClean="0">
                <a:latin typeface="Georgia" pitchFamily="18" charset="0"/>
              </a:rPr>
              <a:t>απ΄αυτήν</a:t>
            </a:r>
            <a:r>
              <a:rPr lang="el-GR" dirty="0" smtClean="0">
                <a:latin typeface="Georgia" pitchFamily="18" charset="0"/>
              </a:rPr>
              <a:t>. Όταν είναι δοσμένη σε κάτι υψηλό, καμιά εξωτερική βία δεν είναι ικανή να την υποδουλώσει. Όσο η ψυχή παλεύει γι αυτό, μένει ελεύθερη.</a:t>
            </a:r>
          </a:p>
          <a:p>
            <a:pPr fontAlgn="base"/>
            <a:r>
              <a:rPr lang="el-GR" dirty="0" smtClean="0">
                <a:latin typeface="Georgia" pitchFamily="18" charset="0"/>
              </a:rPr>
              <a:t> Έτσι και οι Μεσολογγίτες αν και ήταν πραγματικά πολιορκημένοι, (και απ τους Τούρκους και από τη πείνα και από τον πόθο της ζωής)  παρέμειναν ψυχικά-εσωτερικά ελεύθεροι. </a:t>
            </a:r>
          </a:p>
          <a:p>
            <a:pPr fontAlgn="base"/>
            <a:r>
              <a:rPr lang="el-GR" dirty="0" smtClean="0">
                <a:latin typeface="Georgia" pitchFamily="18" charset="0"/>
              </a:rPr>
              <a:t>Γίνεται δούλος ο άνθρωπος όταν η ψυχή του αδειάζει και η θέληση του για αντίσταση ναρκώνεται.</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buNone/>
            </a:pPr>
            <a:r>
              <a:rPr lang="el-GR" dirty="0" smtClean="0">
                <a:solidFill>
                  <a:srgbClr val="FF0000"/>
                </a:solidFill>
              </a:rPr>
              <a:t>• </a:t>
            </a:r>
            <a:r>
              <a:rPr lang="el-GR" dirty="0" smtClean="0">
                <a:solidFill>
                  <a:srgbClr val="FF0000"/>
                </a:solidFill>
                <a:latin typeface="Georgia" pitchFamily="18" charset="0"/>
              </a:rPr>
              <a:t>ΠΟΛΥΑΡΙΘΜΟΙ ΤΟΥΡΚΟΙ </a:t>
            </a:r>
          </a:p>
          <a:p>
            <a:pPr lvl="0">
              <a:buNone/>
            </a:pPr>
            <a:r>
              <a:rPr lang="el-GR" dirty="0" smtClean="0">
                <a:solidFill>
                  <a:srgbClr val="FF0000"/>
                </a:solidFill>
                <a:latin typeface="Georgia" pitchFamily="18" charset="0"/>
              </a:rPr>
              <a:t>• ΕΠΑΡΚΗΣ ΠΟΛΕΜΙΚΟΣ ΕΞΟΠΛΙΣΜΟΣ </a:t>
            </a:r>
          </a:p>
          <a:p>
            <a:pPr lvl="0">
              <a:buNone/>
            </a:pPr>
            <a:r>
              <a:rPr lang="el-GR" dirty="0" smtClean="0">
                <a:solidFill>
                  <a:srgbClr val="FF0000"/>
                </a:solidFill>
                <a:latin typeface="Georgia" pitchFamily="18" charset="0"/>
              </a:rPr>
              <a:t>• ΕΠΑΡΚΕΙΑ ΤΡΟΦΟΔΟΣΙΑΣ </a:t>
            </a:r>
          </a:p>
          <a:p>
            <a:pPr lvl="0">
              <a:buNone/>
            </a:pPr>
            <a:r>
              <a:rPr lang="el-GR" dirty="0" smtClean="0">
                <a:solidFill>
                  <a:srgbClr val="FF0000"/>
                </a:solidFill>
                <a:latin typeface="Georgia" pitchFamily="18" charset="0"/>
              </a:rPr>
              <a:t>• ΜΕΓΑΛΕΣ ΠΙΘΑΝΟΤΗΤΕΣ ΝΙΚΗΣ </a:t>
            </a:r>
          </a:p>
          <a:p>
            <a:pPr lvl="0">
              <a:buNone/>
            </a:pPr>
            <a:endParaRPr lang="el-GR" dirty="0" smtClean="0">
              <a:latin typeface="Georgia" pitchFamily="18" charset="0"/>
            </a:endParaRPr>
          </a:p>
          <a:p>
            <a:pPr lvl="0">
              <a:buNone/>
            </a:pPr>
            <a:r>
              <a:rPr lang="el-GR" dirty="0" smtClean="0">
                <a:latin typeface="Georgia" pitchFamily="18" charset="0"/>
              </a:rPr>
              <a:t>• </a:t>
            </a:r>
            <a:r>
              <a:rPr lang="el-GR" dirty="0" smtClean="0">
                <a:solidFill>
                  <a:srgbClr val="0070C0"/>
                </a:solidFill>
                <a:latin typeface="Georgia" pitchFamily="18" charset="0"/>
              </a:rPr>
              <a:t>ΟΛΙΓΑΡΙΘΜΟΙ ΕΛΛΗΝΕΣ </a:t>
            </a:r>
          </a:p>
          <a:p>
            <a:pPr lvl="0">
              <a:buNone/>
            </a:pPr>
            <a:r>
              <a:rPr lang="el-GR" dirty="0" smtClean="0">
                <a:solidFill>
                  <a:srgbClr val="0070C0"/>
                </a:solidFill>
                <a:latin typeface="Georgia" pitchFamily="18" charset="0"/>
              </a:rPr>
              <a:t>• ΕΞΑΝΤΛΗΣΗ ΠΟΛΕΜΟΦΟΔΙΩΝ </a:t>
            </a:r>
          </a:p>
          <a:p>
            <a:pPr lvl="0">
              <a:buNone/>
            </a:pPr>
            <a:r>
              <a:rPr lang="el-GR" dirty="0" smtClean="0">
                <a:solidFill>
                  <a:srgbClr val="0070C0"/>
                </a:solidFill>
                <a:latin typeface="Georgia" pitchFamily="18" charset="0"/>
              </a:rPr>
              <a:t>• ΠΕΙΝΑ </a:t>
            </a:r>
          </a:p>
          <a:p>
            <a:pPr lvl="0">
              <a:buNone/>
            </a:pPr>
            <a:r>
              <a:rPr lang="el-GR" dirty="0" smtClean="0">
                <a:solidFill>
                  <a:srgbClr val="0070C0"/>
                </a:solidFill>
                <a:latin typeface="Georgia" pitchFamily="18" charset="0"/>
              </a:rPr>
              <a:t>• ΒΕΒΑΙΗ ΗΤΤΑ</a:t>
            </a:r>
          </a:p>
          <a:p>
            <a:endParaRPr lang="el-GR" dirty="0"/>
          </a:p>
        </p:txBody>
      </p:sp>
      <p:sp>
        <p:nvSpPr>
          <p:cNvPr id="2" name="1 - Τίτλος"/>
          <p:cNvSpPr>
            <a:spLocks noGrp="1"/>
          </p:cNvSpPr>
          <p:nvPr>
            <p:ph type="title"/>
          </p:nvPr>
        </p:nvSpPr>
        <p:spPr/>
        <p:txBody>
          <a:bodyPr/>
          <a:lstStyle/>
          <a:p>
            <a:r>
              <a:rPr lang="el-GR" dirty="0" smtClean="0">
                <a:latin typeface="Georgia" pitchFamily="18" charset="0"/>
              </a:rPr>
              <a:t>ΕΞΩΤΕΡΙΚΕΣ ΔΥΣΚΟΛΙΕΣ</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dirty="0" smtClean="0">
                <a:latin typeface="Georgia" pitchFamily="18" charset="0"/>
              </a:rPr>
              <a:t>ΕΣΩΤΕΡΙΚΟΣ ΑΓΩΝΑΣ </a:t>
            </a:r>
          </a:p>
          <a:p>
            <a:r>
              <a:rPr lang="el-GR" dirty="0" smtClean="0">
                <a:latin typeface="Georgia" pitchFamily="18" charset="0"/>
              </a:rPr>
              <a:t>ΣΥΝΑΙΣΘΗΜΑΤΑ </a:t>
            </a:r>
          </a:p>
          <a:p>
            <a:r>
              <a:rPr lang="el-GR" dirty="0" smtClean="0">
                <a:latin typeface="Georgia" pitchFamily="18" charset="0"/>
              </a:rPr>
              <a:t>ΦΑΝΤΑΣΙΑ </a:t>
            </a:r>
          </a:p>
          <a:p>
            <a:r>
              <a:rPr lang="el-GR" dirty="0" smtClean="0">
                <a:latin typeface="Georgia" pitchFamily="18" charset="0"/>
              </a:rPr>
              <a:t>ΑΙΣΘΗΣΕΙΣ</a:t>
            </a:r>
          </a:p>
          <a:p>
            <a:r>
              <a:rPr lang="el-GR" dirty="0" smtClean="0">
                <a:latin typeface="Georgia" pitchFamily="18" charset="0"/>
              </a:rPr>
              <a:t>ΤΑΡΑΧΗ ΦΟΒΟΣ ΤΡΟΜΟΣ ΚΛΑΜΑ </a:t>
            </a:r>
          </a:p>
          <a:p>
            <a:endParaRPr lang="el-GR" dirty="0" smtClean="0">
              <a:latin typeface="Georgia" pitchFamily="18" charset="0"/>
            </a:endParaRPr>
          </a:p>
          <a:p>
            <a:r>
              <a:rPr lang="el-GR" dirty="0" smtClean="0">
                <a:latin typeface="Georgia" pitchFamily="18" charset="0"/>
              </a:rPr>
              <a:t>ΗΘΙΚΟΣ ΛΟΓΟΣ </a:t>
            </a:r>
          </a:p>
          <a:p>
            <a:r>
              <a:rPr lang="el-GR" dirty="0" smtClean="0">
                <a:latin typeface="Georgia" pitchFamily="18" charset="0"/>
              </a:rPr>
              <a:t>ΛΟΓΙΚΗ </a:t>
            </a:r>
          </a:p>
          <a:p>
            <a:r>
              <a:rPr lang="el-GR" dirty="0" smtClean="0">
                <a:latin typeface="Georgia" pitchFamily="18" charset="0"/>
              </a:rPr>
              <a:t>ΠΝΕΥΜΑ </a:t>
            </a:r>
          </a:p>
          <a:p>
            <a:r>
              <a:rPr lang="el-GR" dirty="0" smtClean="0">
                <a:latin typeface="Georgia" pitchFamily="18" charset="0"/>
              </a:rPr>
              <a:t>ΓΑΛΗΝΗ </a:t>
            </a:r>
          </a:p>
          <a:p>
            <a:r>
              <a:rPr lang="el-GR" dirty="0" smtClean="0">
                <a:latin typeface="Georgia" pitchFamily="18" charset="0"/>
              </a:rPr>
              <a:t>ΓΕΝΝΑΙΟΤΗΤΑ ΘΑΡΡΟΣ</a:t>
            </a:r>
            <a:endParaRPr lang="el-GR" dirty="0">
              <a:latin typeface="Georgia" pitchFamily="18" charset="0"/>
            </a:endParaRPr>
          </a:p>
        </p:txBody>
      </p:sp>
      <p:sp>
        <p:nvSpPr>
          <p:cNvPr id="2" name="1 - Τίτλος"/>
          <p:cNvSpPr>
            <a:spLocks noGrp="1"/>
          </p:cNvSpPr>
          <p:nvPr>
            <p:ph type="title"/>
          </p:nvPr>
        </p:nvSpPr>
        <p:spPr/>
        <p:txBody>
          <a:bodyPr/>
          <a:lstStyle/>
          <a:p>
            <a:r>
              <a:rPr lang="el-GR" dirty="0" smtClean="0">
                <a:latin typeface="Georgia" pitchFamily="18" charset="0"/>
              </a:rPr>
              <a:t>ΨΥΧΙΚΕΣ ΔΥΣΚΟΛΙΕΣ</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81328"/>
            <a:ext cx="8929718" cy="4948068"/>
          </a:xfrm>
        </p:spPr>
        <p:txBody>
          <a:bodyPr>
            <a:normAutofit fontScale="85000" lnSpcReduction="10000"/>
          </a:bodyPr>
          <a:lstStyle/>
          <a:p>
            <a:pPr>
              <a:buNone/>
            </a:pPr>
            <a:r>
              <a:rPr lang="el-GR" b="1" i="1" dirty="0" smtClean="0"/>
              <a:t> </a:t>
            </a:r>
            <a:r>
              <a:rPr lang="el-GR" b="1" i="1" dirty="0" smtClean="0">
                <a:latin typeface="Georgia" pitchFamily="18" charset="0"/>
              </a:rPr>
              <a:t>Η πείνα βασανίζει τους αγωνιστές του Μεσολογγίου</a:t>
            </a:r>
          </a:p>
          <a:p>
            <a:r>
              <a:rPr lang="el-GR" dirty="0" err="1" smtClean="0">
                <a:latin typeface="Georgia" pitchFamily="18" charset="0"/>
              </a:rPr>
              <a:t>Aρχίσαμεν</a:t>
            </a:r>
            <a:r>
              <a:rPr lang="el-GR" dirty="0" smtClean="0">
                <a:latin typeface="Georgia" pitchFamily="18" charset="0"/>
              </a:rPr>
              <a:t>, περί τας 15 </a:t>
            </a:r>
            <a:r>
              <a:rPr lang="el-GR" dirty="0" err="1" smtClean="0">
                <a:latin typeface="Georgia" pitchFamily="18" charset="0"/>
              </a:rPr>
              <a:t>Mαρτίου</a:t>
            </a:r>
            <a:r>
              <a:rPr lang="el-GR" dirty="0" smtClean="0">
                <a:latin typeface="Georgia" pitchFamily="18" charset="0"/>
              </a:rPr>
              <a:t>, ταις </a:t>
            </a:r>
            <a:r>
              <a:rPr lang="el-GR" dirty="0" err="1" smtClean="0">
                <a:latin typeface="Georgia" pitchFamily="18" charset="0"/>
              </a:rPr>
              <a:t>πικραλήθραις</a:t>
            </a:r>
            <a:r>
              <a:rPr lang="el-GR" dirty="0" smtClean="0">
                <a:latin typeface="Georgia" pitchFamily="18" charset="0"/>
              </a:rPr>
              <a:t>, χορτάρι της </a:t>
            </a:r>
            <a:r>
              <a:rPr lang="el-GR" dirty="0" err="1" smtClean="0">
                <a:latin typeface="Georgia" pitchFamily="18" charset="0"/>
              </a:rPr>
              <a:t>θαλάσσης˙</a:t>
            </a:r>
            <a:r>
              <a:rPr lang="el-GR" dirty="0" smtClean="0">
                <a:latin typeface="Georgia" pitchFamily="18" charset="0"/>
              </a:rPr>
              <a:t> το </a:t>
            </a:r>
            <a:r>
              <a:rPr lang="el-GR" dirty="0" err="1" smtClean="0">
                <a:latin typeface="Georgia" pitchFamily="18" charset="0"/>
              </a:rPr>
              <a:t>εβράζαμεν</a:t>
            </a:r>
            <a:r>
              <a:rPr lang="el-GR" dirty="0" smtClean="0">
                <a:latin typeface="Georgia" pitchFamily="18" charset="0"/>
              </a:rPr>
              <a:t> πέντε </a:t>
            </a:r>
            <a:r>
              <a:rPr lang="el-GR" dirty="0" err="1" smtClean="0">
                <a:latin typeface="Georgia" pitchFamily="18" charset="0"/>
              </a:rPr>
              <a:t>φοραίς</a:t>
            </a:r>
            <a:r>
              <a:rPr lang="el-GR" dirty="0" smtClean="0">
                <a:latin typeface="Georgia" pitchFamily="18" charset="0"/>
              </a:rPr>
              <a:t> έως ότου </a:t>
            </a:r>
            <a:r>
              <a:rPr lang="el-GR" dirty="0" err="1" smtClean="0">
                <a:latin typeface="Georgia" pitchFamily="18" charset="0"/>
              </a:rPr>
              <a:t>έβγαινεν</a:t>
            </a:r>
            <a:r>
              <a:rPr lang="el-GR" dirty="0" smtClean="0">
                <a:latin typeface="Georgia" pitchFamily="18" charset="0"/>
              </a:rPr>
              <a:t> η πικράδα, και το </a:t>
            </a:r>
            <a:r>
              <a:rPr lang="el-GR" dirty="0" err="1" smtClean="0">
                <a:latin typeface="Georgia" pitchFamily="18" charset="0"/>
              </a:rPr>
              <a:t>ετρώγαμεν</a:t>
            </a:r>
            <a:r>
              <a:rPr lang="el-GR" dirty="0" smtClean="0">
                <a:latin typeface="Georgia" pitchFamily="18" charset="0"/>
              </a:rPr>
              <a:t> με </a:t>
            </a:r>
            <a:r>
              <a:rPr lang="el-GR" dirty="0" err="1" smtClean="0">
                <a:latin typeface="Georgia" pitchFamily="18" charset="0"/>
              </a:rPr>
              <a:t>ξείδι</a:t>
            </a:r>
            <a:r>
              <a:rPr lang="el-GR" dirty="0" smtClean="0">
                <a:latin typeface="Georgia" pitchFamily="18" charset="0"/>
              </a:rPr>
              <a:t> και λάδι ωσάν σαλάτα, και με ζουμί από </a:t>
            </a:r>
            <a:r>
              <a:rPr lang="el-GR" dirty="0" err="1" smtClean="0">
                <a:latin typeface="Georgia" pitchFamily="18" charset="0"/>
              </a:rPr>
              <a:t>καβούρους</a:t>
            </a:r>
            <a:r>
              <a:rPr lang="el-GR" dirty="0" smtClean="0">
                <a:latin typeface="Georgia" pitchFamily="18" charset="0"/>
              </a:rPr>
              <a:t> </a:t>
            </a:r>
            <a:r>
              <a:rPr lang="el-GR" dirty="0" err="1" smtClean="0">
                <a:latin typeface="Georgia" pitchFamily="18" charset="0"/>
              </a:rPr>
              <a:t>ανακατωμένον</a:t>
            </a:r>
            <a:r>
              <a:rPr lang="el-GR" dirty="0" smtClean="0">
                <a:latin typeface="Georgia" pitchFamily="18" charset="0"/>
              </a:rPr>
              <a:t> και τούτο. </a:t>
            </a:r>
            <a:r>
              <a:rPr lang="el-GR" dirty="0" err="1" smtClean="0">
                <a:latin typeface="Georgia" pitchFamily="18" charset="0"/>
              </a:rPr>
              <a:t>Eδόθησαν</a:t>
            </a:r>
            <a:r>
              <a:rPr lang="el-GR" dirty="0" smtClean="0">
                <a:latin typeface="Georgia" pitchFamily="18" charset="0"/>
              </a:rPr>
              <a:t> και εις τους ποντικούς, πλην </a:t>
            </a:r>
            <a:r>
              <a:rPr lang="el-GR" dirty="0" err="1" smtClean="0">
                <a:latin typeface="Georgia" pitchFamily="18" charset="0"/>
              </a:rPr>
              <a:t>ήτον</a:t>
            </a:r>
            <a:r>
              <a:rPr lang="el-GR" dirty="0" smtClean="0">
                <a:latin typeface="Georgia" pitchFamily="18" charset="0"/>
              </a:rPr>
              <a:t> ευτυχής όστις </a:t>
            </a:r>
            <a:r>
              <a:rPr lang="el-GR" dirty="0" err="1" smtClean="0">
                <a:latin typeface="Georgia" pitchFamily="18" charset="0"/>
              </a:rPr>
              <a:t>εδύνατο</a:t>
            </a:r>
            <a:r>
              <a:rPr lang="el-GR" dirty="0" smtClean="0">
                <a:latin typeface="Georgia" pitchFamily="18" charset="0"/>
              </a:rPr>
              <a:t> να </a:t>
            </a:r>
            <a:r>
              <a:rPr lang="el-GR" dirty="0" err="1" smtClean="0">
                <a:latin typeface="Georgia" pitchFamily="18" charset="0"/>
              </a:rPr>
              <a:t>πιάση</a:t>
            </a:r>
            <a:r>
              <a:rPr lang="el-GR" dirty="0" smtClean="0">
                <a:latin typeface="Georgia" pitchFamily="18" charset="0"/>
              </a:rPr>
              <a:t> έναν. </a:t>
            </a:r>
            <a:r>
              <a:rPr lang="el-GR" dirty="0" err="1" smtClean="0">
                <a:latin typeface="Georgia" pitchFamily="18" charset="0"/>
              </a:rPr>
              <a:t>Bατράχους</a:t>
            </a:r>
            <a:r>
              <a:rPr lang="el-GR" dirty="0" smtClean="0">
                <a:latin typeface="Georgia" pitchFamily="18" charset="0"/>
              </a:rPr>
              <a:t> δεν </a:t>
            </a:r>
            <a:r>
              <a:rPr lang="el-GR" dirty="0" err="1" smtClean="0">
                <a:latin typeface="Georgia" pitchFamily="18" charset="0"/>
              </a:rPr>
              <a:t>είχαμεν</a:t>
            </a:r>
            <a:r>
              <a:rPr lang="el-GR" dirty="0" smtClean="0">
                <a:latin typeface="Georgia" pitchFamily="18" charset="0"/>
              </a:rPr>
              <a:t>, κατά </a:t>
            </a:r>
            <a:r>
              <a:rPr lang="el-GR" dirty="0" err="1" smtClean="0">
                <a:latin typeface="Georgia" pitchFamily="18" charset="0"/>
              </a:rPr>
              <a:t>δυστυχίαν</a:t>
            </a:r>
            <a:r>
              <a:rPr lang="el-GR" dirty="0" smtClean="0">
                <a:latin typeface="Georgia" pitchFamily="18" charset="0"/>
              </a:rPr>
              <a:t>. </a:t>
            </a:r>
            <a:r>
              <a:rPr lang="el-GR" dirty="0" err="1" smtClean="0">
                <a:latin typeface="Georgia" pitchFamily="18" charset="0"/>
              </a:rPr>
              <a:t>Aπό</a:t>
            </a:r>
            <a:r>
              <a:rPr lang="el-GR" dirty="0" smtClean="0">
                <a:latin typeface="Georgia" pitchFamily="18" charset="0"/>
              </a:rPr>
              <a:t> την </a:t>
            </a:r>
            <a:r>
              <a:rPr lang="el-GR" dirty="0" err="1" smtClean="0">
                <a:latin typeface="Georgia" pitchFamily="18" charset="0"/>
              </a:rPr>
              <a:t>έλλειψην</a:t>
            </a:r>
            <a:r>
              <a:rPr lang="el-GR" dirty="0" smtClean="0">
                <a:latin typeface="Georgia" pitchFamily="18" charset="0"/>
              </a:rPr>
              <a:t> της θροφής αύξαναν αι </a:t>
            </a:r>
            <a:r>
              <a:rPr lang="el-GR" dirty="0" err="1" smtClean="0">
                <a:latin typeface="Georgia" pitchFamily="18" charset="0"/>
              </a:rPr>
              <a:t>ασθένειαι</a:t>
            </a:r>
            <a:r>
              <a:rPr lang="el-GR" dirty="0" smtClean="0">
                <a:latin typeface="Georgia" pitchFamily="18" charset="0"/>
              </a:rPr>
              <a:t>, </a:t>
            </a:r>
            <a:r>
              <a:rPr lang="el-GR" dirty="0" err="1" smtClean="0">
                <a:latin typeface="Georgia" pitchFamily="18" charset="0"/>
              </a:rPr>
              <a:t>πονόστομος</a:t>
            </a:r>
            <a:r>
              <a:rPr lang="el-GR" dirty="0" smtClean="0">
                <a:latin typeface="Georgia" pitchFamily="18" charset="0"/>
              </a:rPr>
              <a:t> και </a:t>
            </a:r>
            <a:r>
              <a:rPr lang="el-GR" dirty="0" err="1" smtClean="0">
                <a:latin typeface="Georgia" pitchFamily="18" charset="0"/>
              </a:rPr>
              <a:t>αρθρίτις</a:t>
            </a:r>
            <a:r>
              <a:rPr lang="el-GR" dirty="0" smtClean="0">
                <a:latin typeface="Georgia" pitchFamily="18" charset="0"/>
              </a:rPr>
              <a:t>. </a:t>
            </a:r>
            <a:r>
              <a:rPr lang="el-GR" dirty="0" err="1" smtClean="0">
                <a:latin typeface="Georgia" pitchFamily="18" charset="0"/>
              </a:rPr>
              <a:t>Eις</a:t>
            </a:r>
            <a:r>
              <a:rPr lang="el-GR" dirty="0" smtClean="0">
                <a:latin typeface="Georgia" pitchFamily="18" charset="0"/>
              </a:rPr>
              <a:t> τοιαύτην </a:t>
            </a:r>
            <a:r>
              <a:rPr lang="el-GR" dirty="0" err="1" smtClean="0">
                <a:latin typeface="Georgia" pitchFamily="18" charset="0"/>
              </a:rPr>
              <a:t>κατάστασιν</a:t>
            </a:r>
            <a:r>
              <a:rPr lang="el-GR" dirty="0" smtClean="0">
                <a:latin typeface="Georgia" pitchFamily="18" charset="0"/>
              </a:rPr>
              <a:t> </a:t>
            </a:r>
            <a:r>
              <a:rPr lang="el-GR" dirty="0" err="1" smtClean="0">
                <a:latin typeface="Georgia" pitchFamily="18" charset="0"/>
              </a:rPr>
              <a:t>ευρισκόμασθον</a:t>
            </a:r>
            <a:r>
              <a:rPr lang="el-GR" dirty="0" smtClean="0">
                <a:latin typeface="Georgia" pitchFamily="18" charset="0"/>
              </a:rPr>
              <a:t> όταν μας </a:t>
            </a:r>
            <a:r>
              <a:rPr lang="el-GR" dirty="0" err="1" smtClean="0">
                <a:latin typeface="Georgia" pitchFamily="18" charset="0"/>
              </a:rPr>
              <a:t>έφθασεν</a:t>
            </a:r>
            <a:r>
              <a:rPr lang="el-GR" dirty="0" smtClean="0">
                <a:latin typeface="Georgia" pitchFamily="18" charset="0"/>
              </a:rPr>
              <a:t> γράμμα των απεσταλμένων μας εις </a:t>
            </a:r>
            <a:r>
              <a:rPr lang="el-GR" dirty="0" err="1" smtClean="0">
                <a:latin typeface="Georgia" pitchFamily="18" charset="0"/>
              </a:rPr>
              <a:t>Nαύπλιον</a:t>
            </a:r>
            <a:r>
              <a:rPr lang="el-GR" dirty="0" smtClean="0">
                <a:latin typeface="Georgia" pitchFamily="18" charset="0"/>
              </a:rPr>
              <a:t> </a:t>
            </a:r>
            <a:r>
              <a:rPr lang="el-GR" dirty="0" err="1" smtClean="0">
                <a:latin typeface="Georgia" pitchFamily="18" charset="0"/>
              </a:rPr>
              <a:t>συσταίνον</a:t>
            </a:r>
            <a:r>
              <a:rPr lang="el-GR" dirty="0" smtClean="0">
                <a:latin typeface="Georgia" pitchFamily="18" charset="0"/>
              </a:rPr>
              <a:t> και να </a:t>
            </a:r>
            <a:r>
              <a:rPr lang="el-GR" dirty="0" err="1" smtClean="0">
                <a:latin typeface="Georgia" pitchFamily="18" charset="0"/>
              </a:rPr>
              <a:t>φάγωμεν</a:t>
            </a:r>
            <a:r>
              <a:rPr lang="el-GR" dirty="0" smtClean="0">
                <a:latin typeface="Georgia" pitchFamily="18" charset="0"/>
              </a:rPr>
              <a:t> (εν ανάγκη) ένας τον άλλον. [...] Εκείνην την </a:t>
            </a:r>
            <a:r>
              <a:rPr lang="el-GR" dirty="0" err="1" smtClean="0">
                <a:latin typeface="Georgia" pitchFamily="18" charset="0"/>
              </a:rPr>
              <a:t>ημέραν</a:t>
            </a:r>
            <a:r>
              <a:rPr lang="el-GR" dirty="0" smtClean="0">
                <a:latin typeface="Georgia" pitchFamily="18" charset="0"/>
              </a:rPr>
              <a:t> ένας </a:t>
            </a:r>
            <a:r>
              <a:rPr lang="el-GR" dirty="0" err="1" smtClean="0">
                <a:latin typeface="Georgia" pitchFamily="18" charset="0"/>
              </a:rPr>
              <a:t>Kραβαρίτης</a:t>
            </a:r>
            <a:r>
              <a:rPr lang="el-GR" dirty="0" smtClean="0">
                <a:latin typeface="Georgia" pitchFamily="18" charset="0"/>
              </a:rPr>
              <a:t> </a:t>
            </a:r>
            <a:r>
              <a:rPr lang="el-GR" dirty="0" err="1" smtClean="0">
                <a:latin typeface="Georgia" pitchFamily="18" charset="0"/>
              </a:rPr>
              <a:t>έκοψεν</a:t>
            </a:r>
            <a:r>
              <a:rPr lang="el-GR" dirty="0" smtClean="0">
                <a:latin typeface="Georgia" pitchFamily="18" charset="0"/>
              </a:rPr>
              <a:t> κρέας από το μηρί ενός φονευμένου και το </a:t>
            </a:r>
            <a:r>
              <a:rPr lang="el-GR" dirty="0" err="1" smtClean="0">
                <a:latin typeface="Georgia" pitchFamily="18" charset="0"/>
              </a:rPr>
              <a:t>έφαγεν</a:t>
            </a:r>
            <a:r>
              <a:rPr lang="el-GR" dirty="0" smtClean="0">
                <a:latin typeface="Georgia" pitchFamily="18" charset="0"/>
              </a:rPr>
              <a:t>.</a:t>
            </a:r>
            <a:br>
              <a:rPr lang="el-GR" dirty="0" smtClean="0">
                <a:latin typeface="Georgia" pitchFamily="18" charset="0"/>
              </a:rPr>
            </a:br>
            <a:r>
              <a:rPr lang="el-GR" sz="2100" i="1" dirty="0" smtClean="0">
                <a:latin typeface="Georgia" pitchFamily="18" charset="0"/>
              </a:rPr>
              <a:t>N. </a:t>
            </a:r>
            <a:r>
              <a:rPr lang="el-GR" sz="2100" i="1" dirty="0" err="1" smtClean="0">
                <a:latin typeface="Georgia" pitchFamily="18" charset="0"/>
              </a:rPr>
              <a:t>Kασομούλης</a:t>
            </a:r>
            <a:r>
              <a:rPr lang="el-GR" sz="2100" i="1" dirty="0" smtClean="0">
                <a:latin typeface="Georgia" pitchFamily="18" charset="0"/>
              </a:rPr>
              <a:t>, </a:t>
            </a:r>
            <a:r>
              <a:rPr lang="el-GR" sz="2100" i="1" dirty="0" err="1" smtClean="0">
                <a:latin typeface="Georgia" pitchFamily="18" charset="0"/>
              </a:rPr>
              <a:t>Eνθυμήματα</a:t>
            </a:r>
            <a:r>
              <a:rPr lang="el-GR" sz="2100" i="1" dirty="0" smtClean="0">
                <a:latin typeface="Georgia" pitchFamily="18" charset="0"/>
              </a:rPr>
              <a:t> στρατιωτικά της Επαναστάσεως των </a:t>
            </a:r>
            <a:r>
              <a:rPr lang="el-GR" sz="2100" i="1" dirty="0" err="1" smtClean="0">
                <a:latin typeface="Georgia" pitchFamily="18" charset="0"/>
              </a:rPr>
              <a:t>Eλλήνων</a:t>
            </a:r>
            <a:r>
              <a:rPr lang="el-GR" sz="2100" i="1" dirty="0" smtClean="0">
                <a:latin typeface="Georgia" pitchFamily="18" charset="0"/>
              </a:rPr>
              <a:t>. </a:t>
            </a:r>
            <a:r>
              <a:rPr lang="el-GR" sz="2100" i="1" dirty="0" err="1" smtClean="0">
                <a:latin typeface="Georgia" pitchFamily="18" charset="0"/>
              </a:rPr>
              <a:t>Aπό</a:t>
            </a:r>
            <a:r>
              <a:rPr lang="el-GR" sz="2100" i="1" dirty="0" smtClean="0">
                <a:latin typeface="Georgia" pitchFamily="18" charset="0"/>
              </a:rPr>
              <a:t> τα 1821 μέχρι των 1833, </a:t>
            </a:r>
            <a:r>
              <a:rPr lang="el-GR" sz="2100" i="1" dirty="0" err="1" smtClean="0">
                <a:latin typeface="Georgia" pitchFamily="18" charset="0"/>
              </a:rPr>
              <a:t>επιμ</a:t>
            </a:r>
            <a:r>
              <a:rPr lang="el-GR" sz="2100" i="1" dirty="0" smtClean="0">
                <a:latin typeface="Georgia" pitchFamily="18" charset="0"/>
              </a:rPr>
              <a:t>. Γ. </a:t>
            </a:r>
            <a:r>
              <a:rPr lang="el-GR" sz="2100" i="1" dirty="0" err="1" smtClean="0">
                <a:latin typeface="Georgia" pitchFamily="18" charset="0"/>
              </a:rPr>
              <a:t>Bλαχογιάννης</a:t>
            </a:r>
            <a:r>
              <a:rPr lang="el-GR" sz="2100" i="1" dirty="0" smtClean="0">
                <a:latin typeface="Georgia" pitchFamily="18" charset="0"/>
              </a:rPr>
              <a:t>, </a:t>
            </a:r>
            <a:r>
              <a:rPr lang="el-GR" sz="2100" i="1" dirty="0" err="1" smtClean="0">
                <a:latin typeface="Georgia" pitchFamily="18" charset="0"/>
              </a:rPr>
              <a:t>Aθήνα</a:t>
            </a:r>
            <a:r>
              <a:rPr lang="el-GR" sz="2100" i="1" dirty="0" smtClean="0">
                <a:latin typeface="Georgia" pitchFamily="18" charset="0"/>
              </a:rPr>
              <a:t> 1939, </a:t>
            </a:r>
            <a:r>
              <a:rPr lang="el-GR" sz="2100" i="1" dirty="0" err="1" smtClean="0">
                <a:latin typeface="Georgia" pitchFamily="18" charset="0"/>
              </a:rPr>
              <a:t>τόμ</a:t>
            </a:r>
            <a:r>
              <a:rPr lang="el-GR" sz="2100" i="1" dirty="0" smtClean="0">
                <a:latin typeface="Georgia" pitchFamily="18" charset="0"/>
              </a:rPr>
              <a:t>. Β΄, σ. 256.</a:t>
            </a:r>
          </a:p>
          <a:p>
            <a:endParaRPr lang="el-GR" dirty="0"/>
          </a:p>
        </p:txBody>
      </p:sp>
      <p:sp>
        <p:nvSpPr>
          <p:cNvPr id="3" name="2 - Τίτλος"/>
          <p:cNvSpPr>
            <a:spLocks noGrp="1"/>
          </p:cNvSpPr>
          <p:nvPr>
            <p:ph type="title"/>
          </p:nvPr>
        </p:nvSpPr>
        <p:spPr/>
        <p:txBody>
          <a:bodyPr/>
          <a:lstStyle/>
          <a:p>
            <a:r>
              <a:rPr lang="el-GR" dirty="0" smtClean="0">
                <a:latin typeface="Georgia" pitchFamily="18" charset="0"/>
              </a:rPr>
              <a:t>Παράλληλα κείμενα</a:t>
            </a:r>
            <a:endParaRPr lang="el-GR" dirty="0">
              <a:latin typeface="Georgi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Grp="1" noChangeArrowheads="1"/>
          </p:cNvSpPr>
          <p:nvPr>
            <p:ph type="title"/>
          </p:nvPr>
        </p:nvSpPr>
        <p:spPr/>
        <p:txBody>
          <a:bodyPr/>
          <a:lstStyle/>
          <a:p>
            <a:pPr eaLnBrk="1" hangingPunct="1">
              <a:defRPr/>
            </a:pPr>
            <a:r>
              <a:rPr lang="el-GR" dirty="0" smtClean="0"/>
              <a:t>Το Μεσολόγγι σήμερα</a:t>
            </a:r>
          </a:p>
        </p:txBody>
      </p:sp>
      <p:pic>
        <p:nvPicPr>
          <p:cNvPr id="3075" name="Picture 12" descr="Α"/>
          <p:cNvPicPr>
            <a:picLocks noChangeAspect="1" noChangeArrowheads="1"/>
          </p:cNvPicPr>
          <p:nvPr/>
        </p:nvPicPr>
        <p:blipFill>
          <a:blip r:embed="rId2"/>
          <a:srcRect/>
          <a:stretch>
            <a:fillRect/>
          </a:stretch>
        </p:blipFill>
        <p:spPr bwMode="auto">
          <a:xfrm>
            <a:off x="2857488" y="2357430"/>
            <a:ext cx="5379036" cy="3803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Β"/>
          <p:cNvPicPr>
            <a:picLocks noChangeAspect="1" noChangeArrowheads="1"/>
          </p:cNvPicPr>
          <p:nvPr/>
        </p:nvPicPr>
        <p:blipFill>
          <a:blip r:embed="rId2"/>
          <a:srcRect/>
          <a:stretch>
            <a:fillRect/>
          </a:stretch>
        </p:blipFill>
        <p:spPr bwMode="auto">
          <a:xfrm>
            <a:off x="1857356" y="1357298"/>
            <a:ext cx="5429287" cy="4459044"/>
          </a:xfrm>
          <a:prstGeom prst="rect">
            <a:avLst/>
          </a:prstGeom>
          <a:noFill/>
          <a:ln w="9525">
            <a:noFill/>
            <a:miter lim="800000"/>
            <a:headEnd/>
            <a:tailEnd/>
          </a:ln>
        </p:spPr>
      </p:pic>
      <p:sp>
        <p:nvSpPr>
          <p:cNvPr id="6156" name="Rectangle 12"/>
          <p:cNvSpPr>
            <a:spLocks noGrp="1" noChangeArrowheads="1"/>
          </p:cNvSpPr>
          <p:nvPr>
            <p:ph type="title"/>
          </p:nvPr>
        </p:nvSpPr>
        <p:spPr>
          <a:xfrm>
            <a:off x="500034" y="0"/>
            <a:ext cx="8305800" cy="1143000"/>
          </a:xfrm>
        </p:spPr>
        <p:txBody>
          <a:bodyPr/>
          <a:lstStyle/>
          <a:p>
            <a:pPr eaLnBrk="1" hangingPunct="1">
              <a:defRPr/>
            </a:pPr>
            <a:r>
              <a:rPr lang="el-GR" dirty="0" smtClean="0"/>
              <a:t>Η Επίθεση του Ιμπραήμ πασά</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eaLnBrk="1" hangingPunct="1"/>
            <a:endParaRPr lang="el-GR" smtClean="0"/>
          </a:p>
        </p:txBody>
      </p:sp>
      <p:sp>
        <p:nvSpPr>
          <p:cNvPr id="18434" name="Rectangle 2"/>
          <p:cNvSpPr>
            <a:spLocks noGrp="1" noChangeArrowheads="1"/>
          </p:cNvSpPr>
          <p:nvPr>
            <p:ph type="title"/>
          </p:nvPr>
        </p:nvSpPr>
        <p:spPr/>
        <p:txBody>
          <a:bodyPr>
            <a:normAutofit/>
          </a:bodyPr>
          <a:lstStyle/>
          <a:p>
            <a:pPr eaLnBrk="1" hangingPunct="1">
              <a:defRPr/>
            </a:pPr>
            <a:r>
              <a:rPr lang="el-GR" sz="4000" dirty="0" smtClean="0"/>
              <a:t>Η μάχη του Μεσολογγίου </a:t>
            </a:r>
          </a:p>
        </p:txBody>
      </p:sp>
      <p:pic>
        <p:nvPicPr>
          <p:cNvPr id="6148" name="Picture 4" descr="Μάχη Μεσολογγίου"/>
          <p:cNvPicPr>
            <a:picLocks noChangeAspect="1" noChangeArrowheads="1"/>
          </p:cNvPicPr>
          <p:nvPr/>
        </p:nvPicPr>
        <p:blipFill>
          <a:blip r:embed="rId2"/>
          <a:srcRect/>
          <a:stretch>
            <a:fillRect/>
          </a:stretch>
        </p:blipFill>
        <p:spPr bwMode="auto">
          <a:xfrm>
            <a:off x="468313" y="1347788"/>
            <a:ext cx="8280400" cy="551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l-GR" sz="4000" smtClean="0"/>
              <a:t>Ο Λόρδος Βύρων στο Μεσολόγγι</a:t>
            </a:r>
          </a:p>
        </p:txBody>
      </p:sp>
      <p:pic>
        <p:nvPicPr>
          <p:cNvPr id="7171" name="Picture 4" descr="Δ"/>
          <p:cNvPicPr>
            <a:picLocks noChangeAspect="1" noChangeArrowheads="1"/>
          </p:cNvPicPr>
          <p:nvPr/>
        </p:nvPicPr>
        <p:blipFill>
          <a:blip r:embed="rId2"/>
          <a:srcRect/>
          <a:stretch>
            <a:fillRect/>
          </a:stretch>
        </p:blipFill>
        <p:spPr bwMode="auto">
          <a:xfrm>
            <a:off x="2535668" y="1557339"/>
            <a:ext cx="5997144" cy="408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214290"/>
            <a:ext cx="8229600" cy="654032"/>
          </a:xfrm>
        </p:spPr>
        <p:txBody>
          <a:bodyPr>
            <a:normAutofit/>
          </a:bodyPr>
          <a:lstStyle/>
          <a:p>
            <a:pPr eaLnBrk="1" hangingPunct="1">
              <a:defRPr/>
            </a:pPr>
            <a:r>
              <a:rPr lang="el-GR" sz="2400" dirty="0" smtClean="0"/>
              <a:t>Η Έξοδος του Μεσολογγίου, Θεόδωρος Βρυζάκης</a:t>
            </a:r>
          </a:p>
        </p:txBody>
      </p:sp>
      <p:pic>
        <p:nvPicPr>
          <p:cNvPr id="8195" name="Picture 4" descr="Ε"/>
          <p:cNvPicPr>
            <a:picLocks noChangeAspect="1" noChangeArrowheads="1"/>
          </p:cNvPicPr>
          <p:nvPr/>
        </p:nvPicPr>
        <p:blipFill>
          <a:blip r:embed="rId2"/>
          <a:srcRect/>
          <a:stretch>
            <a:fillRect/>
          </a:stretch>
        </p:blipFill>
        <p:spPr bwMode="auto">
          <a:xfrm>
            <a:off x="2071670" y="1052513"/>
            <a:ext cx="5383227"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81328"/>
            <a:ext cx="9001156" cy="5376672"/>
          </a:xfrm>
        </p:spPr>
        <p:txBody>
          <a:bodyPr>
            <a:normAutofit fontScale="62500" lnSpcReduction="20000"/>
          </a:bodyPr>
          <a:lstStyle/>
          <a:p>
            <a:r>
              <a:rPr lang="el-GR" dirty="0" smtClean="0">
                <a:latin typeface="Georgia" pitchFamily="18" charset="0"/>
              </a:rPr>
              <a:t>Ο Διονύσιος Σολωμός γεννήθηκε τον Απρίλιο του 1798 στη Ζάκυνθο και ήταν γόνος αριστοκρατικής οικογένειας. Το οικογενειακό περιβάλλον στο οποίο μεγάλωσε, του προσέφερε τις δυνατότητες να μορφωθεί. Σπούδασε  ιταλική και λατινική λογοτεχνία στο Αυτοκρατορικό Βασιλικό Λύκειο της </a:t>
            </a:r>
            <a:r>
              <a:rPr lang="el-GR" dirty="0" err="1" smtClean="0">
                <a:latin typeface="Georgia" pitchFamily="18" charset="0"/>
              </a:rPr>
              <a:t>Κρεμόνας</a:t>
            </a:r>
            <a:r>
              <a:rPr lang="el-GR" dirty="0" smtClean="0">
                <a:latin typeface="Georgia" pitchFamily="18" charset="0"/>
              </a:rPr>
              <a:t> της Ιταλίας και στη συνέχεια στη Νομική Σχολή του Πανεπιστημίου της </a:t>
            </a:r>
            <a:r>
              <a:rPr lang="el-GR" dirty="0" err="1" smtClean="0">
                <a:latin typeface="Georgia" pitchFamily="18" charset="0"/>
              </a:rPr>
              <a:t>Πάβιας</a:t>
            </a:r>
            <a:r>
              <a:rPr lang="el-GR" dirty="0" smtClean="0">
                <a:latin typeface="Georgia" pitchFamily="18" charset="0"/>
              </a:rPr>
              <a:t>. Από την περίοδο εκείνη της ζωής του ξεκίνησε να γράφει ποιήματα στην λατινική και την ιταλική γλώσσα, πολλά από τα οποία διέθεταν θρησκευτικό περιεχόμενο. </a:t>
            </a:r>
          </a:p>
          <a:p>
            <a:r>
              <a:rPr lang="el-GR" dirty="0" smtClean="0">
                <a:latin typeface="Georgia" pitchFamily="18" charset="0"/>
              </a:rPr>
              <a:t>Τον Αύγουστο του 1818 επέστρεψε στη Ζάκυνθο, όπου ο Σπυρίδων Τρικούπης τον παρότρυνε να καλλιεργήσει την ελληνική γλώσσα και να γράψει ποιήματα στα ελληνικά. </a:t>
            </a:r>
          </a:p>
          <a:p>
            <a:r>
              <a:rPr lang="el-GR" dirty="0" smtClean="0">
                <a:latin typeface="Georgia" pitchFamily="18" charset="0"/>
              </a:rPr>
              <a:t>Έτσι, τον Μάιο του 1823 έγραψε τον </a:t>
            </a:r>
            <a:r>
              <a:rPr lang="el-GR" dirty="0" smtClean="0">
                <a:solidFill>
                  <a:srgbClr val="00B050"/>
                </a:solidFill>
                <a:latin typeface="Georgia" pitchFamily="18" charset="0"/>
              </a:rPr>
              <a:t>«Ύμνο εις την Ελευθερία», </a:t>
            </a:r>
            <a:r>
              <a:rPr lang="el-GR" dirty="0" smtClean="0">
                <a:latin typeface="Georgia" pitchFamily="18" charset="0"/>
              </a:rPr>
              <a:t>ο οποίος δημοσιεύθηκε στο Παρίσι και τυπώθηκε μέσα στο πολιορκημένο Μεσολόγγι.</a:t>
            </a:r>
          </a:p>
          <a:p>
            <a:r>
              <a:rPr lang="el-GR" dirty="0" smtClean="0">
                <a:latin typeface="Georgia" pitchFamily="18" charset="0"/>
              </a:rPr>
              <a:t> Στα τέλη της χρονιάς αυτής, διάφορα γεγονότα και η εσωτερική ανάγκη για απομόνωση ήταν οι αιτίες που τον έκαναν να εγκαταλείψει τη Ζάκυνθο και εγκατασταθεί στη Κέρκυρα, όπου αφοσιώθηκε με όλες του τις δυνάμεις στην ποίηση. </a:t>
            </a:r>
          </a:p>
          <a:p>
            <a:r>
              <a:rPr lang="el-GR" dirty="0" smtClean="0">
                <a:latin typeface="Georgia" pitchFamily="18" charset="0"/>
              </a:rPr>
              <a:t>Τα τρία ποιητικά του έργα που σφράγισαν την περίοδο της ωριμότητάς του  ήταν </a:t>
            </a:r>
            <a:r>
              <a:rPr lang="el-GR" dirty="0" smtClean="0">
                <a:solidFill>
                  <a:srgbClr val="00B050"/>
                </a:solidFill>
                <a:latin typeface="Georgia" pitchFamily="18" charset="0"/>
              </a:rPr>
              <a:t>«Ο Κρητικός», «Οι Ελεύθεροι Πολιορκημένοι» και «Ο </a:t>
            </a:r>
            <a:r>
              <a:rPr lang="el-GR" dirty="0" err="1" smtClean="0">
                <a:solidFill>
                  <a:srgbClr val="00B050"/>
                </a:solidFill>
                <a:latin typeface="Georgia" pitchFamily="18" charset="0"/>
              </a:rPr>
              <a:t>Πόρφυρας</a:t>
            </a:r>
            <a:r>
              <a:rPr lang="el-GR" dirty="0" smtClean="0">
                <a:solidFill>
                  <a:srgbClr val="00B050"/>
                </a:solidFill>
                <a:latin typeface="Georgia" pitchFamily="18" charset="0"/>
              </a:rPr>
              <a:t>».</a:t>
            </a:r>
            <a:r>
              <a:rPr lang="el-GR" dirty="0" smtClean="0">
                <a:latin typeface="Georgia" pitchFamily="18" charset="0"/>
              </a:rPr>
              <a:t> </a:t>
            </a:r>
          </a:p>
          <a:p>
            <a:r>
              <a:rPr lang="el-GR" dirty="0" smtClean="0">
                <a:latin typeface="Georgia" pitchFamily="18" charset="0"/>
              </a:rPr>
              <a:t>Ο Διονύσιος Σολωμός πέθανε τον Φεβρουάριο του 1857. Ο τάφος του βρίσκεται στη Ζάκυνθο σε αίθουσα του Μουσείου Σολωμού και Επιφανών Ζακυνθινών.</a:t>
            </a:r>
          </a:p>
          <a:p>
            <a:endParaRPr lang="el-GR" dirty="0"/>
          </a:p>
        </p:txBody>
      </p:sp>
      <p:sp>
        <p:nvSpPr>
          <p:cNvPr id="2" name="1 - Τίτλος"/>
          <p:cNvSpPr>
            <a:spLocks noGrp="1"/>
          </p:cNvSpPr>
          <p:nvPr>
            <p:ph type="title"/>
          </p:nvPr>
        </p:nvSpPr>
        <p:spPr/>
        <p:txBody>
          <a:bodyPr>
            <a:normAutofit/>
          </a:bodyPr>
          <a:lstStyle/>
          <a:p>
            <a:r>
              <a:rPr lang="el-GR" sz="3200" dirty="0" smtClean="0">
                <a:latin typeface="Georgia" pitchFamily="18" charset="0"/>
              </a:rPr>
              <a:t>Η ΖΩΗ ΚΑΙ ΤΟ ΕΡΓΟ ΤΟΥ ΣΟΛΩΜΟΥ</a:t>
            </a:r>
            <a:endParaRPr lang="el-GR" sz="3200" dirty="0">
              <a:latin typeface="Georg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xodos"/>
          <p:cNvPicPr>
            <a:picLocks noChangeAspect="1" noChangeArrowheads="1"/>
          </p:cNvPicPr>
          <p:nvPr/>
        </p:nvPicPr>
        <p:blipFill>
          <a:blip r:embed="rId2"/>
          <a:srcRect/>
          <a:stretch>
            <a:fillRect/>
          </a:stretch>
        </p:blipFill>
        <p:spPr bwMode="auto">
          <a:xfrm>
            <a:off x="714348" y="500042"/>
            <a:ext cx="7559675"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l-GR" smtClean="0"/>
          </a:p>
        </p:txBody>
      </p:sp>
      <p:pic>
        <p:nvPicPr>
          <p:cNvPr id="10244" name="Picture 4" descr="anatinaxi"/>
          <p:cNvPicPr>
            <a:picLocks noChangeAspect="1" noChangeArrowheads="1"/>
          </p:cNvPicPr>
          <p:nvPr/>
        </p:nvPicPr>
        <p:blipFill>
          <a:blip r:embed="rId2"/>
          <a:srcRect/>
          <a:stretch>
            <a:fillRect/>
          </a:stretch>
        </p:blipFill>
        <p:spPr bwMode="auto">
          <a:xfrm>
            <a:off x="571472" y="357166"/>
            <a:ext cx="8135937"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46"/>
          </a:xfrm>
        </p:spPr>
        <p:txBody>
          <a:bodyPr>
            <a:normAutofit/>
          </a:bodyPr>
          <a:lstStyle/>
          <a:p>
            <a:pPr eaLnBrk="1" hangingPunct="1">
              <a:defRPr/>
            </a:pPr>
            <a:r>
              <a:rPr lang="el-GR" sz="2800" dirty="0" smtClean="0"/>
              <a:t>Σκηνή από την Έξοδο, Ντε </a:t>
            </a:r>
            <a:r>
              <a:rPr lang="el-GR" sz="2800" dirty="0" err="1" smtClean="0"/>
              <a:t>Λουνσάκ</a:t>
            </a:r>
            <a:endParaRPr lang="el-GR" sz="2800" dirty="0" smtClean="0"/>
          </a:p>
        </p:txBody>
      </p:sp>
      <p:pic>
        <p:nvPicPr>
          <p:cNvPr id="11267" name="Picture 4" descr="Ζ"/>
          <p:cNvPicPr>
            <a:picLocks noChangeAspect="1" noChangeArrowheads="1"/>
          </p:cNvPicPr>
          <p:nvPr/>
        </p:nvPicPr>
        <p:blipFill>
          <a:blip r:embed="rId2"/>
          <a:srcRect/>
          <a:stretch>
            <a:fillRect/>
          </a:stretch>
        </p:blipFill>
        <p:spPr bwMode="auto">
          <a:xfrm>
            <a:off x="2287588" y="1700213"/>
            <a:ext cx="4179887"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500174"/>
          </a:xfrm>
        </p:spPr>
        <p:txBody>
          <a:bodyPr>
            <a:normAutofit fontScale="90000"/>
          </a:bodyPr>
          <a:lstStyle/>
          <a:p>
            <a:pPr eaLnBrk="1" hangingPunct="1">
              <a:defRPr/>
            </a:pPr>
            <a:r>
              <a:rPr lang="el-GR" sz="2200" i="1" dirty="0" smtClean="0">
                <a:solidFill>
                  <a:srgbClr val="7030A0"/>
                </a:solidFill>
              </a:rPr>
              <a:t>«Κάθε ελεύθερος άνθρωπος είναι δημότης του Μεσολογγίου»</a:t>
            </a:r>
            <a:r>
              <a:rPr lang="el-GR" sz="4000" dirty="0" smtClean="0"/>
              <a:t/>
            </a:r>
            <a:br>
              <a:rPr lang="el-GR" sz="4000" dirty="0" smtClean="0"/>
            </a:br>
            <a:r>
              <a:rPr lang="el-GR" sz="4000" dirty="0" smtClean="0"/>
              <a:t/>
            </a:r>
            <a:br>
              <a:rPr lang="el-GR" sz="4000" dirty="0" smtClean="0"/>
            </a:br>
            <a:r>
              <a:rPr lang="el-GR" sz="2700" dirty="0" smtClean="0">
                <a:solidFill>
                  <a:srgbClr val="0070C0"/>
                </a:solidFill>
              </a:rPr>
              <a:t>Ο Κήπος των ηρώων</a:t>
            </a:r>
          </a:p>
        </p:txBody>
      </p:sp>
      <p:pic>
        <p:nvPicPr>
          <p:cNvPr id="13315" name="Picture 4" descr="Κάθε ελεύθερος άνθρωπος είναι δημότης Μεσολογγίου"/>
          <p:cNvPicPr>
            <a:picLocks noChangeAspect="1" noChangeArrowheads="1"/>
          </p:cNvPicPr>
          <p:nvPr/>
        </p:nvPicPr>
        <p:blipFill>
          <a:blip r:embed="rId2"/>
          <a:srcRect/>
          <a:stretch>
            <a:fillRect/>
          </a:stretch>
        </p:blipFill>
        <p:spPr bwMode="auto">
          <a:xfrm>
            <a:off x="2497144" y="1871282"/>
            <a:ext cx="5361004" cy="34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fontAlgn="base"/>
            <a:r>
              <a:rPr lang="el-GR" b="1" dirty="0" smtClean="0">
                <a:latin typeface="Georgia" pitchFamily="18" charset="0"/>
              </a:rPr>
              <a:t>Πηγές</a:t>
            </a:r>
            <a:endParaRPr lang="el-GR" dirty="0" smtClean="0">
              <a:latin typeface="Georgia" pitchFamily="18" charset="0"/>
            </a:endParaRPr>
          </a:p>
          <a:p>
            <a:pPr fontAlgn="base"/>
            <a:r>
              <a:rPr lang="el-GR" dirty="0" smtClean="0">
                <a:latin typeface="Georgia" pitchFamily="18" charset="0"/>
              </a:rPr>
              <a:t>Κείμενα νεοελληνική λογοτεχνίας Γ΄ γυμνασίου,       Μεταίχμιο</a:t>
            </a:r>
          </a:p>
          <a:p>
            <a:pPr fontAlgn="base"/>
            <a:r>
              <a:rPr lang="el-GR" dirty="0" smtClean="0">
                <a:latin typeface="Georgia" pitchFamily="18" charset="0"/>
              </a:rPr>
              <a:t>Γλωσσολογία και λογοτεχνία Γ. Μπαμπινιώτης</a:t>
            </a:r>
          </a:p>
          <a:p>
            <a:pPr fontAlgn="base"/>
            <a:r>
              <a:rPr lang="el-GR" dirty="0" smtClean="0">
                <a:latin typeface="Georgia" pitchFamily="18" charset="0"/>
              </a:rPr>
              <a:t>Κ.Ν.Λ. Βιβλίο καθηγητή       Επιμέλεια Κ. Μπαλάσκας</a:t>
            </a:r>
          </a:p>
          <a:p>
            <a:r>
              <a:rPr lang="en-US" dirty="0" smtClean="0">
                <a:latin typeface="Georgia" pitchFamily="18" charset="0"/>
              </a:rPr>
              <a:t>https://e-didaskalia.blogspot.com/2019/03/blog-post_233.html</a:t>
            </a:r>
            <a:endParaRPr lang="el-GR"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ionysios_Solomos_statue_at_Dionysios_Solomos_Square,_Zakynthos_City,_Greece_01.jpg"/>
          <p:cNvPicPr>
            <a:picLocks noGrp="1" noChangeAspect="1"/>
          </p:cNvPicPr>
          <p:nvPr>
            <p:ph idx="1"/>
          </p:nvPr>
        </p:nvPicPr>
        <p:blipFill>
          <a:blip r:embed="rId2" cstate="print"/>
          <a:stretch>
            <a:fillRect/>
          </a:stretch>
        </p:blipFill>
        <p:spPr>
          <a:xfrm>
            <a:off x="2343728" y="285728"/>
            <a:ext cx="4822066" cy="64294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214422"/>
            <a:ext cx="8543956" cy="5376672"/>
          </a:xfrm>
        </p:spPr>
        <p:txBody>
          <a:bodyPr>
            <a:normAutofit fontScale="62500" lnSpcReduction="20000"/>
          </a:bodyPr>
          <a:lstStyle/>
          <a:p>
            <a:r>
              <a:rPr lang="el-GR" dirty="0" smtClean="0">
                <a:latin typeface="Georgia" pitchFamily="18" charset="0"/>
              </a:rPr>
              <a:t>Ο Διονύσιος Σολωμός γεννήθηκε και μεγάλωσε σε μια εποχή επαναστατικών κινημάτων, πολιτικοκοινωνικών ανατροπών και πνευματικών αναζητήσεων. </a:t>
            </a:r>
          </a:p>
          <a:p>
            <a:r>
              <a:rPr lang="el-GR" dirty="0" smtClean="0">
                <a:latin typeface="Georgia" pitchFamily="18" charset="0"/>
              </a:rPr>
              <a:t>Η Γαλλική Επανάσταση είχε αλλάξει πολλές από τις μέχρι τότε καθιερωμένες αξίες και μία καινούρια τάξη, η αστική είχε μπει δυναμικά στο παιχνίδι της εξουσίας. </a:t>
            </a:r>
          </a:p>
          <a:p>
            <a:r>
              <a:rPr lang="el-GR" dirty="0" smtClean="0">
                <a:latin typeface="Georgia" pitchFamily="18" charset="0"/>
              </a:rPr>
              <a:t>Τα εθνικοαπελευθερωτικά κινήματα έκαναν αισθητή την παρουσία τους στις περισσότερες ευρωπαϊκές χώρες και ο απόηχός τους έφθανε στην Ελλάδα δίνοντας ελπίδες για απελευθέρωση. </a:t>
            </a:r>
          </a:p>
          <a:p>
            <a:r>
              <a:rPr lang="el-GR" dirty="0" smtClean="0">
                <a:latin typeface="Georgia" pitchFamily="18" charset="0"/>
              </a:rPr>
              <a:t>Στο χώρο των τεχνών και της λογοτεχνίας το κίνημα του ρομαντισμού, την εποχή που σπούδαζε ο Σολωμός στην Ιταλία, βρισκόταν στην ακμή του. Ο ρομαντισμός αντιμάχεται το νεοκλασικισμό, αντιδρά στις επιταγές του Διαφωτισμού και προτείνει την ελεύθερη έκφραση των συναισθημάτων, την επιστροφή στις αξίες του παρελθόντος και προβάλλει τη φαντασία ως κυρίαρχο μέσο για τη σύλληψη και δημιουργία έργων τέχνης. Παράλληλα, εναντιώνεται στα νέα ήθη που επιβλήθηκαν, στην κρίση των αξιών και την αλαζονεία της εξουσίας. </a:t>
            </a:r>
          </a:p>
          <a:p>
            <a:r>
              <a:rPr lang="el-GR" dirty="0" smtClean="0">
                <a:latin typeface="Georgia" pitchFamily="18" charset="0"/>
              </a:rPr>
              <a:t>Η ιδεολογική τοποθέτηση του Σολωμού στην ποιητική του σύνθεση βρίσκεται και που ανάμεσα στο «κλασικό» και το «ρομαντικό», δηλαδή ανάμεσα στην αρχαία γραμματεία και τη λογοτεχνία του Μεσαίωνα και της Αναγέννησης. </a:t>
            </a:r>
          </a:p>
          <a:p>
            <a:r>
              <a:rPr lang="el-GR" dirty="0" smtClean="0">
                <a:latin typeface="Georgia" pitchFamily="18" charset="0"/>
              </a:rPr>
              <a:t>Με το ξέσπασμα της επανάστασης στην τουρκοκρατούμενη Ελλάδα, ο Διονύσιος Σολωμός ευαισθητοποιήθηκε, άρχισε να παρακολουθεί τα γεγονότα και να βιώνει έντονα τον πόθο των συμπατριωτών του για ελευθερία. Άφησε τον νου του ελεύθερο να οραματίζεται και έτσι έγραψε ένα λυρικό ποίημα για την πτώση του Μεσολογγίου, γραμμένο σε οχτάστιχες στροφές με </a:t>
            </a:r>
            <a:r>
              <a:rPr lang="el-GR" dirty="0" err="1" smtClean="0">
                <a:latin typeface="Georgia" pitchFamily="18" charset="0"/>
              </a:rPr>
              <a:t>εξασύλλαβους</a:t>
            </a:r>
            <a:r>
              <a:rPr lang="el-GR" dirty="0" smtClean="0">
                <a:latin typeface="Georgia" pitchFamily="18" charset="0"/>
              </a:rPr>
              <a:t> και πεντασύλλαβους στίχους, το οποίο δημοσίευσε ο Ιάκωβος Πολυλάς ως Α’ σχεδίασμα των «Ελεύθερων Πολιορκημένων».</a:t>
            </a:r>
            <a:endParaRPr lang="el-GR" dirty="0">
              <a:latin typeface="Georgia" pitchFamily="18" charset="0"/>
            </a:endParaRPr>
          </a:p>
        </p:txBody>
      </p:sp>
      <p:sp>
        <p:nvSpPr>
          <p:cNvPr id="2" name="1 - Τίτλος"/>
          <p:cNvSpPr>
            <a:spLocks noGrp="1"/>
          </p:cNvSpPr>
          <p:nvPr>
            <p:ph type="title"/>
          </p:nvPr>
        </p:nvSpPr>
        <p:spPr>
          <a:xfrm>
            <a:off x="500034" y="0"/>
            <a:ext cx="8229600" cy="1011222"/>
          </a:xfrm>
        </p:spPr>
        <p:txBody>
          <a:bodyPr>
            <a:normAutofit/>
          </a:bodyPr>
          <a:lstStyle/>
          <a:p>
            <a:r>
              <a:rPr lang="el-GR" sz="3600" dirty="0" smtClean="0">
                <a:latin typeface="Georgia" pitchFamily="18" charset="0"/>
              </a:rPr>
              <a:t>ΙΣΤΟΡΙΚΟ ΠΛΑΙΣΙΟ</a:t>
            </a:r>
            <a:endParaRPr lang="el-GR" sz="36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000108"/>
          </a:xfrm>
        </p:spPr>
        <p:txBody>
          <a:bodyPr>
            <a:noAutofit/>
          </a:bodyPr>
          <a:lstStyle/>
          <a:p>
            <a:pPr eaLnBrk="1" hangingPunct="1">
              <a:defRPr/>
            </a:pPr>
            <a:r>
              <a:rPr lang="el-GR" sz="3200" dirty="0" smtClean="0"/>
              <a:t>Η Νίκη πάνω από τα ερείπια, Ευγένιος </a:t>
            </a:r>
            <a:r>
              <a:rPr lang="el-GR" sz="3200" dirty="0" err="1" smtClean="0"/>
              <a:t>Ντελακρουά</a:t>
            </a:r>
            <a:endParaRPr lang="el-GR" sz="3200" dirty="0" smtClean="0"/>
          </a:p>
        </p:txBody>
      </p:sp>
      <p:pic>
        <p:nvPicPr>
          <p:cNvPr id="12291" name="Picture 4" descr="Η"/>
          <p:cNvPicPr>
            <a:picLocks noChangeAspect="1" noChangeArrowheads="1"/>
          </p:cNvPicPr>
          <p:nvPr/>
        </p:nvPicPr>
        <p:blipFill>
          <a:blip r:embed="rId2"/>
          <a:srcRect/>
          <a:stretch>
            <a:fillRect/>
          </a:stretch>
        </p:blipFill>
        <p:spPr bwMode="auto">
          <a:xfrm>
            <a:off x="2219325" y="1341438"/>
            <a:ext cx="4705350" cy="528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2844" y="1214422"/>
            <a:ext cx="9001156" cy="5357850"/>
          </a:xfrm>
        </p:spPr>
        <p:txBody>
          <a:bodyPr>
            <a:normAutofit fontScale="85000" lnSpcReduction="10000"/>
          </a:bodyPr>
          <a:lstStyle/>
          <a:p>
            <a:pPr fontAlgn="base"/>
            <a:r>
              <a:rPr lang="el-GR" dirty="0" smtClean="0">
                <a:latin typeface="Georgia" pitchFamily="18" charset="0"/>
              </a:rPr>
              <a:t>Οι Ελεύθεροι Πολιορκημένοι αναφέρονται στη δωδεκάμηνη πολιορκία του Μεσολογγίου (Απρίλιος 1825-Απρίλιος 1826) από τους Τούρκους και στη συνέχεια από τους Αιγυπτίους. </a:t>
            </a:r>
          </a:p>
          <a:p>
            <a:pPr fontAlgn="base"/>
            <a:r>
              <a:rPr lang="el-GR" dirty="0" smtClean="0">
                <a:latin typeface="Georgia" pitchFamily="18" charset="0"/>
              </a:rPr>
              <a:t>Οι Μεσολογγίτες αμύνονται κατά τη διάρκεια της Πολιορκίας με σθένος. Υπομένουν καρτερικά και παλεύουν απέναντι στο Κακό: τις φυσικές κακουχίες (πείνα, αρρώστιες, τον θάνατο), τον εξωτερικό εχθρό δηλ. τους Τούρκους, αλλά και τον εσωτερικό δηλ. τον ίδιο τους τον εαυτό που τους καλεί να γευτούν τον πειρασμό της άνοιξης και του έρωτα, την ίδια τη ζωή, συνθηκολογώντας με τον εχθρό. </a:t>
            </a:r>
          </a:p>
          <a:p>
            <a:pPr fontAlgn="base"/>
            <a:r>
              <a:rPr lang="el-GR" dirty="0" smtClean="0">
                <a:latin typeface="Georgia" pitchFamily="18" charset="0"/>
              </a:rPr>
              <a:t>Αυτοί όμως κατόρθωσαν να νικήσουν το Κακό, διατηρώντας ακέραιο το ήθος τους </a:t>
            </a:r>
            <a:r>
              <a:rPr lang="el-GR" b="1" dirty="0" smtClean="0">
                <a:latin typeface="Georgia" pitchFamily="18" charset="0"/>
              </a:rPr>
              <a:t>παραμένοντας ουσιαστικά, εσωτερικά ελεύθεροι, αν και ήταν πολιορκημένοι</a:t>
            </a:r>
            <a:r>
              <a:rPr lang="el-GR" dirty="0" smtClean="0">
                <a:latin typeface="Georgia" pitchFamily="18" charset="0"/>
              </a:rPr>
              <a:t>. Το Καλό νίκησε και η εσωτερική τους πάλη, τους έκανε να ξεπεράσουν την ανθρώπινη τους φύση και να τους οδηγήσει στην ηθική ολοκλήρωση.</a:t>
            </a:r>
            <a:endParaRPr lang="el-GR" dirty="0">
              <a:latin typeface="Georgia" pitchFamily="18" charset="0"/>
            </a:endParaRPr>
          </a:p>
        </p:txBody>
      </p:sp>
      <p:sp>
        <p:nvSpPr>
          <p:cNvPr id="3" name="2 - Τίτλος"/>
          <p:cNvSpPr>
            <a:spLocks noGrp="1"/>
          </p:cNvSpPr>
          <p:nvPr>
            <p:ph type="title"/>
          </p:nvPr>
        </p:nvSpPr>
        <p:spPr>
          <a:xfrm>
            <a:off x="457200" y="142852"/>
            <a:ext cx="8229600" cy="928694"/>
          </a:xfrm>
        </p:spPr>
        <p:txBody>
          <a:bodyPr>
            <a:normAutofit fontScale="90000"/>
          </a:bodyPr>
          <a:lstStyle/>
          <a:p>
            <a:r>
              <a:rPr lang="el-GR" sz="3600" dirty="0" smtClean="0">
                <a:latin typeface="Georgia" pitchFamily="18" charset="0"/>
              </a:rPr>
              <a:t>Το ιστορικό πλαίσιο του ποιήματος</a:t>
            </a:r>
            <a:r>
              <a:rPr lang="el-GR" dirty="0" smtClean="0"/>
              <a:t/>
            </a:r>
            <a:br>
              <a:rPr lang="el-GR" dirty="0" smtClean="0"/>
            </a:b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296</TotalTime>
  <Words>1557</Words>
  <Application>Microsoft Office PowerPoint</Application>
  <PresentationFormat>Προβολή στην οθόνη (4:3)</PresentationFormat>
  <Paragraphs>170</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Συγκέντρωση</vt:lpstr>
      <vt:lpstr>ΕΛΕΥΘΕΡΟΙ ΠΟΛΙΟΡΚΗΜΕΝΟΙ</vt:lpstr>
      <vt:lpstr>ΕΠΤΑΝΗΣΙΑΚΗ ΣΧΟΛΗ</vt:lpstr>
      <vt:lpstr>Διαφάνεια 3</vt:lpstr>
      <vt:lpstr>Διαφάνεια 4</vt:lpstr>
      <vt:lpstr>Η ΖΩΗ ΚΑΙ ΤΟ ΕΡΓΟ ΤΟΥ ΣΟΛΩΜΟΥ</vt:lpstr>
      <vt:lpstr>Διαφάνεια 6</vt:lpstr>
      <vt:lpstr>ΙΣΤΟΡΙΚΟ ΠΛΑΙΣΙΟ</vt:lpstr>
      <vt:lpstr>Η Νίκη πάνω από τα ερείπια, Ευγένιος Ντελακρουά</vt:lpstr>
      <vt:lpstr>Το ιστορικό πλαίσιο του ποιήματος </vt:lpstr>
      <vt:lpstr>ΕΛΕΥΘΕΡΟΙ ΠΟΛΙΟΡΚΗΜΕΝΟΙ</vt:lpstr>
      <vt:lpstr>Η πολιορκία του Μεσολογγίου, Παναγιώτης Ζωγράφος (βασισμένος στην περιγραφή του Μακρυγιάννη)</vt:lpstr>
      <vt:lpstr>Εισαγωγή</vt:lpstr>
      <vt:lpstr>ΣΧΕΔΙΑΣΜΑ Β’</vt:lpstr>
      <vt:lpstr>ΘΕΜΑ</vt:lpstr>
      <vt:lpstr>Ο  ΤΙΤΛΟΣ ΕΛΕΥΘΕΡΟΙ ΠΟΛΙΟΡΚΗΜΕΝΟΙ</vt:lpstr>
      <vt:lpstr>Διαφάνεια 16</vt:lpstr>
      <vt:lpstr>‘Άκρα του τάφου σιωπή στον κάμπο βασιλεύει’</vt:lpstr>
      <vt:lpstr>Άκρα του τάφου σιωπή στον κάμπο βασιλεύει’</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ΕΞΩΤΕΡΙΚΕΣ ΔΥΣΚΟΛΙΕΣ</vt:lpstr>
      <vt:lpstr>ΨΥΧΙΚΕΣ ΔΥΣΚΟΛΙΕΣ</vt:lpstr>
      <vt:lpstr>Παράλληλα κείμενα</vt:lpstr>
      <vt:lpstr>Το Μεσολόγγι σήμερα</vt:lpstr>
      <vt:lpstr>Η Επίθεση του Ιμπραήμ πασά</vt:lpstr>
      <vt:lpstr>Η μάχη του Μεσολογγίου </vt:lpstr>
      <vt:lpstr>Ο Λόρδος Βύρων στο Μεσολόγγι</vt:lpstr>
      <vt:lpstr>Η Έξοδος του Μεσολογγίου, Θεόδωρος Βρυζάκης</vt:lpstr>
      <vt:lpstr>Διαφάνεια 50</vt:lpstr>
      <vt:lpstr>Διαφάνεια 51</vt:lpstr>
      <vt:lpstr>Σκηνή από την Έξοδο, Ντε Λουνσάκ</vt:lpstr>
      <vt:lpstr>«Κάθε ελεύθερος άνθρωπος είναι δημότης του Μεσολογγίου»  Ο Κήπος των ηρώων</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ΕΛΕΥΘΕΡΟΙ ΠΟΛΙΟΡΚΗΜΕΝΟΙ</dc:title>
  <dc:creator>Χρήστης των Windows</dc:creator>
  <cp:lastModifiedBy>Χρήστης των Windows</cp:lastModifiedBy>
  <cp:revision>34</cp:revision>
  <dcterms:created xsi:type="dcterms:W3CDTF">2021-01-07T16:37:18Z</dcterms:created>
  <dcterms:modified xsi:type="dcterms:W3CDTF">2021-01-13T09:35:09Z</dcterms:modified>
</cp:coreProperties>
</file>