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72" r:id="rId2"/>
    <p:sldId id="273" r:id="rId3"/>
    <p:sldId id="285" r:id="rId4"/>
    <p:sldId id="276" r:id="rId5"/>
    <p:sldId id="291" r:id="rId6"/>
    <p:sldId id="290" r:id="rId7"/>
    <p:sldId id="278" r:id="rId8"/>
    <p:sldId id="279" r:id="rId9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DED90-920F-404F-88AE-E2A547465FE7}" type="datetime1">
              <a:rPr lang="el-GR" smtClean="0"/>
              <a:t>11/11/2020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1E76E-E7B3-4F13-A4FA-ED316337DC73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9189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643FE-7A8B-4115-AE59-23B4A6D82939}" type="datetime1">
              <a:rPr lang="el-GR" noProof="0" smtClean="0"/>
              <a:pPr/>
              <a:t>11/11/2020</a:t>
            </a:fld>
            <a:endParaRPr lang="el-GR" noProof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noProof="0"/>
              <a:t>Στυλ υποδείγματος κειμένου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Ομάδα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Ορθογώνιο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el-GR" noProof="0" dirty="0"/>
            </a:p>
          </p:txBody>
        </p:sp>
        <p:cxnSp>
          <p:nvCxnSpPr>
            <p:cNvPr id="7" name="Ευθεία γραμμή σύνδεσης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Ευθεία γραμμή σύνδεσης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εία γραμμή σύνδεσης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Tahoma" panose="020B06040305040402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 dirty="0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el-GR" noProof="0"/>
              <a:t>Κάντε κλικ για να επεξεργαστείτε τον υπότιτλο του υποδείγματος</a:t>
            </a:r>
            <a:endParaRPr kumimoji="0" lang="el-GR" noProof="0" dirty="0"/>
          </a:p>
        </p:txBody>
      </p:sp>
      <p:sp>
        <p:nvSpPr>
          <p:cNvPr id="30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0A77434-5FC1-4574-9A2A-C2AAF9BFEC76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 επίπεδο</a:t>
            </a:r>
          </a:p>
          <a:p>
            <a:pPr lvl="2" rtl="0" eaLnBrk="1" latinLnBrk="0" hangingPunct="1"/>
            <a:r>
              <a:rPr lang="el-GR" noProof="0"/>
              <a:t>Τρίτο επίπεδο</a:t>
            </a:r>
          </a:p>
          <a:p>
            <a:pPr lvl="3" rtl="0" eaLnBrk="1" latinLnBrk="0" hangingPunct="1"/>
            <a:r>
              <a:rPr lang="el-GR" noProof="0"/>
              <a:t>Τέταρτο επίπεδο</a:t>
            </a:r>
          </a:p>
          <a:p>
            <a:pPr lvl="4" rtl="0" eaLnBrk="1" latinLnBrk="0" hangingPunct="1"/>
            <a:r>
              <a:rPr lang="el-GR" noProof="0"/>
              <a:t>Πέμπτο επίπεδο</a:t>
            </a:r>
            <a:endParaRPr kumimoji="0"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FAD2D8C-2592-4289-B9EE-3CE81143DCFE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 επίπεδο</a:t>
            </a:r>
          </a:p>
          <a:p>
            <a:pPr lvl="2" rtl="0" eaLnBrk="1" latinLnBrk="0" hangingPunct="1"/>
            <a:r>
              <a:rPr lang="el-GR" noProof="0"/>
              <a:t>Τρίτο επίπεδο</a:t>
            </a:r>
          </a:p>
          <a:p>
            <a:pPr lvl="3" rtl="0" eaLnBrk="1" latinLnBrk="0" hangingPunct="1"/>
            <a:r>
              <a:rPr lang="el-GR" noProof="0"/>
              <a:t>Τέταρτο επίπεδο</a:t>
            </a:r>
          </a:p>
          <a:p>
            <a:pPr lvl="4" rtl="0" eaLnBrk="1" latinLnBrk="0" hangingPunct="1"/>
            <a:r>
              <a:rPr lang="el-GR" noProof="0"/>
              <a:t>Πέμπτο επίπεδο</a:t>
            </a:r>
            <a:endParaRPr kumimoji="0" lang="el-GR" noProof="0" dirty="0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D2988E-BB97-4A44-97DA-ACD82C677D3A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  <a:endParaRPr kumimoji="0"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 επίπεδο</a:t>
            </a:r>
          </a:p>
          <a:p>
            <a:pPr lvl="2" rtl="0" eaLnBrk="1" latinLnBrk="0" hangingPunct="1"/>
            <a:r>
              <a:rPr lang="el-GR" noProof="0"/>
              <a:t>Τρίτο επίπεδο</a:t>
            </a:r>
          </a:p>
          <a:p>
            <a:pPr lvl="3" rtl="0" eaLnBrk="1" latinLnBrk="0" hangingPunct="1"/>
            <a:r>
              <a:rPr lang="el-GR" noProof="0"/>
              <a:t>Τέταρτο επίπεδο</a:t>
            </a:r>
          </a:p>
          <a:p>
            <a:pPr lvl="4" rtl="0" eaLnBrk="1" latinLnBrk="0" hangingPunct="1"/>
            <a:r>
              <a:rPr lang="el-GR" noProof="0"/>
              <a:t>Πέμπτο επίπεδο</a:t>
            </a:r>
            <a:endParaRPr kumimoji="0"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CC14902-A73F-4D00-9B30-07F92A204BDE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Tahoma" panose="020B06040305040402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429007-D457-4E92-BABF-71A046D860B9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 επίπεδο</a:t>
            </a:r>
          </a:p>
          <a:p>
            <a:pPr lvl="2" rtl="0" eaLnBrk="1" latinLnBrk="0" hangingPunct="1"/>
            <a:r>
              <a:rPr lang="el-GR" noProof="0"/>
              <a:t>Τρίτο επίπεδο</a:t>
            </a:r>
          </a:p>
          <a:p>
            <a:pPr lvl="3" rtl="0" eaLnBrk="1" latinLnBrk="0" hangingPunct="1"/>
            <a:r>
              <a:rPr lang="el-GR" noProof="0"/>
              <a:t>Τέταρτο επίπεδο</a:t>
            </a:r>
          </a:p>
          <a:p>
            <a:pPr lvl="4" rtl="0" eaLnBrk="1" latinLnBrk="0" hangingPunct="1"/>
            <a:r>
              <a:rPr lang="el-GR" noProof="0"/>
              <a:t>Πέμπτο επίπεδο</a:t>
            </a:r>
            <a:endParaRPr kumimoji="0"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 επίπεδο</a:t>
            </a:r>
          </a:p>
          <a:p>
            <a:pPr lvl="2" rtl="0" eaLnBrk="1" latinLnBrk="0" hangingPunct="1"/>
            <a:r>
              <a:rPr lang="el-GR" noProof="0"/>
              <a:t>Τρίτο επίπεδο</a:t>
            </a:r>
          </a:p>
          <a:p>
            <a:pPr lvl="3" rtl="0" eaLnBrk="1" latinLnBrk="0" hangingPunct="1"/>
            <a:r>
              <a:rPr lang="el-GR" noProof="0"/>
              <a:t>Τέταρτο επίπεδο</a:t>
            </a:r>
          </a:p>
          <a:p>
            <a:pPr lvl="4" rtl="0" eaLnBrk="1" latinLnBrk="0" hangingPunct="1"/>
            <a:r>
              <a:rPr lang="el-GR" noProof="0"/>
              <a:t>Πέμπτο επίπεδο</a:t>
            </a:r>
            <a:endParaRPr kumimoji="0" lang="el-GR" noProof="0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F7B4515-02FB-4B91-9620-B2FDE88BB763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 επίπεδο</a:t>
            </a:r>
          </a:p>
          <a:p>
            <a:pPr lvl="2" rtl="0" eaLnBrk="1" latinLnBrk="0" hangingPunct="1"/>
            <a:r>
              <a:rPr lang="el-GR" noProof="0"/>
              <a:t>Τρίτο επίπεδο</a:t>
            </a:r>
          </a:p>
          <a:p>
            <a:pPr lvl="3" rtl="0" eaLnBrk="1" latinLnBrk="0" hangingPunct="1"/>
            <a:r>
              <a:rPr lang="el-GR" noProof="0"/>
              <a:t>Τέταρτο επίπεδο</a:t>
            </a:r>
          </a:p>
          <a:p>
            <a:pPr lvl="4" rtl="0" eaLnBrk="1" latinLnBrk="0" hangingPunct="1"/>
            <a:r>
              <a:rPr lang="el-GR" noProof="0"/>
              <a:t>Πέμπτο επίπεδο</a:t>
            </a:r>
            <a:endParaRPr kumimoji="0"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 επίπεδο</a:t>
            </a:r>
          </a:p>
          <a:p>
            <a:pPr lvl="2" rtl="0" eaLnBrk="1" latinLnBrk="0" hangingPunct="1"/>
            <a:r>
              <a:rPr lang="el-GR" noProof="0"/>
              <a:t>Τρίτο επίπεδο</a:t>
            </a:r>
          </a:p>
          <a:p>
            <a:pPr lvl="3" rtl="0" eaLnBrk="1" latinLnBrk="0" hangingPunct="1"/>
            <a:r>
              <a:rPr lang="el-GR" noProof="0"/>
              <a:t>Τέταρτο επίπεδο</a:t>
            </a:r>
          </a:p>
          <a:p>
            <a:pPr lvl="4" rtl="0" eaLnBrk="1" latinLnBrk="0" hangingPunct="1"/>
            <a:r>
              <a:rPr lang="el-GR" noProof="0"/>
              <a:t>Πέμπτο επίπεδο</a:t>
            </a:r>
            <a:endParaRPr kumimoji="0" lang="el-GR" noProof="0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5702A1E-CB2D-42B3-9901-53C6FFCFE57B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Tahoma" panose="020B06040305040402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C4E7F8-018D-41D2-A529-6FDAF3DAA1F8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7B0B9A9-3ACD-4087-84E2-D158D0FC8B31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Tahoma" panose="020B06040305040402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 επίπεδο</a:t>
            </a:r>
          </a:p>
          <a:p>
            <a:pPr lvl="2" rtl="0" eaLnBrk="1" latinLnBrk="0" hangingPunct="1"/>
            <a:r>
              <a:rPr lang="el-GR" noProof="0"/>
              <a:t>Τρίτο επίπεδο</a:t>
            </a:r>
          </a:p>
          <a:p>
            <a:pPr lvl="3" rtl="0" eaLnBrk="1" latinLnBrk="0" hangingPunct="1"/>
            <a:r>
              <a:rPr lang="el-GR" noProof="0"/>
              <a:t>Τέταρτο επίπεδο</a:t>
            </a:r>
          </a:p>
          <a:p>
            <a:pPr lvl="4" rtl="0" eaLnBrk="1" latinLnBrk="0" hangingPunct="1"/>
            <a:r>
              <a:rPr lang="el-GR" noProof="0"/>
              <a:t>Πέμπτο επίπεδο</a:t>
            </a:r>
            <a:endParaRPr kumimoji="0"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B21A0E1-CF01-434D-86B5-B2306A420646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με ψαλιδισμένες και στρογγυλεμένες γωνίες στη μία πλευρά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12" name="Ορθογώνιο τρίγωνο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 rtl="0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3" name="Θέση εικόνας 2" descr="Ένα κενό σύμβολο κράτησης θέσης,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el-GR" noProof="0"/>
              <a:t>Κάντε κλικ στο εικονίδιο για να προσθέσετε εικόνα</a:t>
            </a:r>
            <a:endParaRPr kumimoji="0"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F0DE1AD-346D-4630-B34A-4C802FE1AA7B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t>‹#›</a:t>
            </a:fld>
            <a:endParaRPr lang="el-GR" noProof="0" dirty="0"/>
          </a:p>
        </p:txBody>
      </p:sp>
      <p:sp>
        <p:nvSpPr>
          <p:cNvPr id="10" name="Ελεύθερη σχεδίαση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el-G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Ελεύθερη σχεδίαση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el-G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Ομάδα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Ορθογώνιο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noProof="0" dirty="0"/>
            </a:p>
          </p:txBody>
        </p:sp>
        <p:grpSp>
          <p:nvGrpSpPr>
            <p:cNvPr id="27" name="Ομάδα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Ελεύθερη σχεδίαση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el-G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Ελεύθερη σχεδίαση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el-G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Ομάδα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Ελεύθερη σχεδίαση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el-GR" sz="1800" noProof="0" dirty="0"/>
                </a:p>
              </p:txBody>
            </p:sp>
            <p:sp>
              <p:nvSpPr>
                <p:cNvPr id="33" name="Ελεύθερη σχεδίαση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el-GR" sz="1800" noProof="0" dirty="0"/>
                </a:p>
              </p:txBody>
            </p:sp>
          </p:grpSp>
        </p:grpSp>
      </p:grp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el-GR" noProof="0" dirty="0"/>
              <a:t>Κάντε κλικ για να επεξεργαστείτε το Στυλ κύριου τίτλου</a:t>
            </a:r>
            <a:endParaRPr kumimoji="0" lang="el-GR" noProof="0" dirty="0"/>
          </a:p>
        </p:txBody>
      </p:sp>
      <p:sp>
        <p:nvSpPr>
          <p:cNvPr id="30" name="Θέση κειμένου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el-GR" noProof="0" dirty="0"/>
              <a:t>Στυλ υποδείγματος κειμένου</a:t>
            </a:r>
          </a:p>
          <a:p>
            <a:pPr lvl="1" rtl="0" eaLnBrk="1" latinLnBrk="0" hangingPunct="1"/>
            <a:r>
              <a:rPr lang="el-GR" noProof="0" dirty="0"/>
              <a:t>Δεύτερου επιπέδου</a:t>
            </a:r>
          </a:p>
          <a:p>
            <a:pPr lvl="2" rtl="0" eaLnBrk="1" latinLnBrk="0" hangingPunct="1"/>
            <a:r>
              <a:rPr lang="el-GR" noProof="0" dirty="0"/>
              <a:t>Τρίτου επιπέδου</a:t>
            </a:r>
          </a:p>
          <a:p>
            <a:pPr lvl="3" rtl="0" eaLnBrk="1" latinLnBrk="0" hangingPunct="1"/>
            <a:r>
              <a:rPr lang="el-GR" noProof="0" dirty="0"/>
              <a:t>Τέταρτου επιπέδου</a:t>
            </a:r>
          </a:p>
          <a:p>
            <a:pPr lvl="4" rtl="0" eaLnBrk="1" latinLnBrk="0" hangingPunct="1"/>
            <a:r>
              <a:rPr lang="el-GR" noProof="0" dirty="0"/>
              <a:t>Πέμπτου επιπέδου</a:t>
            </a:r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EF349DC7-29DE-4228-AB63-C7EC9DE0A4F5}" type="datetime1">
              <a:rPr lang="el-GR" noProof="0" smtClean="0"/>
              <a:pPr/>
              <a:t>11/11/2020</a:t>
            </a:fld>
            <a:endParaRPr lang="el-GR" noProof="0" dirty="0"/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ipe/>
  </p:transition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Tahoma" panose="020B0604030504040204" pitchFamily="34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l-GR" dirty="0"/>
              <a:t>ΙΛΙΑΔΑ  ΟΜΗΡΟΥ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l-GR" dirty="0"/>
          </a:p>
          <a:p>
            <a:pPr rtl="0"/>
            <a:r>
              <a:rPr lang="el-GR" b="1" i="1" dirty="0"/>
              <a:t>Β΄ ΓΥΜΝΑΣΙΟΥ</a:t>
            </a:r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BB24BF-2199-42E1-B2F5-18BB0CD21185}"/>
              </a:ext>
            </a:extLst>
          </p:cNvPr>
          <p:cNvSpPr txBox="1"/>
          <p:nvPr/>
        </p:nvSpPr>
        <p:spPr>
          <a:xfrm>
            <a:off x="1484050" y="669091"/>
            <a:ext cx="9223900" cy="594008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l-GR" sz="1800" b="0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ΡΑΨΩΔΙΑ Α,   Στίχοι 494-612 </a:t>
            </a:r>
          </a:p>
          <a:p>
            <a:pPr algn="ctr"/>
            <a:endParaRPr lang="el-GR" sz="1800" b="0" i="0" u="none" strike="noStrike" baseline="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</a:t>
            </a:r>
            <a:r>
              <a:rPr lang="el-GR" sz="1800" b="0" i="0" u="none" strike="noStrike" baseline="0" dirty="0">
                <a:solidFill>
                  <a:srgbClr val="7030A0"/>
                </a:solidFill>
                <a:latin typeface="Comic Sans MS" panose="030F0702030302020204" pitchFamily="66" charset="0"/>
              </a:rPr>
              <a:t>συνάντηση του </a:t>
            </a:r>
            <a:r>
              <a:rPr lang="el-GR" sz="1800" b="1" i="0" u="none" strike="noStrike" baseline="0" dirty="0">
                <a:solidFill>
                  <a:srgbClr val="7030A0"/>
                </a:solidFill>
                <a:latin typeface="Comic Sans MS" panose="030F0702030302020204" pitchFamily="66" charset="0"/>
              </a:rPr>
              <a:t>Δία</a:t>
            </a:r>
            <a:r>
              <a:rPr lang="el-GR" sz="1800" b="0" i="0" u="none" strike="noStrike" baseline="0" dirty="0">
                <a:solidFill>
                  <a:srgbClr val="7030A0"/>
                </a:solidFill>
                <a:latin typeface="Comic Sans MS" panose="030F0702030302020204" pitchFamily="66" charset="0"/>
              </a:rPr>
              <a:t> με τη </a:t>
            </a:r>
            <a:r>
              <a:rPr lang="el-GR" sz="1800" b="1" i="0" u="none" strike="noStrike" baseline="0" dirty="0">
                <a:solidFill>
                  <a:srgbClr val="7030A0"/>
                </a:solidFill>
                <a:latin typeface="Comic Sans MS" panose="030F0702030302020204" pitchFamily="66" charset="0"/>
              </a:rPr>
              <a:t>Θέτιδα</a:t>
            </a:r>
            <a:r>
              <a:rPr lang="el-GR" sz="1800" b="0" i="0" u="none" strike="noStrike" baseline="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και η </a:t>
            </a:r>
            <a:r>
              <a:rPr lang="el-GR" sz="1800" b="0" i="0" u="none" strike="noStrike" baseline="0" dirty="0">
                <a:solidFill>
                  <a:srgbClr val="00B0F0"/>
                </a:solidFill>
                <a:latin typeface="Comic Sans MS" panose="030F0702030302020204" pitchFamily="66" charset="0"/>
              </a:rPr>
              <a:t>σύγκρουση του </a:t>
            </a:r>
            <a:r>
              <a:rPr lang="el-GR" dirty="0">
                <a:solidFill>
                  <a:srgbClr val="00B0F0"/>
                </a:solidFill>
                <a:latin typeface="Comic Sans MS" panose="030F0702030302020204" pitchFamily="66" charset="0"/>
              </a:rPr>
              <a:t>Δία</a:t>
            </a:r>
            <a:r>
              <a:rPr lang="el-GR" sz="1800" b="0" i="0" u="none" strike="noStrike" baseline="0" dirty="0">
                <a:solidFill>
                  <a:srgbClr val="00B0F0"/>
                </a:solidFill>
                <a:latin typeface="Comic Sans MS" panose="030F0702030302020204" pitchFamily="66" charset="0"/>
              </a:rPr>
              <a:t> με την </a:t>
            </a:r>
            <a:r>
              <a:rPr lang="el-GR" sz="1800" b="1" i="0" u="none" strike="noStrike" baseline="0" dirty="0">
                <a:solidFill>
                  <a:srgbClr val="00B0F0"/>
                </a:solidFill>
                <a:latin typeface="Comic Sans MS" panose="030F0702030302020204" pitchFamily="66" charset="0"/>
              </a:rPr>
              <a:t>Ήρα </a:t>
            </a:r>
          </a:p>
          <a:p>
            <a:pPr algn="just"/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εξυπηρετεί την π λ ο κ ή  του μύθου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-περιλαμβάνει την υπόσχεση – δέσμευση του </a:t>
            </a:r>
            <a:r>
              <a:rPr lang="el-GR" sz="1800" b="0" i="0" u="none" strike="noStrike" baseline="0" dirty="0">
                <a:solidFill>
                  <a:srgbClr val="C00000"/>
                </a:solidFill>
                <a:latin typeface="Comic Sans MS" panose="030F0702030302020204" pitchFamily="66" charset="0"/>
              </a:rPr>
              <a:t>Δία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να ταχθεί με το μέρος των Τρώων , ικανοποιώντας το αίτημα της Θέτιδας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– υπογραμμίζει την εξουσία και τη δύναμη του </a:t>
            </a:r>
            <a:r>
              <a:rPr lang="el-GR" sz="1800" b="0" i="0" u="none" strike="noStrike" baseline="0" dirty="0">
                <a:solidFill>
                  <a:srgbClr val="C00000"/>
                </a:solidFill>
                <a:latin typeface="Comic Sans MS" panose="030F0702030302020204" pitchFamily="66" charset="0"/>
              </a:rPr>
              <a:t>Δία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,</a:t>
            </a: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βεβαιώνοντας τον ακροατή ότι όλα θα προχωρήσουν σύμφωνα με την υπόσχεση αυτή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–προϊδεάζουν τον αναγνώστη για το ρόλο της </a:t>
            </a:r>
            <a:r>
              <a:rPr lang="el-GR" sz="1800" b="1" i="0" u="none" strike="noStrike" baseline="0" dirty="0">
                <a:solidFill>
                  <a:srgbClr val="C00000"/>
                </a:solidFill>
                <a:latin typeface="Comic Sans MS" panose="030F0702030302020204" pitchFamily="66" charset="0"/>
              </a:rPr>
              <a:t>Ήρας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στη συνέχεια της </a:t>
            </a:r>
            <a:r>
              <a:rPr lang="el-GR" sz="18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Ιλιάδας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.)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2. μέσα από τη </a:t>
            </a:r>
            <a:r>
              <a:rPr lang="el-GR" sz="1800" b="0" i="0" u="sng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σκηνή αυτή που εκτυλίσσεται στον Ό λ υ μ π ο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ο ποιητής </a:t>
            </a: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δίνει στοιχεία για τη </a:t>
            </a:r>
            <a:r>
              <a:rPr lang="el-GR" sz="1800" b="0" i="0" u="none" strike="noStrike" baseline="0" dirty="0">
                <a:solidFill>
                  <a:srgbClr val="FF0066"/>
                </a:solidFill>
                <a:latin typeface="Comic Sans MS" panose="030F0702030302020204" pitchFamily="66" charset="0"/>
              </a:rPr>
              <a:t>ζωή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και την </a:t>
            </a:r>
            <a:r>
              <a:rPr lang="el-GR" sz="1800" b="0" i="0" u="none" strike="noStrike" baseline="0" dirty="0">
                <a:solidFill>
                  <a:srgbClr val="FF0066"/>
                </a:solidFill>
                <a:latin typeface="Comic Sans MS" panose="030F0702030302020204" pitchFamily="66" charset="0"/>
              </a:rPr>
              <a:t>ιεραρχία της θεϊκής κοινότητας </a:t>
            </a:r>
          </a:p>
          <a:p>
            <a:pPr marL="342900" indent="-342900" algn="just">
              <a:buAutoNum type="arabicPeriod"/>
            </a:pPr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037929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A65823E1-EA29-4ECF-88B1-E169A0393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01" y="239697"/>
            <a:ext cx="4241029" cy="6125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2581D91-CF6E-43ED-952D-7315D9525313}"/>
              </a:ext>
            </a:extLst>
          </p:cNvPr>
          <p:cNvSpPr txBox="1"/>
          <p:nvPr/>
        </p:nvSpPr>
        <p:spPr>
          <a:xfrm>
            <a:off x="4971495" y="4269238"/>
            <a:ext cx="6107836" cy="147732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l-GR" b="1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Η "σωστή" και ακριβής απεικόνιση της σκηνής της ικεσίας της Θέτιδας στην Α΄ Ραψωδία της </a:t>
            </a:r>
            <a:r>
              <a:rPr lang="el-GR" b="1" i="1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Ιλιάδας</a:t>
            </a:r>
            <a:r>
              <a:rPr lang="el-GR" b="1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(Α 499- 503)...</a:t>
            </a:r>
          </a:p>
          <a:p>
            <a:pPr algn="just"/>
            <a:endParaRPr lang="el-GR" b="1" i="1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el-GR" b="1" i="1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Anton</a:t>
            </a:r>
            <a:r>
              <a:rPr lang="el-GR" b="1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l-GR" b="1" i="1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Losenko</a:t>
            </a:r>
            <a:r>
              <a:rPr lang="el-GR" b="1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 1769, Δίας και Θέτιδα</a:t>
            </a:r>
          </a:p>
        </p:txBody>
      </p:sp>
    </p:spTree>
    <p:extLst>
      <p:ext uri="{BB962C8B-B14F-4D97-AF65-F5344CB8AC3E}">
        <p14:creationId xmlns:p14="http://schemas.microsoft.com/office/powerpoint/2010/main" val="3592998736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F85495-2042-497E-ADA1-939E618A86EB}"/>
              </a:ext>
            </a:extLst>
          </p:cNvPr>
          <p:cNvSpPr txBox="1"/>
          <p:nvPr/>
        </p:nvSpPr>
        <p:spPr>
          <a:xfrm>
            <a:off x="541539" y="1514807"/>
            <a:ext cx="10928411" cy="4308872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l-GR" sz="2000" b="1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Η σύγκρουση Δία –Ήρας</a:t>
            </a:r>
          </a:p>
          <a:p>
            <a:pPr algn="just"/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Η καχύποπτη και ζηλόφθονη </a:t>
            </a:r>
            <a:r>
              <a:rPr lang="el-GR" sz="1800" b="1" i="0" u="none" strike="noStrike" baseline="0" dirty="0">
                <a:solidFill>
                  <a:srgbClr val="FF66FF"/>
                </a:solidFill>
                <a:latin typeface="Comic Sans MS" panose="030F0702030302020204" pitchFamily="66" charset="0"/>
              </a:rPr>
              <a:t>Ήρα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αντιλαμβάνεται την παρουσία της Θέτιδας.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Αντιδρά </a:t>
            </a:r>
            <a:r>
              <a:rPr lang="el-GR" sz="1800" b="0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κλιμακώνοντας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(ο λόγος πειρακτικός αρχικά –έντονος στη συνέχεια) </a:t>
            </a:r>
            <a:r>
              <a:rPr lang="el-GR" sz="1800" b="0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την επίθεσή της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προς το Δία 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ίδια </a:t>
            </a:r>
            <a:r>
              <a:rPr lang="el-GR" sz="1800" b="0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κλιμάκωση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παρατηρείται και στις </a:t>
            </a:r>
            <a:r>
              <a:rPr lang="el-GR" sz="1800" b="0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αντιδράσεις του </a:t>
            </a:r>
            <a:r>
              <a:rPr lang="el-GR" sz="1800" b="1" i="0" u="none" strike="noStrike" baseline="0" dirty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Δία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, που επαναφέρει στο τέλος την τάξη με απειλές και φοβέρες και επιβεβαιώνει ότι είναι ο ανώτατος άρχων στην ιεραρχία των θεών. 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99667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2">
            <a:extLst>
              <a:ext uri="{FF2B5EF4-FFF2-40B4-BE49-F238E27FC236}">
                <a16:creationId xmlns:a16="http://schemas.microsoft.com/office/drawing/2014/main" id="{1E0821E8-3226-4A97-B077-026CDE76F7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102421"/>
              </p:ext>
            </p:extLst>
          </p:nvPr>
        </p:nvGraphicFramePr>
        <p:xfrm>
          <a:off x="460652" y="1092529"/>
          <a:ext cx="5265445" cy="529051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265445">
                  <a:extLst>
                    <a:ext uri="{9D8B030D-6E8A-4147-A177-3AD203B41FA5}">
                      <a16:colId xmlns:a16="http://schemas.microsoft.com/office/drawing/2014/main" val="3285766377"/>
                    </a:ext>
                  </a:extLst>
                </a:gridCol>
              </a:tblGrid>
              <a:tr h="10581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000" b="1" i="0" u="none" strike="noStrike" baseline="0" dirty="0">
                        <a:solidFill>
                          <a:srgbClr val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i="0" u="none" strike="noStrike" baseline="0" dirty="0">
                          <a:solidFill>
                            <a:srgbClr val="000000"/>
                          </a:solidFill>
                          <a:latin typeface="Comic Sans MS" panose="030F0702030302020204" pitchFamily="66" charset="0"/>
                        </a:rPr>
                        <a:t>Ήρα</a:t>
                      </a:r>
                      <a:endParaRPr lang="el-GR" sz="2000" b="1" dirty="0">
                        <a:solidFill>
                          <a:srgbClr val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l-GR" dirty="0"/>
                    </a:p>
                  </a:txBody>
                  <a:tcPr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276633"/>
                  </a:ext>
                </a:extLst>
              </a:tr>
              <a:tr h="10581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558482"/>
                  </a:ext>
                </a:extLst>
              </a:tr>
              <a:tr h="10581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66FF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973434"/>
                  </a:ext>
                </a:extLst>
              </a:tr>
              <a:tr h="10581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401137"/>
                  </a:ext>
                </a:extLst>
              </a:tr>
              <a:tr h="10581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66FF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177050"/>
                  </a:ext>
                </a:extLst>
              </a:tr>
            </a:tbl>
          </a:graphicData>
        </a:graphic>
      </p:graphicFrame>
      <p:graphicFrame>
        <p:nvGraphicFramePr>
          <p:cNvPr id="3" name="Πίνακας 3">
            <a:extLst>
              <a:ext uri="{FF2B5EF4-FFF2-40B4-BE49-F238E27FC236}">
                <a16:creationId xmlns:a16="http://schemas.microsoft.com/office/drawing/2014/main" id="{3BE50840-782E-4804-9E52-7FB97BFF1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292293"/>
              </p:ext>
            </p:extLst>
          </p:nvPr>
        </p:nvGraphicFramePr>
        <p:xfrm>
          <a:off x="6205491" y="879460"/>
          <a:ext cx="5220068" cy="550358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220068">
                  <a:extLst>
                    <a:ext uri="{9D8B030D-6E8A-4147-A177-3AD203B41FA5}">
                      <a16:colId xmlns:a16="http://schemas.microsoft.com/office/drawing/2014/main" val="2921178943"/>
                    </a:ext>
                  </a:extLst>
                </a:gridCol>
              </a:tblGrid>
              <a:tr h="9172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b="1" i="0" u="none" strike="noStrike" baseline="0" dirty="0">
                        <a:solidFill>
                          <a:srgbClr val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0" u="none" strike="noStrike" baseline="0" dirty="0">
                          <a:solidFill>
                            <a:srgbClr val="000000"/>
                          </a:solidFill>
                          <a:latin typeface="Comic Sans MS" panose="030F0702030302020204" pitchFamily="66" charset="0"/>
                        </a:rPr>
                        <a:t>Δίας</a:t>
                      </a:r>
                    </a:p>
                    <a:p>
                      <a:endParaRPr lang="el-G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69221"/>
                  </a:ext>
                </a:extLst>
              </a:tr>
              <a:tr h="9172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115435"/>
                  </a:ext>
                </a:extLst>
              </a:tr>
              <a:tr h="9172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531308"/>
                  </a:ext>
                </a:extLst>
              </a:tr>
              <a:tr h="9172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428793"/>
                  </a:ext>
                </a:extLst>
              </a:tr>
              <a:tr h="9172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876593"/>
                  </a:ext>
                </a:extLst>
              </a:tr>
              <a:tr h="9172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273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42317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2">
            <a:extLst>
              <a:ext uri="{FF2B5EF4-FFF2-40B4-BE49-F238E27FC236}">
                <a16:creationId xmlns:a16="http://schemas.microsoft.com/office/drawing/2014/main" id="{C545065E-7529-44BE-8E29-C55012E84E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380233"/>
              </p:ext>
            </p:extLst>
          </p:nvPr>
        </p:nvGraphicFramePr>
        <p:xfrm>
          <a:off x="1136341" y="417250"/>
          <a:ext cx="10227075" cy="596026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227075">
                  <a:extLst>
                    <a:ext uri="{9D8B030D-6E8A-4147-A177-3AD203B41FA5}">
                      <a16:colId xmlns:a16="http://schemas.microsoft.com/office/drawing/2014/main" val="3846366884"/>
                    </a:ext>
                  </a:extLst>
                </a:gridCol>
              </a:tblGrid>
              <a:tr h="10274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000" b="1" dirty="0">
                        <a:solidFill>
                          <a:srgbClr val="FF66FF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>
                          <a:solidFill>
                            <a:srgbClr val="FF66FF"/>
                          </a:solidFill>
                          <a:latin typeface="Comic Sans MS" panose="030F0702030302020204" pitchFamily="66" charset="0"/>
                        </a:rPr>
                        <a:t>Σ</a:t>
                      </a:r>
                      <a:r>
                        <a:rPr lang="el-GR" sz="2000" b="1" i="0" u="none" strike="noStrike" baseline="0" dirty="0">
                          <a:solidFill>
                            <a:srgbClr val="FF66FF"/>
                          </a:solidFill>
                          <a:latin typeface="Comic Sans MS" panose="030F0702030302020204" pitchFamily="66" charset="0"/>
                        </a:rPr>
                        <a:t>τοιχεία ανθρωπομορφισμού </a:t>
                      </a:r>
                    </a:p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511893"/>
                  </a:ext>
                </a:extLst>
              </a:tr>
              <a:tr h="986554">
                <a:tc>
                  <a:txBody>
                    <a:bodyPr/>
                    <a:lstStyle/>
                    <a:p>
                      <a:r>
                        <a:rPr lang="el-GR" dirty="0"/>
                        <a:t>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048899"/>
                  </a:ext>
                </a:extLst>
              </a:tr>
              <a:tr h="986554">
                <a:tc>
                  <a:txBody>
                    <a:bodyPr/>
                    <a:lstStyle/>
                    <a:p>
                      <a:r>
                        <a:rPr lang="el-GR" dirty="0"/>
                        <a:t>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000632"/>
                  </a:ext>
                </a:extLst>
              </a:tr>
              <a:tr h="986554">
                <a:tc>
                  <a:txBody>
                    <a:bodyPr/>
                    <a:lstStyle/>
                    <a:p>
                      <a:r>
                        <a:rPr lang="el-GR" dirty="0"/>
                        <a:t>3.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640371"/>
                  </a:ext>
                </a:extLst>
              </a:tr>
              <a:tr h="986554">
                <a:tc>
                  <a:txBody>
                    <a:bodyPr/>
                    <a:lstStyle/>
                    <a:p>
                      <a:r>
                        <a:rPr lang="el-GR" dirty="0"/>
                        <a:t>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088315"/>
                  </a:ext>
                </a:extLst>
              </a:tr>
              <a:tr h="986554">
                <a:tc>
                  <a:txBody>
                    <a:bodyPr/>
                    <a:lstStyle/>
                    <a:p>
                      <a:r>
                        <a:rPr lang="el-GR" dirty="0"/>
                        <a:t>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484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23035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3F471C-2D8C-48C5-B439-BC3514B1C00E}"/>
              </a:ext>
            </a:extLst>
          </p:cNvPr>
          <p:cNvSpPr txBox="1"/>
          <p:nvPr/>
        </p:nvSpPr>
        <p:spPr>
          <a:xfrm>
            <a:off x="1376040" y="552998"/>
            <a:ext cx="9836458" cy="5940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endParaRPr lang="el-GR" sz="2000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l-GR" sz="2000" b="1" dirty="0">
                <a:solidFill>
                  <a:srgbClr val="000000"/>
                </a:solidFill>
                <a:latin typeface="Comic Sans MS" panose="030F0702030302020204" pitchFamily="66" charset="0"/>
              </a:rPr>
              <a:t>Ο</a:t>
            </a:r>
            <a:r>
              <a:rPr lang="el-GR" sz="20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μοιότητες-διαφορές </a:t>
            </a:r>
          </a:p>
          <a:p>
            <a:pPr algn="ctr"/>
            <a:r>
              <a:rPr lang="el-GR" sz="20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της συνέλευσης των θεών </a:t>
            </a:r>
            <a:r>
              <a:rPr lang="el-GR" sz="2000" b="1" dirty="0">
                <a:solidFill>
                  <a:srgbClr val="000000"/>
                </a:solidFill>
                <a:latin typeface="Comic Sans MS" panose="030F0702030302020204" pitchFamily="66" charset="0"/>
              </a:rPr>
              <a:t>&amp;</a:t>
            </a:r>
            <a:r>
              <a:rPr lang="el-GR" sz="20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της συνέλευσης των Αχαιών</a:t>
            </a:r>
          </a:p>
          <a:p>
            <a:endParaRPr lang="el-G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γίνονται μετά από μια ικεσία,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επικρατεί ο ανώτερος στην ιεραρχία,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ο τόνος είναι εριστικός,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ένα πρόσωπο παρεμβαίνει αλλά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μικρή η υποχώρηση του Αχιλλέα,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αποτελεσματικότερη η παρέμβαση του Ήφαιστου </a:t>
            </a:r>
          </a:p>
          <a:p>
            <a:endParaRPr lang="el-G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ραψωδία Α αρχίζει με μια </a:t>
            </a:r>
            <a:r>
              <a:rPr lang="el-GR" sz="2000" b="1" i="0" u="none" strike="noStrike" baseline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σύγκρουση </a:t>
            </a:r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ανάμεσα σε δύο θνητούς με </a:t>
            </a:r>
            <a:r>
              <a:rPr lang="el-GR" sz="2000" b="0" i="0" u="none" strike="noStrike" baseline="0" dirty="0">
                <a:solidFill>
                  <a:srgbClr val="7030A0"/>
                </a:solidFill>
                <a:latin typeface="Comic Sans MS" panose="030F0702030302020204" pitchFamily="66" charset="0"/>
              </a:rPr>
              <a:t>ολέθρια</a:t>
            </a:r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για τους Αχαιούς αποτελέσματα </a:t>
            </a:r>
          </a:p>
          <a:p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l-GR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&amp;</a:t>
            </a:r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20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τελειώνει με μια σύγκρουση ανάμεσα στους θεούς που καταλήγει σε </a:t>
            </a:r>
            <a:r>
              <a:rPr lang="el-GR" sz="2000" b="0" i="0" u="none" strike="noStrike" baseline="0" dirty="0">
                <a:solidFill>
                  <a:srgbClr val="7030A0"/>
                </a:solidFill>
                <a:latin typeface="Comic Sans MS" panose="030F0702030302020204" pitchFamily="66" charset="0"/>
              </a:rPr>
              <a:t>φαγοπότι 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19733287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20957F-D092-4EF9-BF10-9870CDCBC010}"/>
              </a:ext>
            </a:extLst>
          </p:cNvPr>
          <p:cNvSpPr txBox="1"/>
          <p:nvPr/>
        </p:nvSpPr>
        <p:spPr>
          <a:xfrm>
            <a:off x="2324469" y="719923"/>
            <a:ext cx="8127999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solidFill>
                  <a:srgbClr val="FF0000"/>
                </a:solidFill>
              </a:rPr>
              <a:t>Η </a:t>
            </a:r>
            <a:r>
              <a:rPr lang="el-GR" b="1" u="sng" dirty="0">
                <a:solidFill>
                  <a:srgbClr val="FF0000"/>
                </a:solidFill>
              </a:rPr>
              <a:t>κοινωνία των θεών </a:t>
            </a:r>
            <a:r>
              <a:rPr lang="el-GR" b="1" dirty="0">
                <a:solidFill>
                  <a:srgbClr val="FF0000"/>
                </a:solidFill>
              </a:rPr>
              <a:t>είναι πιστό αντίγραφο </a:t>
            </a:r>
          </a:p>
          <a:p>
            <a:pPr algn="ctr"/>
            <a:r>
              <a:rPr lang="el-GR" b="1" dirty="0">
                <a:solidFill>
                  <a:srgbClr val="FF0000"/>
                </a:solidFill>
              </a:rPr>
              <a:t>της </a:t>
            </a:r>
            <a:r>
              <a:rPr lang="el-GR" b="1" u="sng" dirty="0">
                <a:solidFill>
                  <a:srgbClr val="FF0000"/>
                </a:solidFill>
              </a:rPr>
              <a:t>ανθρώπινης κοινωνίας </a:t>
            </a:r>
            <a:r>
              <a:rPr lang="el-GR" b="1" dirty="0">
                <a:solidFill>
                  <a:srgbClr val="FF0000"/>
                </a:solidFill>
              </a:rPr>
              <a:t>της μυκηναϊκής εποχής. </a:t>
            </a:r>
          </a:p>
          <a:p>
            <a:endParaRPr lang="el-GR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B4FBAA5D-D030-46D1-AB5C-12F3C9A51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421460"/>
              </p:ext>
            </p:extLst>
          </p:nvPr>
        </p:nvGraphicFramePr>
        <p:xfrm>
          <a:off x="1065322" y="1748213"/>
          <a:ext cx="10262586" cy="480508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420862">
                  <a:extLst>
                    <a:ext uri="{9D8B030D-6E8A-4147-A177-3AD203B41FA5}">
                      <a16:colId xmlns:a16="http://schemas.microsoft.com/office/drawing/2014/main" val="1821847895"/>
                    </a:ext>
                  </a:extLst>
                </a:gridCol>
                <a:gridCol w="3420862">
                  <a:extLst>
                    <a:ext uri="{9D8B030D-6E8A-4147-A177-3AD203B41FA5}">
                      <a16:colId xmlns:a16="http://schemas.microsoft.com/office/drawing/2014/main" val="3600218855"/>
                    </a:ext>
                  </a:extLst>
                </a:gridCol>
                <a:gridCol w="3420862">
                  <a:extLst>
                    <a:ext uri="{9D8B030D-6E8A-4147-A177-3AD203B41FA5}">
                      <a16:colId xmlns:a16="http://schemas.microsoft.com/office/drawing/2014/main" val="3705892804"/>
                    </a:ext>
                  </a:extLst>
                </a:gridCol>
              </a:tblGrid>
              <a:tr h="859558">
                <a:tc>
                  <a:txBody>
                    <a:bodyPr/>
                    <a:lstStyle/>
                    <a:p>
                      <a:pPr algn="ctr"/>
                      <a:endParaRPr lang="el-GR" b="1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l-GR" b="1" dirty="0">
                          <a:solidFill>
                            <a:srgbClr val="0070C0"/>
                          </a:solidFill>
                        </a:rPr>
                        <a:t>Θεοί</a:t>
                      </a:r>
                    </a:p>
                    <a:p>
                      <a:pPr algn="ctr"/>
                      <a:endParaRPr lang="el-G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b="1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l-GR" b="1" dirty="0">
                          <a:solidFill>
                            <a:srgbClr val="0070C0"/>
                          </a:solidFill>
                        </a:rPr>
                        <a:t>Θνητοί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b="1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l-GR" b="1" dirty="0">
                          <a:solidFill>
                            <a:srgbClr val="0070C0"/>
                          </a:solidFill>
                        </a:rPr>
                        <a:t>Εξουσία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13972"/>
                  </a:ext>
                </a:extLst>
              </a:tr>
              <a:tr h="813732"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Δίας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Άνακτας/βασιλιάς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Απολυταρχική εξουσία</a:t>
                      </a:r>
                    </a:p>
                    <a:p>
                      <a:pPr algn="ctr"/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035625"/>
                  </a:ext>
                </a:extLst>
              </a:tr>
              <a:tr h="765429"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Ήρα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Βασίλισσα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Αποτελούν την αυλή του βασιλιά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379704"/>
                  </a:ext>
                </a:extLst>
              </a:tr>
              <a:tr h="1546093"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Θεοί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Ευγενείς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Η προεδρία ανήκει στον Δία &amp; τον άνακτα αντίστοιχα &amp; είναι εκείνοι που παίρνουν τις τελικές αποφάσεις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010685"/>
                  </a:ext>
                </a:extLst>
              </a:tr>
              <a:tr h="765429"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Συμβούλιο θεών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΄΄Αγορές θνητών΄΄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875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059916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αρουσίαση στον καταιγισμό ιδεών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477_TF03460637" id="{5CBCBC73-6D11-4CD8-AD29-EF0C8EB397A9}" vid="{9EA80047-4D00-4394-8264-441733933A12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Εταιρική παρουσίαση καταιγισμού ιδεών</Template>
  <TotalTime>243</TotalTime>
  <Words>363</Words>
  <Application>Microsoft Office PowerPoint</Application>
  <PresentationFormat>Ευρεία οθόνη</PresentationFormat>
  <Paragraphs>84</Paragraphs>
  <Slides>8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6" baseType="lpstr">
      <vt:lpstr>Arial</vt:lpstr>
      <vt:lpstr>Calibri</vt:lpstr>
      <vt:lpstr>Comic Sans MS</vt:lpstr>
      <vt:lpstr>Palatino Linotype</vt:lpstr>
      <vt:lpstr>Tahoma</vt:lpstr>
      <vt:lpstr>Wingdings</vt:lpstr>
      <vt:lpstr>Wingdings 2</vt:lpstr>
      <vt:lpstr>Παρουσίαση στον καταιγισμό ιδεών</vt:lpstr>
      <vt:lpstr>ΙΛΙΑΔΑ  ΟΜΗΡΟΥ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ΙΛΙΑΔΑ  ΟΜΗΡΟΥ</dc:title>
  <dc:creator>User; ΤΑΣΙΟΠΟΥΛΟΥ</dc:creator>
  <cp:lastModifiedBy>User</cp:lastModifiedBy>
  <cp:revision>26</cp:revision>
  <dcterms:created xsi:type="dcterms:W3CDTF">2019-10-06T17:13:14Z</dcterms:created>
  <dcterms:modified xsi:type="dcterms:W3CDTF">2020-11-11T21:23:24Z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