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3" r:id="rId4"/>
    <p:sldId id="264" r:id="rId5"/>
    <p:sldId id="260" r:id="rId6"/>
    <p:sldId id="265" r:id="rId7"/>
    <p:sldId id="259" r:id="rId8"/>
    <p:sldId id="266" r:id="rId9"/>
    <p:sldId id="258" r:id="rId10"/>
    <p:sldId id="261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23/4/2023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23/4/2023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23/4/2023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23/4/2023</a:t>
            </a:fld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23/4/2023</a:t>
            </a:fld>
            <a:endParaRPr lang="el-GR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23/4/2023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23/4/2023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23/4/2023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42CEA3-3058-4D43-AE35-B3DA76CB4003}" type="datetimeFigureOut">
              <a:rPr lang="el-GR" smtClean="0"/>
              <a:pPr/>
              <a:t>23/4/2023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23/4/2023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ΑΛΛΗΛΟΥΧΙΑ-ΣΥΝΟΧΗ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ΓΛΩΣΣΑ Β’ ΓΥΜΝΑΣΙΟΥ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Το σχολείο μου αρέσει τόσο πολύ, </a:t>
            </a:r>
            <a:r>
              <a:rPr lang="el-GR" dirty="0" smtClean="0">
                <a:solidFill>
                  <a:schemeClr val="accent2"/>
                </a:solidFill>
              </a:rPr>
              <a:t>με αποτέλεσμα να  </a:t>
            </a:r>
            <a:r>
              <a:rPr lang="el-GR" dirty="0" smtClean="0"/>
              <a:t>πετάγομαι πάνω μόλις χτυπήσει το ξυπνητήρι </a:t>
            </a:r>
            <a:r>
              <a:rPr lang="el-GR" i="1" u="sng" dirty="0" smtClean="0"/>
              <a:t>(αποτέλεσμα)</a:t>
            </a:r>
          </a:p>
          <a:p>
            <a:r>
              <a:rPr lang="el-GR" dirty="0" smtClean="0"/>
              <a:t>Ο καθηγητής με βοηθά να καταλάβω δύσκολες έννοιες,</a:t>
            </a:r>
            <a:r>
              <a:rPr lang="el-GR" dirty="0" smtClean="0">
                <a:solidFill>
                  <a:schemeClr val="accent2"/>
                </a:solidFill>
              </a:rPr>
              <a:t> γι’ αυτό</a:t>
            </a:r>
            <a:r>
              <a:rPr lang="el-GR" dirty="0" smtClean="0"/>
              <a:t> μπορώ να τις εξηγήσω και στη φίλη μου</a:t>
            </a:r>
            <a:r>
              <a:rPr lang="el-GR" i="1" dirty="0" smtClean="0"/>
              <a:t>(αποτέλεσμα)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Συμπλήρωση προτάσεων με αιτιολόγηση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Δε μπορώ να σηκωθώ το πρωί από το κρεβάτι</a:t>
            </a:r>
          </a:p>
          <a:p>
            <a:pPr>
              <a:buNone/>
            </a:pPr>
            <a:r>
              <a:rPr lang="el-GR" dirty="0" smtClean="0"/>
              <a:t>    </a:t>
            </a:r>
            <a:r>
              <a:rPr lang="el-GR" i="1" dirty="0" smtClean="0">
                <a:solidFill>
                  <a:srgbClr val="C00000"/>
                </a:solidFill>
              </a:rPr>
              <a:t>αφού…</a:t>
            </a:r>
          </a:p>
          <a:p>
            <a:r>
              <a:rPr lang="el-GR" dirty="0" smtClean="0"/>
              <a:t>Μπορώ να τις εξηγήσω και στη φίλη μου </a:t>
            </a:r>
            <a:r>
              <a:rPr lang="el-GR" i="1" dirty="0" smtClean="0">
                <a:solidFill>
                  <a:srgbClr val="C00000"/>
                </a:solidFill>
              </a:rPr>
              <a:t>επειδή…</a:t>
            </a:r>
            <a:endParaRPr lang="el-GR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 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Τι θα συνέβαινε </a:t>
            </a:r>
            <a:r>
              <a:rPr lang="el-GR" b="1" i="1" dirty="0" smtClean="0"/>
              <a:t>αν δεν υπήρχε η συνδετική λέξη</a:t>
            </a:r>
            <a:r>
              <a:rPr lang="el-GR" dirty="0" smtClean="0"/>
              <a:t>;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l-GR" sz="2800" dirty="0" smtClean="0"/>
              <a:t>Το </a:t>
            </a:r>
            <a:r>
              <a:rPr lang="el-GR" sz="2800" dirty="0" smtClean="0"/>
              <a:t>σχολείο μου αρέσει τόσο πολύ</a:t>
            </a:r>
          </a:p>
          <a:p>
            <a:pPr>
              <a:buNone/>
            </a:pPr>
            <a:r>
              <a:rPr lang="el-GR" sz="2800" dirty="0" smtClean="0"/>
              <a:t> Πετάγομαι πάνω μόλις χτυπήσει το </a:t>
            </a:r>
            <a:r>
              <a:rPr lang="el-GR" sz="2800" dirty="0" smtClean="0"/>
              <a:t>ξυπνητήρι</a:t>
            </a:r>
          </a:p>
          <a:p>
            <a:pPr>
              <a:buNone/>
            </a:pPr>
            <a:endParaRPr lang="el-GR" sz="2800" dirty="0" smtClean="0"/>
          </a:p>
          <a:p>
            <a:pPr>
              <a:buNone/>
            </a:pPr>
            <a:r>
              <a:rPr lang="el-GR" sz="2800" dirty="0" smtClean="0"/>
              <a:t>  Θα γράψω την εργασία </a:t>
            </a:r>
          </a:p>
          <a:p>
            <a:pPr>
              <a:buNone/>
            </a:pPr>
            <a:r>
              <a:rPr lang="el-GR" sz="2800" dirty="0" smtClean="0"/>
              <a:t>  Θα βγω βόλτα</a:t>
            </a:r>
            <a:endParaRPr lang="el-GR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sz="3200" dirty="0" smtClean="0"/>
          </a:p>
          <a:p>
            <a:r>
              <a:rPr lang="el-GR" sz="3200" b="1" i="1" dirty="0" smtClean="0"/>
              <a:t>Δεν </a:t>
            </a:r>
            <a:r>
              <a:rPr lang="el-GR" sz="3200" b="1" i="1" dirty="0" smtClean="0"/>
              <a:t>φαίνεται καθαρά πώς συνδέονται λογικά οι σκέψεις </a:t>
            </a:r>
            <a:r>
              <a:rPr lang="el-GR" sz="3200" b="1" i="1" dirty="0" smtClean="0"/>
              <a:t>μας</a:t>
            </a:r>
            <a:r>
              <a:rPr lang="el-GR" sz="3200" dirty="0" smtClean="0"/>
              <a:t>, άρα δυσκολεύεται η επικοινωνία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Τι δηλώνουν οι συνδετικές λέξεις;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Και = προσθήκη</a:t>
            </a:r>
          </a:p>
          <a:p>
            <a:r>
              <a:rPr lang="el-GR" dirty="0" smtClean="0"/>
              <a:t>Όταν = χρονική σχέση</a:t>
            </a:r>
          </a:p>
          <a:p>
            <a:r>
              <a:rPr lang="el-GR" dirty="0" smtClean="0"/>
              <a:t>Επειδή= αιτιολόγηση</a:t>
            </a:r>
          </a:p>
          <a:p>
            <a:r>
              <a:rPr lang="el-GR" dirty="0" smtClean="0"/>
              <a:t>Όμως = αντίθεση</a:t>
            </a:r>
          </a:p>
          <a:p>
            <a:r>
              <a:rPr lang="el-GR" dirty="0" smtClean="0"/>
              <a:t>Βέβαια= έμφαση</a:t>
            </a:r>
          </a:p>
          <a:p>
            <a:r>
              <a:rPr lang="el-GR" dirty="0" smtClean="0"/>
              <a:t>Δηλαδή= επεξήγηση 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153400" cy="990600"/>
          </a:xfrm>
        </p:spPr>
        <p:txBody>
          <a:bodyPr>
            <a:noAutofit/>
          </a:bodyPr>
          <a:lstStyle/>
          <a:p>
            <a:r>
              <a:rPr lang="el-GR" sz="3600" dirty="0" smtClean="0"/>
              <a:t>Χρησιμοποιούμε και </a:t>
            </a:r>
            <a:r>
              <a:rPr lang="el-GR" sz="3200" dirty="0" smtClean="0"/>
              <a:t>συνδετικές εκφράσεις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Ως αποτέλεσμα</a:t>
            </a:r>
          </a:p>
          <a:p>
            <a:r>
              <a:rPr lang="el-GR" dirty="0" smtClean="0"/>
              <a:t>Γι’ αυτό</a:t>
            </a:r>
          </a:p>
          <a:p>
            <a:r>
              <a:rPr lang="el-GR" dirty="0" smtClean="0"/>
              <a:t>Αξίζει να σημειωθεί</a:t>
            </a:r>
          </a:p>
          <a:p>
            <a:r>
              <a:rPr lang="el-GR" dirty="0" smtClean="0"/>
              <a:t>Από τη μια πλευρά</a:t>
            </a:r>
          </a:p>
          <a:p>
            <a:r>
              <a:rPr lang="el-GR" dirty="0" smtClean="0"/>
              <a:t>Να </a:t>
            </a:r>
            <a:r>
              <a:rPr lang="el-GR" smtClean="0"/>
              <a:t>τονίσουμε ότι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Αλληλουχία= Λογική σύνδεση σκέψεων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r>
              <a:rPr lang="el-GR" i="1" dirty="0" smtClean="0"/>
              <a:t>Είναι απαραίτητο το κείμενό μας να έχει αλληλουχία, δηλαδή, να υπάρχει ομαλή μετάβαση από τη μία σκέψη στην άλλη.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Πώς πετυχαίνουμε την αλληλουχία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    </a:t>
            </a:r>
            <a:r>
              <a:rPr lang="el-GR" b="1" dirty="0" smtClean="0"/>
              <a:t>Η αλληλουχία επιτυγχάνεται με</a:t>
            </a:r>
          </a:p>
          <a:p>
            <a:pPr>
              <a:buNone/>
            </a:pP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1.  </a:t>
            </a:r>
            <a:r>
              <a:rPr lang="el-GR" i="1" dirty="0" smtClean="0"/>
              <a:t>(στην περίπτωση κειμένου</a:t>
            </a:r>
            <a:r>
              <a:rPr lang="el-GR" dirty="0" smtClean="0"/>
              <a:t>) με τη διάκριση των τμημάτων του κειμένου σε πρόλογο-κύριο θέμα-επίλογο</a:t>
            </a:r>
          </a:p>
          <a:p>
            <a:pPr>
              <a:buNone/>
            </a:pPr>
            <a:r>
              <a:rPr lang="el-GR" dirty="0" smtClean="0"/>
              <a:t>     (</a:t>
            </a:r>
            <a:r>
              <a:rPr lang="el-GR" i="1" dirty="0" smtClean="0"/>
              <a:t>στην περίπτωση της παραγράφου</a:t>
            </a:r>
            <a:r>
              <a:rPr lang="el-GR" dirty="0" smtClean="0"/>
              <a:t>) με τη διάκριση σε θεματική πρόταση-σχόλια-κατακλείδα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Πώς πετυχαίνουμε την αλληλουχία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/>
              <a:t>Η αλληλουχία επιτυγχάνεται με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2. τη σωστή διάταξη των ιδεών </a:t>
            </a:r>
            <a:r>
              <a:rPr lang="el-GR" b="1" i="1" dirty="0" smtClean="0"/>
              <a:t>με σειρά</a:t>
            </a:r>
          </a:p>
          <a:p>
            <a:pPr>
              <a:buNone/>
            </a:pPr>
            <a:endParaRPr lang="el-GR" dirty="0" smtClean="0"/>
          </a:p>
          <a:p>
            <a:r>
              <a:rPr lang="el-GR" b="1" i="1" dirty="0" smtClean="0"/>
              <a:t>Χρονολογική</a:t>
            </a:r>
            <a:r>
              <a:rPr lang="el-GR" dirty="0" smtClean="0"/>
              <a:t> (στην αφήγηση)</a:t>
            </a:r>
          </a:p>
          <a:p>
            <a:r>
              <a:rPr lang="el-GR" b="1" i="1" dirty="0" smtClean="0"/>
              <a:t>Τοπική</a:t>
            </a:r>
            <a:r>
              <a:rPr lang="el-GR" b="1" dirty="0" smtClean="0"/>
              <a:t> </a:t>
            </a:r>
            <a:r>
              <a:rPr lang="el-GR" dirty="0" smtClean="0"/>
              <a:t>(στην περιγραφή)</a:t>
            </a:r>
          </a:p>
          <a:p>
            <a:r>
              <a:rPr lang="el-GR" b="1" i="1" dirty="0" smtClean="0"/>
              <a:t>Λογική</a:t>
            </a:r>
            <a:r>
              <a:rPr lang="el-GR" dirty="0" smtClean="0"/>
              <a:t> (στην επιχειρηματολογία)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Παράδειγμα αλληλουχίας προτάσεων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l-GR" sz="4000" dirty="0" smtClean="0"/>
              <a:t>    Το σχολείο μου αρέσει τόσο πολύ…</a:t>
            </a:r>
          </a:p>
          <a:p>
            <a:pPr>
              <a:buNone/>
            </a:pPr>
            <a:endParaRPr lang="el-GR" sz="4000" dirty="0" smtClean="0"/>
          </a:p>
          <a:p>
            <a:pPr>
              <a:buNone/>
            </a:pPr>
            <a:r>
              <a:rPr lang="el-GR" dirty="0" smtClean="0"/>
              <a:t>    </a:t>
            </a:r>
            <a:r>
              <a:rPr lang="el-GR" sz="2400" dirty="0" smtClean="0"/>
              <a:t>α. Δε μπορώ να σηκωθώ το πρωί από το κρεβάτι</a:t>
            </a:r>
          </a:p>
          <a:p>
            <a:pPr>
              <a:buNone/>
            </a:pPr>
            <a:r>
              <a:rPr lang="el-GR" sz="2400" dirty="0" smtClean="0"/>
              <a:t>      β. Πετάγομαι πάνω μόλις χτυπήσει το ξυπνητήρι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dirty="0" smtClean="0"/>
              <a:t>     </a:t>
            </a:r>
            <a:r>
              <a:rPr lang="el-GR" b="1" dirty="0" smtClean="0">
                <a:solidFill>
                  <a:schemeClr val="accent2"/>
                </a:solidFill>
              </a:rPr>
              <a:t>Ποια πρόταση δεν ταιριάζει με την πρώτη;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b="1" dirty="0" smtClean="0"/>
              <a:t>Παράδειγμα λογικής σύνδεσης δύο προτάσεων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4000" dirty="0" smtClean="0"/>
              <a:t>  </a:t>
            </a:r>
          </a:p>
          <a:p>
            <a:pPr>
              <a:buNone/>
            </a:pPr>
            <a:r>
              <a:rPr lang="el-GR" sz="4000" dirty="0" smtClean="0"/>
              <a:t> Το σχολείο μου αρέσει τόσο πολύ </a:t>
            </a:r>
            <a:r>
              <a:rPr lang="el-GR" sz="4000" u="sng" dirty="0" smtClean="0"/>
              <a:t>με αποτέλεσμα </a:t>
            </a:r>
            <a:r>
              <a:rPr lang="el-GR" sz="4000" dirty="0" smtClean="0"/>
              <a:t>να πετάγομαι πάνω μόλις χτυπήσει το ξυπνητήρι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Ο καθηγητής με βοηθά να καταλάβω δύσκολες έννοιες…</a:t>
            </a:r>
          </a:p>
          <a:p>
            <a:pPr>
              <a:buNone/>
            </a:pPr>
            <a:r>
              <a:rPr lang="el-GR" sz="2400" dirty="0" smtClean="0"/>
              <a:t>     </a:t>
            </a:r>
          </a:p>
          <a:p>
            <a:pPr>
              <a:buNone/>
            </a:pPr>
            <a:r>
              <a:rPr lang="el-GR" sz="2400" dirty="0" smtClean="0"/>
              <a:t>   α.   Μπορώ να τις εξηγήσω και στη φίλη μου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   β.   Όταν ανοίγω το βιβλίο και διαβάζω  το μάθημα δεν  καταλαβαίνω τίποτα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      </a:t>
            </a:r>
            <a:r>
              <a:rPr lang="el-GR" sz="2800" b="1" dirty="0" smtClean="0">
                <a:solidFill>
                  <a:schemeClr val="accent2"/>
                </a:solidFill>
              </a:rPr>
              <a:t>Ποια πρόταση δεν ταιριάζει με την πρώτη;</a:t>
            </a:r>
            <a:endParaRPr lang="el-GR" sz="28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28600"/>
            <a:ext cx="8337452" cy="990600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Παράδειγμα λογικής σύνδεσης δύο προτάσεων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sz="3600" dirty="0" smtClean="0"/>
              <a:t>Ο καθηγητής με βοηθά να καταλάβω δύσκολες έννοιες, </a:t>
            </a:r>
            <a:r>
              <a:rPr lang="el-GR" sz="3600" u="sng" dirty="0" smtClean="0"/>
              <a:t>γι αυτό </a:t>
            </a:r>
            <a:r>
              <a:rPr lang="el-GR" sz="3600" dirty="0" smtClean="0"/>
              <a:t>μπορώ να τις εξηγήσω και στη φίλη μου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 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ΣΥΝΟΧΗ </a:t>
            </a:r>
            <a:r>
              <a:rPr lang="el-GR" dirty="0" smtClean="0"/>
              <a:t>με συνδετικές λέξεις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Έπειτα, πρέπει να βρούμε πώς θα οργανώσουμε τις ιδέες αυτές σε παραγράφους, ώστε η καθεμία να έχει σαφές νόημα. Για να γίνει σαφέστερη η αλληλουχία, δηλαδή η λογική σχέση και συνέχεια που πρέπει να υπάρχει </a:t>
            </a:r>
            <a:r>
              <a:rPr lang="el-GR" b="1" i="1" dirty="0" smtClean="0">
                <a:solidFill>
                  <a:schemeClr val="accent2"/>
                </a:solidFill>
              </a:rPr>
              <a:t>ανάμεσα στις ιδέες του κειμένου, χρησιμοποιούμε τις κατάλληλες συνδετικές λέξεις ή φράσεις.</a:t>
            </a:r>
            <a:endParaRPr lang="el-GR" b="1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70</TotalTime>
  <Words>451</Words>
  <PresentationFormat>Προβολή στην οθόνη (4:3)</PresentationFormat>
  <Paragraphs>75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Διάμεσος</vt:lpstr>
      <vt:lpstr>ΑΛΛΗΛΟΥΧΙΑ-ΣΥΝΟΧΗ</vt:lpstr>
      <vt:lpstr>Αλληλουχία= Λογική σύνδεση σκέψεων</vt:lpstr>
      <vt:lpstr>Πώς πετυχαίνουμε την αλληλουχία</vt:lpstr>
      <vt:lpstr>Πώς πετυχαίνουμε την αλληλουχία</vt:lpstr>
      <vt:lpstr>Παράδειγμα αλληλουχίας προτάσεων</vt:lpstr>
      <vt:lpstr>Παράδειγμα λογικής σύνδεσης δύο προτάσεων</vt:lpstr>
      <vt:lpstr>Διαφάνεια 7</vt:lpstr>
      <vt:lpstr>Παράδειγμα λογικής σύνδεσης δύο προτάσεων</vt:lpstr>
      <vt:lpstr>ΣΥΝΟΧΗ με συνδετικές λέξεις</vt:lpstr>
      <vt:lpstr>Διαφάνεια 10</vt:lpstr>
      <vt:lpstr>Συμπλήρωση προτάσεων με αιτιολόγηση</vt:lpstr>
      <vt:lpstr> </vt:lpstr>
      <vt:lpstr>Διαφάνεια 13</vt:lpstr>
      <vt:lpstr>Τι δηλώνουν οι συνδετικές λέξεις;</vt:lpstr>
      <vt:lpstr>Χρησιμοποιούμε και συνδετικές εκφράσεις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16</cp:revision>
  <dcterms:created xsi:type="dcterms:W3CDTF">2023-04-22T16:00:53Z</dcterms:created>
  <dcterms:modified xsi:type="dcterms:W3CDTF">2023-04-23T13:55:14Z</dcterms:modified>
</cp:coreProperties>
</file>