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2" r:id="rId4"/>
    <p:sldId id="258" r:id="rId5"/>
    <p:sldId id="259" r:id="rId6"/>
    <p:sldId id="270" r:id="rId7"/>
    <p:sldId id="261" r:id="rId8"/>
    <p:sldId id="265" r:id="rId9"/>
    <p:sldId id="269" r:id="rId10"/>
    <p:sldId id="268" r:id="rId11"/>
    <p:sldId id="266" r:id="rId12"/>
    <p:sldId id="262" r:id="rId13"/>
    <p:sldId id="263" r:id="rId14"/>
    <p:sldId id="264"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3" d="100"/>
          <a:sy n="93" d="100"/>
        </p:scale>
        <p:origin x="144"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3/10/2023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3/10/2023</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3/10/2023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3/10/2023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6db819de-a-62cb3a1a-s-sites.googlegroups.com/site/sxoleio98/home/archives/podilato98-amerikaniki_epanastasi_03.gi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l.wikipedia.org/wiki/%CE%9A%CE%B1%CF%84%CE%AC%CE%BB%CE%BF%CE%B3%CE%BF%CF%82_%CF%80%CE%BF%CE%BB%CE%B9%CF%84%CE%B5%CE%B9%CF%8E%CE%BD_%CF%84%CF%89%CE%BD_%CE%97%CE%A0%CE%91_%CE%B1%CE%BD%CE%AC_%CE%B7%CE%BC%CE%B5%CF%81%CE%BF%CE%BC%CE%B7%CE%BD%CE%AF%CE%B1_%CF%80%CF%81%CE%BF%CE%B1%CE%B3%CF%89%CE%B3%CE%AE%CF%82_%CF%83%CE%B5_%CF%80%CE%BF%CE%BB%CE%B9%CF%84%CE%B5%CE%AF%CE%B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ΑΜΕΡΙΚΑΝΙΚΗ ΕΠΑΝΑΣΤΑΣΗ</a:t>
            </a:r>
            <a:endParaRPr lang="el-GR" dirty="0"/>
          </a:p>
        </p:txBody>
      </p:sp>
      <p:sp>
        <p:nvSpPr>
          <p:cNvPr id="3" name="2 - Υπότιτλος"/>
          <p:cNvSpPr>
            <a:spLocks noGrp="1"/>
          </p:cNvSpPr>
          <p:nvPr>
            <p:ph type="subTitle" idx="1"/>
          </p:nvPr>
        </p:nvSpPr>
        <p:spPr/>
        <p:txBody>
          <a:bodyPr/>
          <a:lstStyle/>
          <a:p>
            <a:r>
              <a:rPr lang="el-GR" dirty="0" smtClean="0"/>
              <a:t>ΙΣΤΟΡΙΑ Γ’ ΓΥΜΝΑΣΙΟΥ</a:t>
            </a:r>
          </a:p>
          <a:p>
            <a:r>
              <a:rPr lang="el-GR" dirty="0" smtClean="0"/>
              <a:t>ΕΝΟΤΗΤΑ 2</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ΑΓΑΛΜΑ ΤΗΣ ΕΛΕΥΘΕΡΙΑΣ (</a:t>
            </a:r>
            <a:r>
              <a:rPr lang="en-US" dirty="0" smtClean="0"/>
              <a:t>STATU</a:t>
            </a:r>
            <a:r>
              <a:rPr lang="el-GR" dirty="0" smtClean="0"/>
              <a:t>Ε </a:t>
            </a:r>
            <a:r>
              <a:rPr lang="en-US" dirty="0" smtClean="0"/>
              <a:t>OF LIBERTY)</a:t>
            </a:r>
            <a:endParaRPr lang="el-GR" dirty="0"/>
          </a:p>
        </p:txBody>
      </p:sp>
      <p:sp>
        <p:nvSpPr>
          <p:cNvPr id="4" name="3 - Θέση κειμένου"/>
          <p:cNvSpPr>
            <a:spLocks noGrp="1"/>
          </p:cNvSpPr>
          <p:nvPr>
            <p:ph type="body" idx="2"/>
          </p:nvPr>
        </p:nvSpPr>
        <p:spPr/>
        <p:txBody>
          <a:bodyPr>
            <a:normAutofit lnSpcReduction="10000"/>
          </a:bodyPr>
          <a:lstStyle/>
          <a:p>
            <a:pPr>
              <a:buFont typeface="Arial" pitchFamily="34" charset="0"/>
              <a:buChar char="•"/>
            </a:pPr>
            <a:r>
              <a:rPr lang="el-GR" dirty="0" smtClean="0"/>
              <a:t>Αυτό το κολοσσιαίων διαστάσεων άγαλμα βρίσκεται στο Νησί της Ελευθερίας, στην εκβολή του ποταμού Χάντσον, λίγο έξω από το λιμάνι της Νέας Υόρκης.</a:t>
            </a:r>
          </a:p>
          <a:p>
            <a:pPr>
              <a:buFont typeface="Arial" pitchFamily="34" charset="0"/>
              <a:buChar char="•"/>
            </a:pPr>
            <a:r>
              <a:rPr lang="el-GR" dirty="0" smtClean="0"/>
              <a:t> Ο επίσημος τίτλος του είναι «Η Ελευθερία που φωτίζει τον κόσμο», αλλά έγινε γνωστό ως το «Άγαλμα της Ελευθερίας».</a:t>
            </a:r>
          </a:p>
          <a:p>
            <a:pPr>
              <a:buFont typeface="Arial" pitchFamily="34" charset="0"/>
              <a:buChar char="•"/>
            </a:pPr>
            <a:r>
              <a:rPr lang="el-GR" dirty="0" smtClean="0"/>
              <a:t> Είναι κατασκευασμένο από χαλκό και έχει ύψος 46 μ., αλλά μαζί με το βάθρο και τη βάση του φτάνει τα 93 μ.</a:t>
            </a:r>
          </a:p>
          <a:p>
            <a:pPr>
              <a:buFont typeface="Arial" pitchFamily="34" charset="0"/>
              <a:buChar char="•"/>
            </a:pPr>
            <a:r>
              <a:rPr lang="el-GR" dirty="0" smtClean="0"/>
              <a:t> Δωρίστηκε το 1886 από τη Γαλλία στην Αμερική ως ένδειξη φιλίας, με την ευκαιρία της συμπλήρωσης 100 χρόνων από την ανεξαρτησία της Αμερικής.</a:t>
            </a:r>
          </a:p>
          <a:p>
            <a:pPr>
              <a:buFont typeface="Arial" pitchFamily="34" charset="0"/>
              <a:buChar char="•"/>
            </a:pPr>
            <a:r>
              <a:rPr lang="el-GR" dirty="0" smtClean="0"/>
              <a:t> Ο </a:t>
            </a:r>
            <a:r>
              <a:rPr lang="el-GR" dirty="0" err="1" smtClean="0"/>
              <a:t>Φρεντερίκ</a:t>
            </a:r>
            <a:r>
              <a:rPr lang="el-GR" dirty="0" smtClean="0"/>
              <a:t> </a:t>
            </a:r>
            <a:r>
              <a:rPr lang="el-GR" dirty="0" err="1" smtClean="0"/>
              <a:t>Μπαρτολντί</a:t>
            </a:r>
            <a:r>
              <a:rPr lang="el-GR" dirty="0" smtClean="0"/>
              <a:t> συνεργάστηκε για τον ατσάλινο σκελετό του αγάλματος με τον γνωστό μηχανικό </a:t>
            </a:r>
            <a:r>
              <a:rPr lang="el-GR" dirty="0" err="1" smtClean="0"/>
              <a:t>Γκουστάβ</a:t>
            </a:r>
            <a:r>
              <a:rPr lang="el-GR" dirty="0" smtClean="0"/>
              <a:t> Άιφελ, που είχε δημιουργήσει και τον περίφημο «Πύργο του Άιφελ» στο Παρίσι.</a:t>
            </a:r>
            <a:endParaRPr lang="el-GR" dirty="0"/>
          </a:p>
        </p:txBody>
      </p:sp>
      <p:pic>
        <p:nvPicPr>
          <p:cNvPr id="5" name="4 - Θέση περιεχομένου" descr="AP_19227133252792-1024x683.jpg"/>
          <p:cNvPicPr>
            <a:picLocks noGrp="1" noChangeAspect="1"/>
          </p:cNvPicPr>
          <p:nvPr>
            <p:ph sz="half" idx="1"/>
          </p:nvPr>
        </p:nvPicPr>
        <p:blipFill>
          <a:blip r:embed="rId2"/>
          <a:stretch>
            <a:fillRect/>
          </a:stretch>
        </p:blipFill>
        <p:spPr>
          <a:xfrm>
            <a:off x="152400" y="2000478"/>
            <a:ext cx="5102225" cy="340314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Περιγραφή αγάλματος</a:t>
            </a:r>
            <a:endParaRPr lang="el-GR" dirty="0"/>
          </a:p>
        </p:txBody>
      </p:sp>
      <p:sp>
        <p:nvSpPr>
          <p:cNvPr id="3" name="2 - Θέση περιεχομένου"/>
          <p:cNvSpPr>
            <a:spLocks noGrp="1"/>
          </p:cNvSpPr>
          <p:nvPr>
            <p:ph idx="1"/>
          </p:nvPr>
        </p:nvSpPr>
        <p:spPr/>
        <p:txBody>
          <a:bodyPr>
            <a:noAutofit/>
          </a:bodyPr>
          <a:lstStyle/>
          <a:p>
            <a:r>
              <a:rPr lang="el-GR" sz="2400" dirty="0" smtClean="0"/>
              <a:t>Το άγαλμα παριστάνει μια γυναικεία μορφή, μια θεότητα (την Ελευθερία), με αρχαιοπρεπή ενδυμασία, μακρύ χιτώνα και βαρύ μανδύα. Στο υψωμένο δεξί χέρι της κρατά έναν πυρσό, που φωτίζει όχι μόνο συμβολικά, αλλά και πραγματικά κάθε βράδυ. </a:t>
            </a:r>
            <a:r>
              <a:rPr lang="el-GR" sz="2400" b="1" dirty="0" smtClean="0"/>
              <a:t>Στο αριστερό χέρι της κρατά μια πινακίδα, η οποία γράφει με λατινικούς χαρακτήρες την ημερομηνία 4 Ιουλίου 1776 που έγινε η ανακήρυξη της ανεξαρτησίας της Αμερικής. </a:t>
            </a:r>
            <a:r>
              <a:rPr lang="el-GR" sz="2400" dirty="0" smtClean="0"/>
              <a:t>Το ένα της πόδι πατάει τις αλυσίδες της σκλαβιάς που έσπασε.</a:t>
            </a:r>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solidFill>
                  <a:srgbClr val="C00000"/>
                </a:solidFill>
              </a:rPr>
              <a:t>1774-1783: Πόλεμος για την ανεξαρτησία ΗΠΑ</a:t>
            </a:r>
            <a:endParaRPr lang="el-GR" sz="3200" dirty="0">
              <a:solidFill>
                <a:srgbClr val="C00000"/>
              </a:solidFill>
            </a:endParaRPr>
          </a:p>
        </p:txBody>
      </p:sp>
      <p:sp>
        <p:nvSpPr>
          <p:cNvPr id="3" name="2 - Θέση περιεχομένου"/>
          <p:cNvSpPr>
            <a:spLocks noGrp="1"/>
          </p:cNvSpPr>
          <p:nvPr>
            <p:ph idx="1"/>
          </p:nvPr>
        </p:nvSpPr>
        <p:spPr/>
        <p:txBody>
          <a:bodyPr/>
          <a:lstStyle/>
          <a:p>
            <a:endParaRPr lang="el-GR" i="1" dirty="0" smtClean="0"/>
          </a:p>
          <a:p>
            <a:r>
              <a:rPr lang="el-GR" b="1" i="1" dirty="0" smtClean="0"/>
              <a:t>Η 4η Ιουλίου είναι ημέρα εθνικής εορτής για τις ΗΠΑ.</a:t>
            </a:r>
          </a:p>
          <a:p>
            <a:endParaRPr lang="el-GR" dirty="0"/>
          </a:p>
        </p:txBody>
      </p:sp>
      <p:pic>
        <p:nvPicPr>
          <p:cNvPr id="4" name="3 - Εικόνα" descr="https://6db819de-a-62cb3a1a-s-sites.googlegroups.com/site/sxoleio98/home/archives/podilato98-amerikaniki_epanastasi_03.gif">
            <a:hlinkClick r:id="rId2"/>
          </p:cNvPr>
          <p:cNvPicPr/>
          <p:nvPr/>
        </p:nvPicPr>
        <p:blipFill>
          <a:blip r:embed="rId3" cstate="print"/>
          <a:srcRect/>
          <a:stretch>
            <a:fillRect/>
          </a:stretch>
        </p:blipFill>
        <p:spPr bwMode="auto">
          <a:xfrm>
            <a:off x="2714612" y="3571876"/>
            <a:ext cx="2976575" cy="28051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l-GR" dirty="0" smtClean="0"/>
              <a:t>Το 1783 η Αγγλία υποχρεώνεται να αναγνωρίσει τις 13 αποικίες ως </a:t>
            </a:r>
            <a:r>
              <a:rPr lang="el-GR" b="1" dirty="0" smtClean="0"/>
              <a:t>ανεξάρτητο κράτος</a:t>
            </a:r>
            <a:r>
              <a:rPr lang="el-GR" dirty="0" smtClean="0"/>
              <a:t> με το όνομα Ηνωμένες Πολιτείες της Αμερικής (ΗΠΑ). </a:t>
            </a:r>
            <a:r>
              <a:rPr lang="el-GR" b="1" dirty="0" smtClean="0"/>
              <a:t>Πρώτος Πρόεδρος εκλέγεται ο Τζορτζ Ουάσινγκτον, στρατηγός στον πόλεμος της ανεξαρτησίας</a:t>
            </a:r>
          </a:p>
          <a:p>
            <a:r>
              <a:rPr lang="el-GR" dirty="0" smtClean="0"/>
              <a:t> Μάλιστα, η σημερινή πρωτεύουσα της χώρας ονομάζεται προς τιμήν του Ουάσινγκτον.</a:t>
            </a:r>
          </a:p>
          <a:p>
            <a:pPr>
              <a:buNone/>
            </a:pPr>
            <a:r>
              <a:rPr lang="el-GR" dirty="0" smtClean="0"/>
              <a:t> </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u="sng" dirty="0" smtClean="0">
                <a:hlinkClick r:id="rId2"/>
              </a:rPr>
              <a:t>https://el.wikipedia.org/wiki/%CE%9A%CE%B1%CF%84%CE%AC%CE%BB%CE%BF%CE%B3%CE%BF%CF%82_%CF%80%CE%BF%CE%BB%CE%B9%CF%84%CE%B5%CE%B9%CF%8E%CE%BD_%CF%84%CF%89%CE%BD_%CE%97%CE%A0%CE%91_%CE%B1%CE%BD%CE%AC_%CE%B7%CE%BC%CE%B5%CF%81%CE%BF%CE%BC%CE%B7%CE%BD%CE%AF%CE%B1_%CF%80%CF%81%CE%BF%CE%B1%CE%B3%CF%89%CE%B3%CE%AE%CF%82_%CF%83%CE%B5_%CF%80%CE%BF%CE%BB%CE%B9%CF%84%CE%B5%CE%AF%CE%B1</a:t>
            </a:r>
            <a:endParaRPr lang="el-GR" dirty="0" smtClean="0"/>
          </a:p>
          <a:p>
            <a:r>
              <a:rPr lang="el-GR" b="1" dirty="0" smtClean="0"/>
              <a:t>Κατάλογος πολιτειών των ΗΠΑ ανά ημερομηνία προαγωγής σε πολιτεία</a:t>
            </a:r>
            <a:endParaRPr lang="el-GR" dirty="0" smtClean="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1898-Παγκόσμιος χάρτης</a:t>
            </a:r>
            <a:endParaRPr lang="el-GR" dirty="0"/>
          </a:p>
        </p:txBody>
      </p:sp>
      <p:pic>
        <p:nvPicPr>
          <p:cNvPr id="4" name="3 - Θέση περιεχομένου" descr="World_1898_empires_colonies_territory.png"/>
          <p:cNvPicPr>
            <a:picLocks noGrp="1" noChangeAspect="1"/>
          </p:cNvPicPr>
          <p:nvPr>
            <p:ph idx="1"/>
          </p:nvPr>
        </p:nvPicPr>
        <p:blipFill>
          <a:blip r:embed="rId2"/>
          <a:stretch>
            <a:fillRect/>
          </a:stretch>
        </p:blipFill>
        <p:spPr>
          <a:xfrm>
            <a:off x="457200" y="2765743"/>
            <a:ext cx="8229600" cy="329184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1000132"/>
          </a:xfrm>
        </p:spPr>
        <p:txBody>
          <a:bodyPr>
            <a:normAutofit/>
          </a:bodyPr>
          <a:lstStyle/>
          <a:p>
            <a:r>
              <a:rPr lang="el-GR" sz="3200" b="1" dirty="0" smtClean="0"/>
              <a:t>ΚΟΥΙΖ ΣΤΗΝ ΑΜΕΡΙΚΑΝΙΚΗ ΕΠΑΝΑΣΤΑΣΗ</a:t>
            </a:r>
            <a:endParaRPr lang="el-GR" sz="3200" dirty="0"/>
          </a:p>
        </p:txBody>
      </p:sp>
      <p:sp>
        <p:nvSpPr>
          <p:cNvPr id="3" name="2 - Θέση περιεχομένου"/>
          <p:cNvSpPr>
            <a:spLocks noGrp="1"/>
          </p:cNvSpPr>
          <p:nvPr>
            <p:ph idx="1"/>
          </p:nvPr>
        </p:nvSpPr>
        <p:spPr>
          <a:xfrm>
            <a:off x="642910" y="1785926"/>
            <a:ext cx="8229600" cy="4325112"/>
          </a:xfrm>
        </p:spPr>
        <p:txBody>
          <a:bodyPr>
            <a:normAutofit fontScale="55000" lnSpcReduction="20000"/>
          </a:bodyPr>
          <a:lstStyle/>
          <a:p>
            <a:pPr>
              <a:buNone/>
            </a:pPr>
            <a:r>
              <a:rPr lang="el-GR" b="1" dirty="0" smtClean="0"/>
              <a:t> </a:t>
            </a:r>
            <a:endParaRPr lang="el-GR" dirty="0" smtClean="0"/>
          </a:p>
          <a:p>
            <a:pPr lvl="0"/>
            <a:r>
              <a:rPr lang="el-GR" b="1" dirty="0" smtClean="0"/>
              <a:t>Γιατί οι Αμερικανοί μιλούν αγγλικά και όχι αμερικανικά;</a:t>
            </a:r>
            <a:endParaRPr lang="el-GR" dirty="0" smtClean="0"/>
          </a:p>
          <a:p>
            <a:pPr>
              <a:buNone/>
            </a:pPr>
            <a:r>
              <a:rPr lang="el-GR" b="1" dirty="0" smtClean="0"/>
              <a:t> </a:t>
            </a:r>
            <a:endParaRPr lang="el-GR" dirty="0" smtClean="0"/>
          </a:p>
          <a:p>
            <a:pPr lvl="0"/>
            <a:r>
              <a:rPr lang="el-GR" b="1" dirty="0" smtClean="0"/>
              <a:t>Γιατί το άγαλμα της </a:t>
            </a:r>
            <a:r>
              <a:rPr lang="el-GR" b="1" smtClean="0"/>
              <a:t>Ελευθερίας </a:t>
            </a:r>
            <a:r>
              <a:rPr lang="el-GR" b="1" smtClean="0"/>
              <a:t>στη </a:t>
            </a:r>
            <a:r>
              <a:rPr lang="el-GR" b="1" dirty="0" smtClean="0"/>
              <a:t>Νέα Υόρκη κρατάει πλακέτα που αναγράφει 4/7/1776;</a:t>
            </a:r>
            <a:endParaRPr lang="el-GR" dirty="0" smtClean="0"/>
          </a:p>
          <a:p>
            <a:pPr>
              <a:buNone/>
            </a:pPr>
            <a:r>
              <a:rPr lang="el-GR" b="1" dirty="0" smtClean="0"/>
              <a:t>  </a:t>
            </a:r>
            <a:endParaRPr lang="el-GR" dirty="0" smtClean="0"/>
          </a:p>
          <a:p>
            <a:pPr lvl="0"/>
            <a:r>
              <a:rPr lang="el-GR" b="1" dirty="0" smtClean="0"/>
              <a:t>Γιατί πολλοί Αμερικανοί ανήκουν στη μαύρη φυλή;</a:t>
            </a:r>
            <a:endParaRPr lang="el-GR" dirty="0" smtClean="0"/>
          </a:p>
          <a:p>
            <a:pPr>
              <a:buNone/>
            </a:pPr>
            <a:r>
              <a:rPr lang="el-GR" b="1" dirty="0" smtClean="0"/>
              <a:t> </a:t>
            </a:r>
            <a:endParaRPr lang="el-GR" dirty="0" smtClean="0"/>
          </a:p>
          <a:p>
            <a:pPr lvl="0"/>
            <a:r>
              <a:rPr lang="el-GR" b="1" dirty="0" smtClean="0"/>
              <a:t>Γιατί η πρωτεύουσα των ΗΠΑ ονομάζεται Ουάσινγκτον;</a:t>
            </a:r>
            <a:endParaRPr lang="el-GR" dirty="0" smtClean="0"/>
          </a:p>
          <a:p>
            <a:pPr>
              <a:buNone/>
            </a:pPr>
            <a:r>
              <a:rPr lang="el-GR" b="1" dirty="0" smtClean="0"/>
              <a:t>  </a:t>
            </a:r>
            <a:endParaRPr lang="el-GR" dirty="0" smtClean="0"/>
          </a:p>
          <a:p>
            <a:pPr lvl="0"/>
            <a:r>
              <a:rPr lang="el-GR" b="1" dirty="0" smtClean="0"/>
              <a:t>Γιατί το κράτος των ΗΠΑ έχει πολύ μικρή ιστορία; (λίγο περισσότερο από 200 χρόνια)</a:t>
            </a:r>
            <a:endParaRPr lang="el-GR" dirty="0" smtClean="0"/>
          </a:p>
          <a:p>
            <a:pPr>
              <a:buNone/>
            </a:pPr>
            <a:r>
              <a:rPr lang="el-GR" b="1" dirty="0" smtClean="0"/>
              <a:t> </a:t>
            </a:r>
            <a:endParaRPr lang="el-GR" dirty="0" smtClean="0"/>
          </a:p>
          <a:p>
            <a:pPr lvl="0"/>
            <a:r>
              <a:rPr lang="el-GR" b="1" dirty="0" smtClean="0"/>
              <a:t>Γιατί η ονομασία του κράτους είναι ΗΠΑ;</a:t>
            </a:r>
            <a:endParaRPr lang="el-GR" dirty="0" smtClean="0"/>
          </a:p>
          <a:p>
            <a:pPr>
              <a:buNone/>
            </a:pPr>
            <a:r>
              <a:rPr lang="el-GR" b="1" dirty="0" smtClean="0"/>
              <a:t> </a:t>
            </a:r>
            <a:endParaRPr lang="el-GR" dirty="0" smtClean="0"/>
          </a:p>
          <a:p>
            <a:pPr lvl="0"/>
            <a:r>
              <a:rPr lang="el-GR" b="1" dirty="0" smtClean="0"/>
              <a:t>Γιατί η Διακήρυξη της Αμερικανικής Ανεξαρτησίας θεωρείται κείμενο του Ευρωπαϊκού Διαφωτισμού;</a:t>
            </a:r>
            <a:endParaRPr lang="el-GR" dirty="0" smtClean="0"/>
          </a:p>
          <a:p>
            <a:r>
              <a:rPr lang="el-GR" b="1" dirty="0" smtClean="0"/>
              <a:t> </a:t>
            </a:r>
            <a:endParaRPr lang="el-GR" dirty="0" smtClean="0"/>
          </a:p>
          <a:p>
            <a:pPr lvl="0"/>
            <a:r>
              <a:rPr lang="el-GR" b="1" dirty="0" smtClean="0"/>
              <a:t>Γιατί η Αμερικανική σημαία έχει σήμερα 50 αστέρια και όχι 13 που είχε τον 18</a:t>
            </a:r>
            <a:r>
              <a:rPr lang="el-GR" b="1" baseline="30000" dirty="0" smtClean="0"/>
              <a:t>ο</a:t>
            </a:r>
            <a:r>
              <a:rPr lang="el-GR" b="1" dirty="0" smtClean="0"/>
              <a:t> αιώνα, όταν ιδρύθηκε το κράτος των ΗΠΑ;</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Πού βρίσκεται το κράτος των ΗΠΑ;</a:t>
            </a:r>
            <a:endParaRPr lang="el-GR" dirty="0"/>
          </a:p>
        </p:txBody>
      </p:sp>
      <p:sp>
        <p:nvSpPr>
          <p:cNvPr id="3" name="2 - Θέση περιεχομένου"/>
          <p:cNvSpPr>
            <a:spLocks noGrp="1"/>
          </p:cNvSpPr>
          <p:nvPr>
            <p:ph idx="1"/>
          </p:nvPr>
        </p:nvSpPr>
        <p:spPr/>
        <p:txBody>
          <a:bodyPr/>
          <a:lstStyle/>
          <a:p>
            <a:endParaRPr lang="el-GR" dirty="0" smtClean="0"/>
          </a:p>
          <a:p>
            <a:r>
              <a:rPr lang="en-US" dirty="0" smtClean="0"/>
              <a:t>https://www.google.com/maps/@42.887758,-73.6396963,2.5z?entry=ttu</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ΙΣΤΟΡΙΑ</a:t>
            </a:r>
            <a:endParaRPr lang="el-GR" dirty="0"/>
          </a:p>
        </p:txBody>
      </p:sp>
      <p:pic>
        <p:nvPicPr>
          <p:cNvPr id="4" name="3 - Θέση περιεχομένου" descr="http://2.bp.blogspot.com/-McLIrbeiBWY/VcyOoJwMwhI/AAAAAAAAqDo/LRkDdUvVG5k/s1600/podilato98-Amerikaniki-Epanastasi-05.png"/>
          <p:cNvPicPr>
            <a:picLocks noGrp="1"/>
          </p:cNvPicPr>
          <p:nvPr>
            <p:ph idx="1"/>
          </p:nvPr>
        </p:nvPicPr>
        <p:blipFill>
          <a:blip r:embed="rId2" cstate="print"/>
          <a:stretch>
            <a:fillRect/>
          </a:stretch>
        </p:blipFill>
        <p:spPr bwMode="auto">
          <a:xfrm>
            <a:off x="1428728" y="2428868"/>
            <a:ext cx="5612152" cy="303054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13 Αγγλικές αποικίες (1600-1750)</a:t>
            </a:r>
            <a:endParaRPr lang="el-GR" dirty="0"/>
          </a:p>
        </p:txBody>
      </p:sp>
      <p:pic>
        <p:nvPicPr>
          <p:cNvPr id="4" name="__wp-temp-img-id" descr="http://1.bp.blogspot.com/-f254-M1C268/UHCjFRx5cTI/AAAAAAAANsw/8ob8HoKT42U/s1600/podilato98-amerikaniki_epanastasi_06.png"/>
          <p:cNvPicPr>
            <a:picLocks noGrp="1"/>
          </p:cNvPicPr>
          <p:nvPr>
            <p:ph idx="1"/>
          </p:nvPr>
        </p:nvPicPr>
        <p:blipFill>
          <a:blip r:embed="rId2" cstate="print"/>
          <a:stretch>
            <a:fillRect/>
          </a:stretch>
        </p:blipFill>
        <p:spPr bwMode="auto">
          <a:xfrm>
            <a:off x="1869921" y="2873556"/>
            <a:ext cx="5404157" cy="30762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1800-Παγκόσμιος χάρτης</a:t>
            </a:r>
            <a:endParaRPr lang="el-GR" dirty="0"/>
          </a:p>
        </p:txBody>
      </p:sp>
      <p:pic>
        <p:nvPicPr>
          <p:cNvPr id="4" name="3 - Θέση περιεχομένου" descr="Colonisation_1800_EL.svg.png"/>
          <p:cNvPicPr>
            <a:picLocks noGrp="1" noChangeAspect="1"/>
          </p:cNvPicPr>
          <p:nvPr>
            <p:ph idx="1"/>
          </p:nvPr>
        </p:nvPicPr>
        <p:blipFill>
          <a:blip r:embed="rId2"/>
          <a:stretch>
            <a:fillRect/>
          </a:stretch>
        </p:blipFill>
        <p:spPr>
          <a:xfrm>
            <a:off x="457200" y="2607151"/>
            <a:ext cx="8229600" cy="360902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857232"/>
            <a:ext cx="7786742" cy="428628"/>
          </a:xfrm>
        </p:spPr>
        <p:txBody>
          <a:bodyPr>
            <a:normAutofit fontScale="90000"/>
          </a:bodyPr>
          <a:lstStyle/>
          <a:p>
            <a:r>
              <a:rPr lang="el-GR" b="1" dirty="0" smtClean="0"/>
              <a:t>   Η Διακήρυξη της Ανεξαρτησίας </a:t>
            </a:r>
            <a:endParaRPr lang="el-GR" dirty="0"/>
          </a:p>
        </p:txBody>
      </p:sp>
      <p:pic>
        <p:nvPicPr>
          <p:cNvPr id="6" name="5 - Θέση περιεχομένου" descr="declaration.jpg"/>
          <p:cNvPicPr>
            <a:picLocks noGrp="1" noChangeAspect="1"/>
          </p:cNvPicPr>
          <p:nvPr>
            <p:ph idx="1"/>
          </p:nvPr>
        </p:nvPicPr>
        <p:blipFill>
          <a:blip r:embed="rId2"/>
          <a:stretch>
            <a:fillRect/>
          </a:stretch>
        </p:blipFill>
        <p:spPr>
          <a:xfrm>
            <a:off x="2428860" y="1404622"/>
            <a:ext cx="4387079" cy="516921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1143000"/>
            <a:ext cx="8043890" cy="428612"/>
          </a:xfrm>
        </p:spPr>
        <p:txBody>
          <a:bodyPr>
            <a:normAutofit fontScale="90000"/>
          </a:bodyPr>
          <a:lstStyle/>
          <a:p>
            <a:endParaRPr lang="el-GR" dirty="0"/>
          </a:p>
        </p:txBody>
      </p:sp>
      <p:pic>
        <p:nvPicPr>
          <p:cNvPr id="4" name="3 - Θέση περιεχομένου" descr="http://etaksi2011.files.wordpress.com/2012/09/a1.jpg"/>
          <p:cNvPicPr>
            <a:picLocks noGrp="1"/>
          </p:cNvPicPr>
          <p:nvPr>
            <p:ph idx="1"/>
          </p:nvPr>
        </p:nvPicPr>
        <p:blipFill>
          <a:blip r:embed="rId2" cstate="print"/>
          <a:stretch>
            <a:fillRect/>
          </a:stretch>
        </p:blipFill>
        <p:spPr bwMode="auto">
          <a:xfrm>
            <a:off x="1571604" y="1643050"/>
            <a:ext cx="6072230" cy="45720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Προοίμιο της Διακήρυξης, 4 Ιουλίου 1776. </a:t>
            </a:r>
            <a:br>
              <a:rPr lang="el-GR" dirty="0" smtClean="0"/>
            </a:br>
            <a:endParaRPr lang="el-GR" dirty="0"/>
          </a:p>
        </p:txBody>
      </p:sp>
      <p:sp>
        <p:nvSpPr>
          <p:cNvPr id="4" name="3 - Θέση κειμένου"/>
          <p:cNvSpPr>
            <a:spLocks noGrp="1"/>
          </p:cNvSpPr>
          <p:nvPr>
            <p:ph type="body" idx="2"/>
          </p:nvPr>
        </p:nvSpPr>
        <p:spPr/>
        <p:txBody>
          <a:bodyPr>
            <a:normAutofit/>
          </a:bodyPr>
          <a:lstStyle/>
          <a:p>
            <a:r>
              <a:rPr lang="el-GR" sz="2800" dirty="0" smtClean="0">
                <a:solidFill>
                  <a:schemeClr val="accent2"/>
                </a:solidFill>
              </a:rPr>
              <a:t>Ποιες απόψεις του κινήματος του Διαφωτισμού αναγνωρίζετε στο απόσπασμα από τη Διακήρυξη της αμερικανικής ανεξαρτησίας;</a:t>
            </a:r>
            <a:endParaRPr lang="el-GR" sz="2800" dirty="0">
              <a:solidFill>
                <a:schemeClr val="accent2"/>
              </a:solidFill>
            </a:endParaRPr>
          </a:p>
        </p:txBody>
      </p:sp>
      <p:sp>
        <p:nvSpPr>
          <p:cNvPr id="3" name="2 - Θέση περιεχομένου"/>
          <p:cNvSpPr>
            <a:spLocks noGrp="1"/>
          </p:cNvSpPr>
          <p:nvPr>
            <p:ph sz="half" idx="1"/>
          </p:nvPr>
        </p:nvSpPr>
        <p:spPr>
          <a:xfrm>
            <a:off x="5286380" y="857232"/>
            <a:ext cx="3143272" cy="5500726"/>
          </a:xfrm>
        </p:spPr>
        <p:txBody>
          <a:bodyPr>
            <a:normAutofit/>
          </a:bodyPr>
          <a:lstStyle/>
          <a:p>
            <a:endParaRPr lang="el-GR" dirty="0" smtClean="0"/>
          </a:p>
          <a:p>
            <a:pPr>
              <a:buNone/>
            </a:pPr>
            <a:endParaRPr lang="el-GR" dirty="0" smtClean="0"/>
          </a:p>
          <a:p>
            <a:pPr>
              <a:lnSpc>
                <a:spcPct val="120000"/>
              </a:lnSpc>
              <a:buNone/>
            </a:pPr>
            <a:r>
              <a:rPr lang="el-GR" dirty="0" smtClean="0"/>
              <a:t>       </a:t>
            </a:r>
          </a:p>
        </p:txBody>
      </p:sp>
      <p:sp>
        <p:nvSpPr>
          <p:cNvPr id="5" name="4 - Ορθογώνιο"/>
          <p:cNvSpPr/>
          <p:nvPr/>
        </p:nvSpPr>
        <p:spPr>
          <a:xfrm>
            <a:off x="785786" y="642919"/>
            <a:ext cx="3857652" cy="6555641"/>
          </a:xfrm>
          <a:prstGeom prst="rect">
            <a:avLst/>
          </a:prstGeom>
        </p:spPr>
        <p:txBody>
          <a:bodyPr wrap="square">
            <a:spAutoFit/>
          </a:bodyPr>
          <a:lstStyle/>
          <a:p>
            <a:pPr>
              <a:lnSpc>
                <a:spcPct val="120000"/>
              </a:lnSpc>
              <a:buNone/>
            </a:pPr>
            <a:r>
              <a:rPr lang="el-GR" sz="1600" dirty="0" smtClean="0"/>
              <a:t>Θεωρούμε ως αλήθειες αυταπόδεικτες ότι όλοι οι άνθρωποι πλάστηκαν ίσοι, ότι προικίστηκαν από τον Δημιουργό τους με μερικά απαράγραπτα δικαιώματα, όπως αυτά της ζωής, της ελευθερίας και της αναζήτησης της ευτυχίας. Για να εξασφαλιστούν αυτά τα δικαιώματα, καθιερώθηκαν οι κυβερνήσεις των ανθρώπων, αντλώντας τη δίκαιη εξουσία τους από τη συγκατάθεση των κυβερνωμένων. Όποτε οποιαδήποτε μορφή διακυβέρνησης έρθει σε αντίθεση με αυτές τις αρχές, είναι δικαίωμα του λαού να την αλλάξει ή να την καταργήσει και να καθιερώσει νέα κυβέρνηση βασισμένη σε αυτές τις αρχές και οργανωμένη με τέτοιο τρόπο, ώστε να θεωρείται από τον λαό πιο αποτελεσματική για την εξασφάλιση της ευτυχίας των πολιτών.</a:t>
            </a:r>
          </a:p>
          <a:p>
            <a:pPr>
              <a:buNone/>
            </a:pPr>
            <a:endParaRPr lang="el-GR" dirty="0" smtClean="0"/>
          </a:p>
          <a:p>
            <a:pPr>
              <a:buNone/>
            </a:pPr>
            <a:r>
              <a:rPr lang="el-GR" dirty="0" smtClean="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100</TotalTime>
  <Words>502</Words>
  <PresentationFormat>Προβολή στην οθόνη (4:3)</PresentationFormat>
  <Paragraphs>52</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Αστικό</vt:lpstr>
      <vt:lpstr>ΑΜΕΡΙΚΑΝΙΚΗ ΕΠΑΝΑΣΤΑΣΗ</vt:lpstr>
      <vt:lpstr>ΚΟΥΙΖ ΣΤΗΝ ΑΜΕΡΙΚΑΝΙΚΗ ΕΠΑΝΑΣΤΑΣΗ</vt:lpstr>
      <vt:lpstr>Πού βρίσκεται το κράτος των ΗΠΑ;</vt:lpstr>
      <vt:lpstr>                   ΙΣΤΟΡΙΑ</vt:lpstr>
      <vt:lpstr>        13 Αγγλικές αποικίες (1600-1750)</vt:lpstr>
      <vt:lpstr>    1800-Παγκόσμιος χάρτης</vt:lpstr>
      <vt:lpstr>   Η Διακήρυξη της Ανεξαρτησίας </vt:lpstr>
      <vt:lpstr>Διαφάνεια 8</vt:lpstr>
      <vt:lpstr> Προοίμιο της Διακήρυξης, 4 Ιουλίου 1776.  </vt:lpstr>
      <vt:lpstr>ΑΓΑΛΜΑ ΤΗΣ ΕΛΕΥΘΕΡΙΑΣ (STATUΕ OF LIBERTY)</vt:lpstr>
      <vt:lpstr>Περιγραφή αγάλματος</vt:lpstr>
      <vt:lpstr>1774-1783: Πόλεμος για την ανεξαρτησία ΗΠΑ</vt:lpstr>
      <vt:lpstr>Διαφάνεια 13</vt:lpstr>
      <vt:lpstr>Διαφάνεια 14</vt:lpstr>
      <vt:lpstr>    1898-Παγκόσμιος χάρτης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34</cp:revision>
  <dcterms:created xsi:type="dcterms:W3CDTF">2023-09-23T19:58:28Z</dcterms:created>
  <dcterms:modified xsi:type="dcterms:W3CDTF">2023-10-03T08:16:06Z</dcterms:modified>
</cp:coreProperties>
</file>