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KrJem7YYKw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u5_Ta5r3pM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xDFCNdwc4w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l-GR" dirty="0"/>
              <a:t>Το κίνημα στο Γουδί (1909)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7489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7143" y="395377"/>
            <a:ext cx="7576457" cy="59400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8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Δραστηριότητες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Μπορείτε </a:t>
            </a:r>
            <a:r>
              <a:rPr lang="el-GR" sz="2800" dirty="0">
                <a:latin typeface="Arial" panose="020B0604020202020204" pitchFamily="34" charset="0"/>
              </a:rPr>
              <a:t>να παρακολουθήσετε ένα αναλυτικό ντοκιμαντέρ για το Κίνημα στο Γουδί και τη στάση του Στρατιωτικού Συνδέσμου πατώντας </a:t>
            </a:r>
            <a:endParaRPr lang="el-GR" sz="28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0" i="0" dirty="0">
              <a:effectLst/>
              <a:latin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hlinkClick r:id="rId2"/>
              </a:rPr>
              <a:t>https://</a:t>
            </a:r>
            <a:r>
              <a:rPr lang="en-US" sz="2800" dirty="0" smtClean="0">
                <a:latin typeface="Arial" panose="020B0604020202020204" pitchFamily="34" charset="0"/>
                <a:hlinkClick r:id="rId2"/>
              </a:rPr>
              <a:t>www.youtube.com/watch?v=SKrJem7YYKw</a:t>
            </a:r>
            <a:endParaRPr lang="el-GR" sz="28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0" i="0" dirty="0">
              <a:effectLst/>
              <a:latin typeface="Arial" panose="020B0604020202020204" pitchFamily="34" charset="0"/>
            </a:endParaRPr>
          </a:p>
          <a:p>
            <a:r>
              <a:rPr lang="el-GR" sz="2400" dirty="0"/>
              <a:t>Στρατιωτικός σύνδεσμος και κίνημα στο </a:t>
            </a:r>
            <a:r>
              <a:rPr lang="el-GR" sz="2400" dirty="0" smtClean="0"/>
              <a:t>Γουδί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effectLst/>
              <a:latin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</a:rPr>
              <a:t>Η ΜΗΧΑΝΗ ΤΟΥ ΧΡΟΝΟΥ</a:t>
            </a:r>
            <a:endParaRPr lang="el-GR" sz="2400" b="0" i="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07028" y="230672"/>
            <a:ext cx="10232572" cy="63709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latin typeface="Arial" panose="020B0604020202020204" pitchFamily="34" charset="0"/>
              </a:rPr>
              <a:t>ΑΙΤΙΕΣ ΤΟΥ ΚΙΝΗΜΑΤΟΣ</a:t>
            </a:r>
          </a:p>
          <a:p>
            <a:pPr algn="ctr"/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Οικονομικές Αιτίες</a:t>
            </a:r>
            <a:r>
              <a:rPr lang="el-GR" sz="2400" b="1" dirty="0">
                <a:latin typeface="Arial" panose="020B0604020202020204" pitchFamily="34" charset="0"/>
              </a:rPr>
              <a:t> 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latin typeface="Arial" panose="020B0604020202020204" pitchFamily="34" charset="0"/>
              </a:rPr>
              <a:t>1. </a:t>
            </a:r>
            <a:r>
              <a:rPr lang="el-GR" sz="2400" b="1" dirty="0" smtClean="0">
                <a:latin typeface="Arial" panose="020B0604020202020204" pitchFamily="34" charset="0"/>
              </a:rPr>
              <a:t>19</a:t>
            </a:r>
            <a:r>
              <a:rPr lang="el-GR" sz="2400" b="1" baseline="30000" dirty="0" smtClean="0">
                <a:latin typeface="Arial" panose="020B0604020202020204" pitchFamily="34" charset="0"/>
              </a:rPr>
              <a:t>ος</a:t>
            </a:r>
            <a:r>
              <a:rPr lang="el-GR" sz="2400" b="1" dirty="0" smtClean="0">
                <a:latin typeface="Arial" panose="020B0604020202020204" pitchFamily="34" charset="0"/>
              </a:rPr>
              <a:t>  </a:t>
            </a:r>
            <a:r>
              <a:rPr lang="el-GR" sz="2400" b="1" dirty="0">
                <a:latin typeface="Arial" panose="020B0604020202020204" pitchFamily="34" charset="0"/>
              </a:rPr>
              <a:t>αιώνας: </a:t>
            </a:r>
            <a:r>
              <a:rPr lang="el-GR" sz="2400" dirty="0" smtClean="0">
                <a:latin typeface="Arial" panose="020B0604020202020204" pitchFamily="34" charset="0"/>
              </a:rPr>
              <a:t>​​</a:t>
            </a:r>
          </a:p>
          <a:p>
            <a:r>
              <a:rPr lang="el-GR" sz="2400" b="1" dirty="0" smtClean="0">
                <a:latin typeface="Arial" panose="020B0604020202020204" pitchFamily="34" charset="0"/>
              </a:rPr>
              <a:t>α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πτώχευση (1893)      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β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Διεθνής Οικονομικός Έλεγχος (1898).​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2. </a:t>
            </a:r>
            <a:r>
              <a:rPr lang="el-GR" sz="2400" b="1" dirty="0" smtClean="0">
                <a:latin typeface="Arial" panose="020B0604020202020204" pitchFamily="34" charset="0"/>
              </a:rPr>
              <a:t>20</a:t>
            </a:r>
            <a:r>
              <a:rPr lang="el-GR" sz="2400" b="1" baseline="30000" dirty="0" smtClean="0">
                <a:latin typeface="Arial" panose="020B0604020202020204" pitchFamily="34" charset="0"/>
              </a:rPr>
              <a:t>ος</a:t>
            </a:r>
            <a:r>
              <a:rPr lang="el-GR" sz="2400" b="1" dirty="0" smtClean="0">
                <a:latin typeface="Arial" panose="020B0604020202020204" pitchFamily="34" charset="0"/>
              </a:rPr>
              <a:t>  </a:t>
            </a:r>
            <a:r>
              <a:rPr lang="el-GR" sz="2400" b="1" dirty="0">
                <a:latin typeface="Arial" panose="020B0604020202020204" pitchFamily="34" charset="0"/>
              </a:rPr>
              <a:t>αιώνας: </a:t>
            </a:r>
            <a:r>
              <a:rPr lang="el-GR" sz="2400" dirty="0">
                <a:latin typeface="Arial" panose="020B0604020202020204" pitchFamily="34" charset="0"/>
              </a:rPr>
              <a:t>Διεθνής οικονομική ύφεση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α) </a:t>
            </a:r>
            <a:r>
              <a:rPr lang="el-GR" sz="2400" dirty="0">
                <a:latin typeface="Arial" panose="020B0604020202020204" pitchFamily="34" charset="0"/>
              </a:rPr>
              <a:t>δυσκολίες στη διάθεση των ελληνικών προϊόντων στις ξένες αγορές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 smtClean="0">
                <a:latin typeface="Arial" panose="020B0604020202020204" pitchFamily="34" charset="0"/>
              </a:rPr>
              <a:t>​</a:t>
            </a:r>
            <a:r>
              <a:rPr lang="el-GR" sz="2400" b="1" dirty="0">
                <a:latin typeface="Arial" panose="020B0604020202020204" pitchFamily="34" charset="0"/>
              </a:rPr>
              <a:t>β) </a:t>
            </a:r>
            <a:r>
              <a:rPr lang="el-GR" sz="2400" dirty="0">
                <a:latin typeface="Arial" panose="020B0604020202020204" pitchFamily="34" charset="0"/>
              </a:rPr>
              <a:t>μείωση εμβασμάτων μεταναστών​.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/>
            </a:r>
            <a:b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Εθνικές Αιτίες: 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1.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Αίσθημα ντροπής εξαιτίας της ήττας στον ελληνοτουρκικό πόλεμο του 1897</a:t>
            </a:r>
            <a:b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</a:b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2.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Δυσαρέσκεια για τη στάση της κυβέρνησης και την έλλειψη αλληλεγγύης στους αλύτρωτους Έλληνες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25934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2037" y="294141"/>
            <a:ext cx="8744577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800" b="1" dirty="0">
                <a:latin typeface="Arial" panose="020B0604020202020204" pitchFamily="34" charset="0"/>
              </a:rPr>
              <a:t/>
            </a:r>
            <a:br>
              <a:rPr lang="el-GR" sz="2800" b="1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Πολιτικές </a:t>
            </a:r>
            <a:r>
              <a:rPr lang="el-GR" sz="2800" b="1" dirty="0" smtClean="0">
                <a:latin typeface="Arial" panose="020B0604020202020204" pitchFamily="34" charset="0"/>
              </a:rPr>
              <a:t>Αιτίες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>
                <a:latin typeface="Arial" panose="020B0604020202020204" pitchFamily="34" charset="0"/>
              </a:rPr>
              <a:t>1. </a:t>
            </a:r>
            <a:r>
              <a:rPr lang="el-GR" sz="2800" dirty="0">
                <a:latin typeface="Arial" panose="020B0604020202020204" pitchFamily="34" charset="0"/>
              </a:rPr>
              <a:t>Πολιτική αστάθεια:  διαδοχικές κυβερνήσεις που αδυνατούν να αντιμετωπίσουν εθνικά θέματα </a:t>
            </a:r>
            <a:endParaRPr lang="el-GR" sz="2800" dirty="0" smtClean="0">
              <a:latin typeface="Arial" panose="020B0604020202020204" pitchFamily="34" charset="0"/>
            </a:endParaRPr>
          </a:p>
          <a:p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2. </a:t>
            </a:r>
            <a:r>
              <a:rPr lang="el-GR" sz="2800" dirty="0">
                <a:latin typeface="Arial" panose="020B0604020202020204" pitchFamily="34" charset="0"/>
              </a:rPr>
              <a:t>Δυσαρέσκεια ελληνικής κοινωνίας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3. </a:t>
            </a:r>
            <a:r>
              <a:rPr lang="el-GR" sz="2800" dirty="0">
                <a:latin typeface="Arial" panose="020B0604020202020204" pitchFamily="34" charset="0"/>
              </a:rPr>
              <a:t>Μείωση κύρους πολιτικών και </a:t>
            </a:r>
            <a:r>
              <a:rPr lang="el-GR" sz="2800" dirty="0" smtClean="0">
                <a:latin typeface="Arial" panose="020B0604020202020204" pitchFamily="34" charset="0"/>
              </a:rPr>
              <a:t>μοναρχίας</a:t>
            </a:r>
          </a:p>
          <a:p>
            <a:r>
              <a:rPr lang="el-GR" sz="2800" dirty="0">
                <a:latin typeface="Arial" panose="020B0604020202020204" pitchFamily="34" charset="0"/>
              </a:rPr>
              <a:t/>
            </a:r>
            <a:br>
              <a:rPr lang="el-GR" sz="2800" dirty="0">
                <a:latin typeface="Arial" panose="020B0604020202020204" pitchFamily="34" charset="0"/>
              </a:rPr>
            </a:br>
            <a:r>
              <a:rPr lang="el-GR" sz="2800" b="1" dirty="0">
                <a:latin typeface="Arial" panose="020B0604020202020204" pitchFamily="34" charset="0"/>
              </a:rPr>
              <a:t>4. </a:t>
            </a:r>
            <a:r>
              <a:rPr lang="el-GR" sz="2800" dirty="0">
                <a:latin typeface="Arial" panose="020B0604020202020204" pitchFamily="34" charset="0"/>
              </a:rPr>
              <a:t>Κατηγορία  βασιλιά για παρεμβάσεις με το για τη στάση της κυβέρνησης και ρήξη με το Βενιζέλο (κίνημα Θερίσου). </a:t>
            </a: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 </a:t>
            </a:r>
            <a:endParaRPr lang="el-GR" sz="2800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932437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3771" y="340367"/>
            <a:ext cx="11408229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400" b="1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Ίδρυση </a:t>
            </a:r>
            <a:r>
              <a:rPr lang="el-GR" sz="2400" b="1" dirty="0">
                <a:latin typeface="Arial" panose="020B0604020202020204" pitchFamily="34" charset="0"/>
              </a:rPr>
              <a:t>Στρατιωτικού Συνδέσμου (Μάιος 1909</a:t>
            </a:r>
            <a:r>
              <a:rPr lang="el-GR" sz="2400" b="1" dirty="0" smtClean="0">
                <a:latin typeface="Arial" panose="020B0604020202020204" pitchFamily="34" charset="0"/>
              </a:rPr>
              <a:t>)</a:t>
            </a:r>
            <a:r>
              <a:rPr lang="el-GR" sz="2400" b="1" dirty="0">
                <a:latin typeface="Arial" panose="020B0604020202020204" pitchFamily="34" charset="0"/>
              </a:rPr>
              <a:t> 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</a:rPr>
              <a:t>Μέλη </a:t>
            </a:r>
            <a:r>
              <a:rPr lang="el-GR" sz="2400" dirty="0">
                <a:latin typeface="Arial" panose="020B0604020202020204" pitchFamily="34" charset="0"/>
              </a:rPr>
              <a:t>του κατώτεροι αξιωματικοί που δυσφορούσαν: 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α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για την προώθηση ευνοούμενων της βασιλικής οικογένειας στο </a:t>
            </a:r>
            <a:r>
              <a:rPr lang="el-GR" sz="2400" dirty="0" smtClean="0">
                <a:latin typeface="Arial" panose="020B0604020202020204" pitchFamily="34" charset="0"/>
              </a:rPr>
              <a:t>στράτευμα</a:t>
            </a:r>
            <a:r>
              <a:rPr lang="el-GR" sz="2400" dirty="0">
                <a:latin typeface="Arial" panose="020B0604020202020204" pitchFamily="34" charset="0"/>
              </a:rPr>
              <a:t>                                                                                          </a:t>
            </a:r>
            <a:endParaRPr lang="el-GR" sz="2400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β</a:t>
            </a:r>
            <a:r>
              <a:rPr lang="el-GR" sz="2400" b="1" dirty="0">
                <a:latin typeface="Arial" panose="020B0604020202020204" pitchFamily="34" charset="0"/>
              </a:rPr>
              <a:t>) </a:t>
            </a:r>
            <a:r>
              <a:rPr lang="el-GR" sz="2400" dirty="0">
                <a:latin typeface="Arial" panose="020B0604020202020204" pitchFamily="34" charset="0"/>
              </a:rPr>
              <a:t>για την κακή κατάσταση των ενόπλων δυνάμεων. </a:t>
            </a:r>
            <a:endParaRPr lang="el-GR" sz="2400" dirty="0" smtClean="0">
              <a:latin typeface="Arial" panose="020B0604020202020204" pitchFamily="34" charset="0"/>
            </a:endParaRPr>
          </a:p>
          <a:p>
            <a:pPr algn="ctr"/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 smtClean="0">
                <a:latin typeface="Arial" panose="020B0604020202020204" pitchFamily="34" charset="0"/>
              </a:rPr>
              <a:t>ΚΙΝΗΜΑ ΣΤΟ ΓΟΥΔΙ</a:t>
            </a:r>
          </a:p>
          <a:p>
            <a:r>
              <a:rPr lang="el-GR" sz="2400" b="1" i="1" dirty="0" smtClean="0">
                <a:latin typeface="Arial" panose="020B0604020202020204" pitchFamily="34" charset="0"/>
              </a:rPr>
              <a:t>Ε ν έ ρ γ ε ι ε 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</a:rPr>
              <a:t> Αρχικά, η πολιτική ηγεσία επιχείρησε να διαπραγματευτεί με το Σύνδεσμο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</a:rPr>
              <a:t>12 </a:t>
            </a:r>
            <a:r>
              <a:rPr lang="el-GR" sz="2400" dirty="0">
                <a:latin typeface="Arial" panose="020B0604020202020204" pitchFamily="34" charset="0"/>
              </a:rPr>
              <a:t>Αυγούστου 1909 επιχείρησε να συλλάβει τους ηγέτες του Στρατιωτικού Συνδέσμου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  <a:endParaRPr lang="el-GR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</a:rPr>
              <a:t>15 </a:t>
            </a:r>
            <a:r>
              <a:rPr lang="el-GR" sz="2400" dirty="0">
                <a:latin typeface="Arial" panose="020B0604020202020204" pitchFamily="34" charset="0"/>
              </a:rPr>
              <a:t>Αυγούστου 1909: εκδήλωση κινήματος με κέντρο το στρατόπεδο στο Γουδί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</a:rPr>
              <a:t>Η </a:t>
            </a:r>
            <a:r>
              <a:rPr lang="el-GR" sz="2400" dirty="0">
                <a:latin typeface="Arial" panose="020B0604020202020204" pitchFamily="34" charset="0"/>
              </a:rPr>
              <a:t>Κυβέρνηση δεν μπορούσε να αντιμετωπίσει το κίνημα και δέχτηκε τους όρους του Στρατιωτικού Συνδέσμου. </a:t>
            </a:r>
            <a:endParaRPr lang="el-GR" sz="2400" dirty="0" smtClean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Arial" panose="020B0604020202020204" pitchFamily="34" charset="0"/>
              </a:rPr>
              <a:t>Οι </a:t>
            </a:r>
            <a:r>
              <a:rPr lang="el-GR" sz="2400" dirty="0">
                <a:latin typeface="Arial" panose="020B0604020202020204" pitchFamily="34" charset="0"/>
              </a:rPr>
              <a:t>κινηματίες επιστρέφουν στη θέση τους αλλά διατηρούν την οργάνωσή τους. 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243850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599" y="634110"/>
            <a:ext cx="10014857" cy="569386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8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Αιτήματα </a:t>
            </a:r>
            <a:r>
              <a:rPr lang="el-GR" sz="2800" b="1" dirty="0">
                <a:latin typeface="Arial" panose="020B0604020202020204" pitchFamily="34" charset="0"/>
              </a:rPr>
              <a:t>του Συνδέσμου</a:t>
            </a:r>
            <a:r>
              <a:rPr lang="el-GR" sz="2800" b="1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+mj-lt"/>
              <a:buAutoNum type="arabicPeriod"/>
            </a:pPr>
            <a:endParaRPr lang="el-GR" sz="2800" b="1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800" dirty="0" smtClean="0">
                <a:latin typeface="Arial" panose="020B0604020202020204" pitchFamily="34" charset="0"/>
              </a:rPr>
              <a:t> Αναδιοργάνωση </a:t>
            </a:r>
            <a:r>
              <a:rPr lang="el-GR" sz="2800" dirty="0">
                <a:latin typeface="Arial" panose="020B0604020202020204" pitchFamily="34" charset="0"/>
              </a:rPr>
              <a:t>ενόπλων δυνάμεων</a:t>
            </a:r>
            <a:r>
              <a:rPr lang="el-GR" sz="2800" dirty="0" smtClean="0">
                <a:latin typeface="Arial" panose="020B0604020202020204" pitchFamily="34" charset="0"/>
              </a:rPr>
              <a:t>​</a:t>
            </a:r>
          </a:p>
          <a:p>
            <a:pPr>
              <a:buFont typeface="+mj-lt"/>
              <a:buAutoNum type="arabicPeriod"/>
            </a:pPr>
            <a:endParaRPr lang="el-GR" sz="28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800" dirty="0" smtClean="0">
                <a:latin typeface="Arial" panose="020B0604020202020204" pitchFamily="34" charset="0"/>
              </a:rPr>
              <a:t> Απομάκρυνση </a:t>
            </a:r>
            <a:r>
              <a:rPr lang="el-GR" sz="2800" dirty="0">
                <a:latin typeface="Arial" panose="020B0604020202020204" pitchFamily="34" charset="0"/>
              </a:rPr>
              <a:t>από το στράτευμα των πριγκίπων </a:t>
            </a:r>
            <a:br>
              <a:rPr lang="el-GR" sz="2800" dirty="0">
                <a:latin typeface="Arial" panose="020B0604020202020204" pitchFamily="34" charset="0"/>
              </a:rPr>
            </a:br>
            <a:endParaRPr lang="el-GR" sz="28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800" dirty="0" smtClean="0">
                <a:latin typeface="Arial" panose="020B0604020202020204" pitchFamily="34" charset="0"/>
              </a:rPr>
              <a:t> Κατάργηση </a:t>
            </a:r>
            <a:r>
              <a:rPr lang="el-GR" sz="2800" dirty="0">
                <a:latin typeface="Arial" panose="020B0604020202020204" pitchFamily="34" charset="0"/>
              </a:rPr>
              <a:t>ευνοιοκρατίας - ανεμπόδιστη εξέλιξη όλων των αξιωματικών</a:t>
            </a:r>
            <a:br>
              <a:rPr lang="el-GR" sz="2800" dirty="0">
                <a:latin typeface="Arial" panose="020B0604020202020204" pitchFamily="34" charset="0"/>
              </a:rPr>
            </a:br>
            <a:endParaRPr lang="el-GR" sz="2800" dirty="0"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800" dirty="0" smtClean="0">
                <a:latin typeface="Arial" panose="020B0604020202020204" pitchFamily="34" charset="0"/>
              </a:rPr>
              <a:t> Γενικότερα </a:t>
            </a:r>
            <a:r>
              <a:rPr lang="el-GR" sz="2800" dirty="0">
                <a:latin typeface="Arial" panose="020B0604020202020204" pitchFamily="34" charset="0"/>
              </a:rPr>
              <a:t>αιτήματα για αναδιοργάνωση στη διοίκηση, στην οικονομία, στη δικαιοσύνη, στην παιδεία. </a:t>
            </a:r>
            <a:endParaRPr lang="el-GR" sz="2800" dirty="0" smtClean="0">
              <a:latin typeface="Arial" panose="020B0604020202020204" pitchFamily="34" charset="0"/>
            </a:endParaRPr>
          </a:p>
          <a:p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20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0756" y="1197820"/>
            <a:ext cx="8905002" cy="31085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endParaRPr lang="el-GR" sz="2800" dirty="0" smtClean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://www.youtube.com/watch?v=-</a:t>
            </a:r>
            <a:r>
              <a:rPr lang="en-US" sz="2800" dirty="0" smtClean="0">
                <a:hlinkClick r:id="rId2"/>
              </a:rPr>
              <a:t>u5_Ta5r3pM</a:t>
            </a:r>
            <a:endParaRPr lang="el-GR" sz="2800" dirty="0" smtClean="0"/>
          </a:p>
          <a:p>
            <a:endParaRPr lang="el-GR" sz="2800" dirty="0"/>
          </a:p>
          <a:p>
            <a:endParaRPr lang="el-GR" sz="2800" dirty="0" smtClean="0"/>
          </a:p>
          <a:p>
            <a:endParaRPr lang="el-GR" sz="2800" dirty="0"/>
          </a:p>
          <a:p>
            <a:r>
              <a:rPr lang="el-GR" sz="2800" dirty="0" smtClean="0"/>
              <a:t>Στρατιωτικός Σύνδεσμος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64761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0686" y="914400"/>
            <a:ext cx="8075105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b="1" dirty="0" smtClean="0">
              <a:latin typeface="Arial" panose="020B0604020202020204" pitchFamily="34" charset="0"/>
            </a:endParaRPr>
          </a:p>
          <a:p>
            <a:endParaRPr lang="el-GR" sz="2800" b="1" dirty="0">
              <a:latin typeface="Arial" panose="020B0604020202020204" pitchFamily="34" charset="0"/>
            </a:endParaRPr>
          </a:p>
          <a:p>
            <a:r>
              <a:rPr lang="el-GR" sz="2800" b="1" dirty="0" smtClean="0">
                <a:latin typeface="Arial" panose="020B0604020202020204" pitchFamily="34" charset="0"/>
              </a:rPr>
              <a:t>Κοινωνικός </a:t>
            </a:r>
            <a:r>
              <a:rPr lang="el-GR" sz="2800" b="1" dirty="0">
                <a:latin typeface="Arial" panose="020B0604020202020204" pitchFamily="34" charset="0"/>
              </a:rPr>
              <a:t>αντίκτυπος των αιτημάτων: 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endParaRPr lang="el-GR" sz="2800" b="1" dirty="0" smtClean="0"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Τα </a:t>
            </a:r>
            <a:r>
              <a:rPr lang="el-GR" sz="2800" dirty="0">
                <a:latin typeface="Arial" panose="020B0604020202020204" pitchFamily="34" charset="0"/>
              </a:rPr>
              <a:t>κοινωνικά και πολιτικά αιτήματα υιοθετήθηκαν από την </a:t>
            </a:r>
            <a:r>
              <a:rPr lang="el-GR" sz="2800" dirty="0" smtClean="0">
                <a:latin typeface="Arial" panose="020B0604020202020204" pitchFamily="34" charset="0"/>
              </a:rPr>
              <a:t>κοινωνία</a:t>
            </a:r>
          </a:p>
          <a:p>
            <a:endParaRPr lang="el-GR" sz="2800" dirty="0"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Προκάλεσε έκρηξη των λαϊκών αιτημάτων κατά της "συναλλαγής" και υπέρ της "Ανόρθωσης" του Κράτους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b="0" i="0" dirty="0">
              <a:effectLst/>
              <a:latin typeface="Arial" panose="020B0604020202020204" pitchFamily="34" charset="0"/>
            </a:endParaRPr>
          </a:p>
          <a:p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286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1086" y="672126"/>
            <a:ext cx="8098971" cy="569386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latin typeface="Arial" panose="020B0604020202020204" pitchFamily="34" charset="0"/>
              </a:rPr>
              <a:t>Εκφραστής της νέας τάξης πραγμάτων 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ο Ελευθέριος </a:t>
            </a:r>
            <a:r>
              <a:rPr lang="el-GR" sz="2800" b="1" dirty="0">
                <a:latin typeface="Arial" panose="020B0604020202020204" pitchFamily="34" charset="0"/>
              </a:rPr>
              <a:t>Βενιζέλος: 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 smtClean="0"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 smtClean="0">
                <a:latin typeface="Arial" panose="020B0604020202020204" pitchFamily="34" charset="0"/>
              </a:rPr>
              <a:t>Αρχικά</a:t>
            </a:r>
            <a:r>
              <a:rPr lang="el-GR" sz="2800" dirty="0">
                <a:latin typeface="Arial" panose="020B0604020202020204" pitchFamily="34" charset="0"/>
              </a:rPr>
              <a:t>, ο Σύνδεσμος προσπάθησε να προωθήσει τις μεταρρυθμίσεις μέσω της κυβέρνησης Μαυρομιχάλη</a:t>
            </a:r>
            <a:r>
              <a:rPr lang="el-GR" sz="2800" dirty="0" smtClean="0">
                <a:latin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</a:rPr>
              <a:t>Ωστόσο, δεν προέκυψε ουσιαστικό αποτέλεσμα </a:t>
            </a:r>
            <a:br>
              <a:rPr lang="el-GR" sz="2800" dirty="0">
                <a:latin typeface="Arial" panose="020B0604020202020204" pitchFamily="34" charset="0"/>
              </a:rPr>
            </a:br>
            <a:endParaRPr lang="el-GR" sz="2800" dirty="0">
              <a:latin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</a:rPr>
              <a:t>​Ο </a:t>
            </a:r>
            <a:r>
              <a:rPr lang="el-GR" sz="2800" dirty="0">
                <a:latin typeface="Arial" panose="020B0604020202020204" pitchFamily="34" charset="0"/>
              </a:rPr>
              <a:t>Σύνδεσμος καλεί τον Ελευθέριο Βενιζέλο </a:t>
            </a:r>
            <a:endParaRPr lang="el-GR" sz="2800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</a:rPr>
              <a:t>από </a:t>
            </a:r>
            <a:r>
              <a:rPr lang="el-GR" sz="2800" dirty="0">
                <a:latin typeface="Arial" panose="020B0604020202020204" pitchFamily="34" charset="0"/>
              </a:rPr>
              <a:t>την Κρήτη στην Αθήνα. </a:t>
            </a:r>
            <a:endParaRPr lang="el-GR" sz="2800" dirty="0" smtClean="0">
              <a:latin typeface="Arial" panose="020B0604020202020204" pitchFamily="34" charset="0"/>
            </a:endParaRPr>
          </a:p>
          <a:p>
            <a:pPr algn="ctr"/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333945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7014" y="1785648"/>
            <a:ext cx="8845899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800" dirty="0" smtClean="0">
              <a:hlinkClick r:id="rId2"/>
            </a:endParaRPr>
          </a:p>
          <a:p>
            <a:r>
              <a:rPr lang="el-GR" sz="2800" dirty="0" smtClean="0">
                <a:hlinkClick r:id="rId2"/>
              </a:rPr>
              <a:t>https</a:t>
            </a:r>
            <a:r>
              <a:rPr lang="el-GR" sz="2800" dirty="0">
                <a:hlinkClick r:id="rId2"/>
              </a:rPr>
              <a:t>://</a:t>
            </a:r>
            <a:r>
              <a:rPr lang="el-GR" sz="2800" dirty="0" smtClean="0">
                <a:hlinkClick r:id="rId2"/>
              </a:rPr>
              <a:t>www.youtube.com/watch?v=LxDFCNdwc4w</a:t>
            </a:r>
            <a:endParaRPr lang="el-GR" sz="2800" dirty="0" smtClean="0"/>
          </a:p>
          <a:p>
            <a:endParaRPr lang="el-GR" sz="2800" dirty="0"/>
          </a:p>
          <a:p>
            <a:r>
              <a:rPr lang="el-GR" sz="2800" dirty="0" smtClean="0"/>
              <a:t>ΣΚΑΙ   "</a:t>
            </a:r>
            <a:r>
              <a:rPr lang="el-GR" sz="2800" dirty="0"/>
              <a:t>Εμείς οι Έλληνες"</a:t>
            </a:r>
            <a:endParaRPr lang="el-GR" sz="2800" dirty="0" smtClean="0"/>
          </a:p>
          <a:p>
            <a:endParaRPr lang="el-GR" sz="2800" dirty="0"/>
          </a:p>
          <a:p>
            <a:r>
              <a:rPr lang="el-GR" sz="2800" b="1" dirty="0"/>
              <a:t>Ο Στρατιωτικός σύνδεσμος προσκαλεί τον </a:t>
            </a:r>
            <a:endParaRPr lang="el-GR" sz="2800" b="1" dirty="0" smtClean="0"/>
          </a:p>
          <a:p>
            <a:r>
              <a:rPr lang="el-GR" sz="2800" b="1" dirty="0" smtClean="0"/>
              <a:t>Ε</a:t>
            </a:r>
            <a:r>
              <a:rPr lang="el-GR" sz="2800" b="1" dirty="0"/>
              <a:t>. Βενιζέλο στην Αθήνα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84992555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94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Wisp</vt:lpstr>
      <vt:lpstr>Το κίνημα στο Γουδί (1909)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κίνημα στο Γουδί (1909)</dc:title>
  <dc:creator>ΤΑΣΙΟΠΟΥΛΟΥ</dc:creator>
  <cp:lastModifiedBy>huawei</cp:lastModifiedBy>
  <cp:revision>4</cp:revision>
  <dcterms:created xsi:type="dcterms:W3CDTF">2023-09-03T01:23:06Z</dcterms:created>
  <dcterms:modified xsi:type="dcterms:W3CDTF">2023-09-04T07:45:17Z</dcterms:modified>
</cp:coreProperties>
</file>