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1%CE%BB%CE%AD%CE%BE%CE%B1%CE%BD%CE%B4%CF%81%CE%BF%CF%82_%CE%9C%CE%B1%CF%85%CF%81%CE%BF%CE%BA%CE%BF%CF%81%CE%B4%CE%AC%CF%84%CE%BF%CF%82" TargetMode="External"/><Relationship Id="rId2" Type="http://schemas.openxmlformats.org/officeDocument/2006/relationships/hyperlink" Target="https://el.wikipedia.org/wiki/%CE%98%CE%B5%CF%8C%CE%B4%CF%89%CF%81%CE%BF%CF%82_%CE%9A%CE%BF%CE%BB%CE%BF%CE%BA%CE%BF%CF%84%CF%81%CF%8E%CE%BD%CE%B7%CF%82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l.wikipedia.org/wiki/%CE%9F%CE%B4%CF%85%CF%83%CF%83%CE%AD%CE%B1%CF%82_%CE%91%CE%BD%CE%B4%CF%81%CE%BF%CF%8D%CF%84%CF%83%CE%BF%CF%82" TargetMode="External"/><Relationship Id="rId4" Type="http://schemas.openxmlformats.org/officeDocument/2006/relationships/hyperlink" Target="https://el.wikipedia.org/wiki/%CE%99%CF%89%CE%AC%CE%BD%CE%BD%CE%B7%CF%82_%CE%9A%CF%89%CE%BB%CE%AD%CF%84%CF%84%CE%B7%CF%82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1288472"/>
            <a:ext cx="8915399" cy="423949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4000" b="1" dirty="0"/>
              <a:t>Πρώτες προσπάθειες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των </a:t>
            </a:r>
            <a:r>
              <a:rPr lang="el-GR" sz="4000" b="1" dirty="0"/>
              <a:t>επαναστατημένων Ελλήνων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για </a:t>
            </a:r>
            <a:r>
              <a:rPr lang="el-GR" sz="4000" b="1" dirty="0"/>
              <a:t>συγκρότηση </a:t>
            </a:r>
            <a:r>
              <a:rPr lang="el-GR" sz="4000" b="1" dirty="0" smtClean="0"/>
              <a:t>κράτους</a:t>
            </a:r>
            <a:br>
              <a:rPr lang="el-GR" sz="4000" b="1" dirty="0" smtClean="0"/>
            </a:br>
            <a:r>
              <a:rPr lang="el-GR" sz="4000" b="1" dirty="0"/>
              <a:t/>
            </a:r>
            <a:br>
              <a:rPr lang="el-GR" sz="4000" b="1" dirty="0"/>
            </a:b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424296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5946" y="751344"/>
            <a:ext cx="10890473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b="1" i="1" u="sng" dirty="0">
                <a:solidFill>
                  <a:srgbClr val="7A7A7B"/>
                </a:solidFill>
                <a:latin typeface="Arial" panose="020B0604020202020204" pitchFamily="34" charset="0"/>
              </a:rPr>
              <a:t>Πρώτη φάση του εμφυλίου πολέμου </a:t>
            </a:r>
            <a:r>
              <a:rPr lang="el-GR" sz="2000" b="1" i="1" u="sng" dirty="0" smtClean="0">
                <a:solidFill>
                  <a:srgbClr val="7A7A7B"/>
                </a:solidFill>
                <a:latin typeface="Arial" panose="020B0604020202020204" pitchFamily="34" charset="0"/>
              </a:rPr>
              <a:t>(Φθινόπωρο </a:t>
            </a:r>
            <a:r>
              <a:rPr lang="el-GR" sz="2000" b="1" i="1" u="sng" dirty="0">
                <a:solidFill>
                  <a:srgbClr val="7A7A7B"/>
                </a:solidFill>
                <a:latin typeface="Arial" panose="020B0604020202020204" pitchFamily="34" charset="0"/>
              </a:rPr>
              <a:t>1823 – καλοκαίρι 1824):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Συγκρούστηκαν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δύο παρατάξεις με επικεφαλής 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τον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hlinkClick r:id="rId2"/>
              </a:rPr>
              <a:t>Θ. Κολοκοτρώνη 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(αντιπρόεδρος του Εκτελεστικού) και τον 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hlinkClick r:id="rId3"/>
              </a:rPr>
              <a:t>Αλ. Μαυροκορδάτο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(πρόεδρος του Βουλευτικού). Οι πιο ισχυροί πρόκριτοι της Πελοποννήσου και της Ύδρας υποστήριξαν τον Μαυροκορδάτο και ο Κολοκοτρώνης υποχώρησε.</a:t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i="1" u="sng" dirty="0">
                <a:solidFill>
                  <a:srgbClr val="7A7A7B"/>
                </a:solidFill>
                <a:latin typeface="Arial" panose="020B0604020202020204" pitchFamily="34" charset="0"/>
              </a:rPr>
              <a:t>Δεύτερη φάση του εμφυλίου πολέμου </a:t>
            </a:r>
            <a:r>
              <a:rPr lang="el-GR" sz="2000" b="1" i="1" u="sng" dirty="0">
                <a:solidFill>
                  <a:srgbClr val="7A7A7B"/>
                </a:solidFill>
                <a:latin typeface="Arial" panose="020B0604020202020204" pitchFamily="34" charset="0"/>
              </a:rPr>
              <a:t>(Ιούλιος 1824 – Ιανουάριος 1825</a:t>
            </a:r>
            <a:r>
              <a:rPr lang="el-GR" sz="2000" b="1" i="1" u="sng" dirty="0" smtClean="0">
                <a:solidFill>
                  <a:srgbClr val="7A7A7B"/>
                </a:solidFill>
                <a:latin typeface="Arial" panose="020B0604020202020204" pitchFamily="34" charset="0"/>
              </a:rPr>
              <a:t>):</a:t>
            </a:r>
          </a:p>
          <a:p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Ο Μαυροκορδάτος και οι Υδραίοι συμμάχησαν με τον 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hlinkClick r:id="rId4"/>
              </a:rPr>
              <a:t>Ι. Κωλέττη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που επηρέαζε  οπλαρχηγούς της Στερεάς Ελλάδας και απέκλεισαν τους Πελοποννήσιους από την εξουσία - Τους ανάγκασαν να συνθηκολογήσουν και φυλάκισαν τον Κολοκοτρώνη και τον 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hlinkClick r:id="rId5"/>
              </a:rPr>
              <a:t>Ανδρούτσο (αργότερα δολοφονήθηκε</a:t>
            </a:r>
            <a:r>
              <a:rPr lang="el-GR" sz="2400" dirty="0" smtClean="0">
                <a:solidFill>
                  <a:srgbClr val="34946E"/>
                </a:solidFill>
                <a:latin typeface="Arial" panose="020B0604020202020204" pitchFamily="34" charset="0"/>
                <a:hlinkClick r:id="rId5"/>
              </a:rPr>
              <a:t>.</a:t>
            </a:r>
            <a:endParaRPr lang="el-GR" sz="2400" dirty="0" smtClean="0">
              <a:solidFill>
                <a:srgbClr val="34946E"/>
              </a:solidFill>
              <a:latin typeface="Arial" panose="020B0604020202020204" pitchFamily="34" charset="0"/>
            </a:endParaRP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212681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0364" y="561109"/>
            <a:ext cx="9705109" cy="60016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Γ΄ 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Εθνοσυνέλευση</a:t>
            </a:r>
            <a:endParaRPr lang="el-GR" sz="24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4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-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Συγκλήθηκε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 το 1826 στην Επίδαυρο αλλά διαλύθηκε αμέσως λόγω της Πτώσης του Μεσολογγίου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l-GR" sz="24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Δ΄ 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Εθνοσυνέλευση</a:t>
            </a:r>
          </a:p>
          <a:p>
            <a:endParaRPr lang="el-GR" sz="24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dirty="0" smtClean="0"/>
              <a:t>-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Συγκλήθηκε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και πάλι την Άνοιξη του 1827 στην Τροιζήνα.</a:t>
            </a: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-Εξέλεξε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κυβερνήτη της Ελλάδας τον Ι. Καποδίστρια, με επταετή θητεία.</a:t>
            </a: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-Ψήφισε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το 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Πολιτικό Σύνταγμα της Ελλάδος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, το πιο δημοκρατικό Σύνταγμα για την εποχή.  </a:t>
            </a:r>
          </a:p>
          <a:p>
            <a:r>
              <a:rPr lang="el-GR" sz="2400" dirty="0"/>
              <a:t/>
            </a:r>
            <a:br>
              <a:rPr lang="el-GR" sz="2400" dirty="0"/>
            </a:b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029818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06" y="315725"/>
            <a:ext cx="10744200" cy="627610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60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7062" y="368920"/>
            <a:ext cx="9777045" cy="60016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Μορφές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πολιτικής οργάνωσης με τοπικό 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χαρακτήρα</a:t>
            </a:r>
          </a:p>
          <a:p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i="1" u="sng" dirty="0">
                <a:solidFill>
                  <a:srgbClr val="7A7A7B"/>
                </a:solidFill>
                <a:latin typeface="Arial" panose="020B0604020202020204" pitchFamily="34" charset="0"/>
              </a:rPr>
              <a:t>Η πολιτική οργάνωση ήταν αναγκαία</a:t>
            </a:r>
            <a:r>
              <a:rPr lang="el-GR" sz="2400" i="1" u="sng" dirty="0" smtClean="0">
                <a:solidFill>
                  <a:srgbClr val="7A7A7B"/>
                </a:solidFill>
                <a:latin typeface="Arial" panose="020B0604020202020204" pitchFamily="34" charset="0"/>
              </a:rPr>
              <a:t>:</a:t>
            </a:r>
          </a:p>
          <a:p>
            <a:endParaRPr lang="el-GR" sz="2400" i="1" u="sng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i="1" dirty="0" smtClean="0">
                <a:solidFill>
                  <a:srgbClr val="7A7A7B"/>
                </a:solidFill>
                <a:latin typeface="Arial" panose="020B0604020202020204" pitchFamily="34" charset="0"/>
              </a:rPr>
              <a:t>1. 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για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τον ανεφοδιασμό των στρατευμάτων,</a:t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2. για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την οργάνωση των περιοχών που απελευθερώνονταν,</a:t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3. για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τη διαχείριση των «εθνικών γαιών» ή «εθνικών κτημάτων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».</a:t>
            </a:r>
          </a:p>
          <a:p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Τις ανάγκες αυτές κάλυψαν 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Τοπικοί Οργανισμοί που ελέγχονταν: </a:t>
            </a: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α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)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προεστούς</a:t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                                                                                               </a:t>
            </a: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β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)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φαναριώτες</a:t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                                                                                              </a:t>
            </a: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γ) 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ιεράρχες &amp;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σπάνια οι κατώτερες τάξεις εκπροσωπούνταν. </a:t>
            </a: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731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39207" y="931793"/>
            <a:ext cx="8478715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Σημαντικότεροι Τοπικοί Οργανισμοί: </a:t>
            </a: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ctr"/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Πρωτοβουλία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πελοποννήσιων προεστών =&gt; 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Πελοποννησιακή Γερουσία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   Γερουσία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της Δυτικής Χέρσου Ελλάδας </a:t>
            </a: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4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(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επικεφαλής φαναριώτης Αλεξ. Μαυροκορδάτος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)</a:t>
            </a:r>
          </a:p>
          <a:p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   Άρειος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Πάγος </a:t>
            </a: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4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(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Ανατολική Στερεά Ελλάδα- επικεφαλής Θ. Νέγρης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).</a:t>
            </a:r>
          </a:p>
          <a:p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</a:t>
            </a: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197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95056" y="515080"/>
            <a:ext cx="8998526" cy="6124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8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8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ctr"/>
            <a:r>
              <a:rPr lang="el-GR" sz="2800" b="1" dirty="0"/>
              <a:t>Διαμάχες Ανάμεσα </a:t>
            </a:r>
            <a:endParaRPr lang="el-GR" sz="2800" b="1" dirty="0" smtClean="0"/>
          </a:p>
          <a:p>
            <a:pPr algn="ctr"/>
            <a:r>
              <a:rPr lang="el-GR" sz="2800" b="1" dirty="0" smtClean="0"/>
              <a:t>στους </a:t>
            </a:r>
            <a:r>
              <a:rPr lang="el-GR" sz="2800" b="1" dirty="0"/>
              <a:t>Επαναστατημένους Έλληνες</a:t>
            </a:r>
            <a:r>
              <a:rPr lang="el-GR" sz="2800" dirty="0" smtClean="0"/>
              <a:t>:</a:t>
            </a:r>
          </a:p>
          <a:p>
            <a:endParaRPr lang="el-GR" sz="28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8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8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800" dirty="0" smtClean="0">
                <a:solidFill>
                  <a:srgbClr val="7A7A7B"/>
                </a:solidFill>
                <a:latin typeface="Arial" panose="020B0604020202020204" pitchFamily="34" charset="0"/>
              </a:rPr>
              <a:t>Σε </a:t>
            </a: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τέτοια έκταση και ένταση που το καλοκαίρι του 1821 εξοργισμένοι Έλληνες στράφηκαν εναντίον των προεστών</a:t>
            </a:r>
            <a:r>
              <a:rPr lang="el-GR" sz="2800" dirty="0" smtClean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endParaRPr lang="el-GR" sz="28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8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8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93316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9036" y="439065"/>
            <a:ext cx="6489255" cy="6124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l-GR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Α Εθνοσυνέλευση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Ανάγκη </a:t>
            </a:r>
            <a:r>
              <a:rPr lang="el-GR" sz="2800" dirty="0">
                <a:latin typeface="Arial" panose="020B0604020202020204" pitchFamily="34" charset="0"/>
              </a:rPr>
              <a:t>Ενιαίας Διεύθυνσης του Αγώνα =&gt; </a:t>
            </a:r>
            <a:endParaRPr lang="el-GR" sz="2800" dirty="0" smtClean="0">
              <a:latin typeface="Arial" panose="020B0604020202020204" pitchFamily="34" charset="0"/>
            </a:endParaRPr>
          </a:p>
          <a:p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b="1" dirty="0" smtClean="0">
                <a:latin typeface="Arial" panose="020B0604020202020204" pitchFamily="34" charset="0"/>
              </a:rPr>
              <a:t>α</a:t>
            </a:r>
            <a:r>
              <a:rPr lang="el-GR" sz="2800" b="1" dirty="0">
                <a:latin typeface="Arial" panose="020B0604020202020204" pitchFamily="34" charset="0"/>
              </a:rPr>
              <a:t>) </a:t>
            </a:r>
            <a:r>
              <a:rPr lang="el-GR" sz="2800" dirty="0">
                <a:latin typeface="Arial" panose="020B0604020202020204" pitchFamily="34" charset="0"/>
              </a:rPr>
              <a:t>κατάργηση Τοπικών Οργανισμών              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b="1" dirty="0" smtClean="0">
                <a:latin typeface="Arial" panose="020B0604020202020204" pitchFamily="34" charset="0"/>
              </a:rPr>
              <a:t>β</a:t>
            </a:r>
            <a:r>
              <a:rPr lang="el-GR" sz="2800" b="1" dirty="0">
                <a:latin typeface="Arial" panose="020B0604020202020204" pitchFamily="34" charset="0"/>
              </a:rPr>
              <a:t>) </a:t>
            </a:r>
            <a:r>
              <a:rPr lang="el-GR" sz="2800" dirty="0">
                <a:latin typeface="Arial" panose="020B0604020202020204" pitchFamily="34" charset="0"/>
              </a:rPr>
              <a:t>δημιουργία Κεντρικής Διοίκησης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dirty="0">
                <a:latin typeface="Arial" panose="020B0604020202020204" pitchFamily="34" charset="0"/>
              </a:rPr>
              <a:t>​</a:t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dirty="0">
                <a:latin typeface="Arial" panose="020B0604020202020204" pitchFamily="34" charset="0"/>
              </a:rPr>
              <a:t>Προκήρυξη Εκλογών </a:t>
            </a:r>
            <a:r>
              <a:rPr lang="el-GR" sz="2800" dirty="0" smtClean="0">
                <a:latin typeface="Arial" panose="020B0604020202020204" pitchFamily="34" charset="0"/>
              </a:rPr>
              <a:t>για:</a:t>
            </a:r>
            <a:r>
              <a:rPr lang="el-GR" sz="2800" dirty="0">
                <a:latin typeface="Arial" panose="020B0604020202020204" pitchFamily="34" charset="0"/>
              </a:rPr>
              <a:t> </a:t>
            </a:r>
            <a:r>
              <a:rPr lang="el-GR" sz="2800" dirty="0" smtClean="0">
                <a:latin typeface="Arial" panose="020B0604020202020204" pitchFamily="34" charset="0"/>
              </a:rPr>
              <a:t>​</a:t>
            </a:r>
          </a:p>
          <a:p>
            <a:endParaRPr lang="el-GR" sz="28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Ανάδειξη Εκπροσώπων στην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Εθνική Συνέλευση</a:t>
            </a:r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  <p:pic>
        <p:nvPicPr>
          <p:cNvPr id="2051" name="Picture 3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309" y="287481"/>
            <a:ext cx="4090266" cy="62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89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1837" y="335846"/>
            <a:ext cx="11021290" cy="60016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Η Εθνοσυνέλευση: </a:t>
            </a: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​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α)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έγινε στην Επίδαυρο (Δεκέμβριος 1821-Ιανουάριος 1822) =&gt; έμεινε στην ιστορία ως Εθνοσυνέλευση της Επιδαύρου</a:t>
            </a:r>
          </a:p>
          <a:p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β)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ψήφισε το Πρώτο Ελληνικό Σύνταγμα: </a:t>
            </a: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Προσωρινό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Πολίτευμα της Ελλάδος ή Σύνταγμα της Επιδαύρου</a:t>
            </a: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Το Σύνταγμα της Επιδαύρου:</a:t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1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. ήταν επηρεασμένο από τα Συντάγματα της Γαλλικής Επανάστασης</a:t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2. ανακήρυσσε την Ελληνική Ανεξαρτησία</a:t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3. Θέσπιζε το πολίτευμα της αβασίλευτης δημοκρατίας</a:t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4. Όριζε ως </a:t>
            </a:r>
            <a:r>
              <a:rPr lang="el-GR" sz="2400" b="1" u="sng" dirty="0">
                <a:solidFill>
                  <a:srgbClr val="7A7A7B"/>
                </a:solidFill>
                <a:latin typeface="Arial" panose="020B0604020202020204" pitchFamily="34" charset="0"/>
              </a:rPr>
              <a:t>διοικητικά όργανα:</a:t>
            </a:r>
            <a:br>
              <a:rPr lang="el-GR" sz="2400" b="1" u="sng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                                                       α) Εκτελεστικό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 (Κυβέρνηση): 5μελής, με ετήσια θητεία, αρχηγός: Α. Μαυροκορδάτος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                                                       β) Βουλευτικό: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70μέλη, ετήσια θητεία, πρόεδρος Δ. Υψηλάντης (πλειοψηφούν οι προεστοί που ήταν αντίθετοι με τον Υψηλάντη.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68086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45" y="270163"/>
            <a:ext cx="5839691" cy="633845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635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7471" y="117693"/>
            <a:ext cx="7363691" cy="67403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Β΄ 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Εθνοσυνέλευση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Έγινε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στο Άστρος της 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Κυνουρίας</a:t>
            </a:r>
          </a:p>
          <a:p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(Μάρτιος -Απρίλιος 1823).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Ψήφισε το Δεύτερο Σύνταγμα </a:t>
            </a: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(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Νόμος της Επιδαύρου)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Κατάργησε τους Τοπικούς Οργανισμούς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Κατάργησε το αξίωμα του Αρχιστρατήγου </a:t>
            </a: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(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Θ. Κολοκοτρώνης) 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Ως πρόεδρο του Εκτελεστικού όρισε τον προεστό Π. Μαυρομιχάλη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Πρόεδρο του Βουλευτικού όρισε τον φαναριώτη Αλ. Μαυροκορδάτο.  </a:t>
            </a: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2" name="Picture 2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162" y="693736"/>
            <a:ext cx="3600161" cy="59564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054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8617" y="307676"/>
            <a:ext cx="8319655" cy="63709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ctr"/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Ο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εμφύλιος 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πόλεμος</a:t>
            </a:r>
          </a:p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u="sng" dirty="0">
                <a:solidFill>
                  <a:srgbClr val="7A7A7B"/>
                </a:solidFill>
                <a:latin typeface="Arial" panose="020B0604020202020204" pitchFamily="34" charset="0"/>
              </a:rPr>
              <a:t>Αρχικά,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είχε τη μορφή σφοδρής πολιτικής σύγκρουσης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u="sng" dirty="0">
                <a:solidFill>
                  <a:srgbClr val="7A7A7B"/>
                </a:solidFill>
                <a:latin typeface="Arial" panose="020B0604020202020204" pitchFamily="34" charset="0"/>
              </a:rPr>
              <a:t>Στη συνέχεια,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μετατράπηκε σε εμφύλιο πόλεμο.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i="1" u="sng" dirty="0">
                <a:solidFill>
                  <a:srgbClr val="2A2A2A"/>
                </a:solidFill>
                <a:latin typeface="Arial" panose="020B0604020202020204" pitchFamily="34" charset="0"/>
              </a:rPr>
              <a:t>Οι αιτίες της εμφύλιας διαμάχης</a:t>
            </a:r>
            <a:r>
              <a:rPr lang="el-GR" sz="2400" i="1" u="sng" dirty="0" smtClean="0">
                <a:solidFill>
                  <a:srgbClr val="2A2A2A"/>
                </a:solidFill>
                <a:latin typeface="Arial" panose="020B0604020202020204" pitchFamily="34" charset="0"/>
              </a:rPr>
              <a:t>:</a:t>
            </a:r>
          </a:p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latin typeface="Arial" panose="020B0604020202020204" pitchFamily="34" charset="0"/>
              </a:rPr>
              <a:t>α) </a:t>
            </a:r>
            <a:r>
              <a:rPr lang="el-GR" sz="2400" dirty="0">
                <a:latin typeface="Arial" panose="020B0604020202020204" pitchFamily="34" charset="0"/>
              </a:rPr>
              <a:t>Οι αντιθέσεις ανάμεσα στους Έλληνες για τον έλεγχο της πολιτικής εξουσίας (πρόκριτοι, ιεράρχες, Φαναριώτες – οπλαρχηγοί, Φιλικοί).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latin typeface="Arial" panose="020B0604020202020204" pitchFamily="34" charset="0"/>
              </a:rPr>
              <a:t>β) </a:t>
            </a:r>
            <a:r>
              <a:rPr lang="el-GR" sz="2400" dirty="0">
                <a:latin typeface="Arial" panose="020B0604020202020204" pitchFamily="34" charset="0"/>
              </a:rPr>
              <a:t>Οι τοπικιστικές αντιθέσεις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latin typeface="Arial" panose="020B0604020202020204" pitchFamily="34" charset="0"/>
              </a:rPr>
              <a:t>γ) </a:t>
            </a:r>
            <a:r>
              <a:rPr lang="el-GR" sz="2400" dirty="0">
                <a:latin typeface="Arial" panose="020B0604020202020204" pitchFamily="34" charset="0"/>
              </a:rPr>
              <a:t>Οι διαφωνίες για τη διαχείριση των χρημάτων από το δάνειο που είχε συναφθεί στην Αγγλία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latin typeface="Arial" panose="020B0604020202020204" pitchFamily="34" charset="0"/>
              </a:rPr>
              <a:t>δ) </a:t>
            </a:r>
            <a:r>
              <a:rPr lang="el-GR" sz="2400" dirty="0">
                <a:latin typeface="Arial" panose="020B0604020202020204" pitchFamily="34" charset="0"/>
              </a:rPr>
              <a:t>Οι προσωπικές αντιπαλότητες και </a:t>
            </a:r>
            <a:r>
              <a:rPr lang="el-GR" sz="2400" dirty="0" smtClean="0">
                <a:latin typeface="Arial" panose="020B0604020202020204" pitchFamily="34" charset="0"/>
              </a:rPr>
              <a:t>φιλοδοξίες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2716384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82</Words>
  <Application>Microsoft Office PowerPoint</Application>
  <PresentationFormat>Widescreen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Πρώτες προσπάθειες  των επαναστατημένων Ελλήνων  για συγκρότηση κράτους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Πρώτες προσπάθειες των επαναστατημένων Ελλήνων για συγκρότηση κράτους</dc:title>
  <dc:creator>ΤΑΣΙΟΠΟΥΛΟΥ</dc:creator>
  <cp:lastModifiedBy>huawei</cp:lastModifiedBy>
  <cp:revision>4</cp:revision>
  <dcterms:created xsi:type="dcterms:W3CDTF">2023-09-02T22:40:50Z</dcterms:created>
  <dcterms:modified xsi:type="dcterms:W3CDTF">2023-09-03T19:16:08Z</dcterms:modified>
</cp:coreProperties>
</file>