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33"/>
  </p:notesMasterIdLst>
  <p:handoutMasterIdLst>
    <p:handoutMasterId r:id="rId34"/>
  </p:handoutMasterIdLst>
  <p:sldIdLst>
    <p:sldId id="274" r:id="rId2"/>
    <p:sldId id="263" r:id="rId3"/>
    <p:sldId id="26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293" r:id="rId23"/>
    <p:sldId id="294" r:id="rId24"/>
    <p:sldId id="295" r:id="rId25"/>
    <p:sldId id="296" r:id="rId26"/>
    <p:sldId id="297" r:id="rId27"/>
    <p:sldId id="298" r:id="rId28"/>
    <p:sldId id="299" r:id="rId29"/>
    <p:sldId id="300" r:id="rId30"/>
    <p:sldId id="301" r:id="rId31"/>
    <p:sldId id="267" r:id="rId32"/>
  </p:sldIdLst>
  <p:sldSz cx="9144000" cy="6858000" type="screen4x3"/>
  <p:notesSz cx="6858000" cy="9144000"/>
  <p:embeddedFontLst>
    <p:embeddedFont>
      <p:font typeface="Sassoon Infant Rg" panose="02000503030000020003" pitchFamily="50" charset="0"/>
      <p:regular r:id="rId35"/>
      <p:bold r:id="rId36"/>
    </p:embeddedFont>
    <p:embeddedFont>
      <p:font typeface="Twinkl" pitchFamily="2" charset="0"/>
      <p:regular r:id="rId37"/>
      <p:bold r:id="rId38"/>
    </p:embeddedFont>
    <p:embeddedFont>
      <p:font typeface="Calibri" panose="020F0502020204030204" pitchFamily="34" charset="0"/>
      <p:regular r:id="rId39"/>
      <p:bold r:id="rId40"/>
      <p:italic r:id="rId41"/>
      <p:boldItalic r:id="rId4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6B0"/>
    <a:srgbClr val="AFDEF9"/>
    <a:srgbClr val="85BD33"/>
    <a:srgbClr val="CFE09B"/>
    <a:srgbClr val="EA516C"/>
    <a:srgbClr val="F9CBCB"/>
    <a:srgbClr val="FDD182"/>
    <a:srgbClr val="FFB700"/>
    <a:srgbClr val="FFEDAA"/>
    <a:srgbClr val="4953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852" y="108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42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4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04/07/2019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04/07/2019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031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7976" y="1532300"/>
            <a:ext cx="3543300" cy="5009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English Foods</a:t>
            </a:r>
            <a:endParaRPr lang="en-GB" dirty="0"/>
          </a:p>
        </p:txBody>
      </p:sp>
      <p:sp>
        <p:nvSpPr>
          <p:cNvPr id="20" name="TextBox 8"/>
          <p:cNvSpPr>
            <a:spLocks noChangeArrowheads="1"/>
          </p:cNvSpPr>
          <p:nvPr/>
        </p:nvSpPr>
        <p:spPr bwMode="auto">
          <a:xfrm>
            <a:off x="3865563" y="1482725"/>
            <a:ext cx="1384300" cy="7143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rgbClr val="00A8E7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b="1" dirty="0">
                <a:latin typeface="+mn-lt"/>
              </a:rPr>
              <a:t>Yorkshire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+mn-lt"/>
              </a:rPr>
              <a:t>Rhubarb</a:t>
            </a:r>
          </a:p>
        </p:txBody>
      </p:sp>
      <p:sp>
        <p:nvSpPr>
          <p:cNvPr id="21" name="TextBox 9"/>
          <p:cNvSpPr>
            <a:spLocks noChangeArrowheads="1"/>
          </p:cNvSpPr>
          <p:nvPr/>
        </p:nvSpPr>
        <p:spPr bwMode="auto">
          <a:xfrm>
            <a:off x="5507038" y="2106613"/>
            <a:ext cx="1711325" cy="7143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rgbClr val="00A8E7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b="1" dirty="0">
                <a:latin typeface="+mn-lt"/>
              </a:rPr>
              <a:t>Lincolnshire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+mn-lt"/>
              </a:rPr>
              <a:t>Peas, Pork</a:t>
            </a:r>
          </a:p>
        </p:txBody>
      </p:sp>
      <p:sp>
        <p:nvSpPr>
          <p:cNvPr id="22" name="TextBox 10"/>
          <p:cNvSpPr>
            <a:spLocks noChangeArrowheads="1"/>
          </p:cNvSpPr>
          <p:nvPr/>
        </p:nvSpPr>
        <p:spPr bwMode="auto">
          <a:xfrm>
            <a:off x="1133476" y="2405063"/>
            <a:ext cx="2520950" cy="102155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rgbClr val="00A8E7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b="1" dirty="0">
                <a:latin typeface="+mn-lt"/>
              </a:rPr>
              <a:t>Gloucestershire and the Cotswolds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+mn-lt"/>
              </a:rPr>
              <a:t>Rapeseed and Salmon</a:t>
            </a:r>
          </a:p>
        </p:txBody>
      </p:sp>
      <p:sp>
        <p:nvSpPr>
          <p:cNvPr id="23" name="TextBox 11"/>
          <p:cNvSpPr>
            <a:spLocks noChangeArrowheads="1"/>
          </p:cNvSpPr>
          <p:nvPr/>
        </p:nvSpPr>
        <p:spPr bwMode="auto">
          <a:xfrm>
            <a:off x="6156325" y="3014663"/>
            <a:ext cx="1438275" cy="10223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rgbClr val="00A8E7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b="1" dirty="0">
                <a:latin typeface="+mn-lt"/>
              </a:rPr>
              <a:t>South East and Kent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+mn-lt"/>
              </a:rPr>
              <a:t>Cherries</a:t>
            </a:r>
          </a:p>
        </p:txBody>
      </p:sp>
      <p:sp>
        <p:nvSpPr>
          <p:cNvPr id="24" name="TextBox 12"/>
          <p:cNvSpPr>
            <a:spLocks noChangeArrowheads="1"/>
          </p:cNvSpPr>
          <p:nvPr/>
        </p:nvSpPr>
        <p:spPr bwMode="auto">
          <a:xfrm>
            <a:off x="6316663" y="4621213"/>
            <a:ext cx="1357312" cy="7143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rgbClr val="00A8E7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b="1" dirty="0">
                <a:latin typeface="+mn-lt"/>
              </a:rPr>
              <a:t>Sussex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+mn-lt"/>
              </a:rPr>
              <a:t>Dover Sole</a:t>
            </a:r>
          </a:p>
        </p:txBody>
      </p:sp>
      <p:sp>
        <p:nvSpPr>
          <p:cNvPr id="25" name="TextBox 13"/>
          <p:cNvSpPr>
            <a:spLocks noChangeArrowheads="1"/>
          </p:cNvSpPr>
          <p:nvPr/>
        </p:nvSpPr>
        <p:spPr bwMode="auto">
          <a:xfrm>
            <a:off x="3548063" y="5605463"/>
            <a:ext cx="1454150" cy="7143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rgbClr val="00A8E7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b="1" dirty="0">
                <a:latin typeface="+mn-lt"/>
              </a:rPr>
              <a:t>Hampshire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+mn-lt"/>
              </a:rPr>
              <a:t>Truffles</a:t>
            </a:r>
          </a:p>
        </p:txBody>
      </p:sp>
      <p:sp>
        <p:nvSpPr>
          <p:cNvPr id="26" name="TextBox 15"/>
          <p:cNvSpPr>
            <a:spLocks noChangeArrowheads="1"/>
          </p:cNvSpPr>
          <p:nvPr/>
        </p:nvSpPr>
        <p:spPr bwMode="auto">
          <a:xfrm>
            <a:off x="1284288" y="4967288"/>
            <a:ext cx="1314450" cy="7143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rgbClr val="00A8E7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b="1" dirty="0">
                <a:latin typeface="+mn-lt"/>
              </a:rPr>
              <a:t>Cornwall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+mn-lt"/>
              </a:rPr>
              <a:t>Tea</a:t>
            </a:r>
          </a:p>
        </p:txBody>
      </p:sp>
      <p:sp>
        <p:nvSpPr>
          <p:cNvPr id="27" name="TextBox 16"/>
          <p:cNvSpPr>
            <a:spLocks noChangeArrowheads="1"/>
          </p:cNvSpPr>
          <p:nvPr/>
        </p:nvSpPr>
        <p:spPr bwMode="auto">
          <a:xfrm>
            <a:off x="5157788" y="5567363"/>
            <a:ext cx="1797050" cy="7143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rgbClr val="00A8E7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b="1" dirty="0">
                <a:latin typeface="+mn-lt"/>
              </a:rPr>
              <a:t>Isle of Wight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+mn-lt"/>
              </a:rPr>
              <a:t>Tomatoes</a:t>
            </a:r>
          </a:p>
        </p:txBody>
      </p:sp>
      <p:sp>
        <p:nvSpPr>
          <p:cNvPr id="28" name="TextBox 17"/>
          <p:cNvSpPr>
            <a:spLocks noChangeArrowheads="1"/>
          </p:cNvSpPr>
          <p:nvPr/>
        </p:nvSpPr>
        <p:spPr bwMode="auto">
          <a:xfrm>
            <a:off x="1262063" y="3659188"/>
            <a:ext cx="1787526" cy="71508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rgbClr val="00A8E7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b="1" dirty="0">
                <a:latin typeface="+mn-lt"/>
              </a:rPr>
              <a:t>Devon</a:t>
            </a:r>
            <a:r>
              <a:rPr lang="en-GB" altLang="en-US" sz="1800" dirty="0">
                <a:latin typeface="+mn-lt"/>
              </a:rPr>
              <a:t>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+mn-lt"/>
              </a:rPr>
              <a:t>Clotted Cream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3654425" y="2916238"/>
            <a:ext cx="917575" cy="1741487"/>
          </a:xfrm>
          <a:prstGeom prst="line">
            <a:avLst/>
          </a:prstGeom>
          <a:ln w="28575">
            <a:solidFill>
              <a:srgbClr val="00A8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32288" y="4570413"/>
            <a:ext cx="608012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1" name="Straight Connector 30"/>
          <p:cNvCxnSpPr>
            <a:stCxn id="32" idx="7"/>
          </p:cNvCxnSpPr>
          <p:nvPr/>
        </p:nvCxnSpPr>
        <p:spPr>
          <a:xfrm flipH="1">
            <a:off x="4324350" y="5119688"/>
            <a:ext cx="490538" cy="485775"/>
          </a:xfrm>
          <a:prstGeom prst="line">
            <a:avLst/>
          </a:prstGeom>
          <a:ln w="28575">
            <a:solidFill>
              <a:srgbClr val="00A8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4635500" y="5089525"/>
            <a:ext cx="209550" cy="209550"/>
          </a:xfrm>
          <a:prstGeom prst="ellipse">
            <a:avLst/>
          </a:prstGeom>
          <a:solidFill>
            <a:srgbClr val="00A8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35" name="Straight Connector 34"/>
          <p:cNvCxnSpPr>
            <a:stCxn id="20" idx="2"/>
          </p:cNvCxnSpPr>
          <p:nvPr/>
        </p:nvCxnSpPr>
        <p:spPr>
          <a:xfrm>
            <a:off x="4557713" y="2197100"/>
            <a:ext cx="287337" cy="1082675"/>
          </a:xfrm>
          <a:prstGeom prst="line">
            <a:avLst/>
          </a:prstGeom>
          <a:ln w="28575">
            <a:solidFill>
              <a:srgbClr val="00A8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205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4550" y="3014663"/>
            <a:ext cx="382588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7" name="Straight Connector 36"/>
          <p:cNvCxnSpPr/>
          <p:nvPr/>
        </p:nvCxnSpPr>
        <p:spPr>
          <a:xfrm flipH="1">
            <a:off x="5349875" y="2827338"/>
            <a:ext cx="952500" cy="842962"/>
          </a:xfrm>
          <a:prstGeom prst="line">
            <a:avLst/>
          </a:prstGeom>
          <a:ln w="28575">
            <a:solidFill>
              <a:srgbClr val="00A8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205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16513" y="3595688"/>
            <a:ext cx="465137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9" name="Straight Connector 38"/>
          <p:cNvCxnSpPr/>
          <p:nvPr/>
        </p:nvCxnSpPr>
        <p:spPr>
          <a:xfrm>
            <a:off x="4979988" y="5397500"/>
            <a:ext cx="1054100" cy="165100"/>
          </a:xfrm>
          <a:prstGeom prst="line">
            <a:avLst/>
          </a:prstGeom>
          <a:ln w="28575">
            <a:solidFill>
              <a:srgbClr val="00A8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206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7275" y="5289550"/>
            <a:ext cx="242888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1" name="Straight Connector 40"/>
          <p:cNvCxnSpPr>
            <a:endCxn id="28" idx="2"/>
          </p:cNvCxnSpPr>
          <p:nvPr/>
        </p:nvCxnSpPr>
        <p:spPr>
          <a:xfrm flipH="1" flipV="1">
            <a:off x="2155826" y="4374277"/>
            <a:ext cx="1535112" cy="1023223"/>
          </a:xfrm>
          <a:prstGeom prst="line">
            <a:avLst/>
          </a:prstGeom>
          <a:ln w="28575">
            <a:solidFill>
              <a:srgbClr val="00A8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206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2350" y="5207000"/>
            <a:ext cx="407988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3" name="Straight Connector 42"/>
          <p:cNvCxnSpPr/>
          <p:nvPr/>
        </p:nvCxnSpPr>
        <p:spPr>
          <a:xfrm flipV="1">
            <a:off x="5581650" y="4037013"/>
            <a:ext cx="1293813" cy="908050"/>
          </a:xfrm>
          <a:prstGeom prst="line">
            <a:avLst/>
          </a:prstGeom>
          <a:ln w="28575">
            <a:solidFill>
              <a:srgbClr val="00A8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2066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2425" y="4559300"/>
            <a:ext cx="379413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5" name="Straight Connector 44"/>
          <p:cNvCxnSpPr>
            <a:endCxn id="26" idx="3"/>
          </p:cNvCxnSpPr>
          <p:nvPr/>
        </p:nvCxnSpPr>
        <p:spPr>
          <a:xfrm flipH="1" flipV="1">
            <a:off x="2598738" y="5324475"/>
            <a:ext cx="700087" cy="441325"/>
          </a:xfrm>
          <a:prstGeom prst="line">
            <a:avLst/>
          </a:prstGeom>
          <a:ln w="28575">
            <a:solidFill>
              <a:srgbClr val="00A8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2072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0063" y="5521325"/>
            <a:ext cx="454025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7" name="Straight Connector 46"/>
          <p:cNvCxnSpPr/>
          <p:nvPr/>
        </p:nvCxnSpPr>
        <p:spPr>
          <a:xfrm flipV="1">
            <a:off x="5497513" y="4978400"/>
            <a:ext cx="819150" cy="238125"/>
          </a:xfrm>
          <a:prstGeom prst="line">
            <a:avLst/>
          </a:prstGeom>
          <a:ln w="28575">
            <a:solidFill>
              <a:srgbClr val="00A8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4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92713" y="5064125"/>
            <a:ext cx="603250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711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/>
          <p:cNvSpPr/>
          <p:nvPr/>
        </p:nvSpPr>
        <p:spPr>
          <a:xfrm>
            <a:off x="1869040" y="1387551"/>
            <a:ext cx="5408059" cy="485132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84C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35220" y="1706893"/>
            <a:ext cx="3294498" cy="4077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4053662" y="2881986"/>
            <a:ext cx="2381154" cy="3366414"/>
            <a:chOff x="2748360" y="3096172"/>
            <a:chExt cx="2381154" cy="3366414"/>
          </a:xfrm>
        </p:grpSpPr>
        <p:pic>
          <p:nvPicPr>
            <p:cNvPr id="18" name="Picture 2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8360" y="3096172"/>
              <a:ext cx="2381154" cy="3366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2754688" y="4723716"/>
              <a:ext cx="1964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dirty="0" smtClean="0"/>
                <a:t>England</a:t>
              </a:r>
              <a:endParaRPr lang="en-GB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330286" y="4278871"/>
            <a:ext cx="2711744" cy="1243185"/>
            <a:chOff x="2357725" y="4509835"/>
            <a:chExt cx="2711744" cy="1243185"/>
          </a:xfrm>
        </p:grpSpPr>
        <p:pic>
          <p:nvPicPr>
            <p:cNvPr id="21" name="Picture 12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4622" y="4509835"/>
              <a:ext cx="714847" cy="888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>
              <a:off x="2357725" y="5383688"/>
              <a:ext cx="1964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dirty="0" smtClean="0"/>
                <a:t>Wales</a:t>
              </a:r>
              <a:endParaRPr lang="en-GB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769704" y="1692906"/>
            <a:ext cx="2417949" cy="2059410"/>
            <a:chOff x="3788754" y="1907092"/>
            <a:chExt cx="2417949" cy="2059410"/>
          </a:xfrm>
        </p:grpSpPr>
        <p:pic>
          <p:nvPicPr>
            <p:cNvPr id="24" name="Picture 7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8754" y="1907092"/>
              <a:ext cx="1387128" cy="2059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TextBox 24"/>
            <p:cNvSpPr txBox="1"/>
            <p:nvPr/>
          </p:nvSpPr>
          <p:spPr>
            <a:xfrm>
              <a:off x="4242623" y="2819168"/>
              <a:ext cx="1964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dirty="0" smtClean="0"/>
                <a:t>Scotland</a:t>
              </a:r>
              <a:endParaRPr lang="en-GB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564555" y="2797278"/>
            <a:ext cx="1729811" cy="1268018"/>
            <a:chOff x="2583605" y="3011464"/>
            <a:chExt cx="1729811" cy="1268018"/>
          </a:xfrm>
        </p:grpSpPr>
        <p:pic>
          <p:nvPicPr>
            <p:cNvPr id="27" name="Picture 8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8940" y="3664789"/>
              <a:ext cx="704476" cy="6146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TextBox 27"/>
            <p:cNvSpPr txBox="1"/>
            <p:nvPr/>
          </p:nvSpPr>
          <p:spPr>
            <a:xfrm>
              <a:off x="2583605" y="3011464"/>
              <a:ext cx="13111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dirty="0" smtClean="0"/>
                <a:t>Northern Ireland</a:t>
              </a:r>
              <a:endParaRPr lang="en-GB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Wales</a:t>
            </a:r>
            <a:endParaRPr lang="en-GB" dirty="0"/>
          </a:p>
        </p:txBody>
      </p:sp>
      <p:sp>
        <p:nvSpPr>
          <p:cNvPr id="15" name="Oval 14"/>
          <p:cNvSpPr/>
          <p:nvPr/>
        </p:nvSpPr>
        <p:spPr>
          <a:xfrm>
            <a:off x="4067508" y="3986008"/>
            <a:ext cx="1316183" cy="1444761"/>
          </a:xfrm>
          <a:prstGeom prst="ellipse">
            <a:avLst/>
          </a:prstGeom>
          <a:noFill/>
          <a:ln w="38100">
            <a:solidFill>
              <a:srgbClr val="E84C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3211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312" y="1473201"/>
            <a:ext cx="3893085" cy="259086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Physical Features</a:t>
            </a:r>
            <a:endParaRPr lang="en-GB" dirty="0"/>
          </a:p>
        </p:txBody>
      </p:sp>
      <p:sp>
        <p:nvSpPr>
          <p:cNvPr id="33" name="Rectangle 3"/>
          <p:cNvSpPr>
            <a:spLocks noChangeArrowheads="1"/>
          </p:cNvSpPr>
          <p:nvPr/>
        </p:nvSpPr>
        <p:spPr bwMode="auto">
          <a:xfrm>
            <a:off x="569913" y="6556375"/>
            <a:ext cx="79311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800" dirty="0">
                <a:latin typeface="+mn-lt"/>
              </a:rPr>
              <a:t>Photos courtesy </a:t>
            </a:r>
            <a:r>
              <a:rPr lang="en-GB" altLang="en-US" sz="800" dirty="0" err="1">
                <a:latin typeface="+mn-lt"/>
              </a:rPr>
              <a:t>erwlas</a:t>
            </a:r>
            <a:r>
              <a:rPr lang="en-GB" altLang="en-US" sz="800" dirty="0">
                <a:latin typeface="+mn-lt"/>
              </a:rPr>
              <a:t> and ...Like Clockwork (@flickr.com) granted under creative commons licence attribution</a:t>
            </a:r>
          </a:p>
        </p:txBody>
      </p:sp>
      <p:sp>
        <p:nvSpPr>
          <p:cNvPr id="34" name="Oval 33"/>
          <p:cNvSpPr/>
          <p:nvPr/>
        </p:nvSpPr>
        <p:spPr>
          <a:xfrm>
            <a:off x="818620" y="3545912"/>
            <a:ext cx="2619905" cy="2619905"/>
          </a:xfrm>
          <a:prstGeom prst="ellipse">
            <a:avLst/>
          </a:prstGeom>
          <a:solidFill>
            <a:srgbClr val="F9C4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altLang="en-US" b="1" dirty="0" smtClean="0">
                <a:solidFill>
                  <a:schemeClr val="tx1"/>
                </a:solidFill>
              </a:rPr>
              <a:t>Snowdon</a:t>
            </a:r>
            <a:endParaRPr lang="en-GB" altLang="en-US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GB" altLang="en-US" dirty="0">
                <a:solidFill>
                  <a:schemeClr val="tx1"/>
                </a:solidFill>
              </a:rPr>
              <a:t>The highest mountain in Wales at 1,085 metres above sea level.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91024" y="3545912"/>
            <a:ext cx="3829051" cy="254317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val 2"/>
          <p:cNvSpPr/>
          <p:nvPr/>
        </p:nvSpPr>
        <p:spPr>
          <a:xfrm>
            <a:off x="5801896" y="1473201"/>
            <a:ext cx="2457351" cy="2457351"/>
          </a:xfrm>
          <a:prstGeom prst="ellipse">
            <a:avLst/>
          </a:prstGeom>
          <a:solidFill>
            <a:srgbClr val="F9C4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altLang="en-US" b="1" dirty="0" err="1" smtClean="0">
                <a:solidFill>
                  <a:schemeClr val="tx1"/>
                </a:solidFill>
              </a:rPr>
              <a:t>Pistyll</a:t>
            </a:r>
            <a:r>
              <a:rPr lang="en-GB" altLang="en-US" b="1" dirty="0" smtClean="0">
                <a:solidFill>
                  <a:schemeClr val="tx1"/>
                </a:solidFill>
              </a:rPr>
              <a:t> </a:t>
            </a:r>
            <a:r>
              <a:rPr lang="en-GB" altLang="en-US" b="1" dirty="0" err="1" smtClean="0">
                <a:solidFill>
                  <a:schemeClr val="tx1"/>
                </a:solidFill>
              </a:rPr>
              <a:t>Rhaeadr</a:t>
            </a:r>
            <a:r>
              <a:rPr lang="en-GB" altLang="en-US" b="1" dirty="0" smtClean="0">
                <a:solidFill>
                  <a:schemeClr val="tx1"/>
                </a:solidFill>
              </a:rPr>
              <a:t> </a:t>
            </a:r>
            <a:endParaRPr lang="en-GB" altLang="en-US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GB" altLang="en-US" dirty="0" smtClean="0">
                <a:solidFill>
                  <a:schemeClr val="tx1"/>
                </a:solidFill>
              </a:rPr>
              <a:t>An 80 metre high waterfall.</a:t>
            </a:r>
            <a:endParaRPr lang="en-GB" altLang="en-US" dirty="0">
              <a:solidFill>
                <a:schemeClr val="tx1"/>
              </a:solidFill>
            </a:endParaRPr>
          </a:p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916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3" grpId="0" animBg="1"/>
      <p:bldP spid="3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620" y="1420679"/>
            <a:ext cx="3919114" cy="257765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Human Features</a:t>
            </a:r>
            <a:endParaRPr lang="en-GB" dirty="0"/>
          </a:p>
        </p:txBody>
      </p:sp>
      <p:sp>
        <p:nvSpPr>
          <p:cNvPr id="33" name="Rectangle 3"/>
          <p:cNvSpPr>
            <a:spLocks noChangeArrowheads="1"/>
          </p:cNvSpPr>
          <p:nvPr/>
        </p:nvSpPr>
        <p:spPr bwMode="auto">
          <a:xfrm>
            <a:off x="569913" y="6556375"/>
            <a:ext cx="79311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800" dirty="0">
                <a:latin typeface="+mn-lt"/>
              </a:rPr>
              <a:t>Photos courtesy of Suzanne </a:t>
            </a:r>
            <a:r>
              <a:rPr lang="en-GB" altLang="en-US" sz="800" dirty="0" err="1">
                <a:latin typeface="+mn-lt"/>
              </a:rPr>
              <a:t>Gielis</a:t>
            </a:r>
            <a:r>
              <a:rPr lang="en-GB" altLang="en-US" sz="800" dirty="0">
                <a:latin typeface="+mn-lt"/>
              </a:rPr>
              <a:t> and </a:t>
            </a:r>
            <a:r>
              <a:rPr lang="en-GB" altLang="en-US" sz="800" dirty="0" err="1">
                <a:latin typeface="+mn-lt"/>
              </a:rPr>
              <a:t>markhealey</a:t>
            </a:r>
            <a:r>
              <a:rPr lang="en-GB" altLang="en-US" sz="800" dirty="0">
                <a:latin typeface="+mn-lt"/>
              </a:rPr>
              <a:t> (@flickr.com) granted under creative commons licence attribution</a:t>
            </a:r>
          </a:p>
        </p:txBody>
      </p:sp>
      <p:sp>
        <p:nvSpPr>
          <p:cNvPr id="34" name="Oval 33"/>
          <p:cNvSpPr/>
          <p:nvPr/>
        </p:nvSpPr>
        <p:spPr>
          <a:xfrm>
            <a:off x="818620" y="3545912"/>
            <a:ext cx="2619905" cy="2619905"/>
          </a:xfrm>
          <a:prstGeom prst="ellipse">
            <a:avLst/>
          </a:prstGeom>
          <a:solidFill>
            <a:srgbClr val="F9C4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altLang="en-US" b="1" dirty="0">
                <a:solidFill>
                  <a:schemeClr val="tx1"/>
                </a:solidFill>
              </a:rPr>
              <a:t>Conwy Castle</a:t>
            </a:r>
          </a:p>
          <a:p>
            <a:pPr algn="ctr">
              <a:defRPr/>
            </a:pPr>
            <a:r>
              <a:rPr lang="en-GB" altLang="en-US" dirty="0">
                <a:solidFill>
                  <a:schemeClr val="tx1"/>
                </a:solidFill>
              </a:rPr>
              <a:t>A medieval fortress in Conwy on the North Coast of Wales, built by Edward I.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0713" y="3195251"/>
            <a:ext cx="3960754" cy="297056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val 2"/>
          <p:cNvSpPr/>
          <p:nvPr/>
        </p:nvSpPr>
        <p:spPr>
          <a:xfrm>
            <a:off x="5566348" y="1232912"/>
            <a:ext cx="2825119" cy="2765425"/>
          </a:xfrm>
          <a:prstGeom prst="ellipse">
            <a:avLst/>
          </a:prstGeom>
          <a:solidFill>
            <a:srgbClr val="F9C4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altLang="en-US" b="1" dirty="0">
                <a:solidFill>
                  <a:schemeClr val="tx1"/>
                </a:solidFill>
              </a:rPr>
              <a:t>The Principality Stadium </a:t>
            </a:r>
          </a:p>
          <a:p>
            <a:pPr algn="ctr">
              <a:defRPr/>
            </a:pPr>
            <a:r>
              <a:rPr lang="en-GB" altLang="en-US" dirty="0">
                <a:solidFill>
                  <a:schemeClr val="tx1"/>
                </a:solidFill>
              </a:rPr>
              <a:t>A national stadium of Wales located in the Welsh capital city of Cardiff. 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393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3" grpId="0" animBg="1"/>
      <p:bldP spid="3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Welsh Foods</a:t>
            </a:r>
            <a:endParaRPr lang="en-GB" dirty="0"/>
          </a:p>
        </p:txBody>
      </p:sp>
      <p:pic>
        <p:nvPicPr>
          <p:cNvPr id="3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98825" y="2198688"/>
            <a:ext cx="2446338" cy="304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Box 8"/>
          <p:cNvSpPr>
            <a:spLocks noChangeArrowheads="1"/>
          </p:cNvSpPr>
          <p:nvPr/>
        </p:nvSpPr>
        <p:spPr bwMode="auto">
          <a:xfrm>
            <a:off x="4918075" y="2105025"/>
            <a:ext cx="1654175" cy="40798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rgbClr val="E84C4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b="1" dirty="0">
                <a:latin typeface="+mn-lt"/>
              </a:rPr>
              <a:t>Welsh Lamb</a:t>
            </a:r>
          </a:p>
        </p:txBody>
      </p:sp>
      <p:sp>
        <p:nvSpPr>
          <p:cNvPr id="49" name="TextBox 8"/>
          <p:cNvSpPr>
            <a:spLocks noChangeArrowheads="1"/>
          </p:cNvSpPr>
          <p:nvPr/>
        </p:nvSpPr>
        <p:spPr bwMode="auto">
          <a:xfrm>
            <a:off x="1895475" y="3259138"/>
            <a:ext cx="2190750" cy="10207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rgbClr val="E84C4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b="1" dirty="0">
                <a:latin typeface="+mn-lt"/>
              </a:rPr>
              <a:t>Welsh Coastline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+mn-lt"/>
              </a:rPr>
              <a:t>Seaweed, Laver, Cockles</a:t>
            </a:r>
          </a:p>
        </p:txBody>
      </p:sp>
      <p:sp>
        <p:nvSpPr>
          <p:cNvPr id="51" name="TextBox 8"/>
          <p:cNvSpPr>
            <a:spLocks noChangeArrowheads="1"/>
          </p:cNvSpPr>
          <p:nvPr/>
        </p:nvSpPr>
        <p:spPr bwMode="auto">
          <a:xfrm>
            <a:off x="4972050" y="5133975"/>
            <a:ext cx="2063750" cy="40798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rgbClr val="E84C4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b="1" dirty="0">
                <a:latin typeface="+mn-lt"/>
              </a:rPr>
              <a:t>Welsh Rarebit</a:t>
            </a:r>
          </a:p>
        </p:txBody>
      </p:sp>
      <p:pic>
        <p:nvPicPr>
          <p:cNvPr id="5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2775" y="2606675"/>
            <a:ext cx="800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19613" y="3538538"/>
            <a:ext cx="48895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2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371249">
            <a:off x="4360863" y="3822700"/>
            <a:ext cx="488950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2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5295112">
            <a:off x="4149725" y="4067175"/>
            <a:ext cx="48895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1825" y="4433888"/>
            <a:ext cx="8778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4588" y="4513263"/>
            <a:ext cx="92392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533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/>
          <p:cNvSpPr/>
          <p:nvPr/>
        </p:nvSpPr>
        <p:spPr>
          <a:xfrm>
            <a:off x="1869040" y="1387551"/>
            <a:ext cx="5408059" cy="485132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5CAF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35220" y="1706893"/>
            <a:ext cx="3294498" cy="4077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4053662" y="2881986"/>
            <a:ext cx="2381154" cy="3366414"/>
            <a:chOff x="2748360" y="3096172"/>
            <a:chExt cx="2381154" cy="3366414"/>
          </a:xfrm>
        </p:grpSpPr>
        <p:pic>
          <p:nvPicPr>
            <p:cNvPr id="18" name="Picture 2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8360" y="3096172"/>
              <a:ext cx="2381154" cy="3366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2754688" y="4723716"/>
              <a:ext cx="1964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dirty="0" smtClean="0"/>
                <a:t>England</a:t>
              </a:r>
              <a:endParaRPr lang="en-GB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471463" y="4278871"/>
            <a:ext cx="2570567" cy="1108336"/>
            <a:chOff x="2498902" y="4509835"/>
            <a:chExt cx="2570567" cy="1108336"/>
          </a:xfrm>
        </p:grpSpPr>
        <p:pic>
          <p:nvPicPr>
            <p:cNvPr id="21" name="Picture 12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4622" y="4509835"/>
              <a:ext cx="714847" cy="888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>
              <a:off x="2498902" y="5248839"/>
              <a:ext cx="1964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dirty="0" smtClean="0"/>
                <a:t>Wales</a:t>
              </a:r>
              <a:endParaRPr lang="en-GB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769704" y="1692906"/>
            <a:ext cx="2417949" cy="2059410"/>
            <a:chOff x="3788754" y="1907092"/>
            <a:chExt cx="2417949" cy="2059410"/>
          </a:xfrm>
        </p:grpSpPr>
        <p:pic>
          <p:nvPicPr>
            <p:cNvPr id="24" name="Picture 7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8754" y="1907092"/>
              <a:ext cx="1387128" cy="2059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TextBox 24"/>
            <p:cNvSpPr txBox="1"/>
            <p:nvPr/>
          </p:nvSpPr>
          <p:spPr>
            <a:xfrm>
              <a:off x="4242623" y="2819168"/>
              <a:ext cx="1964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dirty="0" smtClean="0"/>
                <a:t>Scotland</a:t>
              </a:r>
              <a:endParaRPr lang="en-GB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564555" y="2797278"/>
            <a:ext cx="1729811" cy="1268018"/>
            <a:chOff x="2583605" y="3011464"/>
            <a:chExt cx="1729811" cy="1268018"/>
          </a:xfrm>
        </p:grpSpPr>
        <p:pic>
          <p:nvPicPr>
            <p:cNvPr id="27" name="Picture 8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8940" y="3664789"/>
              <a:ext cx="704476" cy="6146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TextBox 27"/>
            <p:cNvSpPr txBox="1"/>
            <p:nvPr/>
          </p:nvSpPr>
          <p:spPr>
            <a:xfrm>
              <a:off x="2583605" y="3011464"/>
              <a:ext cx="13111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dirty="0" smtClean="0"/>
                <a:t>Northern Ireland</a:t>
              </a:r>
              <a:endParaRPr lang="en-GB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Northern Ireland</a:t>
            </a:r>
            <a:endParaRPr lang="en-GB" dirty="0"/>
          </a:p>
        </p:txBody>
      </p:sp>
      <p:sp>
        <p:nvSpPr>
          <p:cNvPr id="15" name="Oval 14"/>
          <p:cNvSpPr/>
          <p:nvPr/>
        </p:nvSpPr>
        <p:spPr>
          <a:xfrm>
            <a:off x="3385931" y="3237050"/>
            <a:ext cx="1198960" cy="1061341"/>
          </a:xfrm>
          <a:prstGeom prst="ellipse">
            <a:avLst/>
          </a:prstGeom>
          <a:noFill/>
          <a:ln w="38100">
            <a:solidFill>
              <a:srgbClr val="D81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886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8620" y="1448186"/>
            <a:ext cx="4721337" cy="259629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Physical Features</a:t>
            </a:r>
            <a:endParaRPr lang="en-GB" dirty="0"/>
          </a:p>
        </p:txBody>
      </p:sp>
      <p:sp>
        <p:nvSpPr>
          <p:cNvPr id="33" name="Rectangle 3"/>
          <p:cNvSpPr>
            <a:spLocks noChangeArrowheads="1"/>
          </p:cNvSpPr>
          <p:nvPr/>
        </p:nvSpPr>
        <p:spPr bwMode="auto">
          <a:xfrm>
            <a:off x="569913" y="6556375"/>
            <a:ext cx="79311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800" dirty="0">
                <a:latin typeface="+mn-lt"/>
              </a:rPr>
              <a:t>Photos courtesy of </a:t>
            </a:r>
            <a:r>
              <a:rPr lang="en-GB" altLang="en-US" sz="800" dirty="0" err="1">
                <a:latin typeface="+mn-lt"/>
              </a:rPr>
              <a:t>facildeuntar</a:t>
            </a:r>
            <a:r>
              <a:rPr lang="en-GB" altLang="en-US" sz="800" dirty="0">
                <a:latin typeface="+mn-lt"/>
              </a:rPr>
              <a:t> and </a:t>
            </a:r>
            <a:r>
              <a:rPr lang="en-GB" altLang="en-US" sz="800" dirty="0" err="1">
                <a:latin typeface="+mn-lt"/>
              </a:rPr>
              <a:t>leateds</a:t>
            </a:r>
            <a:r>
              <a:rPr lang="en-GB" altLang="en-US" sz="800" dirty="0">
                <a:latin typeface="+mn-lt"/>
              </a:rPr>
              <a:t> (@flickr.com) granted under creative commons licence attribution</a:t>
            </a:r>
          </a:p>
        </p:txBody>
      </p:sp>
      <p:sp>
        <p:nvSpPr>
          <p:cNvPr id="34" name="Oval 33"/>
          <p:cNvSpPr/>
          <p:nvPr/>
        </p:nvSpPr>
        <p:spPr>
          <a:xfrm>
            <a:off x="818620" y="3545912"/>
            <a:ext cx="2819930" cy="2819930"/>
          </a:xfrm>
          <a:prstGeom prst="ellipse">
            <a:avLst/>
          </a:prstGeom>
          <a:solidFill>
            <a:srgbClr val="C0D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altLang="en-US" b="1" dirty="0" smtClean="0">
                <a:solidFill>
                  <a:schemeClr val="tx1"/>
                </a:solidFill>
              </a:rPr>
              <a:t>Lough Neagh</a:t>
            </a:r>
            <a:endParaRPr lang="en-GB" altLang="en-US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GB" altLang="en-US" dirty="0" smtClean="0">
                <a:solidFill>
                  <a:schemeClr val="tx1"/>
                </a:solidFill>
              </a:rPr>
              <a:t>A freshwater lake, it is the largest lake in Northern Ireland.</a:t>
            </a:r>
            <a:endParaRPr lang="en-GB" altLang="en-US" dirty="0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4486" y="3376078"/>
            <a:ext cx="4121373" cy="273733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val 2"/>
          <p:cNvSpPr/>
          <p:nvPr/>
        </p:nvSpPr>
        <p:spPr>
          <a:xfrm>
            <a:off x="5553820" y="1473201"/>
            <a:ext cx="2832039" cy="2832039"/>
          </a:xfrm>
          <a:prstGeom prst="ellipse">
            <a:avLst/>
          </a:prstGeom>
          <a:solidFill>
            <a:srgbClr val="C0D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altLang="en-US" b="1" dirty="0">
                <a:solidFill>
                  <a:schemeClr val="tx1"/>
                </a:solidFill>
              </a:rPr>
              <a:t>Giant’s Causeway </a:t>
            </a:r>
          </a:p>
          <a:p>
            <a:pPr algn="ctr">
              <a:defRPr/>
            </a:pPr>
            <a:r>
              <a:rPr lang="en-GB" altLang="en-US" dirty="0">
                <a:solidFill>
                  <a:schemeClr val="tx1"/>
                </a:solidFill>
              </a:rPr>
              <a:t>An area of about 40,000 interlocking basalt columns caused by an ancient volcanic eruption.</a:t>
            </a:r>
          </a:p>
        </p:txBody>
      </p:sp>
    </p:spTree>
    <p:extLst>
      <p:ext uri="{BB962C8B-B14F-4D97-AF65-F5344CB8AC3E}">
        <p14:creationId xmlns:p14="http://schemas.microsoft.com/office/powerpoint/2010/main" val="1420726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3" grpId="0" animBg="1"/>
      <p:bldP spid="3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1447" y="1366838"/>
            <a:ext cx="4048125" cy="26479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Human Features</a:t>
            </a:r>
            <a:endParaRPr lang="en-GB" dirty="0"/>
          </a:p>
        </p:txBody>
      </p:sp>
      <p:sp>
        <p:nvSpPr>
          <p:cNvPr id="33" name="Rectangle 3"/>
          <p:cNvSpPr>
            <a:spLocks noChangeArrowheads="1"/>
          </p:cNvSpPr>
          <p:nvPr/>
        </p:nvSpPr>
        <p:spPr bwMode="auto">
          <a:xfrm>
            <a:off x="569913" y="6556375"/>
            <a:ext cx="79311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800" dirty="0">
                <a:latin typeface="+mn-lt"/>
              </a:rPr>
              <a:t>Photos courtesy of </a:t>
            </a:r>
            <a:r>
              <a:rPr lang="en-GB" altLang="en-US" sz="800" dirty="0" err="1">
                <a:latin typeface="+mn-lt"/>
              </a:rPr>
              <a:t>jonesworth</a:t>
            </a:r>
            <a:r>
              <a:rPr lang="en-GB" altLang="en-US" sz="800" dirty="0">
                <a:latin typeface="+mn-lt"/>
              </a:rPr>
              <a:t> and </a:t>
            </a:r>
            <a:r>
              <a:rPr lang="en-GB" altLang="en-US" sz="800" dirty="0" err="1">
                <a:latin typeface="+mn-lt"/>
              </a:rPr>
              <a:t>tsiubiu</a:t>
            </a:r>
            <a:r>
              <a:rPr lang="en-GB" altLang="en-US" sz="800" dirty="0">
                <a:latin typeface="+mn-lt"/>
              </a:rPr>
              <a:t> (@flickr.com) granted under creative commons licence attribution</a:t>
            </a:r>
          </a:p>
        </p:txBody>
      </p:sp>
      <p:sp>
        <p:nvSpPr>
          <p:cNvPr id="34" name="Oval 33"/>
          <p:cNvSpPr/>
          <p:nvPr/>
        </p:nvSpPr>
        <p:spPr>
          <a:xfrm>
            <a:off x="981447" y="3622112"/>
            <a:ext cx="2353205" cy="2353205"/>
          </a:xfrm>
          <a:prstGeom prst="ellipse">
            <a:avLst/>
          </a:prstGeom>
          <a:solidFill>
            <a:srgbClr val="C0D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altLang="en-US" b="1" dirty="0">
                <a:solidFill>
                  <a:schemeClr val="tx1"/>
                </a:solidFill>
              </a:rPr>
              <a:t>Belfast Castle </a:t>
            </a:r>
          </a:p>
          <a:p>
            <a:pPr algn="ctr">
              <a:defRPr/>
            </a:pPr>
            <a:r>
              <a:rPr lang="en-GB" altLang="en-US" dirty="0">
                <a:solidFill>
                  <a:schemeClr val="tx1"/>
                </a:solidFill>
              </a:rPr>
              <a:t>Situated in the capital city of Belfast.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29075" y="3484508"/>
            <a:ext cx="4076700" cy="26289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val 2"/>
          <p:cNvSpPr/>
          <p:nvPr/>
        </p:nvSpPr>
        <p:spPr>
          <a:xfrm>
            <a:off x="5258545" y="1366838"/>
            <a:ext cx="2947243" cy="2947243"/>
          </a:xfrm>
          <a:prstGeom prst="ellipse">
            <a:avLst/>
          </a:prstGeom>
          <a:solidFill>
            <a:srgbClr val="C0D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altLang="en-US" b="1" dirty="0">
                <a:solidFill>
                  <a:schemeClr val="tx1"/>
                </a:solidFill>
              </a:rPr>
              <a:t>Carrick-a-</a:t>
            </a:r>
            <a:r>
              <a:rPr lang="en-GB" altLang="en-US" b="1" dirty="0" err="1">
                <a:solidFill>
                  <a:schemeClr val="tx1"/>
                </a:solidFill>
              </a:rPr>
              <a:t>Rede</a:t>
            </a:r>
            <a:r>
              <a:rPr lang="en-GB" altLang="en-US" b="1" dirty="0">
                <a:solidFill>
                  <a:schemeClr val="tx1"/>
                </a:solidFill>
              </a:rPr>
              <a:t> Rope Bridge </a:t>
            </a:r>
          </a:p>
          <a:p>
            <a:pPr algn="ctr">
              <a:defRPr/>
            </a:pPr>
            <a:r>
              <a:rPr lang="en-GB" altLang="en-US" dirty="0">
                <a:solidFill>
                  <a:schemeClr val="tx1"/>
                </a:solidFill>
              </a:rPr>
              <a:t>A famous rope bridge; the bridge links the mainland to the tiny island of </a:t>
            </a:r>
            <a:r>
              <a:rPr lang="en-GB" altLang="en-US" dirty="0" err="1">
                <a:solidFill>
                  <a:schemeClr val="tx1"/>
                </a:solidFill>
              </a:rPr>
              <a:t>Carrickarede</a:t>
            </a:r>
            <a:r>
              <a:rPr lang="en-GB" altLang="en-US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43061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3" grpId="0" animBg="1"/>
      <p:bldP spid="3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Northern Ireland Foods</a:t>
            </a:r>
            <a:endParaRPr lang="en-GB" dirty="0"/>
          </a:p>
        </p:txBody>
      </p:sp>
      <p:pic>
        <p:nvPicPr>
          <p:cNvPr id="13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3625" y="1841500"/>
            <a:ext cx="4238625" cy="370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8"/>
          <p:cNvSpPr>
            <a:spLocks noChangeArrowheads="1"/>
          </p:cNvSpPr>
          <p:nvPr/>
        </p:nvSpPr>
        <p:spPr bwMode="auto">
          <a:xfrm>
            <a:off x="3189288" y="1860550"/>
            <a:ext cx="1654175" cy="40798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b="1" dirty="0">
                <a:latin typeface="+mn-lt"/>
              </a:rPr>
              <a:t>Irish Lobster</a:t>
            </a:r>
          </a:p>
        </p:txBody>
      </p:sp>
      <p:sp>
        <p:nvSpPr>
          <p:cNvPr id="15" name="TextBox 8"/>
          <p:cNvSpPr>
            <a:spLocks noChangeArrowheads="1"/>
          </p:cNvSpPr>
          <p:nvPr/>
        </p:nvSpPr>
        <p:spPr bwMode="auto">
          <a:xfrm>
            <a:off x="1581150" y="3511550"/>
            <a:ext cx="1692275" cy="40798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b="1" dirty="0">
                <a:latin typeface="+mn-lt"/>
              </a:rPr>
              <a:t>Dexter Beef</a:t>
            </a:r>
          </a:p>
        </p:txBody>
      </p:sp>
      <p:sp>
        <p:nvSpPr>
          <p:cNvPr id="16" name="TextBox 8"/>
          <p:cNvSpPr>
            <a:spLocks noChangeArrowheads="1"/>
          </p:cNvSpPr>
          <p:nvPr/>
        </p:nvSpPr>
        <p:spPr bwMode="auto">
          <a:xfrm>
            <a:off x="5238750" y="4986338"/>
            <a:ext cx="1704975" cy="4079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b="1" dirty="0">
                <a:latin typeface="+mn-lt"/>
              </a:rPr>
              <a:t>Soda bread</a:t>
            </a:r>
          </a:p>
        </p:txBody>
      </p:sp>
      <p:pic>
        <p:nvPicPr>
          <p:cNvPr id="17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0400" y="4184650"/>
            <a:ext cx="1411288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9900" y="3589338"/>
            <a:ext cx="1414463" cy="97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16375" y="2298700"/>
            <a:ext cx="1381125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893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/>
          <p:cNvSpPr/>
          <p:nvPr/>
        </p:nvSpPr>
        <p:spPr>
          <a:xfrm>
            <a:off x="1869040" y="1387551"/>
            <a:ext cx="5408059" cy="485132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4953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35220" y="1706893"/>
            <a:ext cx="3294498" cy="4077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4053662" y="2881986"/>
            <a:ext cx="2381154" cy="3366414"/>
            <a:chOff x="2748360" y="3096172"/>
            <a:chExt cx="2381154" cy="3366414"/>
          </a:xfrm>
        </p:grpSpPr>
        <p:pic>
          <p:nvPicPr>
            <p:cNvPr id="18" name="Picture 2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8360" y="3096172"/>
              <a:ext cx="2381154" cy="3366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2754688" y="4723716"/>
              <a:ext cx="1964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dirty="0" smtClean="0"/>
                <a:t>England</a:t>
              </a:r>
              <a:endParaRPr lang="en-GB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471463" y="4278871"/>
            <a:ext cx="2570567" cy="1108336"/>
            <a:chOff x="2498902" y="4509835"/>
            <a:chExt cx="2570567" cy="1108336"/>
          </a:xfrm>
        </p:grpSpPr>
        <p:pic>
          <p:nvPicPr>
            <p:cNvPr id="21" name="Picture 12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4622" y="4509835"/>
              <a:ext cx="714847" cy="888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>
              <a:off x="2498902" y="5248839"/>
              <a:ext cx="1964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dirty="0" smtClean="0"/>
                <a:t>Wales</a:t>
              </a:r>
              <a:endParaRPr lang="en-GB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769704" y="1692906"/>
            <a:ext cx="2417949" cy="2059410"/>
            <a:chOff x="3788754" y="1907092"/>
            <a:chExt cx="2417949" cy="2059410"/>
          </a:xfrm>
        </p:grpSpPr>
        <p:pic>
          <p:nvPicPr>
            <p:cNvPr id="24" name="Picture 7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8754" y="1907092"/>
              <a:ext cx="1387128" cy="2059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TextBox 24"/>
            <p:cNvSpPr txBox="1"/>
            <p:nvPr/>
          </p:nvSpPr>
          <p:spPr>
            <a:xfrm>
              <a:off x="4242623" y="2819168"/>
              <a:ext cx="1964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dirty="0" smtClean="0"/>
                <a:t>Scotland</a:t>
              </a:r>
              <a:endParaRPr lang="en-GB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564555" y="2797278"/>
            <a:ext cx="1729811" cy="1268018"/>
            <a:chOff x="2583605" y="3011464"/>
            <a:chExt cx="1729811" cy="1268018"/>
          </a:xfrm>
        </p:grpSpPr>
        <p:pic>
          <p:nvPicPr>
            <p:cNvPr id="27" name="Picture 8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8940" y="3664789"/>
              <a:ext cx="704476" cy="6146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TextBox 27"/>
            <p:cNvSpPr txBox="1"/>
            <p:nvPr/>
          </p:nvSpPr>
          <p:spPr>
            <a:xfrm>
              <a:off x="2583605" y="3011464"/>
              <a:ext cx="13111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dirty="0" smtClean="0"/>
                <a:t>Northern Ireland</a:t>
              </a:r>
              <a:endParaRPr lang="en-GB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Scotland</a:t>
            </a:r>
            <a:endParaRPr lang="en-GB" dirty="0"/>
          </a:p>
        </p:txBody>
      </p:sp>
      <p:sp>
        <p:nvSpPr>
          <p:cNvPr id="15" name="Oval 14"/>
          <p:cNvSpPr/>
          <p:nvPr/>
        </p:nvSpPr>
        <p:spPr>
          <a:xfrm>
            <a:off x="3647665" y="1676115"/>
            <a:ext cx="1839139" cy="2140191"/>
          </a:xfrm>
          <a:prstGeom prst="ellipse">
            <a:avLst/>
          </a:prstGeom>
          <a:noFill/>
          <a:ln w="38100">
            <a:solidFill>
              <a:srgbClr val="D81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1932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+mn-lt"/>
              </a:rPr>
              <a:t>Success Criteria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+mn-lt"/>
              </a:rPr>
              <a:t>Aim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idx="4294967295"/>
          </p:nvPr>
        </p:nvSpPr>
        <p:spPr>
          <a:xfrm>
            <a:off x="628650" y="1127760"/>
            <a:ext cx="7886700" cy="1409700"/>
          </a:xfrm>
        </p:spPr>
        <p:txBody>
          <a:bodyPr>
            <a:noAutofit/>
          </a:bodyPr>
          <a:lstStyle/>
          <a:p>
            <a:r>
              <a:rPr lang="en-GB" dirty="0" smtClean="0">
                <a:latin typeface="Twinkl" pitchFamily="50" charset="0"/>
              </a:rPr>
              <a:t>To learn about the United Kingdom</a:t>
            </a:r>
            <a:endParaRPr lang="en-GB" sz="1800" dirty="0">
              <a:latin typeface="Twinkl" pitchFamily="50" charset="0"/>
            </a:endParaRPr>
          </a:p>
        </p:txBody>
      </p:sp>
      <p:sp>
        <p:nvSpPr>
          <p:cNvPr id="20" name="Content Placeholder 15"/>
          <p:cNvSpPr txBox="1">
            <a:spLocks/>
          </p:cNvSpPr>
          <p:nvPr/>
        </p:nvSpPr>
        <p:spPr>
          <a:xfrm>
            <a:off x="628650" y="3466803"/>
            <a:ext cx="7886700" cy="2626022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latin typeface="Twinkl" pitchFamily="50" charset="0"/>
              </a:rPr>
              <a:t>I can find the United Kingdom on a world map.</a:t>
            </a:r>
          </a:p>
          <a:p>
            <a:r>
              <a:rPr lang="en-GB" sz="1800" dirty="0" smtClean="0">
                <a:latin typeface="Twinkl" pitchFamily="50" charset="0"/>
              </a:rPr>
              <a:t>I can find the four countries on a map of the UK.</a:t>
            </a:r>
          </a:p>
          <a:p>
            <a:r>
              <a:rPr lang="en-GB" dirty="0" smtClean="0">
                <a:latin typeface="Twinkl" pitchFamily="50" charset="0"/>
              </a:rPr>
              <a:t>I can talk about the four countries who are part of the </a:t>
            </a:r>
            <a:br>
              <a:rPr lang="en-GB" dirty="0" smtClean="0">
                <a:latin typeface="Twinkl" pitchFamily="50" charset="0"/>
              </a:rPr>
            </a:br>
            <a:r>
              <a:rPr lang="en-GB" dirty="0" smtClean="0">
                <a:latin typeface="Twinkl" pitchFamily="50" charset="0"/>
              </a:rPr>
              <a:t>United Kingdom.</a:t>
            </a:r>
            <a:endParaRPr lang="en-GB" sz="1800" dirty="0">
              <a:latin typeface="Twinkl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2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Physical Features</a:t>
            </a:r>
            <a:endParaRPr lang="en-GB" dirty="0"/>
          </a:p>
        </p:txBody>
      </p:sp>
      <p:sp>
        <p:nvSpPr>
          <p:cNvPr id="33" name="Rectangle 3"/>
          <p:cNvSpPr>
            <a:spLocks noChangeArrowheads="1"/>
          </p:cNvSpPr>
          <p:nvPr/>
        </p:nvSpPr>
        <p:spPr bwMode="auto">
          <a:xfrm>
            <a:off x="569913" y="6556375"/>
            <a:ext cx="79311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800" dirty="0">
                <a:latin typeface="+mn-lt"/>
              </a:rPr>
              <a:t>Photos courtesy of </a:t>
            </a:r>
            <a:r>
              <a:rPr lang="en-GB" altLang="en-US" sz="800" dirty="0" err="1">
                <a:latin typeface="+mn-lt"/>
              </a:rPr>
              <a:t>conner</a:t>
            </a:r>
            <a:r>
              <a:rPr lang="en-GB" altLang="en-US" sz="800" dirty="0">
                <a:latin typeface="+mn-lt"/>
              </a:rPr>
              <a:t> 395 (@flickr.com) granted under creative commons licence attribution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577" y="1448186"/>
            <a:ext cx="3715658" cy="2786743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Oval 33"/>
          <p:cNvSpPr/>
          <p:nvPr/>
        </p:nvSpPr>
        <p:spPr>
          <a:xfrm>
            <a:off x="818620" y="3545912"/>
            <a:ext cx="2677055" cy="2677055"/>
          </a:xfrm>
          <a:prstGeom prst="ellipse">
            <a:avLst/>
          </a:prstGeom>
          <a:solidFill>
            <a:srgbClr val="90C8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altLang="en-US" b="1" dirty="0">
                <a:solidFill>
                  <a:schemeClr val="tx1"/>
                </a:solidFill>
              </a:rPr>
              <a:t>Ben Nevis </a:t>
            </a:r>
          </a:p>
          <a:p>
            <a:pPr algn="ctr">
              <a:defRPr/>
            </a:pPr>
            <a:r>
              <a:rPr lang="en-GB" altLang="en-US" dirty="0">
                <a:solidFill>
                  <a:schemeClr val="tx1"/>
                </a:solidFill>
              </a:rPr>
              <a:t>The highest mountain in the British Isles at 1,344 </a:t>
            </a:r>
            <a:r>
              <a:rPr lang="en-GB" altLang="en-US" dirty="0" smtClean="0">
                <a:solidFill>
                  <a:schemeClr val="tx1"/>
                </a:solidFill>
              </a:rPr>
              <a:t>metres.</a:t>
            </a:r>
            <a:endParaRPr lang="en-GB" altLang="en-US" dirty="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3238" y="3138829"/>
            <a:ext cx="3937000" cy="29527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val 2"/>
          <p:cNvSpPr/>
          <p:nvPr/>
        </p:nvSpPr>
        <p:spPr>
          <a:xfrm>
            <a:off x="5682572" y="1402890"/>
            <a:ext cx="2549527" cy="2549527"/>
          </a:xfrm>
          <a:prstGeom prst="ellipse">
            <a:avLst/>
          </a:prstGeom>
          <a:solidFill>
            <a:srgbClr val="90C8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altLang="en-US" b="1" dirty="0">
                <a:solidFill>
                  <a:schemeClr val="tx1"/>
                </a:solidFill>
              </a:rPr>
              <a:t>Loch Ness </a:t>
            </a:r>
          </a:p>
          <a:p>
            <a:pPr algn="ctr">
              <a:defRPr/>
            </a:pPr>
            <a:r>
              <a:rPr lang="en-GB" altLang="en-US" dirty="0">
                <a:solidFill>
                  <a:schemeClr val="tx1"/>
                </a:solidFill>
              </a:rPr>
              <a:t>A large, deep, freshwater loch extending for approximately 23 miles.</a:t>
            </a:r>
          </a:p>
        </p:txBody>
      </p:sp>
    </p:spTree>
    <p:extLst>
      <p:ext uri="{BB962C8B-B14F-4D97-AF65-F5344CB8AC3E}">
        <p14:creationId xmlns:p14="http://schemas.microsoft.com/office/powerpoint/2010/main" val="968314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3" grpId="0" animBg="1"/>
      <p:bldP spid="3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620" y="1402890"/>
            <a:ext cx="3749437" cy="281207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Human Features</a:t>
            </a:r>
            <a:endParaRPr lang="en-GB" dirty="0"/>
          </a:p>
        </p:txBody>
      </p:sp>
      <p:sp>
        <p:nvSpPr>
          <p:cNvPr id="33" name="Rectangle 3"/>
          <p:cNvSpPr>
            <a:spLocks noChangeArrowheads="1"/>
          </p:cNvSpPr>
          <p:nvPr/>
        </p:nvSpPr>
        <p:spPr bwMode="auto">
          <a:xfrm>
            <a:off x="569913" y="6556375"/>
            <a:ext cx="79311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800" dirty="0">
                <a:latin typeface="+mn-lt"/>
              </a:rPr>
              <a:t>Photos courtesy of mike138 and </a:t>
            </a:r>
            <a:r>
              <a:rPr lang="en-GB" altLang="en-US" sz="800" dirty="0" err="1">
                <a:latin typeface="+mn-lt"/>
              </a:rPr>
              <a:t>kevgibbo</a:t>
            </a:r>
            <a:r>
              <a:rPr lang="en-GB" altLang="en-US" sz="800" dirty="0">
                <a:latin typeface="+mn-lt"/>
              </a:rPr>
              <a:t>(@flickr.com) granted under creative commons licence attribution</a:t>
            </a:r>
          </a:p>
        </p:txBody>
      </p:sp>
      <p:sp>
        <p:nvSpPr>
          <p:cNvPr id="34" name="Oval 33"/>
          <p:cNvSpPr/>
          <p:nvPr/>
        </p:nvSpPr>
        <p:spPr>
          <a:xfrm>
            <a:off x="818621" y="3614549"/>
            <a:ext cx="2477030" cy="2477030"/>
          </a:xfrm>
          <a:prstGeom prst="ellipse">
            <a:avLst/>
          </a:prstGeom>
          <a:solidFill>
            <a:srgbClr val="90C8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altLang="en-US" b="1" dirty="0">
                <a:solidFill>
                  <a:schemeClr val="tx1"/>
                </a:solidFill>
              </a:rPr>
              <a:t>Edinburgh </a:t>
            </a:r>
            <a:r>
              <a:rPr lang="en-GB" altLang="en-US" b="1" dirty="0" smtClean="0">
                <a:solidFill>
                  <a:schemeClr val="tx1"/>
                </a:solidFill>
              </a:rPr>
              <a:t>Castle</a:t>
            </a:r>
          </a:p>
          <a:p>
            <a:pPr algn="ctr">
              <a:defRPr/>
            </a:pPr>
            <a:r>
              <a:rPr lang="en-GB" altLang="en-US" dirty="0">
                <a:solidFill>
                  <a:schemeClr val="tx1"/>
                </a:solidFill>
              </a:rPr>
              <a:t>A historic fortress in the capital city of Edinburgh.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0813" y="3353497"/>
            <a:ext cx="3981286" cy="265253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val 2"/>
          <p:cNvSpPr/>
          <p:nvPr/>
        </p:nvSpPr>
        <p:spPr>
          <a:xfrm>
            <a:off x="6227276" y="1609726"/>
            <a:ext cx="2004824" cy="2004824"/>
          </a:xfrm>
          <a:prstGeom prst="ellipse">
            <a:avLst/>
          </a:prstGeom>
          <a:solidFill>
            <a:srgbClr val="90C8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altLang="en-US" b="1" dirty="0">
                <a:solidFill>
                  <a:schemeClr val="tx1"/>
                </a:solidFill>
              </a:rPr>
              <a:t>Glasgow Cathedral </a:t>
            </a:r>
          </a:p>
          <a:p>
            <a:pPr algn="ctr">
              <a:defRPr/>
            </a:pPr>
            <a:r>
              <a:rPr lang="en-GB" altLang="en-US" dirty="0">
                <a:solidFill>
                  <a:schemeClr val="tx1"/>
                </a:solidFill>
              </a:rPr>
              <a:t>A place of worship.</a:t>
            </a:r>
          </a:p>
        </p:txBody>
      </p:sp>
    </p:spTree>
    <p:extLst>
      <p:ext uri="{BB962C8B-B14F-4D97-AF65-F5344CB8AC3E}">
        <p14:creationId xmlns:p14="http://schemas.microsoft.com/office/powerpoint/2010/main" val="1729845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3" grpId="0" animBg="1"/>
      <p:bldP spid="3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Scottish Foods</a:t>
            </a:r>
            <a:endParaRPr lang="en-GB" dirty="0"/>
          </a:p>
        </p:txBody>
      </p:sp>
      <p:pic>
        <p:nvPicPr>
          <p:cNvPr id="10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05125" y="1374775"/>
            <a:ext cx="2895600" cy="430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8"/>
          <p:cNvSpPr>
            <a:spLocks noChangeArrowheads="1"/>
          </p:cNvSpPr>
          <p:nvPr/>
        </p:nvSpPr>
        <p:spPr bwMode="auto">
          <a:xfrm>
            <a:off x="5661025" y="4589463"/>
            <a:ext cx="2282825" cy="968375"/>
          </a:xfrm>
          <a:prstGeom prst="roundRect">
            <a:avLst>
              <a:gd name="adj" fmla="val 9019"/>
            </a:avLst>
          </a:prstGeom>
          <a:solidFill>
            <a:schemeClr val="bg1"/>
          </a:solidFill>
          <a:ln w="19050">
            <a:solidFill>
              <a:srgbClr val="495397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b="1" dirty="0">
                <a:latin typeface="+mn-lt"/>
              </a:rPr>
              <a:t>Scottish Lowlands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+mn-lt"/>
              </a:rPr>
              <a:t>Whisky and Raspberries</a:t>
            </a:r>
          </a:p>
        </p:txBody>
      </p:sp>
      <p:sp>
        <p:nvSpPr>
          <p:cNvPr id="12" name="TextBox 8"/>
          <p:cNvSpPr>
            <a:spLocks noChangeArrowheads="1"/>
          </p:cNvSpPr>
          <p:nvPr/>
        </p:nvSpPr>
        <p:spPr bwMode="auto">
          <a:xfrm>
            <a:off x="2905125" y="1816100"/>
            <a:ext cx="1447800" cy="40798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rgbClr val="495397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b="1" dirty="0">
                <a:latin typeface="+mn-lt"/>
              </a:rPr>
              <a:t>Haggis</a:t>
            </a:r>
          </a:p>
        </p:txBody>
      </p:sp>
      <p:sp>
        <p:nvSpPr>
          <p:cNvPr id="20" name="TextBox 8"/>
          <p:cNvSpPr>
            <a:spLocks noChangeArrowheads="1"/>
          </p:cNvSpPr>
          <p:nvPr/>
        </p:nvSpPr>
        <p:spPr bwMode="auto">
          <a:xfrm>
            <a:off x="2173288" y="4949825"/>
            <a:ext cx="1704975" cy="7159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rgbClr val="495397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b="1" dirty="0">
                <a:latin typeface="+mn-lt"/>
              </a:rPr>
              <a:t>Scottish Shortbread</a:t>
            </a:r>
          </a:p>
        </p:txBody>
      </p:sp>
      <p:sp>
        <p:nvSpPr>
          <p:cNvPr id="21" name="TextBox 8"/>
          <p:cNvSpPr>
            <a:spLocks noChangeArrowheads="1"/>
          </p:cNvSpPr>
          <p:nvPr/>
        </p:nvSpPr>
        <p:spPr bwMode="auto">
          <a:xfrm>
            <a:off x="5376863" y="2422525"/>
            <a:ext cx="2282825" cy="677863"/>
          </a:xfrm>
          <a:prstGeom prst="roundRect">
            <a:avLst>
              <a:gd name="adj" fmla="val 9019"/>
            </a:avLst>
          </a:prstGeom>
          <a:solidFill>
            <a:schemeClr val="bg1"/>
          </a:solidFill>
          <a:ln w="19050">
            <a:solidFill>
              <a:srgbClr val="495397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b="1" dirty="0">
                <a:latin typeface="+mn-lt"/>
              </a:rPr>
              <a:t>Scottish Highlands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+mn-lt"/>
              </a:rPr>
              <a:t>Highland Cattle</a:t>
            </a:r>
          </a:p>
        </p:txBody>
      </p:sp>
      <p:sp>
        <p:nvSpPr>
          <p:cNvPr id="22" name="TextBox 8"/>
          <p:cNvSpPr>
            <a:spLocks noChangeArrowheads="1"/>
          </p:cNvSpPr>
          <p:nvPr/>
        </p:nvSpPr>
        <p:spPr bwMode="auto">
          <a:xfrm>
            <a:off x="1122363" y="3221038"/>
            <a:ext cx="2282825" cy="677862"/>
          </a:xfrm>
          <a:prstGeom prst="roundRect">
            <a:avLst>
              <a:gd name="adj" fmla="val 9019"/>
            </a:avLst>
          </a:prstGeom>
          <a:solidFill>
            <a:schemeClr val="bg1"/>
          </a:solidFill>
          <a:ln w="19050">
            <a:solidFill>
              <a:srgbClr val="495397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b="1" dirty="0">
                <a:latin typeface="+mn-lt"/>
              </a:rPr>
              <a:t>West Coast </a:t>
            </a:r>
            <a:r>
              <a:rPr lang="en-GB" altLang="en-US" sz="1800" dirty="0">
                <a:latin typeface="+mn-lt"/>
              </a:rPr>
              <a:t>Langoustines</a:t>
            </a:r>
          </a:p>
        </p:txBody>
      </p:sp>
      <p:pic>
        <p:nvPicPr>
          <p:cNvPr id="2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6475" y="3482975"/>
            <a:ext cx="960438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1938" y="4870450"/>
            <a:ext cx="906462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507713">
            <a:off x="4840288" y="4475163"/>
            <a:ext cx="393700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72075" y="4475163"/>
            <a:ext cx="392113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8725" y="4692650"/>
            <a:ext cx="392113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3138" y="2911475"/>
            <a:ext cx="873125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6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41800" y="1974850"/>
            <a:ext cx="712788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82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Weather and Climate</a:t>
            </a:r>
            <a:endParaRPr lang="en-GB" dirty="0"/>
          </a:p>
        </p:txBody>
      </p:sp>
      <p:grpSp>
        <p:nvGrpSpPr>
          <p:cNvPr id="14" name="Group 13"/>
          <p:cNvGrpSpPr/>
          <p:nvPr/>
        </p:nvGrpSpPr>
        <p:grpSpPr>
          <a:xfrm>
            <a:off x="801776" y="1352576"/>
            <a:ext cx="7508111" cy="2914624"/>
            <a:chOff x="801776" y="1352576"/>
            <a:chExt cx="7508111" cy="2439783"/>
          </a:xfrm>
          <a:solidFill>
            <a:schemeClr val="bg1"/>
          </a:solidFill>
        </p:grpSpPr>
        <p:sp>
          <p:nvSpPr>
            <p:cNvPr id="3" name="Rounded Rectangle 2"/>
            <p:cNvSpPr/>
            <p:nvPr/>
          </p:nvSpPr>
          <p:spPr>
            <a:xfrm>
              <a:off x="801776" y="1352576"/>
              <a:ext cx="7508111" cy="2352649"/>
            </a:xfrm>
            <a:prstGeom prst="roundRect">
              <a:avLst/>
            </a:prstGeom>
            <a:grpFill/>
            <a:ln w="38100">
              <a:solidFill>
                <a:srgbClr val="47B1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05016" y="1484035"/>
              <a:ext cx="7101016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dirty="0">
                  <a:cs typeface="Arial" panose="020B0604020202020204" pitchFamily="34" charset="0"/>
                </a:rPr>
                <a:t>The United Kingdom is in the Northern Hemisphere above the Equator.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GB" altLang="en-US" dirty="0">
                <a:cs typeface="Arial" panose="020B0604020202020204" pitchFamily="34" charset="0"/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dirty="0">
                  <a:cs typeface="Arial" panose="020B0604020202020204" pitchFamily="34" charset="0"/>
                </a:rPr>
                <a:t>It is an island and surrounded by sea on all sides, this has an effect on the weather with a changeable climate from day to day.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GB" altLang="en-US" dirty="0">
                <a:cs typeface="Arial" panose="020B0604020202020204" pitchFamily="34" charset="0"/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dirty="0"/>
                <a:t>Generally, the south is usually a little warmer than the north and the west wetter than the east. </a:t>
              </a:r>
              <a:endParaRPr lang="en-GB" altLang="en-US" dirty="0">
                <a:cs typeface="Arial" panose="020B0604020202020204" pitchFamily="34" charset="0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2625" y="3645390"/>
            <a:ext cx="2152907" cy="2629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564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Seasons in the UK</a:t>
            </a:r>
            <a:endParaRPr lang="en-GB" dirty="0"/>
          </a:p>
        </p:txBody>
      </p:sp>
      <p:grpSp>
        <p:nvGrpSpPr>
          <p:cNvPr id="14" name="Group 13"/>
          <p:cNvGrpSpPr/>
          <p:nvPr/>
        </p:nvGrpSpPr>
        <p:grpSpPr>
          <a:xfrm>
            <a:off x="801776" y="1454151"/>
            <a:ext cx="7508111" cy="898522"/>
            <a:chOff x="801776" y="1352576"/>
            <a:chExt cx="7508111" cy="853112"/>
          </a:xfrm>
          <a:solidFill>
            <a:srgbClr val="CFE09B"/>
          </a:solidFill>
        </p:grpSpPr>
        <p:sp>
          <p:nvSpPr>
            <p:cNvPr id="3" name="Rounded Rectangle 2"/>
            <p:cNvSpPr/>
            <p:nvPr/>
          </p:nvSpPr>
          <p:spPr>
            <a:xfrm>
              <a:off x="801776" y="1352576"/>
              <a:ext cx="7508111" cy="853112"/>
            </a:xfrm>
            <a:prstGeom prst="roundRect">
              <a:avLst/>
            </a:prstGeom>
            <a:grpFill/>
            <a:ln w="38100">
              <a:solidFill>
                <a:srgbClr val="85BD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05016" y="1484035"/>
              <a:ext cx="7101016" cy="541033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b="1" dirty="0">
                  <a:cs typeface="Arial" panose="020B0604020202020204" pitchFamily="34" charset="0"/>
                </a:rPr>
                <a:t>Spring: </a:t>
              </a:r>
              <a:r>
                <a:rPr lang="en-GB" altLang="en-US" dirty="0">
                  <a:cs typeface="Arial" panose="020B0604020202020204" pitchFamily="34" charset="0"/>
                </a:rPr>
                <a:t>(March, April and May) rain showers, blossoming trees and flowering plants.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01468" y="2568446"/>
            <a:ext cx="7508111" cy="952475"/>
            <a:chOff x="801776" y="1352576"/>
            <a:chExt cx="7508111" cy="853112"/>
          </a:xfrm>
          <a:solidFill>
            <a:srgbClr val="FFEDAA"/>
          </a:solidFill>
        </p:grpSpPr>
        <p:sp>
          <p:nvSpPr>
            <p:cNvPr id="9" name="Rounded Rectangle 8"/>
            <p:cNvSpPr/>
            <p:nvPr/>
          </p:nvSpPr>
          <p:spPr>
            <a:xfrm>
              <a:off x="801776" y="1352576"/>
              <a:ext cx="7508111" cy="853112"/>
            </a:xfrm>
            <a:prstGeom prst="roundRect">
              <a:avLst/>
            </a:prstGeom>
            <a:grpFill/>
            <a:ln w="38100">
              <a:solidFill>
                <a:srgbClr val="FFB7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005016" y="1484035"/>
              <a:ext cx="7101016" cy="541033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b="1" dirty="0">
                  <a:cs typeface="Arial" panose="020B0604020202020204" pitchFamily="34" charset="0"/>
                </a:rPr>
                <a:t>Summer:</a:t>
              </a:r>
              <a:r>
                <a:rPr lang="en-GB" altLang="en-US" dirty="0">
                  <a:cs typeface="Arial" panose="020B0604020202020204" pitchFamily="34" charset="0"/>
                </a:rPr>
                <a:t> (June, July and August) is the warmest season, with long sunny days, occasional thunderstorms and sometimes heat waves.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801160" y="3734363"/>
            <a:ext cx="7508111" cy="1196822"/>
            <a:chOff x="801776" y="1352576"/>
            <a:chExt cx="7508111" cy="901497"/>
          </a:xfrm>
          <a:solidFill>
            <a:srgbClr val="F9CBCB"/>
          </a:solidFill>
        </p:grpSpPr>
        <p:sp>
          <p:nvSpPr>
            <p:cNvPr id="12" name="Rounded Rectangle 11"/>
            <p:cNvSpPr/>
            <p:nvPr/>
          </p:nvSpPr>
          <p:spPr>
            <a:xfrm>
              <a:off x="801776" y="1352576"/>
              <a:ext cx="7508111" cy="853112"/>
            </a:xfrm>
            <a:prstGeom prst="roundRect">
              <a:avLst/>
            </a:prstGeom>
            <a:grpFill/>
            <a:ln w="38100">
              <a:solidFill>
                <a:srgbClr val="EA51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005016" y="1427066"/>
              <a:ext cx="7101016" cy="8270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b="1" dirty="0">
                  <a:cs typeface="Arial" panose="020B0604020202020204" pitchFamily="34" charset="0"/>
                </a:rPr>
                <a:t>Autumn: </a:t>
              </a:r>
              <a:r>
                <a:rPr lang="en-GB" altLang="en-US" dirty="0">
                  <a:cs typeface="Arial" panose="020B0604020202020204" pitchFamily="34" charset="0"/>
                </a:rPr>
                <a:t>(September, October and November) can be mild and dry or wet and windy. Leaves begin to fall from the trees and the temperature becomes cooler.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00852" y="5080391"/>
            <a:ext cx="7508111" cy="872036"/>
            <a:chOff x="801776" y="1352576"/>
            <a:chExt cx="7508111" cy="853112"/>
          </a:xfrm>
          <a:solidFill>
            <a:srgbClr val="F9CBCB"/>
          </a:solidFill>
        </p:grpSpPr>
        <p:sp>
          <p:nvSpPr>
            <p:cNvPr id="16" name="Rounded Rectangle 15"/>
            <p:cNvSpPr/>
            <p:nvPr/>
          </p:nvSpPr>
          <p:spPr>
            <a:xfrm>
              <a:off x="801776" y="1352576"/>
              <a:ext cx="7508111" cy="853112"/>
            </a:xfrm>
            <a:prstGeom prst="roundRect">
              <a:avLst/>
            </a:prstGeom>
            <a:solidFill>
              <a:srgbClr val="AFDEF9"/>
            </a:solidFill>
            <a:ln w="38100">
              <a:solidFill>
                <a:srgbClr val="0076B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005016" y="1427066"/>
              <a:ext cx="7101016" cy="486844"/>
            </a:xfrm>
            <a:prstGeom prst="rect">
              <a:avLst/>
            </a:prstGeom>
            <a:solidFill>
              <a:srgbClr val="AFDEF9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b="1" dirty="0">
                  <a:cs typeface="Arial" panose="020B0604020202020204" pitchFamily="34" charset="0"/>
                </a:rPr>
                <a:t>Winter:</a:t>
              </a:r>
              <a:r>
                <a:rPr lang="en-GB" altLang="en-US" dirty="0">
                  <a:cs typeface="Arial" panose="020B0604020202020204" pitchFamily="34" charset="0"/>
                </a:rPr>
                <a:t> (December, January and February) </a:t>
              </a:r>
              <a:r>
                <a:rPr lang="en-GB" altLang="en-US" dirty="0" smtClean="0">
                  <a:cs typeface="Arial" panose="020B0604020202020204" pitchFamily="34" charset="0"/>
                </a:rPr>
                <a:t>the coldest </a:t>
              </a:r>
              <a:r>
                <a:rPr lang="en-GB" altLang="en-US" dirty="0">
                  <a:cs typeface="Arial" panose="020B0604020202020204" pitchFamily="34" charset="0"/>
                </a:rPr>
                <a:t>season, with freezing temperatures, icy </a:t>
              </a:r>
              <a:r>
                <a:rPr lang="en-GB" altLang="en-US" dirty="0" smtClean="0">
                  <a:cs typeface="Arial" panose="020B0604020202020204" pitchFamily="34" charset="0"/>
                </a:rPr>
                <a:t>conditions </a:t>
              </a:r>
              <a:r>
                <a:rPr lang="en-GB" altLang="en-US" dirty="0">
                  <a:cs typeface="Arial" panose="020B0604020202020204" pitchFamily="34" charset="0"/>
                </a:rPr>
                <a:t>and sometimes snow.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10920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Flags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1005016" y="1509620"/>
            <a:ext cx="7101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cs typeface="Arial" panose="020B0604020202020204" pitchFamily="34" charset="0"/>
              </a:rPr>
              <a:t>England: </a:t>
            </a:r>
            <a:r>
              <a:rPr lang="en-GB" altLang="en-US" dirty="0">
                <a:cs typeface="Arial" panose="020B0604020202020204" pitchFamily="34" charset="0"/>
              </a:rPr>
              <a:t>St Georges Cross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6375" y="2057400"/>
            <a:ext cx="6164248" cy="3724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64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Flags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1005016" y="1509620"/>
            <a:ext cx="7101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cs typeface="Arial" panose="020B0604020202020204" pitchFamily="34" charset="0"/>
              </a:rPr>
              <a:t>Wales: </a:t>
            </a:r>
            <a:r>
              <a:rPr lang="en-GB" altLang="en-US" dirty="0" err="1">
                <a:cs typeface="Arial" panose="020B0604020202020204" pitchFamily="34" charset="0"/>
              </a:rPr>
              <a:t>Baner</a:t>
            </a:r>
            <a:r>
              <a:rPr lang="en-GB" altLang="en-US" dirty="0">
                <a:cs typeface="Arial" panose="020B0604020202020204" pitchFamily="34" charset="0"/>
              </a:rPr>
              <a:t> </a:t>
            </a:r>
            <a:r>
              <a:rPr lang="en-GB" altLang="en-US" dirty="0" err="1">
                <a:cs typeface="Arial" panose="020B0604020202020204" pitchFamily="34" charset="0"/>
              </a:rPr>
              <a:t>Cymru</a:t>
            </a:r>
            <a:r>
              <a:rPr lang="en-GB" altLang="en-US" dirty="0">
                <a:cs typeface="Arial" panose="020B0604020202020204" pitchFamily="34" charset="0"/>
              </a:rPr>
              <a:t> or Y </a:t>
            </a:r>
            <a:r>
              <a:rPr lang="en-GB" altLang="en-US" dirty="0" err="1">
                <a:cs typeface="Arial" panose="020B0604020202020204" pitchFamily="34" charset="0"/>
              </a:rPr>
              <a:t>Ddraig</a:t>
            </a:r>
            <a:r>
              <a:rPr lang="en-GB" altLang="en-US" dirty="0">
                <a:cs typeface="Arial" panose="020B0604020202020204" pitchFamily="34" charset="0"/>
              </a:rPr>
              <a:t> Goch, meaning The Red Dragon</a:t>
            </a:r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8625" y="2057400"/>
            <a:ext cx="5746750" cy="373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397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Flags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1005016" y="1509620"/>
            <a:ext cx="7101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cs typeface="Arial" panose="020B0604020202020204" pitchFamily="34" charset="0"/>
              </a:rPr>
              <a:t>Northern Ireland: </a:t>
            </a:r>
            <a:r>
              <a:rPr lang="en-GB" altLang="en-US" dirty="0">
                <a:cs typeface="Arial" panose="020B0604020202020204" pitchFamily="34" charset="0"/>
              </a:rPr>
              <a:t>Saint Patrick's Saltire</a:t>
            </a:r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6403" y="2018136"/>
            <a:ext cx="5681663" cy="368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660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Flags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1005016" y="1509620"/>
            <a:ext cx="7101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cs typeface="Arial" panose="020B0604020202020204" pitchFamily="34" charset="0"/>
              </a:rPr>
              <a:t>Scotland: </a:t>
            </a:r>
            <a:r>
              <a:rPr lang="en-GB" altLang="en-US" dirty="0">
                <a:cs typeface="Arial" panose="020B0604020202020204" pitchFamily="34" charset="0"/>
              </a:rPr>
              <a:t>St Andrew’s Cross</a:t>
            </a:r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0847" y="2076450"/>
            <a:ext cx="5692775" cy="369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652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687470"/>
            <a:ext cx="8220075" cy="994306"/>
          </a:xfrm>
        </p:spPr>
        <p:txBody>
          <a:bodyPr/>
          <a:lstStyle/>
          <a:p>
            <a:pPr algn="ctr"/>
            <a:r>
              <a:rPr lang="en-GB" sz="3600" dirty="0" smtClean="0"/>
              <a:t>Interesting Facts About </a:t>
            </a:r>
            <a:br>
              <a:rPr lang="en-GB" sz="3600" dirty="0" smtClean="0"/>
            </a:br>
            <a:r>
              <a:rPr lang="en-GB" sz="3600" dirty="0" smtClean="0"/>
              <a:t>The United Kingdom</a:t>
            </a:r>
            <a:endParaRPr lang="en-GB" sz="3600" dirty="0"/>
          </a:p>
        </p:txBody>
      </p:sp>
      <p:sp>
        <p:nvSpPr>
          <p:cNvPr id="3" name="Rounded Rectangle 2"/>
          <p:cNvSpPr/>
          <p:nvPr/>
        </p:nvSpPr>
        <p:spPr>
          <a:xfrm>
            <a:off x="801776" y="1828826"/>
            <a:ext cx="7508111" cy="340957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47B1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1005016" y="1981570"/>
            <a:ext cx="7101016" cy="3256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dirty="0">
                <a:cs typeface="Arial" panose="020B0604020202020204" pitchFamily="34" charset="0"/>
              </a:rPr>
              <a:t>The English drink more tea than anywhere else in the world.</a:t>
            </a: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GB" altLang="en-US" dirty="0">
              <a:cs typeface="Arial" panose="020B0604020202020204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dirty="0">
                <a:cs typeface="Arial" panose="020B0604020202020204" pitchFamily="34" charset="0"/>
              </a:rPr>
              <a:t>Chickens outnumber humans in England.</a:t>
            </a: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GB" altLang="en-US" dirty="0">
              <a:cs typeface="Arial" panose="020B0604020202020204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dirty="0">
                <a:cs typeface="Arial" panose="020B0604020202020204" pitchFamily="34" charset="0"/>
              </a:rPr>
              <a:t>Windsor Castle is the largest royal home in the world.</a:t>
            </a: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GB" altLang="en-US" dirty="0">
              <a:cs typeface="Arial" panose="020B0604020202020204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dirty="0">
                <a:cs typeface="Arial" panose="020B0604020202020204" pitchFamily="34" charset="0"/>
              </a:rPr>
              <a:t>A past king called William the Conqueror ordered everyone to be in their beds by 8pm.</a:t>
            </a: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GB" altLang="en-US" dirty="0">
              <a:cs typeface="Arial" panose="020B0604020202020204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dirty="0">
                <a:cs typeface="Arial" panose="020B0604020202020204" pitchFamily="34" charset="0"/>
              </a:rPr>
              <a:t>The sports football, rugby and cricket were all created in the United Kingdom.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1217" y="4895850"/>
            <a:ext cx="1731910" cy="138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958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>
                <a:latin typeface="+mn-lt"/>
              </a:rPr>
              <a:t>Starter Activity</a:t>
            </a:r>
            <a:endParaRPr lang="en-GB" sz="3600" dirty="0"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776" y="2751437"/>
            <a:ext cx="2416514" cy="685800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801776" y="1352576"/>
            <a:ext cx="7508111" cy="1186248"/>
            <a:chOff x="801776" y="1352576"/>
            <a:chExt cx="7508111" cy="1186248"/>
          </a:xfrm>
        </p:grpSpPr>
        <p:sp>
          <p:nvSpPr>
            <p:cNvPr id="4" name="Rounded Rectangle 3"/>
            <p:cNvSpPr/>
            <p:nvPr/>
          </p:nvSpPr>
          <p:spPr>
            <a:xfrm>
              <a:off x="801776" y="1352576"/>
              <a:ext cx="7508111" cy="1186248"/>
            </a:xfrm>
            <a:prstGeom prst="roundRect">
              <a:avLst/>
            </a:prstGeom>
            <a:solidFill>
              <a:srgbClr val="AFDEF9"/>
            </a:solidFill>
            <a:ln w="38100">
              <a:solidFill>
                <a:srgbClr val="47B1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005016" y="1484035"/>
              <a:ext cx="710101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What do you already know about the United Kingdom?</a:t>
              </a:r>
            </a:p>
            <a:p>
              <a:pPr algn="ctr"/>
              <a:endParaRPr lang="en-GB" dirty="0"/>
            </a:p>
            <a:p>
              <a:pPr algn="ctr"/>
              <a:r>
                <a:rPr lang="en-GB" dirty="0" smtClean="0"/>
                <a:t>Think, pair, share your ideas!</a:t>
              </a:r>
              <a:endParaRPr lang="en-GB" dirty="0"/>
            </a:p>
          </p:txBody>
        </p:sp>
      </p:grpSp>
      <p:sp>
        <p:nvSpPr>
          <p:cNvPr id="9" name="Cloud Callout 8"/>
          <p:cNvSpPr/>
          <p:nvPr/>
        </p:nvSpPr>
        <p:spPr>
          <a:xfrm>
            <a:off x="3341855" y="3025805"/>
            <a:ext cx="4968032" cy="3154632"/>
          </a:xfrm>
          <a:prstGeom prst="cloudCallout">
            <a:avLst>
              <a:gd name="adj1" fmla="val -61603"/>
              <a:gd name="adj2" fmla="val -4081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 rot="20714398">
            <a:off x="5231701" y="3419655"/>
            <a:ext cx="118834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600" b="1" dirty="0" smtClean="0">
                <a:solidFill>
                  <a:srgbClr val="F9B000"/>
                </a:solidFill>
              </a:rPr>
              <a:t>?</a:t>
            </a:r>
            <a:endParaRPr lang="en-GB" sz="16600" b="1" dirty="0">
              <a:solidFill>
                <a:srgbClr val="F9B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rot="159354">
            <a:off x="6209339" y="3084875"/>
            <a:ext cx="118834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800" b="1" dirty="0" smtClean="0">
                <a:solidFill>
                  <a:srgbClr val="EA516C"/>
                </a:solidFill>
              </a:rPr>
              <a:t>?</a:t>
            </a:r>
            <a:endParaRPr lang="en-GB" sz="13800" b="1" dirty="0">
              <a:solidFill>
                <a:srgbClr val="EA516C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 rot="19798406">
            <a:off x="4200515" y="3451876"/>
            <a:ext cx="118834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800" b="1" dirty="0" smtClean="0">
                <a:solidFill>
                  <a:srgbClr val="25B7BC"/>
                </a:solidFill>
              </a:rPr>
              <a:t>?</a:t>
            </a:r>
            <a:endParaRPr lang="en-GB" sz="13800" b="1" dirty="0">
              <a:solidFill>
                <a:srgbClr val="25B7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  <p:bldP spid="12" grpId="1"/>
      <p:bldP spid="15" grpId="0"/>
      <p:bldP spid="15" grpId="1"/>
      <p:bldP spid="18" grpId="0"/>
      <p:bldP spid="18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611099"/>
            <a:ext cx="8220075" cy="994306"/>
          </a:xfrm>
        </p:spPr>
        <p:txBody>
          <a:bodyPr/>
          <a:lstStyle/>
          <a:p>
            <a:pPr algn="ctr"/>
            <a:r>
              <a:rPr lang="en-GB" dirty="0" smtClean="0"/>
              <a:t>Plenary</a:t>
            </a:r>
            <a:endParaRPr lang="en-GB" dirty="0"/>
          </a:p>
        </p:txBody>
      </p:sp>
      <p:sp>
        <p:nvSpPr>
          <p:cNvPr id="3" name="Rounded Rectangle 2"/>
          <p:cNvSpPr/>
          <p:nvPr/>
        </p:nvSpPr>
        <p:spPr>
          <a:xfrm>
            <a:off x="801776" y="1605405"/>
            <a:ext cx="7508111" cy="251457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47B1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1005016" y="1847029"/>
            <a:ext cx="71010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dirty="0">
                <a:cs typeface="Arial" panose="020B0604020202020204" pitchFamily="34" charset="0"/>
              </a:rPr>
              <a:t>Share with your partner three new facts about the United Kingdom.</a:t>
            </a: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GB" altLang="en-US" dirty="0">
              <a:cs typeface="Arial" panose="020B0604020202020204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dirty="0">
                <a:cs typeface="Arial" panose="020B0604020202020204" pitchFamily="34" charset="0"/>
              </a:rPr>
              <a:t>How many countries are there in the UK?</a:t>
            </a: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GB" altLang="en-US" dirty="0">
              <a:cs typeface="Arial" panose="020B0604020202020204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dirty="0">
                <a:cs typeface="Arial" panose="020B0604020202020204" pitchFamily="34" charset="0"/>
              </a:rPr>
              <a:t>If you could go anywhere in the UK, where would you go and what would you do?</a:t>
            </a:r>
          </a:p>
        </p:txBody>
      </p:sp>
      <p:pic>
        <p:nvPicPr>
          <p:cNvPr id="6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8584" y="4361603"/>
            <a:ext cx="2653880" cy="1723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5810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2586" y="1484035"/>
            <a:ext cx="7249297" cy="46873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Continents</a:t>
            </a:r>
            <a:endParaRPr lang="en-GB" dirty="0"/>
          </a:p>
        </p:txBody>
      </p:sp>
      <p:grpSp>
        <p:nvGrpSpPr>
          <p:cNvPr id="14" name="Group 13"/>
          <p:cNvGrpSpPr/>
          <p:nvPr/>
        </p:nvGrpSpPr>
        <p:grpSpPr>
          <a:xfrm>
            <a:off x="801776" y="1352576"/>
            <a:ext cx="7508111" cy="649219"/>
            <a:chOff x="801776" y="1352576"/>
            <a:chExt cx="7508111" cy="649219"/>
          </a:xfrm>
        </p:grpSpPr>
        <p:sp>
          <p:nvSpPr>
            <p:cNvPr id="3" name="Rounded Rectangle 2"/>
            <p:cNvSpPr/>
            <p:nvPr/>
          </p:nvSpPr>
          <p:spPr>
            <a:xfrm>
              <a:off x="801776" y="1352576"/>
              <a:ext cx="7508111" cy="649219"/>
            </a:xfrm>
            <a:prstGeom prst="roundRect">
              <a:avLst/>
            </a:prstGeom>
            <a:solidFill>
              <a:srgbClr val="AFDEF9"/>
            </a:solidFill>
            <a:ln w="38100">
              <a:solidFill>
                <a:srgbClr val="47B1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05016" y="1484035"/>
              <a:ext cx="71010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In which continent can the United Kingdom be found?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-584887" y="5410981"/>
            <a:ext cx="4508930" cy="513276"/>
            <a:chOff x="-584887" y="5410981"/>
            <a:chExt cx="4508930" cy="513276"/>
          </a:xfrm>
        </p:grpSpPr>
        <p:grpSp>
          <p:nvGrpSpPr>
            <p:cNvPr id="11" name="Group 10"/>
            <p:cNvGrpSpPr/>
            <p:nvPr/>
          </p:nvGrpSpPr>
          <p:grpSpPr>
            <a:xfrm>
              <a:off x="-584887" y="5410981"/>
              <a:ext cx="4508930" cy="513276"/>
              <a:chOff x="-584887" y="5410981"/>
              <a:chExt cx="4508930" cy="513276"/>
            </a:xfrm>
          </p:grpSpPr>
          <p:sp>
            <p:nvSpPr>
              <p:cNvPr id="8" name="Rounded Rectangle 7"/>
              <p:cNvSpPr/>
              <p:nvPr/>
            </p:nvSpPr>
            <p:spPr>
              <a:xfrm>
                <a:off x="-584887" y="5410982"/>
                <a:ext cx="4300151" cy="513275"/>
              </a:xfrm>
              <a:prstGeom prst="roundRect">
                <a:avLst/>
              </a:prstGeom>
              <a:solidFill>
                <a:srgbClr val="00A8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3410768" y="5410981"/>
                <a:ext cx="513275" cy="513275"/>
              </a:xfrm>
              <a:prstGeom prst="ellipse">
                <a:avLst/>
              </a:prstGeom>
              <a:solidFill>
                <a:srgbClr val="00A8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1496558" y="5477534"/>
              <a:ext cx="2343666" cy="380168"/>
            </a:xfrm>
            <a:prstGeom prst="rect">
              <a:avLst/>
            </a:prstGeom>
            <a:solidFill>
              <a:srgbClr val="00A8E7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chemeClr val="bg1"/>
                  </a:solidFill>
                </a:rPr>
                <a:t>Click me to find out!</a:t>
              </a:r>
              <a:endParaRPr lang="en-GB" dirty="0">
                <a:solidFill>
                  <a:schemeClr val="bg1"/>
                </a:solidFill>
              </a:endParaRPr>
            </a:p>
          </p:txBody>
        </p:sp>
      </p:grpSp>
      <p:sp>
        <p:nvSpPr>
          <p:cNvPr id="15" name="Oval 14"/>
          <p:cNvSpPr/>
          <p:nvPr/>
        </p:nvSpPr>
        <p:spPr>
          <a:xfrm>
            <a:off x="4020065" y="2767914"/>
            <a:ext cx="502508" cy="502508"/>
          </a:xfrm>
          <a:prstGeom prst="ellipse">
            <a:avLst/>
          </a:prstGeom>
          <a:noFill/>
          <a:ln w="28575">
            <a:solidFill>
              <a:srgbClr val="D81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4668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/>
          <p:cNvSpPr/>
          <p:nvPr/>
        </p:nvSpPr>
        <p:spPr>
          <a:xfrm>
            <a:off x="2632386" y="1745050"/>
            <a:ext cx="3916696" cy="45102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9B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1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4270" y="1921079"/>
            <a:ext cx="3294498" cy="4077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750744"/>
            <a:ext cx="8220075" cy="994306"/>
          </a:xfrm>
        </p:spPr>
        <p:txBody>
          <a:bodyPr/>
          <a:lstStyle/>
          <a:p>
            <a:pPr algn="ctr"/>
            <a:r>
              <a:rPr lang="en-GB" sz="3200" dirty="0" smtClean="0"/>
              <a:t>What Are The Four Countries Of </a:t>
            </a:r>
            <a:br>
              <a:rPr lang="en-GB" sz="3200" dirty="0" smtClean="0"/>
            </a:br>
            <a:r>
              <a:rPr lang="en-GB" sz="3200" dirty="0" smtClean="0"/>
              <a:t>The United Kingdom?</a:t>
            </a:r>
            <a:endParaRPr lang="en-GB" sz="32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-288474" y="4468030"/>
            <a:ext cx="2825064" cy="880704"/>
            <a:chOff x="801776" y="1352576"/>
            <a:chExt cx="7508111" cy="649219"/>
          </a:xfrm>
          <a:solidFill>
            <a:srgbClr val="00B0F0"/>
          </a:solidFill>
        </p:grpSpPr>
        <p:sp>
          <p:nvSpPr>
            <p:cNvPr id="3" name="Rounded Rectangle 2"/>
            <p:cNvSpPr/>
            <p:nvPr/>
          </p:nvSpPr>
          <p:spPr>
            <a:xfrm>
              <a:off x="801776" y="1352576"/>
              <a:ext cx="7508111" cy="649219"/>
            </a:xfrm>
            <a:prstGeom prst="roundRect">
              <a:avLst/>
            </a:prstGeom>
            <a:grpFill/>
            <a:ln w="38100">
              <a:solidFill>
                <a:srgbClr val="47B1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886143" y="1428985"/>
              <a:ext cx="5219893" cy="37619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dirty="0" smtClean="0">
                  <a:solidFill>
                    <a:schemeClr val="bg1"/>
                  </a:solidFill>
                </a:rPr>
                <a:t>Think, pair, share your ideas.</a:t>
              </a:r>
              <a:endParaRPr lang="en-GB" dirty="0">
                <a:solidFill>
                  <a:schemeClr val="bg1"/>
                </a:solidFill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746738" y="5452387"/>
            <a:ext cx="1752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/>
              <a:t>Click to see each country.</a:t>
            </a:r>
            <a:endParaRPr lang="en-GB" dirty="0"/>
          </a:p>
        </p:txBody>
      </p:sp>
      <p:grpSp>
        <p:nvGrpSpPr>
          <p:cNvPr id="36" name="Group 35"/>
          <p:cNvGrpSpPr/>
          <p:nvPr/>
        </p:nvGrpSpPr>
        <p:grpSpPr>
          <a:xfrm>
            <a:off x="4072712" y="3096172"/>
            <a:ext cx="2381154" cy="3366414"/>
            <a:chOff x="2748360" y="3096172"/>
            <a:chExt cx="2381154" cy="3366414"/>
          </a:xfrm>
        </p:grpSpPr>
        <p:pic>
          <p:nvPicPr>
            <p:cNvPr id="27" name="Picture 2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8360" y="3096172"/>
              <a:ext cx="2381154" cy="3366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TextBox 32"/>
            <p:cNvSpPr txBox="1"/>
            <p:nvPr/>
          </p:nvSpPr>
          <p:spPr>
            <a:xfrm>
              <a:off x="2754688" y="4723716"/>
              <a:ext cx="1964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dirty="0" smtClean="0"/>
                <a:t>England</a:t>
              </a:r>
              <a:endParaRPr lang="en-GB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2490513" y="4493057"/>
            <a:ext cx="2570567" cy="1108336"/>
            <a:chOff x="2498902" y="4509835"/>
            <a:chExt cx="2570567" cy="1108336"/>
          </a:xfrm>
        </p:grpSpPr>
        <p:pic>
          <p:nvPicPr>
            <p:cNvPr id="21" name="Picture 12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4622" y="4509835"/>
              <a:ext cx="714847" cy="888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TextBox 33"/>
            <p:cNvSpPr txBox="1"/>
            <p:nvPr/>
          </p:nvSpPr>
          <p:spPr>
            <a:xfrm>
              <a:off x="2498902" y="5248839"/>
              <a:ext cx="1964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dirty="0" smtClean="0"/>
                <a:t>Wales</a:t>
              </a:r>
              <a:endParaRPr lang="en-GB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788754" y="1907092"/>
            <a:ext cx="2417949" cy="2059410"/>
            <a:chOff x="3788754" y="1907092"/>
            <a:chExt cx="2417949" cy="2059410"/>
          </a:xfrm>
        </p:grpSpPr>
        <p:pic>
          <p:nvPicPr>
            <p:cNvPr id="18" name="Picture 7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8754" y="1907092"/>
              <a:ext cx="1387128" cy="2059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TextBox 31"/>
            <p:cNvSpPr txBox="1"/>
            <p:nvPr/>
          </p:nvSpPr>
          <p:spPr>
            <a:xfrm>
              <a:off x="4242623" y="2819168"/>
              <a:ext cx="1964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dirty="0" smtClean="0"/>
                <a:t>Scotland</a:t>
              </a:r>
              <a:endParaRPr lang="en-GB" dirty="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2583605" y="3011464"/>
            <a:ext cx="1729811" cy="1268018"/>
            <a:chOff x="2583605" y="3011464"/>
            <a:chExt cx="1729811" cy="1268018"/>
          </a:xfrm>
        </p:grpSpPr>
        <p:pic>
          <p:nvPicPr>
            <p:cNvPr id="24" name="Picture 8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8940" y="3664789"/>
              <a:ext cx="704476" cy="6146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TextBox 34"/>
            <p:cNvSpPr txBox="1"/>
            <p:nvPr/>
          </p:nvSpPr>
          <p:spPr>
            <a:xfrm>
              <a:off x="2583605" y="3011464"/>
              <a:ext cx="13111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dirty="0" smtClean="0"/>
                <a:t>Northern Ireland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115359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750744"/>
            <a:ext cx="8220075" cy="994306"/>
          </a:xfrm>
        </p:spPr>
        <p:txBody>
          <a:bodyPr/>
          <a:lstStyle/>
          <a:p>
            <a:pPr algn="ctr"/>
            <a:r>
              <a:rPr lang="en-GB" sz="3200" dirty="0" smtClean="0"/>
              <a:t>What Are The Physical </a:t>
            </a:r>
            <a:br>
              <a:rPr lang="en-GB" sz="3200" dirty="0" smtClean="0"/>
            </a:br>
            <a:r>
              <a:rPr lang="en-GB" sz="3200" dirty="0" smtClean="0"/>
              <a:t>And Human Features?</a:t>
            </a:r>
            <a:endParaRPr lang="en-GB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5818" y="2533473"/>
            <a:ext cx="2602833" cy="259954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762000" y="2785297"/>
            <a:ext cx="2286000" cy="2188089"/>
            <a:chOff x="762000" y="1996733"/>
            <a:chExt cx="2286000" cy="2188089"/>
          </a:xfrm>
        </p:grpSpPr>
        <p:sp>
          <p:nvSpPr>
            <p:cNvPr id="45" name="Rounded Rectangle 44"/>
            <p:cNvSpPr/>
            <p:nvPr/>
          </p:nvSpPr>
          <p:spPr>
            <a:xfrm>
              <a:off x="762000" y="1996733"/>
              <a:ext cx="2286000" cy="21880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18A0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848406" y="2818561"/>
              <a:ext cx="211179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describe the natural environment of </a:t>
              </a:r>
              <a:r>
                <a:rPr lang="en-GB" dirty="0" smtClean="0"/>
                <a:t/>
              </a:r>
              <a:br>
                <a:rPr lang="en-GB" dirty="0" smtClean="0"/>
              </a:br>
              <a:r>
                <a:rPr lang="en-GB" dirty="0" smtClean="0"/>
                <a:t>a place.</a:t>
              </a:r>
              <a:endParaRPr lang="en-GB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086469" y="1996733"/>
            <a:ext cx="2286000" cy="3784942"/>
            <a:chOff x="6086469" y="1996733"/>
            <a:chExt cx="2286000" cy="3784942"/>
          </a:xfrm>
        </p:grpSpPr>
        <p:sp>
          <p:nvSpPr>
            <p:cNvPr id="47" name="Rounded Rectangle 46"/>
            <p:cNvSpPr/>
            <p:nvPr/>
          </p:nvSpPr>
          <p:spPr>
            <a:xfrm>
              <a:off x="6086469" y="1996733"/>
              <a:ext cx="2286000" cy="3784942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9B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172875" y="2785297"/>
              <a:ext cx="2111792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are ways in which people have made changes to the land. For example, a motorway, statue or pier are features built by humans which have altered the way it looks.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39775" y="2676087"/>
            <a:ext cx="2330597" cy="788565"/>
            <a:chOff x="739775" y="1887523"/>
            <a:chExt cx="2330597" cy="788565"/>
          </a:xfrm>
        </p:grpSpPr>
        <p:grpSp>
          <p:nvGrpSpPr>
            <p:cNvPr id="8" name="Group 7"/>
            <p:cNvGrpSpPr/>
            <p:nvPr/>
          </p:nvGrpSpPr>
          <p:grpSpPr>
            <a:xfrm>
              <a:off x="739775" y="1887523"/>
              <a:ext cx="2330597" cy="788565"/>
              <a:chOff x="762000" y="1887523"/>
              <a:chExt cx="2308372" cy="788565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762000" y="1887523"/>
                <a:ext cx="2308372" cy="788565"/>
              </a:xfrm>
              <a:prstGeom prst="roundRect">
                <a:avLst/>
              </a:prstGeom>
              <a:solidFill>
                <a:srgbClr val="00A8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762000" y="2489200"/>
                <a:ext cx="2308372" cy="186887"/>
              </a:xfrm>
              <a:prstGeom prst="rect">
                <a:avLst/>
              </a:prstGeom>
              <a:solidFill>
                <a:srgbClr val="00A8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52" name="TextBox 51"/>
            <p:cNvSpPr txBox="1"/>
            <p:nvPr/>
          </p:nvSpPr>
          <p:spPr>
            <a:xfrm>
              <a:off x="848406" y="2097139"/>
              <a:ext cx="21117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 smtClean="0">
                  <a:solidFill>
                    <a:schemeClr val="bg1"/>
                  </a:solidFill>
                </a:rPr>
                <a:t>Physical Features</a:t>
              </a:r>
              <a:endParaRPr lang="en-GB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064244" y="1887523"/>
            <a:ext cx="2330597" cy="788565"/>
            <a:chOff x="6064244" y="1887523"/>
            <a:chExt cx="2330597" cy="788565"/>
          </a:xfrm>
        </p:grpSpPr>
        <p:grpSp>
          <p:nvGrpSpPr>
            <p:cNvPr id="49" name="Group 48"/>
            <p:cNvGrpSpPr/>
            <p:nvPr/>
          </p:nvGrpSpPr>
          <p:grpSpPr>
            <a:xfrm>
              <a:off x="6064244" y="1887523"/>
              <a:ext cx="2330597" cy="788565"/>
              <a:chOff x="762000" y="1887523"/>
              <a:chExt cx="2308372" cy="788565"/>
            </a:xfrm>
            <a:solidFill>
              <a:srgbClr val="F9B000"/>
            </a:solidFill>
          </p:grpSpPr>
          <p:sp>
            <p:nvSpPr>
              <p:cNvPr id="50" name="Rounded Rectangle 49"/>
              <p:cNvSpPr/>
              <p:nvPr/>
            </p:nvSpPr>
            <p:spPr>
              <a:xfrm>
                <a:off x="762000" y="1887523"/>
                <a:ext cx="2308372" cy="788565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762000" y="2489200"/>
                <a:ext cx="2308372" cy="18688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53" name="TextBox 52"/>
            <p:cNvSpPr txBox="1"/>
            <p:nvPr/>
          </p:nvSpPr>
          <p:spPr>
            <a:xfrm>
              <a:off x="6172875" y="2097139"/>
              <a:ext cx="21117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 smtClean="0">
                  <a:solidFill>
                    <a:schemeClr val="bg1"/>
                  </a:solidFill>
                </a:rPr>
                <a:t>Human Features</a:t>
              </a:r>
              <a:endParaRPr lang="en-GB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4684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/>
          <p:cNvSpPr/>
          <p:nvPr/>
        </p:nvSpPr>
        <p:spPr>
          <a:xfrm>
            <a:off x="1869040" y="1387551"/>
            <a:ext cx="5408059" cy="485132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ACDD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35220" y="1706893"/>
            <a:ext cx="3294498" cy="4077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4053662" y="2881986"/>
            <a:ext cx="2381154" cy="3366414"/>
            <a:chOff x="2748360" y="3096172"/>
            <a:chExt cx="2381154" cy="3366414"/>
          </a:xfrm>
        </p:grpSpPr>
        <p:pic>
          <p:nvPicPr>
            <p:cNvPr id="18" name="Picture 2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8360" y="3096172"/>
              <a:ext cx="2381154" cy="3366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2754688" y="4723716"/>
              <a:ext cx="1964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dirty="0" smtClean="0"/>
                <a:t>England</a:t>
              </a:r>
              <a:endParaRPr lang="en-GB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471463" y="4278871"/>
            <a:ext cx="2570567" cy="1108336"/>
            <a:chOff x="2498902" y="4509835"/>
            <a:chExt cx="2570567" cy="1108336"/>
          </a:xfrm>
        </p:grpSpPr>
        <p:pic>
          <p:nvPicPr>
            <p:cNvPr id="21" name="Picture 12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4622" y="4509835"/>
              <a:ext cx="714847" cy="888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>
              <a:off x="2498902" y="5248839"/>
              <a:ext cx="1964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dirty="0" smtClean="0"/>
                <a:t>Wales</a:t>
              </a:r>
              <a:endParaRPr lang="en-GB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769704" y="1692906"/>
            <a:ext cx="2417949" cy="2059410"/>
            <a:chOff x="3788754" y="1907092"/>
            <a:chExt cx="2417949" cy="2059410"/>
          </a:xfrm>
        </p:grpSpPr>
        <p:pic>
          <p:nvPicPr>
            <p:cNvPr id="24" name="Picture 7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8754" y="1907092"/>
              <a:ext cx="1387128" cy="2059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TextBox 24"/>
            <p:cNvSpPr txBox="1"/>
            <p:nvPr/>
          </p:nvSpPr>
          <p:spPr>
            <a:xfrm>
              <a:off x="4242623" y="2819168"/>
              <a:ext cx="1964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dirty="0" smtClean="0"/>
                <a:t>Scotland</a:t>
              </a:r>
              <a:endParaRPr lang="en-GB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564555" y="2797278"/>
            <a:ext cx="1729811" cy="1268018"/>
            <a:chOff x="2583605" y="3011464"/>
            <a:chExt cx="1729811" cy="1268018"/>
          </a:xfrm>
        </p:grpSpPr>
        <p:pic>
          <p:nvPicPr>
            <p:cNvPr id="27" name="Picture 8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8940" y="3664789"/>
              <a:ext cx="704476" cy="6146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TextBox 27"/>
            <p:cNvSpPr txBox="1"/>
            <p:nvPr/>
          </p:nvSpPr>
          <p:spPr>
            <a:xfrm>
              <a:off x="2583605" y="3011464"/>
              <a:ext cx="13111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dirty="0" smtClean="0"/>
                <a:t>Northern Ireland</a:t>
              </a:r>
              <a:endParaRPr lang="en-GB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England</a:t>
            </a:r>
            <a:endParaRPr lang="en-GB" dirty="0"/>
          </a:p>
        </p:txBody>
      </p:sp>
      <p:sp>
        <p:nvSpPr>
          <p:cNvPr id="15" name="Oval 14"/>
          <p:cNvSpPr/>
          <p:nvPr/>
        </p:nvSpPr>
        <p:spPr>
          <a:xfrm>
            <a:off x="4719501" y="3600390"/>
            <a:ext cx="1594534" cy="2183694"/>
          </a:xfrm>
          <a:prstGeom prst="ellipse">
            <a:avLst/>
          </a:prstGeom>
          <a:noFill/>
          <a:ln w="38100">
            <a:solidFill>
              <a:srgbClr val="D81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8718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Physical Features</a:t>
            </a:r>
            <a:endParaRPr lang="en-GB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312" y="1473201"/>
            <a:ext cx="3989370" cy="26595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4426" y="3454766"/>
            <a:ext cx="3917618" cy="261110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val 2"/>
          <p:cNvSpPr/>
          <p:nvPr/>
        </p:nvSpPr>
        <p:spPr>
          <a:xfrm>
            <a:off x="5638899" y="1200017"/>
            <a:ext cx="3205946" cy="3205946"/>
          </a:xfrm>
          <a:prstGeom prst="ellipse">
            <a:avLst/>
          </a:prstGeom>
          <a:solidFill>
            <a:srgbClr val="AC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altLang="en-US" b="1" dirty="0">
                <a:solidFill>
                  <a:schemeClr val="tx1"/>
                </a:solidFill>
              </a:rPr>
              <a:t>White Cliffs of Dover </a:t>
            </a:r>
          </a:p>
          <a:p>
            <a:pPr algn="ctr">
              <a:defRPr/>
            </a:pPr>
            <a:r>
              <a:rPr lang="en-GB" altLang="en-US" dirty="0">
                <a:solidFill>
                  <a:schemeClr val="tx1"/>
                </a:solidFill>
              </a:rPr>
              <a:t>Cliffs that form part of England’s coastline. The cliffs contain chalk and streaks of dark flint. 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3" name="Rectangle 3"/>
          <p:cNvSpPr>
            <a:spLocks noChangeArrowheads="1"/>
          </p:cNvSpPr>
          <p:nvPr/>
        </p:nvSpPr>
        <p:spPr bwMode="auto">
          <a:xfrm>
            <a:off x="569913" y="6556375"/>
            <a:ext cx="79311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800" dirty="0">
                <a:latin typeface="+mn-lt"/>
              </a:rPr>
              <a:t>Photos courtesy of Karen Roe, </a:t>
            </a:r>
            <a:r>
              <a:rPr lang="en-GB" altLang="en-US" sz="800" dirty="0" err="1">
                <a:latin typeface="+mn-lt"/>
              </a:rPr>
              <a:t>kevgibbo</a:t>
            </a:r>
            <a:r>
              <a:rPr lang="en-GB" altLang="en-US" sz="800" dirty="0">
                <a:latin typeface="+mn-lt"/>
              </a:rPr>
              <a:t>, Steven's Transport Photos and Stuart Pinfold (@flickr.com) granted under creative commons licence attribution</a:t>
            </a:r>
          </a:p>
        </p:txBody>
      </p:sp>
      <p:sp>
        <p:nvSpPr>
          <p:cNvPr id="34" name="Oval 33"/>
          <p:cNvSpPr/>
          <p:nvPr/>
        </p:nvSpPr>
        <p:spPr>
          <a:xfrm>
            <a:off x="818620" y="3545912"/>
            <a:ext cx="2619905" cy="2619905"/>
          </a:xfrm>
          <a:prstGeom prst="ellipse">
            <a:avLst/>
          </a:prstGeom>
          <a:solidFill>
            <a:srgbClr val="AC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altLang="en-US" b="1" dirty="0">
                <a:solidFill>
                  <a:schemeClr val="tx1"/>
                </a:solidFill>
              </a:rPr>
              <a:t>Cheddar Gorge </a:t>
            </a:r>
          </a:p>
          <a:p>
            <a:pPr algn="ctr">
              <a:defRPr/>
            </a:pPr>
            <a:r>
              <a:rPr lang="en-GB" altLang="en-US" dirty="0">
                <a:solidFill>
                  <a:schemeClr val="tx1"/>
                </a:solidFill>
              </a:rPr>
              <a:t>Britain's biggest Gorge with dramatic cliffs and caves and caverns</a:t>
            </a:r>
            <a:r>
              <a:rPr lang="en-GB" altLang="en-US" dirty="0" smtClean="0">
                <a:solidFill>
                  <a:schemeClr val="tx1"/>
                </a:solidFill>
              </a:rPr>
              <a:t>.</a:t>
            </a:r>
            <a:endParaRPr lang="en-GB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329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4" grpId="0" animBg="1"/>
      <p:bldP spid="3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Human Features</a:t>
            </a:r>
            <a:endParaRPr lang="en-GB" dirty="0"/>
          </a:p>
        </p:txBody>
      </p:sp>
      <p:sp>
        <p:nvSpPr>
          <p:cNvPr id="33" name="Rectangle 3"/>
          <p:cNvSpPr>
            <a:spLocks noChangeArrowheads="1"/>
          </p:cNvSpPr>
          <p:nvPr/>
        </p:nvSpPr>
        <p:spPr bwMode="auto">
          <a:xfrm>
            <a:off x="569913" y="6556375"/>
            <a:ext cx="79311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800" dirty="0">
                <a:latin typeface="+mn-lt"/>
              </a:rPr>
              <a:t>Photos courtesy of Karen Roe, </a:t>
            </a:r>
            <a:r>
              <a:rPr lang="en-GB" altLang="en-US" sz="800" dirty="0" err="1">
                <a:latin typeface="+mn-lt"/>
              </a:rPr>
              <a:t>kevgibbo</a:t>
            </a:r>
            <a:r>
              <a:rPr lang="en-GB" altLang="en-US" sz="800" dirty="0">
                <a:latin typeface="+mn-lt"/>
              </a:rPr>
              <a:t>, Steven's Transport Photos and Stuart Pinfold (@flickr.com) granted under creative commons licence attribution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471" y="1431704"/>
            <a:ext cx="3908094" cy="2931071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Oval 33"/>
          <p:cNvSpPr/>
          <p:nvPr/>
        </p:nvSpPr>
        <p:spPr>
          <a:xfrm>
            <a:off x="1132946" y="3955488"/>
            <a:ext cx="2229380" cy="2229380"/>
          </a:xfrm>
          <a:prstGeom prst="ellipse">
            <a:avLst/>
          </a:prstGeom>
          <a:solidFill>
            <a:srgbClr val="AC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altLang="en-US" b="1" dirty="0" smtClean="0">
                <a:solidFill>
                  <a:schemeClr val="tx1"/>
                </a:solidFill>
              </a:rPr>
              <a:t>Windsor Castle</a:t>
            </a:r>
            <a:endParaRPr lang="en-GB" altLang="en-US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GB" altLang="en-US" dirty="0">
                <a:solidFill>
                  <a:schemeClr val="tx1"/>
                </a:solidFill>
              </a:rPr>
              <a:t>Kings and Queens have lived here.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3769" y="3164023"/>
            <a:ext cx="3908094" cy="293107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val 2"/>
          <p:cNvSpPr/>
          <p:nvPr/>
        </p:nvSpPr>
        <p:spPr>
          <a:xfrm>
            <a:off x="5638899" y="1200017"/>
            <a:ext cx="2862164" cy="2862164"/>
          </a:xfrm>
          <a:prstGeom prst="ellipse">
            <a:avLst/>
          </a:prstGeom>
          <a:solidFill>
            <a:srgbClr val="AC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altLang="en-US" b="1" dirty="0">
                <a:solidFill>
                  <a:schemeClr val="tx1"/>
                </a:solidFill>
              </a:rPr>
              <a:t>London Eye</a:t>
            </a:r>
          </a:p>
          <a:p>
            <a:pPr algn="ctr">
              <a:defRPr/>
            </a:pPr>
            <a:r>
              <a:rPr lang="en-GB" altLang="en-US" dirty="0">
                <a:solidFill>
                  <a:schemeClr val="tx1"/>
                </a:solidFill>
              </a:rPr>
              <a:t>Ferris wheel allowing people to see views across the capital city of London.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973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3" grpId="0" animBg="1"/>
      <p:bldP spid="3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A1786ED3-4A83-4E52-97FB-5BB8F2F68775}" vid="{F1370A2B-D63B-458B-B1CD-13966C42519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270</TotalTime>
  <Words>856</Words>
  <Application>Microsoft Office PowerPoint</Application>
  <PresentationFormat>On-screen Show (4:3)</PresentationFormat>
  <Paragraphs>169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Sassoon Infant Rg</vt:lpstr>
      <vt:lpstr>Twinkl</vt:lpstr>
      <vt:lpstr>Calibri</vt:lpstr>
      <vt:lpstr>Office Theme</vt:lpstr>
      <vt:lpstr>PowerPoint Presentation</vt:lpstr>
      <vt:lpstr>PowerPoint Presentation</vt:lpstr>
      <vt:lpstr>Starter Activity</vt:lpstr>
      <vt:lpstr>Continents</vt:lpstr>
      <vt:lpstr>What Are The Four Countries Of  The United Kingdom?</vt:lpstr>
      <vt:lpstr>What Are The Physical  And Human Features?</vt:lpstr>
      <vt:lpstr>England</vt:lpstr>
      <vt:lpstr>Physical Features</vt:lpstr>
      <vt:lpstr>Human Features</vt:lpstr>
      <vt:lpstr>English Foods</vt:lpstr>
      <vt:lpstr>Wales</vt:lpstr>
      <vt:lpstr>Physical Features</vt:lpstr>
      <vt:lpstr>Human Features</vt:lpstr>
      <vt:lpstr>Welsh Foods</vt:lpstr>
      <vt:lpstr>Northern Ireland</vt:lpstr>
      <vt:lpstr>Physical Features</vt:lpstr>
      <vt:lpstr>Human Features</vt:lpstr>
      <vt:lpstr>Northern Ireland Foods</vt:lpstr>
      <vt:lpstr>Scotland</vt:lpstr>
      <vt:lpstr>Physical Features</vt:lpstr>
      <vt:lpstr>Human Features</vt:lpstr>
      <vt:lpstr>Scottish Foods</vt:lpstr>
      <vt:lpstr>Weather and Climate</vt:lpstr>
      <vt:lpstr>Seasons in the UK</vt:lpstr>
      <vt:lpstr>Flags</vt:lpstr>
      <vt:lpstr>Flags</vt:lpstr>
      <vt:lpstr>Flags</vt:lpstr>
      <vt:lpstr>Flags</vt:lpstr>
      <vt:lpstr>Interesting Facts About  The United Kingdom</vt:lpstr>
      <vt:lpstr>Plenary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Emma Canlin</dc:creator>
  <cp:lastModifiedBy>Emma Canlin</cp:lastModifiedBy>
  <cp:revision>30</cp:revision>
  <dcterms:created xsi:type="dcterms:W3CDTF">2019-07-04T08:21:02Z</dcterms:created>
  <dcterms:modified xsi:type="dcterms:W3CDTF">2019-07-04T12:53:12Z</dcterms:modified>
</cp:coreProperties>
</file>