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6" r:id="rId16"/>
    <p:sldId id="26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CCFF"/>
    <a:srgbClr val="33CC33"/>
    <a:srgbClr val="00FFFF"/>
    <a:srgbClr val="6600FF"/>
    <a:srgbClr val="FF3300"/>
    <a:srgbClr val="66FF66"/>
    <a:srgbClr val="00CC99"/>
    <a:srgbClr val="009999"/>
    <a:srgbClr val="D17F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6C63-DB1B-452E-A140-5DBF659D0950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F9E1-B42E-45EE-A342-0A58090FA1D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108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F9E1-B42E-45EE-A342-0A58090FA1D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96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130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62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98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972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85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387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519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147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654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539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70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70A5-4D65-4DB2-B167-852A6E24C7B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32C8-4C35-482D-945E-A7F67D0C53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97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iños en clase con niña levantando la mano. | Premium Vector #Freepik #vector #escuela #mano #ninos #chic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843" y="1916832"/>
            <a:ext cx="4542306" cy="4520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080120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6000" dirty="0" smtClean="0">
                <a:ln w="28575">
                  <a:solidFill>
                    <a:schemeClr val="tx1"/>
                  </a:solidFill>
                </a:ln>
                <a:latin typeface="Aka-AcidGR-Collage" pitchFamily="50" charset="-95"/>
                <a:ea typeface="Aka-AcidGR-Collage" pitchFamily="50" charset="-95"/>
              </a:rPr>
              <a:t/>
            </a:r>
            <a:br>
              <a:rPr lang="el-GR" sz="6000" dirty="0" smtClean="0">
                <a:ln w="28575">
                  <a:solidFill>
                    <a:schemeClr val="tx1"/>
                  </a:solidFill>
                </a:ln>
                <a:latin typeface="Aka-AcidGR-Collage" pitchFamily="50" charset="-95"/>
                <a:ea typeface="Aka-AcidGR-Collage" pitchFamily="50" charset="-95"/>
              </a:rPr>
            </a:br>
            <a:r>
              <a:rPr lang="el-GR" sz="6000" dirty="0" smtClean="0">
                <a:ln w="28575">
                  <a:solidFill>
                    <a:schemeClr val="tx1"/>
                  </a:solidFill>
                </a:ln>
                <a:latin typeface="Aka-AcidGR-Collage" pitchFamily="50" charset="-95"/>
                <a:ea typeface="Aka-AcidGR-Collage" pitchFamily="50" charset="-95"/>
              </a:rPr>
              <a:t>Η Γραμματική μας!</a:t>
            </a:r>
            <a:br>
              <a:rPr lang="el-GR" sz="6000" dirty="0" smtClean="0">
                <a:ln w="28575">
                  <a:solidFill>
                    <a:schemeClr val="tx1"/>
                  </a:solidFill>
                </a:ln>
                <a:latin typeface="Aka-AcidGR-Collage" pitchFamily="50" charset="-95"/>
                <a:ea typeface="Aka-AcidGR-Collage" pitchFamily="50" charset="-95"/>
              </a:rPr>
            </a:br>
            <a:endParaRPr lang="el-GR" dirty="0">
              <a:ln w="28575">
                <a:solidFill>
                  <a:schemeClr val="tx1"/>
                </a:solidFill>
              </a:ln>
              <a:latin typeface="Aka-AcidGR-Collage" pitchFamily="50" charset="-95"/>
              <a:ea typeface="Aka-AcidGR-Collage" pitchFamily="50" charset="-95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1680" y="1916832"/>
            <a:ext cx="5688632" cy="1015663"/>
          </a:xfrm>
          <a:prstGeom prst="rect">
            <a:avLst/>
          </a:prstGeom>
          <a:noFill/>
          <a:ln w="57150" cap="rnd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Collage" pitchFamily="50" charset="-95"/>
                <a:ea typeface="Aka-AcidGR-Collage" pitchFamily="50" charset="-95"/>
              </a:rPr>
              <a:t>Οι αντωνυμίες!</a:t>
            </a:r>
            <a:endParaRPr lang="el-GR" sz="6000" b="1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ka-AcidGR-Collage" pitchFamily="50" charset="-95"/>
              <a:ea typeface="Aka-AcidGR-Collage" pitchFamily="50" charset="-95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86190" y="6202505"/>
            <a:ext cx="8928484" cy="3905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400" b="1" dirty="0" smtClean="0">
                <a:solidFill>
                  <a:srgbClr val="CC00FF"/>
                </a:solidFill>
                <a:latin typeface="Aka-AcidGR-DiaryGirl"/>
                <a:ea typeface="Calibri"/>
                <a:cs typeface="Arial"/>
              </a:rPr>
              <a:t>ΚΑΤΕΡΙΝΑ ΖΥΓΟΥΡΑ</a:t>
            </a:r>
            <a:endParaRPr lang="el-GR" sz="1400" b="1" dirty="0">
              <a:solidFill>
                <a:srgbClr val="CC00FF"/>
              </a:solidFill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2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206971"/>
            <a:ext cx="8856984" cy="1061789"/>
          </a:xfrm>
          <a:prstGeom prst="roundRect">
            <a:avLst/>
          </a:prstGeom>
          <a:solidFill>
            <a:srgbClr val="33CC3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4. Τις δεικτικές αντωνυμίες τις χρησιμοποιούμε όταν θέλουμε να δείξουμε κάτι.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46162" y="1556792"/>
            <a:ext cx="2662311" cy="504056"/>
          </a:xfrm>
          <a:prstGeom prst="flowChartAlternateProcess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αυτός,-η,-ο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4948386"/>
            <a:ext cx="9001000" cy="17543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Μπορούμε εύκολα να ξεχωρίσουμε την προσωπική αντωνυμία </a:t>
            </a:r>
            <a:r>
              <a:rPr lang="el-GR" b="1" dirty="0" smtClean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«αυτός,-η,-ο»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από την αντίστοιχη κτητική. 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Η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προσωπική αντωνυμία αναφέρεται στο ρήμα και βρίσκεται πριν από αυτό ενώ η δεικτική αντωνυμία αναφέρεται σε κάποιο ουσιαστικό.</a:t>
            </a:r>
          </a:p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π.χ.   </a:t>
            </a:r>
            <a:r>
              <a:rPr lang="el-G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Αυτή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η  βεντάλια είναι από την Ισπανία. (δεικτική)</a:t>
            </a:r>
          </a:p>
          <a:p>
            <a:r>
              <a:rPr lang="en-US" dirty="0">
                <a:latin typeface="Aka-AcidGR-DiaryGirl" pitchFamily="50" charset="-95"/>
                <a:ea typeface="Aka-AcidGR-DiaryGirl" pitchFamily="50" charset="-95"/>
              </a:rPr>
              <a:t> </a:t>
            </a:r>
            <a:r>
              <a:rPr lang="en-US" dirty="0" smtClean="0">
                <a:latin typeface="Aka-AcidGR-DiaryGirl" pitchFamily="50" charset="-95"/>
                <a:ea typeface="Aka-AcidGR-DiaryGirl" pitchFamily="50" charset="-95"/>
              </a:rPr>
              <a:t>   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 </a:t>
            </a:r>
            <a:r>
              <a:rPr lang="el-GR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Αυτή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μου είπε ότι σε ξέρει. (προσωπική)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54522" y="2852936"/>
            <a:ext cx="3022351" cy="504056"/>
          </a:xfrm>
          <a:prstGeom prst="flowChartAlternateProcess">
            <a:avLst/>
          </a:prstGeom>
          <a:solidFill>
            <a:srgbClr val="8D75A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(ε)τούτος,-η,-ο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9512" y="3501008"/>
            <a:ext cx="2878336" cy="471264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κείνος,-η,-ο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9014" y="2204864"/>
            <a:ext cx="2878336" cy="510133"/>
          </a:xfrm>
          <a:prstGeom prst="flowChartAlternateProcess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τέτοιος,-α,-ο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86867" y="4077072"/>
            <a:ext cx="2626816" cy="504056"/>
          </a:xfrm>
          <a:prstGeom prst="flowChartAlternateProcess">
            <a:avLst/>
          </a:prstGeom>
          <a:solidFill>
            <a:srgbClr val="66FF6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τ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όσος,-η,-ο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pic>
        <p:nvPicPr>
          <p:cNvPr id="2050" name="Picture 2" descr="4,987 Child Pointing Cliparts, Stock Vector And Royalty Free Chil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9632" y="1540222"/>
            <a:ext cx="2168722" cy="33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05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206971"/>
            <a:ext cx="8784976" cy="1061789"/>
          </a:xfrm>
          <a:prstGeom prst="roundRect">
            <a:avLst/>
          </a:prstGeom>
          <a:solidFill>
            <a:srgbClr val="33CC3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5</a:t>
            </a:r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. Τις ερωτηματικές αντωνυμίες τις χρησιμοποιούμε όταν θέλουμε να ρωτήσουμε κάτι.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81234" y="3429000"/>
            <a:ext cx="2662311" cy="631676"/>
          </a:xfrm>
          <a:prstGeom prst="flowChartAlternateProcess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τ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ι / τίνος;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97" y="4293096"/>
            <a:ext cx="8712968" cy="2308324"/>
          </a:xfrm>
          <a:prstGeom prst="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Δεν πρέπει να μπερδεύουμε  την ερωτηματική αντωνυμία </a:t>
            </a:r>
            <a:r>
              <a:rPr lang="el-GR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«ποιο»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με το ποσοτικό επίρρημα </a:t>
            </a:r>
            <a:r>
              <a:rPr lang="el-GR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«πιο» 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Η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 αντωνυμία </a:t>
            </a:r>
            <a:r>
              <a:rPr lang="el-GR" b="1" u="sng" dirty="0" smtClean="0">
                <a:latin typeface="Aka-AcidGR-DiaryGirl" pitchFamily="50" charset="-95"/>
                <a:ea typeface="Aka-AcidGR-DiaryGirl" pitchFamily="50" charset="-95"/>
              </a:rPr>
              <a:t>«ποιο»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αναφέρεται στο ρήμα μιας πρότασης και ρωτάει ενώ το επίρρημα </a:t>
            </a:r>
            <a:r>
              <a:rPr lang="el-GR" b="1" u="sng" dirty="0" smtClean="0">
                <a:latin typeface="Aka-AcidGR-DiaryGirl" pitchFamily="50" charset="-95"/>
                <a:ea typeface="Aka-AcidGR-DiaryGirl" pitchFamily="50" charset="-95"/>
              </a:rPr>
              <a:t>«πιο»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αναφέρεται είτε σε κάποιο επίθετο είτε σε κάποιο άλλο επίρρημα και ο ρόλος του είναι να συγκρίνει. </a:t>
            </a:r>
          </a:p>
          <a:p>
            <a:endParaRPr lang="el-GR" dirty="0" smtClean="0">
              <a:latin typeface="Aka-AcidGR-DiaryGirl" pitchFamily="50" charset="-95"/>
              <a:ea typeface="Aka-AcidGR-DiaryGirl" pitchFamily="50" charset="-95"/>
            </a:endParaRPr>
          </a:p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π.χ.   </a:t>
            </a:r>
            <a:r>
              <a:rPr lang="el-G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Ποιο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παιδί τρέχει </a:t>
            </a:r>
            <a:r>
              <a:rPr lang="el-GR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πιο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γρήγορα; </a:t>
            </a:r>
          </a:p>
          <a:p>
            <a:endParaRPr lang="el-GR" dirty="0">
              <a:latin typeface="Aka-AcidGR-DiaryGirl" pitchFamily="50" charset="-95"/>
              <a:ea typeface="Aka-AcidGR-DiaryGirl" pitchFamily="50" charset="-95"/>
            </a:endParaRPr>
          </a:p>
          <a:p>
            <a:r>
              <a:rPr lang="el-G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       Ποιο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είναι το </a:t>
            </a:r>
            <a:r>
              <a:rPr lang="el-GR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πιο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ψηλό βουνό της Ελλάδας;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69849" y="1628800"/>
            <a:ext cx="2878336" cy="631676"/>
          </a:xfrm>
          <a:prstGeom prst="flowChartAlternateProcess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π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οιος, -α, -ο;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69849" y="2465090"/>
            <a:ext cx="2626816" cy="631676"/>
          </a:xfrm>
          <a:prstGeom prst="flowChartAlternateProcess">
            <a:avLst/>
          </a:prstGeom>
          <a:solidFill>
            <a:srgbClr val="99FF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πόσος,-η,-ο;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pic>
        <p:nvPicPr>
          <p:cNvPr id="4098" name="Picture 2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2103" y1="74889" x2="31734" y2="76444"/>
                        <a14:foregroundMark x1="31734" y1="80889" x2="32472" y2="83778"/>
                        <a14:foregroundMark x1="32472" y1="84889" x2="33210" y2="88000"/>
                        <a14:foregroundMark x1="38007" y1="75111" x2="38376" y2="74667"/>
                        <a14:foregroundMark x1="38745" y1="74667" x2="44649" y2="76222"/>
                        <a14:foregroundMark x1="46125" y1="75778" x2="52030" y2="77333"/>
                        <a14:foregroundMark x1="52399" y1="75778" x2="52399" y2="75778"/>
                        <a14:foregroundMark x1="51292" y1="73333" x2="51292" y2="73333"/>
                        <a14:foregroundMark x1="51292" y1="73556" x2="51292" y2="73556"/>
                        <a14:foregroundMark x1="74170" y1="89111" x2="74539" y2="92444"/>
                        <a14:foregroundMark x1="75277" y1="92444" x2="76753" y2="92444"/>
                        <a14:foregroundMark x1="79705" y1="91333" x2="79705" y2="91333"/>
                        <a14:foregroundMark x1="80812" y1="92444" x2="80812" y2="92444"/>
                        <a14:foregroundMark x1="27675" y1="93333" x2="28782" y2="93111"/>
                        <a14:foregroundMark x1="28782" y1="94000" x2="28782" y2="94222"/>
                        <a14:foregroundMark x1="37269" y1="68000" x2="37269" y2="68000"/>
                        <a14:foregroundMark x1="52768" y1="66444" x2="52768" y2="66444"/>
                        <a14:foregroundMark x1="55351" y1="74222" x2="55351" y2="7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9947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61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3807" y="24408"/>
            <a:ext cx="8640960" cy="1493838"/>
          </a:xfrm>
          <a:prstGeom prst="roundRect">
            <a:avLst/>
          </a:prstGeom>
          <a:solidFill>
            <a:srgbClr val="99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6. Τις αόριστες αντωνυμίες τις χρησιμοποιούμε όταν θέλουμε να αναφερθούμε σε ένα πρόσωπο ή πράγμα αόριστα και όχι συγκεκριμένα.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1520" y="3284984"/>
            <a:ext cx="3024336" cy="631676"/>
          </a:xfrm>
          <a:prstGeom prst="flowChartAlternateProcess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έ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νας, μία, ένα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6764" y="5089301"/>
            <a:ext cx="4456484" cy="631676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ανένας, καμία, κανένα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775807" y="3252614"/>
            <a:ext cx="2484785" cy="631676"/>
          </a:xfrm>
          <a:prstGeom prst="flowChartAlternateProcess">
            <a:avLst/>
          </a:prstGeom>
          <a:solidFill>
            <a:srgbClr val="99FF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κάποιος, -α,-ο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496891" y="4148311"/>
            <a:ext cx="3024336" cy="631676"/>
          </a:xfrm>
          <a:prstGeom prst="flowChartAlternateProcess">
            <a:avLst/>
          </a:prstGeom>
          <a:solidFill>
            <a:srgbClr val="CC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μερικοί, -ες, -α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910842" y="4934867"/>
            <a:ext cx="1945209" cy="631676"/>
          </a:xfrm>
          <a:prstGeom prst="flowChartAlternateProcess">
            <a:avLst/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τίποτα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334778" y="5884131"/>
            <a:ext cx="1152128" cy="631676"/>
          </a:xfrm>
          <a:prstGeom prst="flowChartAlternateProcess">
            <a:avLst/>
          </a:prstGeom>
          <a:solidFill>
            <a:srgbClr val="66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κάτι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65188" y="5943042"/>
            <a:ext cx="3447603" cy="631676"/>
          </a:xfrm>
          <a:prstGeom prst="flowChartAlternateProces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κάμποσος, -η, -ο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1163" y="4148311"/>
            <a:ext cx="5294462" cy="631676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καθένας, καθεμία, καθένα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353883" y="4979541"/>
            <a:ext cx="1584176" cy="631676"/>
          </a:xfrm>
          <a:prstGeom prst="flowChartAlternateProcess">
            <a:avLst/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καθετί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398380" y="3196605"/>
            <a:ext cx="2446387" cy="63167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άλλος, -η, -ο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946090" y="5916501"/>
            <a:ext cx="3028728" cy="631676"/>
          </a:xfrm>
          <a:prstGeom prst="flowChartAlternateProcess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δ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είνα / τάδε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pic>
        <p:nvPicPr>
          <p:cNvPr id="3074" name="Picture 2" descr="Cute cartoon kids laying down. Vector clip art illustration wit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927" y="1695998"/>
            <a:ext cx="4283250" cy="13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16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16632"/>
            <a:ext cx="8832689" cy="1493838"/>
          </a:xfrm>
          <a:prstGeom prst="roundRect">
            <a:avLst/>
          </a:prstGeom>
          <a:solidFill>
            <a:srgbClr val="D17F7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7</a:t>
            </a:r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. Τις οριστικές αντωνυμίες τις χρησιμοποιούμε όταν θέλουμε να ξεχωρίσουμε κάτι ανάμεσα από άλλα όμοιά του.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1520" y="1951906"/>
            <a:ext cx="4608512" cy="631676"/>
          </a:xfrm>
          <a:prstGeom prst="flowChartAlternateProcess">
            <a:avLst/>
          </a:prstGeom>
          <a:solidFill>
            <a:srgbClr val="66FF6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 ίδιος, η ίδια , το ίδιο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51520" y="3140968"/>
            <a:ext cx="5824264" cy="72008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μ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όνος μου, μόνη μου , μόνο μου κ.τ.λ.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6" y="5445224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π.χ.   </a:t>
            </a:r>
            <a:r>
              <a:rPr lang="el-GR" sz="2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Του  το  παρέδωσα  εγώ  </a:t>
            </a:r>
            <a:r>
              <a:rPr lang="el-GR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ο ίδιος!</a:t>
            </a:r>
            <a:r>
              <a:rPr lang="el-GR" sz="2000" dirty="0" smtClean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 </a:t>
            </a:r>
            <a:endParaRPr lang="el-GR" sz="2000" dirty="0">
              <a:solidFill>
                <a:srgbClr val="FF0000"/>
              </a:solidFill>
              <a:latin typeface="Aka-AcidGR-DiaryGirl" pitchFamily="50" charset="-95"/>
              <a:ea typeface="Aka-AcidGR-DiaryGirl" pitchFamily="50" charset="-95"/>
            </a:endParaRPr>
          </a:p>
          <a:p>
            <a:endParaRPr lang="el-GR" sz="2000" dirty="0">
              <a:latin typeface="Aka-AcidGR-DiaryGirl" pitchFamily="50" charset="-95"/>
              <a:ea typeface="Aka-AcidGR-DiaryGirl" pitchFamily="50" charset="-95"/>
            </a:endParaRPr>
          </a:p>
          <a:p>
            <a:r>
              <a:rPr lang="el-GR" sz="2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       </a:t>
            </a:r>
            <a:r>
              <a:rPr lang="el-GR" sz="2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Τα  </a:t>
            </a:r>
            <a:r>
              <a:rPr lang="el-GR" sz="2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κατάφερα </a:t>
            </a:r>
            <a:r>
              <a:rPr lang="el-GR" sz="2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 </a:t>
            </a:r>
            <a:r>
              <a:rPr lang="el-GR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μόνη  μου!</a:t>
            </a:r>
            <a:endParaRPr lang="el-GR" sz="2000" dirty="0">
              <a:solidFill>
                <a:srgbClr val="FF0000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pic>
        <p:nvPicPr>
          <p:cNvPr id="1026" name="Picture 2" descr="School activity |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4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916" y="3479651"/>
            <a:ext cx="3802149" cy="38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8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co pelirrojo diciendo ok con pulgar Vector Premium | Premium Vector #Freepik #vector #bebe #caracter #dibujos-animados #cabe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2524"/>
            <a:ext cx="2378149" cy="23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7504" y="116632"/>
            <a:ext cx="8832689" cy="1493838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8</a:t>
            </a:r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. Αναφορικές λέγονται οι αντωνυμίες με τις οποίες μια ολόκληρη πρόταση μπορεί να αναφέρεται σε μία λέξη.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0864" y="2001863"/>
            <a:ext cx="4608512" cy="631676"/>
          </a:xfrm>
          <a:prstGeom prst="flowChartAlternateProcess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 οποίος, -α , -ο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82402" y="2852936"/>
            <a:ext cx="4608512" cy="631676"/>
          </a:xfrm>
          <a:prstGeom prst="flowChartAlternateProcess">
            <a:avLst/>
          </a:prstGeom>
          <a:solidFill>
            <a:srgbClr val="CC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όποιος, -α , -ο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1520" y="3717032"/>
            <a:ext cx="4608512" cy="631676"/>
          </a:xfrm>
          <a:prstGeom prst="flowChartAlternateProcess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όσος, -η , -ο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148064" y="2060848"/>
            <a:ext cx="1656184" cy="631676"/>
          </a:xfrm>
          <a:prstGeom prst="flowChartAlternateProces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που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092280" y="2059732"/>
            <a:ext cx="1512168" cy="631676"/>
          </a:xfrm>
          <a:prstGeom prst="flowChartAlternateProcess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ό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,τι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37" y="4909145"/>
            <a:ext cx="8867278" cy="1754326"/>
          </a:xfrm>
          <a:prstGeom prst="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Δεν πρέπει να μπερδεύουμε  την αναφορική αντωνυμία </a:t>
            </a:r>
            <a:r>
              <a:rPr lang="el-G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«ό,τι»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(που σημαίνει «οτιδήποτε») με τον ειδικό σύνδεσμο </a:t>
            </a:r>
            <a:r>
              <a:rPr lang="el-G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«ότι». </a:t>
            </a:r>
          </a:p>
          <a:p>
            <a:endParaRPr lang="el-GR" dirty="0" smtClean="0">
              <a:latin typeface="Aka-AcidGR-DiaryGirl" pitchFamily="50" charset="-95"/>
              <a:ea typeface="Aka-AcidGR-DiaryGirl" pitchFamily="50" charset="-95"/>
            </a:endParaRPr>
          </a:p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π.χ.   </a:t>
            </a:r>
            <a:r>
              <a:rPr lang="el-G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Ό,τι </a:t>
            </a:r>
            <a:r>
              <a:rPr lang="el-GR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και να γίνει εγώ θα σ’ αγαπώ!</a:t>
            </a:r>
            <a:endParaRPr lang="el-GR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  <a:p>
            <a:endParaRPr lang="el-GR" dirty="0">
              <a:latin typeface="Aka-AcidGR-DiaryGirl" pitchFamily="50" charset="-95"/>
              <a:ea typeface="Aka-AcidGR-DiaryGirl" pitchFamily="50" charset="-95"/>
            </a:endParaRPr>
          </a:p>
          <a:p>
            <a:r>
              <a:rPr lang="el-G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       </a:t>
            </a:r>
            <a:r>
              <a:rPr lang="el-GR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Μου είπε </a:t>
            </a:r>
            <a:r>
              <a:rPr lang="el-G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ότι </a:t>
            </a:r>
            <a:r>
              <a:rPr lang="el-GR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50" charset="-95"/>
                <a:ea typeface="Aka-AcidGR-DiaryGirl" pitchFamily="50" charset="-95"/>
              </a:rPr>
              <a:t>με αγαπάει!</a:t>
            </a:r>
          </a:p>
        </p:txBody>
      </p:sp>
    </p:spTree>
    <p:extLst>
      <p:ext uri="{BB962C8B-B14F-4D97-AF65-F5344CB8AC3E}">
        <p14:creationId xmlns:p14="http://schemas.microsoft.com/office/powerpoint/2010/main" xmlns="" val="174403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appy cute kid girl carry correct sign P... | Premium Vector #Freepik #vector #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848969" y="332656"/>
            <a:ext cx="3888432" cy="2232248"/>
          </a:xfrm>
          <a:prstGeom prst="wedgeRoundRectCallout">
            <a:avLst>
              <a:gd name="adj1" fmla="val -63062"/>
              <a:gd name="adj2" fmla="val 590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Οι αντωνυμίες είναι πολύ χρήσιμες λέξεις! Τώρα πια μπορώ κι εγώ να τις αναγνωρίσω!</a:t>
            </a:r>
            <a:endParaRPr lang="el-GR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29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Photo and Image Portfolio by PinkPeng | Shutte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261" y="1864589"/>
            <a:ext cx="4636739" cy="499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era de fotos e imágenes de stock de PinkPeng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63846" y1="17500" x2="63846" y2="17500"/>
                        <a14:foregroundMark x1="65000" y1="19643" x2="65000" y2="1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204864"/>
            <a:ext cx="4392488" cy="44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23828" y="25946"/>
            <a:ext cx="4032448" cy="2516127"/>
          </a:xfrm>
          <a:prstGeom prst="wedgeEllipseCallout">
            <a:avLst>
              <a:gd name="adj1" fmla="val -28112"/>
              <a:gd name="adj2" fmla="val 61366"/>
            </a:avLst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Γίνε κι εσύ ένας σωματοφύλακας της Γλώσσας μας!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0" y="6372514"/>
            <a:ext cx="9144000" cy="3905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400" dirty="0">
                <a:effectLst/>
                <a:latin typeface="Aka-AcidGR-DiaryGirl"/>
                <a:ea typeface="Calibri"/>
                <a:cs typeface="Arial"/>
              </a:rPr>
              <a:t> </a:t>
            </a:r>
            <a:endParaRPr lang="el-GR" sz="1400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61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hiding the wall with speech bub... | Premium Vector #Freepik #vector #school #abstract #people #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0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174348" y="130222"/>
            <a:ext cx="2991588" cy="1379529"/>
            <a:chOff x="2174348" y="130222"/>
            <a:chExt cx="2991588" cy="1379529"/>
          </a:xfrm>
        </p:grpSpPr>
        <p:sp>
          <p:nvSpPr>
            <p:cNvPr id="9" name="Oval Callout 8"/>
            <p:cNvSpPr/>
            <p:nvPr/>
          </p:nvSpPr>
          <p:spPr>
            <a:xfrm>
              <a:off x="2174348" y="130222"/>
              <a:ext cx="2991588" cy="1379529"/>
            </a:xfrm>
            <a:prstGeom prst="wedgeEllipseCallout">
              <a:avLst>
                <a:gd name="adj1" fmla="val -55156"/>
                <a:gd name="adj2" fmla="val 34272"/>
              </a:avLst>
            </a:prstGeom>
            <a:solidFill>
              <a:srgbClr val="33CC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5623" y="589153"/>
              <a:ext cx="2509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latin typeface="Aka-AcidGR-DiaryGirl" pitchFamily="50" charset="-95"/>
                  <a:ea typeface="Aka-AcidGR-DiaryGirl" pitchFamily="50" charset="-95"/>
                </a:rPr>
                <a:t>Οι αντωνυμίες</a:t>
              </a:r>
              <a:endParaRPr lang="el-GR" sz="2400" b="1" dirty="0">
                <a:latin typeface="Aka-AcidGR-DiaryGirl" pitchFamily="50" charset="-95"/>
                <a:ea typeface="Aka-AcidGR-DiaryGirl" pitchFamily="50" charset="-95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10741" y="4665029"/>
            <a:ext cx="4490625" cy="1626567"/>
            <a:chOff x="2210741" y="4665029"/>
            <a:chExt cx="4490625" cy="1626567"/>
          </a:xfrm>
        </p:grpSpPr>
        <p:sp>
          <p:nvSpPr>
            <p:cNvPr id="11" name="Oval Callout 10"/>
            <p:cNvSpPr/>
            <p:nvPr/>
          </p:nvSpPr>
          <p:spPr>
            <a:xfrm>
              <a:off x="2210741" y="4665029"/>
              <a:ext cx="4373452" cy="1626567"/>
            </a:xfrm>
            <a:prstGeom prst="wedgeEllipseCallout">
              <a:avLst>
                <a:gd name="adj1" fmla="val -55156"/>
                <a:gd name="adj2" fmla="val 34272"/>
              </a:avLst>
            </a:prstGeom>
            <a:solidFill>
              <a:srgbClr val="9999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56496" y="5234036"/>
              <a:ext cx="4444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latin typeface="Aka-AcidGR-DiaryGirl" pitchFamily="50" charset="-95"/>
                  <a:ea typeface="Aka-AcidGR-DiaryGirl" pitchFamily="50" charset="-95"/>
                </a:rPr>
                <a:t>αντί </a:t>
              </a:r>
              <a:r>
                <a:rPr lang="el-GR" sz="2400" b="1" dirty="0">
                  <a:latin typeface="Aka-AcidGR-DiaryGirl" pitchFamily="50" charset="-95"/>
                  <a:ea typeface="Aka-AcidGR-DiaryGirl" pitchFamily="50" charset="-95"/>
                </a:rPr>
                <a:t>των ονομάτων!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2804" y="3184082"/>
            <a:ext cx="3842895" cy="1295195"/>
            <a:chOff x="2542804" y="3184082"/>
            <a:chExt cx="3842895" cy="1295195"/>
          </a:xfrm>
        </p:grpSpPr>
        <p:sp>
          <p:nvSpPr>
            <p:cNvPr id="10" name="Oval Callout 9"/>
            <p:cNvSpPr/>
            <p:nvPr/>
          </p:nvSpPr>
          <p:spPr>
            <a:xfrm>
              <a:off x="2647123" y="3184082"/>
              <a:ext cx="3312368" cy="1295195"/>
            </a:xfrm>
            <a:prstGeom prst="wedgeEllipseCallout">
              <a:avLst>
                <a:gd name="adj1" fmla="val -59384"/>
                <a:gd name="adj2" fmla="val 28630"/>
              </a:avLst>
            </a:prstGeom>
            <a:solidFill>
              <a:srgbClr val="CCFF33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2804" y="3399284"/>
              <a:ext cx="3842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latin typeface="Aka-AcidGR-DiaryGirl" pitchFamily="50" charset="-95"/>
                  <a:ea typeface="Aka-AcidGR-DiaryGirl" pitchFamily="50" charset="-95"/>
                </a:rPr>
                <a:t>που </a:t>
              </a:r>
              <a:r>
                <a:rPr lang="el-GR" sz="2400" b="1" dirty="0">
                  <a:latin typeface="Aka-AcidGR-DiaryGirl" pitchFamily="50" charset="-95"/>
                  <a:ea typeface="Aka-AcidGR-DiaryGirl" pitchFamily="50" charset="-95"/>
                </a:rPr>
                <a:t>τις χρησιμοποιούμε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6496" y="1509752"/>
            <a:ext cx="4463920" cy="1498578"/>
            <a:chOff x="2256496" y="1509752"/>
            <a:chExt cx="4463920" cy="1498578"/>
          </a:xfrm>
        </p:grpSpPr>
        <p:sp>
          <p:nvSpPr>
            <p:cNvPr id="4" name="Oval Callout 3"/>
            <p:cNvSpPr/>
            <p:nvPr/>
          </p:nvSpPr>
          <p:spPr>
            <a:xfrm>
              <a:off x="2256496" y="1509752"/>
              <a:ext cx="3323616" cy="1498578"/>
            </a:xfrm>
            <a:prstGeom prst="wedgeEllipseCallout">
              <a:avLst>
                <a:gd name="adj1" fmla="val -55156"/>
                <a:gd name="adj2" fmla="val 34272"/>
              </a:avLst>
            </a:prstGeom>
            <a:solidFill>
              <a:srgbClr val="FF9999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75546" y="2028208"/>
              <a:ext cx="4444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latin typeface="Aka-AcidGR-DiaryGirl" pitchFamily="50" charset="-95"/>
                  <a:ea typeface="Aka-AcidGR-DiaryGirl" pitchFamily="50" charset="-95"/>
                </a:rPr>
                <a:t>ε</a:t>
              </a:r>
              <a:r>
                <a:rPr lang="el-GR" sz="2400" b="1" dirty="0" smtClean="0">
                  <a:latin typeface="Aka-AcidGR-DiaryGirl" pitchFamily="50" charset="-95"/>
                  <a:ea typeface="Aka-AcidGR-DiaryGirl" pitchFamily="50" charset="-95"/>
                </a:rPr>
                <a:t>ίναι κλιτές λέξεις</a:t>
              </a:r>
              <a:endParaRPr lang="el-GR" sz="2400" b="1" dirty="0">
                <a:latin typeface="Aka-AcidGR-DiaryGirl" pitchFamily="50" charset="-95"/>
                <a:ea typeface="Aka-AcidGR-DiaryGirl" pitchFamily="50" charset="-9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286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188640"/>
            <a:ext cx="8784976" cy="1008112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5800" dirty="0" smtClean="0">
                <a:ln w="19050">
                  <a:solidFill>
                    <a:srgbClr val="FF0000"/>
                  </a:solidFill>
                </a:ln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(αντί + όνομα = αντωνυμία!)</a:t>
            </a:r>
            <a:r>
              <a:rPr lang="el-GR" sz="5800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 </a:t>
            </a:r>
            <a:endParaRPr lang="el-GR" sz="580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latin typeface="Aka-AcidGR-Collage" pitchFamily="50" charset="-95"/>
              <a:ea typeface="Aka-AcidGR-Collage" pitchFamily="50" charset="-95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05484" y="2277721"/>
            <a:ext cx="2474828" cy="1048542"/>
            <a:chOff x="3856074" y="2289354"/>
            <a:chExt cx="5242036" cy="964052"/>
          </a:xfrm>
          <a:solidFill>
            <a:srgbClr val="CCFF33"/>
          </a:solidFill>
        </p:grpSpPr>
        <p:sp>
          <p:nvSpPr>
            <p:cNvPr id="9" name="Rounded Rectangle 8"/>
            <p:cNvSpPr/>
            <p:nvPr/>
          </p:nvSpPr>
          <p:spPr>
            <a:xfrm rot="16200000">
              <a:off x="5858324" y="287104"/>
              <a:ext cx="964052" cy="4968552"/>
            </a:xfrm>
            <a:prstGeom prst="roundRect">
              <a:avLst/>
            </a:prstGeom>
            <a:grpFill/>
            <a:ln w="76200">
              <a:solidFill>
                <a:srgbClr val="CCFF33"/>
              </a:solidFill>
            </a:ln>
            <a:effectLst>
              <a:innerShdw blurRad="368300" dist="50800" dir="120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13534" y="2483863"/>
              <a:ext cx="5184576" cy="5376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solidFill>
                    <a:srgbClr val="FF0000"/>
                  </a:solidFill>
                  <a:latin typeface="Aka-AcidGR-DiaryGirl" pitchFamily="50" charset="-95"/>
                  <a:ea typeface="Aka-AcidGR-DiaryGirl" pitchFamily="50" charset="-95"/>
                </a:rPr>
                <a:t>Τον</a:t>
              </a:r>
              <a:r>
                <a:rPr lang="el-GR" sz="3200" b="1" dirty="0" smtClean="0">
                  <a:solidFill>
                    <a:schemeClr val="tx1"/>
                  </a:solidFill>
                  <a:latin typeface="Aka-AcidGR-DiaryGirl" pitchFamily="50" charset="-95"/>
                  <a:ea typeface="Aka-AcidGR-DiaryGirl" pitchFamily="50" charset="-95"/>
                </a:rPr>
                <a:t> είδα.</a:t>
              </a:r>
              <a:endParaRPr lang="el-GR" sz="32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0682" y="2377659"/>
            <a:ext cx="4284090" cy="959655"/>
            <a:chOff x="20771" y="2289355"/>
            <a:chExt cx="3640482" cy="1019180"/>
          </a:xfrm>
          <a:solidFill>
            <a:srgbClr val="CCFF33"/>
          </a:solidFill>
        </p:grpSpPr>
        <p:sp>
          <p:nvSpPr>
            <p:cNvPr id="10" name="Rounded Rectangle 9"/>
            <p:cNvSpPr/>
            <p:nvPr/>
          </p:nvSpPr>
          <p:spPr>
            <a:xfrm rot="16200000">
              <a:off x="1282192" y="1027934"/>
              <a:ext cx="1019180" cy="3542022"/>
            </a:xfrm>
            <a:prstGeom prst="roundRect">
              <a:avLst/>
            </a:prstGeom>
            <a:grpFill/>
            <a:ln w="76200">
              <a:solidFill>
                <a:srgbClr val="CCFF33"/>
              </a:solidFill>
            </a:ln>
            <a:effectLst>
              <a:innerShdw blurRad="368300" dist="50800" dir="120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718" y="2497079"/>
              <a:ext cx="3550535" cy="621047"/>
            </a:xfrm>
            <a:prstGeom prst="rect">
              <a:avLst/>
            </a:prstGeom>
            <a:noFill/>
            <a:ln cap="rnd">
              <a:noFill/>
              <a:prstDash val="sysDot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l-GR"/>
              </a:defPPr>
              <a:lvl1pPr>
                <a:defRPr sz="2400" b="1">
                  <a:latin typeface="Aka-AcidGR-DiaryGirl" pitchFamily="50" charset="-95"/>
                  <a:ea typeface="Aka-AcidGR-DiaryGirl" pitchFamily="50" charset="-95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sz="3200" dirty="0" smtClean="0">
                  <a:solidFill>
                    <a:schemeClr val="tx1"/>
                  </a:solidFill>
                </a:rPr>
                <a:t>Είδα τον Γιώργο. 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113" y="4428631"/>
            <a:ext cx="4183872" cy="959656"/>
            <a:chOff x="20771" y="2289355"/>
            <a:chExt cx="3640482" cy="1019180"/>
          </a:xfrm>
          <a:solidFill>
            <a:srgbClr val="15FFC2"/>
          </a:solidFill>
        </p:grpSpPr>
        <p:sp>
          <p:nvSpPr>
            <p:cNvPr id="13" name="Rounded Rectangle 12"/>
            <p:cNvSpPr/>
            <p:nvPr/>
          </p:nvSpPr>
          <p:spPr>
            <a:xfrm rot="16200000">
              <a:off x="1282192" y="1027934"/>
              <a:ext cx="1019180" cy="3542022"/>
            </a:xfrm>
            <a:prstGeom prst="roundRect">
              <a:avLst/>
            </a:prstGeom>
            <a:grpFill/>
            <a:ln w="76200">
              <a:solidFill>
                <a:srgbClr val="00CC99"/>
              </a:solidFill>
            </a:ln>
            <a:effectLst>
              <a:innerShdw blurRad="368300" dist="50800" dir="120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718" y="2497079"/>
              <a:ext cx="3550535" cy="490301"/>
            </a:xfrm>
            <a:prstGeom prst="rect">
              <a:avLst/>
            </a:prstGeom>
            <a:noFill/>
            <a:ln cap="rnd">
              <a:noFill/>
              <a:prstDash val="sysDot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l-GR"/>
              </a:defPPr>
              <a:lvl1pPr>
                <a:defRPr sz="2400" b="1">
                  <a:latin typeface="Aka-AcidGR-DiaryGirl" pitchFamily="50" charset="-95"/>
                  <a:ea typeface="Aka-AcidGR-DiaryGirl" pitchFamily="50" charset="-95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dirty="0" smtClean="0">
                  <a:solidFill>
                    <a:schemeClr val="tx1"/>
                  </a:solidFill>
                </a:rPr>
                <a:t>Θα έρθει και η Μαρία</a:t>
              </a:r>
              <a:r>
                <a:rPr lang="el-GR" dirty="0">
                  <a:solidFill>
                    <a:schemeClr val="tx1"/>
                  </a:solidFill>
                </a:rPr>
                <a:t>!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7343" y="4293096"/>
            <a:ext cx="3416745" cy="959656"/>
            <a:chOff x="20771" y="2289355"/>
            <a:chExt cx="3640482" cy="1019180"/>
          </a:xfrm>
          <a:solidFill>
            <a:srgbClr val="15FFC2"/>
          </a:solidFill>
        </p:grpSpPr>
        <p:sp>
          <p:nvSpPr>
            <p:cNvPr id="16" name="Rounded Rectangle 15"/>
            <p:cNvSpPr/>
            <p:nvPr/>
          </p:nvSpPr>
          <p:spPr>
            <a:xfrm rot="16200000">
              <a:off x="1282192" y="1027934"/>
              <a:ext cx="1019180" cy="3542022"/>
            </a:xfrm>
            <a:prstGeom prst="roundRect">
              <a:avLst/>
            </a:prstGeom>
            <a:grpFill/>
            <a:ln w="76200">
              <a:solidFill>
                <a:srgbClr val="00CC99"/>
              </a:solidFill>
            </a:ln>
            <a:effectLst>
              <a:innerShdw blurRad="368300" dist="50800" dir="120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718" y="2497079"/>
              <a:ext cx="3550535" cy="490301"/>
            </a:xfrm>
            <a:prstGeom prst="rect">
              <a:avLst/>
            </a:prstGeom>
            <a:noFill/>
            <a:ln cap="rnd">
              <a:noFill/>
              <a:prstDash val="sysDot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l-GR"/>
              </a:defPPr>
              <a:lvl1pPr>
                <a:defRPr sz="2400" b="1">
                  <a:latin typeface="Aka-AcidGR-DiaryGirl" pitchFamily="50" charset="-95"/>
                  <a:ea typeface="Aka-AcidGR-DiaryGirl" pitchFamily="50" charset="-95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l-GR" dirty="0" smtClean="0">
                  <a:solidFill>
                    <a:schemeClr val="tx1"/>
                  </a:solidFill>
                </a:rPr>
                <a:t>Θα έρθει κι </a:t>
              </a:r>
              <a:r>
                <a:rPr lang="el-GR" dirty="0" smtClean="0">
                  <a:solidFill>
                    <a:srgbClr val="FF0000"/>
                  </a:solidFill>
                </a:rPr>
                <a:t>αυτή</a:t>
              </a:r>
              <a:r>
                <a:rPr lang="el-GR" dirty="0">
                  <a:solidFill>
                    <a:srgbClr val="FF0000"/>
                  </a:solidFill>
                </a:rPr>
                <a:t>!</a:t>
              </a:r>
              <a:r>
                <a:rPr lang="el-GR" dirty="0" smtClean="0">
                  <a:solidFill>
                    <a:srgbClr val="FF0000"/>
                  </a:solidFill>
                </a:rPr>
                <a:t> 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指を指す元気な男の子（無料イラスト素材） - イラスト素材図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41714" y1="34286" x2="41714" y2="34286"/>
                        <a14:foregroundMark x1="58286" y1="35357" x2="58286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716" y="1079510"/>
            <a:ext cx="2995527" cy="23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71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owl teacher clipart for kids - Αναζήτηση Goo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9033"/>
            <a:ext cx="3505007" cy="39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96076" y="260648"/>
            <a:ext cx="3859900" cy="648072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1. Προσωπικές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458" y="2672916"/>
            <a:ext cx="2969701" cy="576064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4. Δεικτικές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934" y="5005397"/>
            <a:ext cx="3054954" cy="576064"/>
          </a:xfrm>
          <a:prstGeom prst="roundRect">
            <a:avLst/>
          </a:prstGeom>
          <a:solidFill>
            <a:srgbClr val="FF66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7. Οριστικές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9458" y="3429000"/>
            <a:ext cx="4052542" cy="576064"/>
          </a:xfrm>
          <a:prstGeom prst="roundRect">
            <a:avLst/>
          </a:prstGeom>
          <a:solidFill>
            <a:srgbClr val="00CC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5. Ερωτηματικές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960" y="4221088"/>
            <a:ext cx="2955960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6. Αόριστες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3806" y="1916832"/>
            <a:ext cx="3708153" cy="639402"/>
          </a:xfrm>
          <a:prstGeom prst="round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3. Αυτοπαθείς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8287" y="1124744"/>
            <a:ext cx="2798580" cy="6077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2. Κτητικές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283968" y="854714"/>
            <a:ext cx="2986466" cy="2124236"/>
          </a:xfrm>
          <a:prstGeom prst="wedgeEllipseCallout">
            <a:avLst>
              <a:gd name="adj1" fmla="val 29676"/>
              <a:gd name="adj2" fmla="val 8344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Τ</a:t>
            </a:r>
            <a:r>
              <a:rPr lang="el-GR" sz="2400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α είδη των αντωνυμιών είναι οχτώ!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3806" y="5805264"/>
            <a:ext cx="3708153" cy="576064"/>
          </a:xfrm>
          <a:prstGeom prst="roundRect">
            <a:avLst/>
          </a:prstGeom>
          <a:solidFill>
            <a:srgbClr val="CCFF3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8. Αναφορικές</a:t>
            </a:r>
          </a:p>
        </p:txBody>
      </p:sp>
    </p:spTree>
    <p:extLst>
      <p:ext uri="{BB962C8B-B14F-4D97-AF65-F5344CB8AC3E}">
        <p14:creationId xmlns:p14="http://schemas.microsoft.com/office/powerpoint/2010/main" xmlns="" val="395017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206971"/>
            <a:ext cx="8712968" cy="917773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1. Οι προσωπικές αντωνυμίες φανερώνουν τα τρία πρόσωπα του λόγου. Έχουν δυνατό και… αδύνατο τύπο.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09328" y="3484823"/>
            <a:ext cx="2664296" cy="645443"/>
          </a:xfrm>
          <a:prstGeom prst="flowChartAlternateProcess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γώ / εμείς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159680" y="3506391"/>
            <a:ext cx="2880320" cy="581322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εσύ / εσείς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259002" y="2682263"/>
            <a:ext cx="2808312" cy="858713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αυτός –η -ο/ 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αυτοί –ές -ά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14611" y="5259393"/>
            <a:ext cx="2664296" cy="601427"/>
          </a:xfrm>
          <a:prstGeom prst="flowChartAlternateProcess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μένα</a:t>
            </a:r>
            <a:r>
              <a:rPr lang="el-GR" sz="2800" b="1" dirty="0" smtClean="0">
                <a:latin typeface="Aka-AcidGR-DiaryGirl" pitchFamily="50" charset="-95"/>
                <a:ea typeface="Aka-AcidGR-DiaryGirl" pitchFamily="50" charset="-95"/>
              </a:rPr>
              <a:t> (με) </a:t>
            </a:r>
            <a:endParaRPr lang="el-GR" sz="28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4611" y="5997363"/>
            <a:ext cx="2664296" cy="601427"/>
          </a:xfrm>
          <a:prstGeom prst="flowChartAlternateProcess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εμάς</a:t>
            </a:r>
            <a:r>
              <a:rPr lang="el-GR" sz="2800" b="1" dirty="0" smtClean="0">
                <a:latin typeface="Aka-AcidGR-DiaryGirl" pitchFamily="50" charset="-95"/>
                <a:ea typeface="Aka-AcidGR-DiaryGirl" pitchFamily="50" charset="-95"/>
              </a:rPr>
              <a:t> (μας) </a:t>
            </a:r>
            <a:endParaRPr lang="el-GR" sz="28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14611" y="4215544"/>
            <a:ext cx="2664296" cy="936104"/>
          </a:xfrm>
          <a:prstGeom prst="flowChartAlternateProcess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σ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 εμένα </a:t>
            </a:r>
            <a:r>
              <a:rPr lang="el-GR" sz="2800" b="1" dirty="0" smtClean="0">
                <a:latin typeface="Aka-AcidGR-DiaryGirl" pitchFamily="50" charset="-95"/>
                <a:ea typeface="Aka-AcidGR-DiaryGirl" pitchFamily="50" charset="-95"/>
              </a:rPr>
              <a:t>(μου) </a:t>
            </a:r>
            <a:endParaRPr lang="el-GR" sz="28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180640" y="4215544"/>
            <a:ext cx="2880320" cy="936104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σ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 εσένα</a:t>
            </a:r>
          </a:p>
          <a:p>
            <a:pPr algn="ctr"/>
            <a:r>
              <a:rPr lang="el-GR" sz="2800" b="1" dirty="0" smtClean="0">
                <a:latin typeface="Aka-AcidGR-DiaryGirl" pitchFamily="50" charset="-95"/>
                <a:ea typeface="Aka-AcidGR-DiaryGirl" pitchFamily="50" charset="-95"/>
              </a:rPr>
              <a:t>(σου)     </a:t>
            </a:r>
            <a:endParaRPr lang="el-GR" sz="28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161962" y="5300302"/>
            <a:ext cx="2880320" cy="560518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εσένα</a:t>
            </a:r>
            <a:r>
              <a:rPr lang="el-GR" sz="2800" b="1" dirty="0" smtClean="0">
                <a:latin typeface="Aka-AcidGR-DiaryGirl" pitchFamily="50" charset="-95"/>
                <a:ea typeface="Aka-AcidGR-DiaryGirl" pitchFamily="50" charset="-95"/>
              </a:rPr>
              <a:t> (σε)</a:t>
            </a:r>
            <a:endParaRPr lang="el-GR" sz="28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180640" y="5997363"/>
            <a:ext cx="2880320" cy="646634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εσάς</a:t>
            </a:r>
            <a:r>
              <a:rPr lang="el-GR" sz="2800" b="1" dirty="0" smtClean="0">
                <a:latin typeface="Aka-AcidGR-DiaryGirl" pitchFamily="50" charset="-95"/>
                <a:ea typeface="Aka-AcidGR-DiaryGirl" pitchFamily="50" charset="-95"/>
              </a:rPr>
              <a:t> (σας)</a:t>
            </a:r>
            <a:endParaRPr lang="el-GR" sz="28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276936" y="3619661"/>
            <a:ext cx="2808312" cy="903523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αυτού</a:t>
            </a:r>
            <a:r>
              <a:rPr lang="el-GR" sz="2000" b="1" dirty="0">
                <a:latin typeface="Aka-AcidGR-DiaryGirl" pitchFamily="50" charset="-95"/>
                <a:ea typeface="Aka-AcidGR-DiaryGirl" pitchFamily="50" charset="-95"/>
              </a:rPr>
              <a:t> (του) 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αυτής</a:t>
            </a:r>
            <a:r>
              <a:rPr lang="el-GR" sz="2000" b="1" dirty="0">
                <a:latin typeface="Aka-AcidGR-DiaryGirl" pitchFamily="50" charset="-95"/>
                <a:ea typeface="Aka-AcidGR-DiaryGirl" pitchFamily="50" charset="-95"/>
              </a:rPr>
              <a:t> (της)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6276936" y="5560107"/>
            <a:ext cx="2808312" cy="1152128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αυτούς</a:t>
            </a:r>
            <a:r>
              <a:rPr lang="el-GR" sz="2000" b="1" dirty="0" smtClean="0">
                <a:latin typeface="Aka-AcidGR-DiaryGirl" pitchFamily="50" charset="-95"/>
                <a:ea typeface="Aka-AcidGR-DiaryGirl" pitchFamily="50" charset="-95"/>
              </a:rPr>
              <a:t> (τους) </a:t>
            </a:r>
            <a:endParaRPr lang="el-GR" sz="2000" b="1" dirty="0">
              <a:latin typeface="Aka-AcidGR-DiaryGirl" pitchFamily="50" charset="-95"/>
              <a:ea typeface="Aka-AcidGR-DiaryGirl" pitchFamily="50" charset="-95"/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αυτές</a:t>
            </a:r>
            <a:r>
              <a:rPr lang="el-GR" sz="2000" b="1" dirty="0" smtClean="0">
                <a:latin typeface="Aka-AcidGR-DiaryGirl" pitchFamily="50" charset="-95"/>
                <a:ea typeface="Aka-AcidGR-DiaryGirl" pitchFamily="50" charset="-95"/>
              </a:rPr>
              <a:t> (τες ή τις)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</a:t>
            </a:r>
            <a:r>
              <a:rPr lang="el-GR" sz="20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υτά</a:t>
            </a:r>
            <a:r>
              <a:rPr lang="el-GR" sz="2000" b="1" dirty="0" smtClean="0">
                <a:latin typeface="Aka-AcidGR-DiaryGirl" pitchFamily="50" charset="-95"/>
                <a:ea typeface="Aka-AcidGR-DiaryGirl" pitchFamily="50" charset="-95"/>
              </a:rPr>
              <a:t> (τα)</a:t>
            </a:r>
            <a:endParaRPr lang="el-GR" sz="2000" b="1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294498" y="4614453"/>
            <a:ext cx="2808312" cy="889459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αυτόν</a:t>
            </a:r>
            <a:r>
              <a:rPr lang="el-GR" sz="2000" b="1" dirty="0">
                <a:latin typeface="Aka-AcidGR-DiaryGirl" pitchFamily="50" charset="-95"/>
                <a:ea typeface="Aka-AcidGR-DiaryGirl" pitchFamily="50" charset="-95"/>
              </a:rPr>
              <a:t> (τον) 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αυτήν</a:t>
            </a:r>
            <a:r>
              <a:rPr lang="el-GR" sz="2000" b="1" dirty="0">
                <a:latin typeface="Aka-AcidGR-DiaryGirl" pitchFamily="50" charset="-95"/>
                <a:ea typeface="Aka-AcidGR-DiaryGirl" pitchFamily="50" charset="-95"/>
              </a:rPr>
              <a:t> (την)</a:t>
            </a:r>
          </a:p>
        </p:txBody>
      </p:sp>
      <p:pic>
        <p:nvPicPr>
          <p:cNvPr id="2050" name="Picture 2" descr="Pointing to myself clipart 5 » Clipart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3000" y1="44308" x2="13000" y2="44308"/>
                        <a14:foregroundMark x1="12500" y1="50446" x2="12500" y2="54241"/>
                        <a14:foregroundMark x1="12500" y1="54799" x2="13000" y2="65290"/>
                        <a14:foregroundMark x1="12500" y1="65960" x2="12500" y2="65960"/>
                        <a14:foregroundMark x1="10300" y1="54241" x2="10300" y2="54241"/>
                        <a14:foregroundMark x1="11400" y1="41853" x2="11400" y2="41853"/>
                        <a14:foregroundMark x1="11400" y1="41853" x2="8600" y2="41853"/>
                        <a14:foregroundMark x1="4700" y1="47433" x2="4100" y2="51116"/>
                        <a14:foregroundMark x1="4100" y1="51116" x2="8000" y2="54799"/>
                        <a14:foregroundMark x1="9700" y1="54799" x2="9700" y2="54799"/>
                        <a14:foregroundMark x1="11900" y1="45536" x2="11900" y2="45536"/>
                        <a14:foregroundMark x1="14700" y1="47433" x2="18600" y2="48661"/>
                        <a14:foregroundMark x1="18600" y1="47433" x2="15800" y2="43638"/>
                        <a14:foregroundMark x1="10800" y1="38058" x2="11400" y2="39955"/>
                        <a14:foregroundMark x1="24700" y1="59821" x2="24700" y2="59821"/>
                        <a14:foregroundMark x1="23600" y1="56027" x2="23600" y2="56027"/>
                        <a14:foregroundMark x1="23600" y1="56027" x2="21400" y2="55469"/>
                        <a14:foregroundMark x1="20200" y1="54799" x2="20200" y2="54799"/>
                        <a14:foregroundMark x1="16900" y1="56696" x2="3600" y2="65290"/>
                        <a14:foregroundMark x1="3000" y1="65290" x2="4100" y2="67857"/>
                        <a14:foregroundMark x1="4100" y1="65960" x2="4100" y2="65960"/>
                        <a14:foregroundMark x1="4100" y1="65960" x2="9100" y2="71540"/>
                        <a14:foregroundMark x1="5800" y1="67188" x2="9700" y2="71540"/>
                        <a14:foregroundMark x1="12500" y1="72768" x2="5300" y2="67188"/>
                        <a14:foregroundMark x1="1900" y1="63504" x2="6400" y2="66629"/>
                        <a14:foregroundMark x1="8000" y1="64063" x2="9700" y2="62835"/>
                        <a14:foregroundMark x1="9100" y1="60379" x2="15200" y2="61049"/>
                        <a14:foregroundMark x1="40200" y1="69085" x2="41900" y2="71540"/>
                        <a14:foregroundMark x1="41900" y1="71540" x2="43500" y2="74665"/>
                        <a14:foregroundMark x1="44100" y1="75223" x2="44100" y2="75223"/>
                        <a14:foregroundMark x1="45200" y1="77121" x2="50200" y2="78348"/>
                        <a14:foregroundMark x1="86300" y1="82031" x2="86300" y2="82031"/>
                        <a14:foregroundMark x1="86800" y1="83929" x2="83000" y2="85826"/>
                        <a14:foregroundMark x1="80200" y1="86384" x2="79600" y2="88839"/>
                        <a14:foregroundMark x1="78500" y1="88281" x2="78500" y2="92634"/>
                        <a14:foregroundMark x1="76800" y1="92634" x2="79600" y2="91964"/>
                        <a14:foregroundMark x1="82400" y1="85156" x2="71900" y2="83259"/>
                        <a14:foregroundMark x1="70200" y1="80804" x2="70200" y2="80804"/>
                        <a14:foregroundMark x1="69100" y1="79576" x2="70700" y2="85156"/>
                        <a14:foregroundMark x1="70700" y1="87612" x2="70700" y2="87612"/>
                        <a14:foregroundMark x1="70700" y1="90067" x2="73000" y2="93862"/>
                        <a14:foregroundMark x1="73000" y1="93862" x2="79100" y2="92634"/>
                        <a14:foregroundMark x1="89600" y1="79576" x2="89600" y2="79576"/>
                        <a14:foregroundMark x1="90200" y1="77679" x2="90200" y2="77679"/>
                        <a14:foregroundMark x1="12500" y1="45536" x2="11400" y2="47433"/>
                        <a14:foregroundMark x1="10800" y1="50446" x2="10300" y2="56696"/>
                        <a14:foregroundMark x1="9700" y1="64732" x2="10300" y2="71540"/>
                        <a14:foregroundMark x1="10300" y1="72210" x2="14700" y2="79018"/>
                        <a14:foregroundMark x1="45200" y1="78348" x2="47400" y2="78348"/>
                        <a14:foregroundMark x1="44700" y1="12723" x2="44700" y2="12723"/>
                        <a14:foregroundMark x1="73000" y1="25112" x2="73000" y2="25112"/>
                        <a14:foregroundMark x1="76300" y1="25670" x2="76300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1484784"/>
            <a:ext cx="1974976" cy="17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inting at you emoticon Royalty Free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550" y="1665992"/>
            <a:ext cx="2289349" cy="17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inting forward emoticon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627" y="1220514"/>
            <a:ext cx="2036054" cy="15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61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2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2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2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816424" cy="70609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Collage" pitchFamily="50" charset="-95"/>
                <a:ea typeface="Aka-AcidGR-Collage" pitchFamily="50" charset="-95"/>
              </a:rPr>
              <a:t>Παραδείγματα</a:t>
            </a:r>
            <a:endParaRPr lang="el-GR" dirty="0">
              <a:latin typeface="Aka-AcidGR-Collage" pitchFamily="50" charset="-95"/>
              <a:ea typeface="Aka-AcidGR-Collage" pitchFamily="50" charset="-9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15909"/>
            <a:ext cx="7200800" cy="369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αρέσει να τραγουδάω στο μπάνιο</a:t>
            </a:r>
            <a:r>
              <a:rPr lang="el-GR" b="1" dirty="0" smtClean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. Εσένα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046867"/>
            <a:ext cx="74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Της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 είπα να μη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με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 ξαναενοχλήσει αλλά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αυτή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 δε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με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 άκουσε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73" y="2821578"/>
            <a:ext cx="74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Την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είδα που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τον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μάλωνε και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μιλούσε άσχημα.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73" y="3585359"/>
            <a:ext cx="74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υποσχέθηκε ότι θα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αγοράσει παγωτό.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473" y="4976301"/>
            <a:ext cx="874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Εγώ, εσύ κι αυτή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θα μπούμε μέσα στη σπηλιά.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Εσείς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θα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περιμένετε εδώ.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801" y="4221088"/>
            <a:ext cx="87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Αυτήν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σίγουρα κάπου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την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έχω ξαναδεί. Η μνήμη μου δε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με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γελάει.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837" y="5869771"/>
            <a:ext cx="87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Αυτό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που έκανες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τις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πλήγωσε πολύ! Να μην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το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ξανακάνεις!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31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hat to Do My Children Fight | Parenting Cl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830" y="1254274"/>
            <a:ext cx="3290384" cy="21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9708" y="116632"/>
            <a:ext cx="8738551" cy="1080120"/>
          </a:xfrm>
          <a:prstGeom prst="roundRect">
            <a:avLst/>
          </a:prstGeom>
          <a:solidFill>
            <a:srgbClr val="CCFF3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. Οι κτητικές αντωνυμίες φανερώνουν σε ποιον ανήκει κάτι.                                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79512" y="3429000"/>
            <a:ext cx="2808312" cy="1152128"/>
          </a:xfrm>
          <a:prstGeom prst="flowChartAlternateProcess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δ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ικός-η-ο μου / μας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174829" y="3472619"/>
            <a:ext cx="2808312" cy="1080120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δ</a:t>
            </a:r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ικός-η-ο σου / σας</a:t>
            </a:r>
            <a:endParaRPr lang="el-GR" sz="28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156176" y="3515680"/>
            <a:ext cx="2831520" cy="1023342"/>
          </a:xfrm>
          <a:prstGeom prst="flowChartAlternateProcess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δ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ικός-η-ο     του, της / τους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7" y="4725144"/>
            <a:ext cx="6441208" cy="2031325"/>
          </a:xfrm>
          <a:prstGeom prst="rect">
            <a:avLst/>
          </a:prstGeom>
          <a:effectLst>
            <a:innerShdw blurRad="165100" dir="4200000">
              <a:prstClr val="black">
                <a:alpha val="99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Μπορούμε εύκολα να ξεχωρίσουμε τις προσωπικές από τις κτητικές αντωνυμίες. Οι προσωπικές αντωνυμίες αναφέρονται στο ρήμα και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βρίσκονται συνήθως 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πριν από αυτό. Οι κτητικές αντωνυμίες αναφέρονται σε κάποιο ουσιαστικό και βρίσκονται μετά από αυτό. 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                                  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  <a:p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π.χ.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«</a:t>
            </a:r>
            <a:r>
              <a:rPr lang="el-GR" b="1" dirty="0" smtClean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πήρες το αρκουδάκι </a:t>
            </a:r>
            <a:r>
              <a:rPr lang="el-GR" b="1" dirty="0" smtClean="0">
                <a:solidFill>
                  <a:srgbClr val="00B050"/>
                </a:solidFill>
                <a:latin typeface="Aka-AcidGR-DiaryGirl" pitchFamily="50" charset="-95"/>
                <a:ea typeface="Aka-AcidGR-DiaryGirl" pitchFamily="50" charset="-95"/>
              </a:rPr>
              <a:t>μου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!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»</a:t>
            </a:r>
          </a:p>
        </p:txBody>
      </p:sp>
      <p:pic>
        <p:nvPicPr>
          <p:cNvPr id="3076" name="Picture 4" descr="Two Girls Fighting For A Teddy Bear Royalty Free Cliparts,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824" y="4941169"/>
            <a:ext cx="2132073" cy="1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11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  <p:bldP spid="1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744416" cy="70609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Collage" pitchFamily="50" charset="-95"/>
                <a:ea typeface="Aka-AcidGR-Collage" pitchFamily="50" charset="-95"/>
              </a:rPr>
              <a:t>Παραδείγματα</a:t>
            </a:r>
            <a:endParaRPr lang="el-GR" dirty="0">
              <a:latin typeface="Aka-AcidGR-Collage" pitchFamily="50" charset="-95"/>
              <a:ea typeface="Aka-AcidGR-Collage" pitchFamily="50" charset="-9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1590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Η δασκάλα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της έδωσε βραβείο για την εργασία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της</a:t>
            </a:r>
            <a:r>
              <a:rPr lang="el-GR" b="1" dirty="0" smtClean="0">
                <a:latin typeface="Aka-AcidGR-DiaryGirl" pitchFamily="50" charset="-95"/>
                <a:ea typeface="Aka-AcidGR-DiaryGirl" pitchFamily="50" charset="-95"/>
              </a:rPr>
              <a:t>. </a:t>
            </a:r>
            <a:endParaRPr lang="el-GR" dirty="0" smtClean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46867"/>
            <a:ext cx="74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Τα μπουφάν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τα κρεμάμε στην κρεμάστρα της τάξης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473" y="2821578"/>
            <a:ext cx="742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Μου αρέσει να παίζω με τους φίλους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. Τους αγαπώ και με αγαπάνε.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73" y="3585359"/>
            <a:ext cx="742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Οι γονείς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φροντίζουν για να μη μας λείψει τίποτα..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473" y="4976301"/>
            <a:ext cx="87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Εγώ</a:t>
            </a:r>
            <a:r>
              <a:rPr lang="el-GR" dirty="0">
                <a:latin typeface="Aka-AcidGR-DiaryGirl" pitchFamily="50" charset="-95"/>
                <a:ea typeface="Aka-AcidGR-DiaryGirl" pitchFamily="50" charset="-95"/>
              </a:rPr>
              <a:t>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σου είπα τα μυστικά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μου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. Εσύ δε θα μου πεις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τα δικά σου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;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801" y="4221088"/>
            <a:ext cx="87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Τον είδα να περνάει με το ποδήλατό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του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μπροστά από το σπίτι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σας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.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837" y="5869771"/>
            <a:ext cx="87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Αυτή είναι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η δική μου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σβήστρα. </a:t>
            </a:r>
            <a:r>
              <a:rPr lang="el-GR" b="1" dirty="0">
                <a:solidFill>
                  <a:srgbClr val="FF0000"/>
                </a:solidFill>
                <a:latin typeface="Aka-AcidGR-DiaryGirl" pitchFamily="50" charset="-95"/>
                <a:ea typeface="Aka-AcidGR-DiaryGirl" pitchFamily="50" charset="-95"/>
              </a:rPr>
              <a:t>Την δική σου </a:t>
            </a:r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την έχασες πάλι;</a:t>
            </a:r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99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902" y="80651"/>
            <a:ext cx="8793383" cy="1764173"/>
          </a:xfrm>
          <a:prstGeom prst="roundRect">
            <a:avLst/>
          </a:prstGeom>
          <a:solidFill>
            <a:srgbClr val="00CC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3</a:t>
            </a:r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. Η αυτοπαθής αντωνυμία  φανερώνει </a:t>
            </a:r>
            <a:r>
              <a:rPr lang="el-GR" sz="2800" b="1" dirty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πως το ίδιο πρόσωπο ενεργεί και το ίδιο δέχεται την </a:t>
            </a:r>
            <a:r>
              <a:rPr lang="el-GR" sz="2800" b="1" dirty="0" smtClean="0">
                <a:solidFill>
                  <a:schemeClr val="tx1"/>
                </a:solidFill>
                <a:latin typeface="Aka-AcidGR-Collage" pitchFamily="50" charset="-95"/>
                <a:ea typeface="Aka-AcidGR-Collage" pitchFamily="50" charset="-95"/>
              </a:rPr>
              <a:t>ενέργεια. </a:t>
            </a:r>
            <a:endParaRPr lang="el-GR" sz="2800" b="1" dirty="0">
              <a:solidFill>
                <a:schemeClr val="tx1"/>
              </a:solidFill>
              <a:latin typeface="Aka-AcidGR-Collage" pitchFamily="50" charset="-95"/>
              <a:ea typeface="Aka-AcidGR-Collage" pitchFamily="50" charset="-95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89495" y="2059107"/>
            <a:ext cx="8640960" cy="721821"/>
          </a:xfrm>
          <a:prstGeom prst="flowChartAlternateProcess">
            <a:avLst/>
          </a:prstGeom>
          <a:solidFill>
            <a:srgbClr val="CC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του εαυτού  μου /σου /του /της /μας /σας /τους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904" y="1412776"/>
            <a:ext cx="7474735" cy="646331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ka-AcidGR-DiaryGirl" pitchFamily="50" charset="-95"/>
                <a:ea typeface="Aka-AcidGR-DiaryGirl" pitchFamily="50" charset="-95"/>
              </a:rPr>
              <a:t>           * Η αυτοπαθής αντωνυμία έχει μόνο γενική και αιτιατική                         </a:t>
            </a:r>
          </a:p>
          <a:p>
            <a:endParaRPr lang="el-GR" dirty="0">
              <a:latin typeface="Aka-AcidGR-DiaryGirl" pitchFamily="50" charset="-95"/>
              <a:ea typeface="Aka-AcidGR-DiaryGirl" pitchFamily="50" charset="-95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89495" y="2958083"/>
            <a:ext cx="8463780" cy="720080"/>
          </a:xfrm>
          <a:prstGeom prst="flowChartAlternateProcess">
            <a:avLst/>
          </a:prstGeom>
          <a:solidFill>
            <a:srgbClr val="66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latin typeface="Aka-AcidGR-DiaryGirl" pitchFamily="50" charset="-95"/>
                <a:ea typeface="Aka-AcidGR-DiaryGirl" pitchFamily="50" charset="-95"/>
              </a:rPr>
              <a:t>τον εαυτό  μου /σου /του /της /μας /σας /τους</a:t>
            </a:r>
            <a:endParaRPr lang="el-GR" sz="2400" b="1" dirty="0">
              <a:solidFill>
                <a:schemeClr val="tx1"/>
              </a:solidFill>
              <a:latin typeface="Aka-AcidGR-DiaryGirl" pitchFamily="50" charset="-95"/>
              <a:ea typeface="Aka-AcidGR-DiaryGirl" pitchFamily="50" charset="-95"/>
            </a:endParaRPr>
          </a:p>
        </p:txBody>
      </p:sp>
      <p:pic>
        <p:nvPicPr>
          <p:cNvPr id="1026" name="Picture 2" descr="Happy cute kid girl stand in front of mirror |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329" y="3766292"/>
            <a:ext cx="3081292" cy="3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370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906</Words>
  <Application>Microsoft Office PowerPoint</Application>
  <PresentationFormat>Προβολή στην οθόνη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Office Theme</vt:lpstr>
      <vt:lpstr> Η Γραμματική μας! </vt:lpstr>
      <vt:lpstr>Διαφάνεια 2</vt:lpstr>
      <vt:lpstr>Διαφάνεια 3</vt:lpstr>
      <vt:lpstr>Διαφάνεια 4</vt:lpstr>
      <vt:lpstr>Διαφάνεια 5</vt:lpstr>
      <vt:lpstr>Παραδείγματα</vt:lpstr>
      <vt:lpstr>Διαφάνεια 7</vt:lpstr>
      <vt:lpstr>Παραδείγματα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Γραμματική μας!</dc:title>
  <dc:creator>MMNew</dc:creator>
  <cp:lastModifiedBy>ΝΙΚΟΛΑΟΣ ΑΝΑΓΝΩΣΤΟΠΟΥΛΟΣ</cp:lastModifiedBy>
  <cp:revision>207</cp:revision>
  <dcterms:created xsi:type="dcterms:W3CDTF">2020-04-24T04:47:49Z</dcterms:created>
  <dcterms:modified xsi:type="dcterms:W3CDTF">2020-11-11T05:41:12Z</dcterms:modified>
</cp:coreProperties>
</file>