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4660"/>
  </p:normalViewPr>
  <p:slideViewPr>
    <p:cSldViewPr snapToGrid="0">
      <p:cViewPr varScale="1">
        <p:scale>
          <a:sx n="86" d="100"/>
          <a:sy n="86" d="100"/>
        </p:scale>
        <p:origin x="4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Αναπαράσταση">
            <a:extLst>
              <a:ext uri="{FF2B5EF4-FFF2-40B4-BE49-F238E27FC236}">
                <a16:creationId xmlns:a16="http://schemas.microsoft.com/office/drawing/2014/main" id="{191FBA9B-5DF4-41B3-B91B-E152068964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65" y="896645"/>
            <a:ext cx="11620870" cy="582375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CCD4D6B2-3B5B-49B4-A4DA-DA84A66B93B1}"/>
              </a:ext>
            </a:extLst>
          </p:cNvPr>
          <p:cNvSpPr txBox="1"/>
          <p:nvPr/>
        </p:nvSpPr>
        <p:spPr>
          <a:xfrm>
            <a:off x="603683" y="137603"/>
            <a:ext cx="11150352" cy="646331"/>
          </a:xfrm>
          <a:prstGeom prst="rect">
            <a:avLst/>
          </a:prstGeom>
          <a:noFill/>
        </p:spPr>
        <p:txBody>
          <a:bodyPr wrap="square">
            <a:spAutoFit/>
          </a:bodyPr>
          <a:lstStyle/>
          <a:p>
            <a:pPr algn="ctr"/>
            <a:r>
              <a:rPr lang="el-GR" sz="1200" b="1" i="1" dirty="0">
                <a:solidFill>
                  <a:srgbClr val="000000"/>
                </a:solidFill>
                <a:effectLst/>
                <a:latin typeface="Calibri" panose="020F0502020204030204" pitchFamily="34" charset="0"/>
              </a:rPr>
              <a:t>Αναπαράσταση αθηναϊκού πολεμικού πλοίου.</a:t>
            </a:r>
            <a:br>
              <a:rPr lang="el-GR" sz="1200" b="1" i="1" dirty="0">
                <a:solidFill>
                  <a:srgbClr val="000000"/>
                </a:solidFill>
                <a:effectLst/>
                <a:latin typeface="Calibri" panose="020F0502020204030204" pitchFamily="34" charset="0"/>
              </a:rPr>
            </a:br>
            <a:r>
              <a:rPr lang="el-GR" sz="1200" b="1" i="1" dirty="0">
                <a:solidFill>
                  <a:srgbClr val="000000"/>
                </a:solidFill>
                <a:effectLst/>
                <a:latin typeface="Calibri" panose="020F0502020204030204" pitchFamily="34" charset="0"/>
              </a:rPr>
              <a:t>Το ναυτικό ήταν το ισχυρότερο όπλο των Αθηναίων, όπως αποδείχθηκε και στη ναυμαχία της Σαλαμίνας.</a:t>
            </a:r>
          </a:p>
          <a:p>
            <a:pPr algn="ctr"/>
            <a:r>
              <a:rPr lang="el-GR" sz="1200" b="1" i="1" dirty="0">
                <a:solidFill>
                  <a:srgbClr val="000000"/>
                </a:solidFill>
                <a:effectLst/>
                <a:latin typeface="Calibri" panose="020F0502020204030204" pitchFamily="34" charset="0"/>
              </a:rPr>
              <a:t> </a:t>
            </a:r>
          </a:p>
        </p:txBody>
      </p:sp>
    </p:spTree>
    <p:extLst>
      <p:ext uri="{BB962C8B-B14F-4D97-AF65-F5344CB8AC3E}">
        <p14:creationId xmlns:p14="http://schemas.microsoft.com/office/powerpoint/2010/main" val="4154160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ABC3E3-C8C6-4731-BE51-44DCD40F8917}"/>
              </a:ext>
            </a:extLst>
          </p:cNvPr>
          <p:cNvSpPr txBox="1"/>
          <p:nvPr/>
        </p:nvSpPr>
        <p:spPr>
          <a:xfrm>
            <a:off x="3048740" y="884198"/>
            <a:ext cx="6094520" cy="646331"/>
          </a:xfrm>
          <a:prstGeom prst="rect">
            <a:avLst/>
          </a:prstGeom>
          <a:noFill/>
          <a:ln>
            <a:solidFill>
              <a:srgbClr val="FF0000"/>
            </a:solidFill>
          </a:ln>
        </p:spPr>
        <p:txBody>
          <a:bodyPr wrap="square">
            <a:spAutoFit/>
          </a:bodyPr>
          <a:lstStyle/>
          <a:p>
            <a:r>
              <a:rPr lang="el-GR" dirty="0">
                <a:solidFill>
                  <a:srgbClr val="0070C0"/>
                </a:solidFill>
              </a:rPr>
              <a:t>http://users.sch.gr/ipap/Ellinikos%20Politismos/Yliko/Theoria%20arxaia/metafraseis%20b%20gym/b02xm.htm</a:t>
            </a:r>
          </a:p>
        </p:txBody>
      </p:sp>
    </p:spTree>
    <p:extLst>
      <p:ext uri="{BB962C8B-B14F-4D97-AF65-F5344CB8AC3E}">
        <p14:creationId xmlns:p14="http://schemas.microsoft.com/office/powerpoint/2010/main" val="787379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058D0671-1C3D-4AD4-AE94-E8EFD548B99A}"/>
              </a:ext>
            </a:extLst>
          </p:cNvPr>
          <p:cNvGraphicFramePr>
            <a:graphicFrameLocks noGrp="1"/>
          </p:cNvGraphicFramePr>
          <p:nvPr>
            <p:extLst>
              <p:ext uri="{D42A27DB-BD31-4B8C-83A1-F6EECF244321}">
                <p14:modId xmlns:p14="http://schemas.microsoft.com/office/powerpoint/2010/main" val="835911658"/>
              </p:ext>
            </p:extLst>
          </p:nvPr>
        </p:nvGraphicFramePr>
        <p:xfrm>
          <a:off x="408373" y="268357"/>
          <a:ext cx="11439072" cy="6408748"/>
        </p:xfrm>
        <a:graphic>
          <a:graphicData uri="http://schemas.openxmlformats.org/drawingml/2006/table">
            <a:tbl>
              <a:tblPr>
                <a:tableStyleId>{5C22544A-7EE6-4342-B048-85BDC9FD1C3A}</a:tableStyleId>
              </a:tblPr>
              <a:tblGrid>
                <a:gridCol w="5719536">
                  <a:extLst>
                    <a:ext uri="{9D8B030D-6E8A-4147-A177-3AD203B41FA5}">
                      <a16:colId xmlns:a16="http://schemas.microsoft.com/office/drawing/2014/main" val="3341079366"/>
                    </a:ext>
                  </a:extLst>
                </a:gridCol>
                <a:gridCol w="5719536">
                  <a:extLst>
                    <a:ext uri="{9D8B030D-6E8A-4147-A177-3AD203B41FA5}">
                      <a16:colId xmlns:a16="http://schemas.microsoft.com/office/drawing/2014/main" val="963199298"/>
                    </a:ext>
                  </a:extLst>
                </a:gridCol>
              </a:tblGrid>
              <a:tr h="318052">
                <a:tc>
                  <a:txBody>
                    <a:bodyPr/>
                    <a:lstStyle/>
                    <a:p>
                      <a:pPr marL="28575" marR="28575">
                        <a:spcAft>
                          <a:spcPts val="0"/>
                        </a:spcAft>
                      </a:pPr>
                      <a:r>
                        <a:rPr lang="el-GR" sz="1200" b="1">
                          <a:effectLst/>
                        </a:rPr>
                        <a:t>Ἂλλ’ ἐπεὶ τῶν πολεμίων ὁ στόλος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Αλλά όταν ο στόλος των εχθρών</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1076259388"/>
                  </a:ext>
                </a:extLst>
              </a:tr>
              <a:tr h="318052">
                <a:tc>
                  <a:txBody>
                    <a:bodyPr/>
                    <a:lstStyle/>
                    <a:p>
                      <a:pPr marL="28575" marR="28575">
                        <a:spcAft>
                          <a:spcPts val="0"/>
                        </a:spcAft>
                      </a:pPr>
                      <a:r>
                        <a:rPr lang="el-GR" sz="1200" b="1">
                          <a:effectLst/>
                        </a:rPr>
                        <a:t>προσφερόμενος τῇ Ἀττικῇ κατὰ τὸ Φαληρικὸν </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πλησιάζοντας στην Αττική από την πλευρά του Φαλήρου</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115585329"/>
                  </a:ext>
                </a:extLst>
              </a:tr>
              <a:tr h="318052">
                <a:tc>
                  <a:txBody>
                    <a:bodyPr/>
                    <a:lstStyle/>
                    <a:p>
                      <a:pPr marL="28575" marR="28575">
                        <a:spcAft>
                          <a:spcPts val="0"/>
                        </a:spcAft>
                      </a:pPr>
                      <a:r>
                        <a:rPr lang="el-GR" sz="1200" b="1">
                          <a:effectLst/>
                        </a:rPr>
                        <a:t>τοὺς πὲριξ ἀπέκρυψεν αἰγιαλούς,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απέκρυψε τις γύρω παραλίες</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2919939620"/>
                  </a:ext>
                </a:extLst>
              </a:tr>
              <a:tr h="318052">
                <a:tc>
                  <a:txBody>
                    <a:bodyPr/>
                    <a:lstStyle/>
                    <a:p>
                      <a:pPr marL="28575" marR="28575">
                        <a:spcAft>
                          <a:spcPts val="0"/>
                        </a:spcAft>
                      </a:pPr>
                      <a:r>
                        <a:rPr lang="el-GR" sz="1200" b="1">
                          <a:effectLst/>
                        </a:rPr>
                        <a:t>πάλιν ἐπάπταινον οἱ Πελοποννήσιοι πρὸς τὸν Ἰσθμόν.</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οι Πελοποννήσιοι φοβισμένοι πάλι σκέφτονταν να αποπλεύσουν για τον Ισθμό.</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590756074"/>
                  </a:ext>
                </a:extLst>
              </a:tr>
              <a:tr h="318052">
                <a:tc>
                  <a:txBody>
                    <a:bodyPr/>
                    <a:lstStyle/>
                    <a:p>
                      <a:pPr marL="28575" marR="28575">
                        <a:spcAft>
                          <a:spcPts val="0"/>
                        </a:spcAft>
                      </a:pPr>
                      <a:r>
                        <a:rPr lang="el-GR" sz="1200" b="1">
                          <a:effectLst/>
                        </a:rPr>
                        <a:t>Ἔνθα δὴ ὁ Θεμιστοκλῆς ἐβουλεύετο</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Ενώ λοιπόν έτσι είχε η κατάσταση, ο Θεμιστοκλής σκεφτόταν</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4004962588"/>
                  </a:ext>
                </a:extLst>
              </a:tr>
              <a:tr h="318052">
                <a:tc>
                  <a:txBody>
                    <a:bodyPr/>
                    <a:lstStyle/>
                    <a:p>
                      <a:pPr marL="28575" marR="28575">
                        <a:spcAft>
                          <a:spcPts val="0"/>
                        </a:spcAft>
                      </a:pPr>
                      <a:r>
                        <a:rPr lang="el-GR" sz="1200" b="1">
                          <a:effectLst/>
                        </a:rPr>
                        <a:t>καὶ συνετίθει τὴν περὶ τὸν Σίκινον πραγματείαν.</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και κατάστρωνε το τέχνασμα με το Σίκινο.</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826061163"/>
                  </a:ext>
                </a:extLst>
              </a:tr>
              <a:tr h="318052">
                <a:tc>
                  <a:txBody>
                    <a:bodyPr/>
                    <a:lstStyle/>
                    <a:p>
                      <a:pPr marL="28575" marR="28575">
                        <a:spcAft>
                          <a:spcPts val="0"/>
                        </a:spcAft>
                      </a:pPr>
                      <a:r>
                        <a:rPr lang="el-GR" sz="1200" b="1">
                          <a:effectLst/>
                        </a:rPr>
                        <a:t>Ἦν δὲ τῷ μὲν γένει Πέρσης ὁ Σίκινος, αἰχμάλωτος,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Ο Σίκινος ήταν Πέρσης στην καταγωγή, αιχμάλωτος, </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2915777806"/>
                  </a:ext>
                </a:extLst>
              </a:tr>
              <a:tr h="318052">
                <a:tc>
                  <a:txBody>
                    <a:bodyPr/>
                    <a:lstStyle/>
                    <a:p>
                      <a:pPr marL="28575" marR="28575">
                        <a:spcAft>
                          <a:spcPts val="0"/>
                        </a:spcAft>
                      </a:pPr>
                      <a:r>
                        <a:rPr lang="el-GR" sz="1200" b="1">
                          <a:effectLst/>
                        </a:rPr>
                        <a:t>εὔνους δὲ τῷ Θεμιστοκλεῖ καὶ τῶν τέκων αὐτοῦ παιδαγωγός.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φιλικός στον Θεμιστοκλή και παιδαγωγός των παιδιών του.</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717715286"/>
                  </a:ext>
                </a:extLst>
              </a:tr>
              <a:tr h="318052">
                <a:tc>
                  <a:txBody>
                    <a:bodyPr/>
                    <a:lstStyle/>
                    <a:p>
                      <a:pPr marL="28575" marR="28575">
                        <a:spcAft>
                          <a:spcPts val="0"/>
                        </a:spcAft>
                      </a:pPr>
                      <a:r>
                        <a:rPr lang="el-GR" sz="1200" b="1">
                          <a:effectLst/>
                        </a:rPr>
                        <a:t>Τοῦτον ἐκπέμπει πρὸς τὸν Ξερξην κρύφα,</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dirty="0">
                          <a:effectLst/>
                        </a:rPr>
                        <a:t>Αυτόν τον στέλνει κρυφά προς τον Ξέρξη,</a:t>
                      </a:r>
                      <a:endParaRPr lang="el-GR" sz="1200" dirty="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772956227"/>
                  </a:ext>
                </a:extLst>
              </a:tr>
              <a:tr h="318052">
                <a:tc>
                  <a:txBody>
                    <a:bodyPr/>
                    <a:lstStyle/>
                    <a:p>
                      <a:pPr marL="28575" marR="28575">
                        <a:spcAft>
                          <a:spcPts val="0"/>
                        </a:spcAft>
                      </a:pPr>
                      <a:r>
                        <a:rPr lang="el-GR" sz="1200" b="1">
                          <a:effectLst/>
                        </a:rPr>
                        <a:t>κελεύσας λέγειν ὅτι Θεμιστοκλῆς ὁ τῶν Ἀθηναίων στρατηγὸς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αφού τον διέταξε να πει ότι ο Θεμιστοκλής, ο στρατηγός των Αθηναίων,</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76240940"/>
                  </a:ext>
                </a:extLst>
              </a:tr>
              <a:tr h="318052">
                <a:tc>
                  <a:txBody>
                    <a:bodyPr/>
                    <a:lstStyle/>
                    <a:p>
                      <a:pPr marL="28575" marR="28575">
                        <a:spcAft>
                          <a:spcPts val="0"/>
                        </a:spcAft>
                      </a:pPr>
                      <a:r>
                        <a:rPr lang="el-GR" sz="1200" b="1">
                          <a:effectLst/>
                        </a:rPr>
                        <a:t>αἱρούμενος τὰ βασιλέως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 παίρνοντας το μέρος του (Πέρση) βασιλιά</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1932213532"/>
                  </a:ext>
                </a:extLst>
              </a:tr>
              <a:tr h="318052">
                <a:tc>
                  <a:txBody>
                    <a:bodyPr/>
                    <a:lstStyle/>
                    <a:p>
                      <a:pPr marL="28575" marR="28575">
                        <a:spcAft>
                          <a:spcPts val="0"/>
                        </a:spcAft>
                      </a:pPr>
                      <a:r>
                        <a:rPr lang="el-GR" sz="1200" b="1">
                          <a:effectLst/>
                        </a:rPr>
                        <a:t>ἐξαγγέλλει πρῶτος αὐτῷ</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στέλνει πρώτος σ’ αυτόν την πληροφορία</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3538310311"/>
                  </a:ext>
                </a:extLst>
              </a:tr>
              <a:tr h="318052">
                <a:tc>
                  <a:txBody>
                    <a:bodyPr/>
                    <a:lstStyle/>
                    <a:p>
                      <a:pPr marL="28575" marR="28575">
                        <a:spcAft>
                          <a:spcPts val="0"/>
                        </a:spcAft>
                      </a:pPr>
                      <a:r>
                        <a:rPr lang="el-GR" sz="1200" b="1">
                          <a:effectLst/>
                        </a:rPr>
                        <a:t>τοὺς Ἕλληνας ἀποδιδράσκοντας,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ότι οι Έλληνες προσπαθούν να δραπετεύσουν</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2995745889"/>
                  </a:ext>
                </a:extLst>
              </a:tr>
              <a:tr h="318052">
                <a:tc>
                  <a:txBody>
                    <a:bodyPr/>
                    <a:lstStyle/>
                    <a:p>
                      <a:pPr marL="28575" marR="28575">
                        <a:spcAft>
                          <a:spcPts val="0"/>
                        </a:spcAft>
                      </a:pPr>
                      <a:r>
                        <a:rPr lang="el-GR" sz="1200" b="1">
                          <a:effectLst/>
                        </a:rPr>
                        <a:t>καὶ διακελεύεται ἐν ᾧ ταράττονται τῶν πεζῶν χωρὶς ὄντες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και συμβουλεύει, ενώ βρίσκονται σε σύγχυση χωρίς το πεζικό,</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2837480682"/>
                  </a:ext>
                </a:extLst>
              </a:tr>
              <a:tr h="318052">
                <a:tc>
                  <a:txBody>
                    <a:bodyPr/>
                    <a:lstStyle/>
                    <a:p>
                      <a:pPr marL="28575" marR="28575">
                        <a:spcAft>
                          <a:spcPts val="0"/>
                        </a:spcAft>
                      </a:pPr>
                      <a:r>
                        <a:rPr lang="el-GR" sz="1200" b="1">
                          <a:effectLst/>
                        </a:rPr>
                        <a:t>ἐπιθέσθαι καὶ διαφθεῖραι τὴν ναυτικὴν δύναμιν.</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να τους επιτεθεί και να εξοντώσει τη ναυτική τους δύναμη.</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3946111135"/>
                  </a:ext>
                </a:extLst>
              </a:tr>
              <a:tr h="318052">
                <a:tc>
                  <a:txBody>
                    <a:bodyPr/>
                    <a:lstStyle/>
                    <a:p>
                      <a:pPr marL="28575" marR="28575">
                        <a:spcAft>
                          <a:spcPts val="0"/>
                        </a:spcAft>
                      </a:pPr>
                      <a:r>
                        <a:rPr lang="el-GR" sz="1200" b="1">
                          <a:effectLst/>
                        </a:rPr>
                        <a:t>Ταῦτα δ’ ὁ Ξέρξης ὡς ἀπ’ εὐνοίας λελεγμένα δεξάμενος,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Επειδή ο Ξέρξης δέχτηκε αυτά, πιστεύοντας ότι είχαν λεχθεί με φιλική διάθεση,</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3803780768"/>
                  </a:ext>
                </a:extLst>
              </a:tr>
              <a:tr h="318052">
                <a:tc>
                  <a:txBody>
                    <a:bodyPr/>
                    <a:lstStyle/>
                    <a:p>
                      <a:pPr marL="28575" marR="28575">
                        <a:spcAft>
                          <a:spcPts val="0"/>
                        </a:spcAft>
                      </a:pPr>
                      <a:r>
                        <a:rPr lang="el-GR" sz="1200" b="1">
                          <a:effectLst/>
                        </a:rPr>
                        <a:t>ἥσθη καὶ εὐθὺς ἐξέφερε πρὸς τοὺς ἡγεμόνας τῶν νεῶν</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ευχαριστήθηκε και αμέσως έδωσε διαταγή στους κυβερνήτες των πλοίων</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3411475191"/>
                  </a:ext>
                </a:extLst>
              </a:tr>
              <a:tr h="318052">
                <a:tc>
                  <a:txBody>
                    <a:bodyPr/>
                    <a:lstStyle/>
                    <a:p>
                      <a:pPr marL="28575" marR="28575">
                        <a:spcAft>
                          <a:spcPts val="0"/>
                        </a:spcAft>
                      </a:pPr>
                      <a:r>
                        <a:rPr lang="el-GR" sz="1200" b="1">
                          <a:effectLst/>
                        </a:rPr>
                        <a:t>διακοσίαις ναυσὶν ἀναχθέντας ἤδη</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αφού αποπλεύσουν με διακόσια καράβια</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1693957896"/>
                  </a:ext>
                </a:extLst>
              </a:tr>
              <a:tr h="318052">
                <a:tc>
                  <a:txBody>
                    <a:bodyPr/>
                    <a:lstStyle/>
                    <a:p>
                      <a:pPr marL="28575" marR="28575">
                        <a:spcAft>
                          <a:spcPts val="0"/>
                        </a:spcAft>
                      </a:pPr>
                      <a:r>
                        <a:rPr lang="el-GR" sz="1200" b="1">
                          <a:effectLst/>
                        </a:rPr>
                        <a:t>διαζῶσαι τάς νήσους,</a:t>
                      </a:r>
                      <a:endParaRPr lang="el-GR" sz="1200" b="1">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a:effectLst/>
                        </a:rPr>
                        <a:t>να περικυκλώσουν τα νησιά,</a:t>
                      </a:r>
                      <a:endParaRPr lang="el-GR" sz="120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804148056"/>
                  </a:ext>
                </a:extLst>
              </a:tr>
              <a:tr h="318052">
                <a:tc>
                  <a:txBody>
                    <a:bodyPr/>
                    <a:lstStyle/>
                    <a:p>
                      <a:pPr marL="28575" marR="28575">
                        <a:spcAft>
                          <a:spcPts val="0"/>
                        </a:spcAft>
                      </a:pPr>
                      <a:r>
                        <a:rPr lang="el-GR" sz="1200" b="1" dirty="0" err="1">
                          <a:effectLst/>
                        </a:rPr>
                        <a:t>ὅπως</a:t>
                      </a:r>
                      <a:r>
                        <a:rPr lang="el-GR" sz="1200" b="1" dirty="0">
                          <a:effectLst/>
                        </a:rPr>
                        <a:t> </a:t>
                      </a:r>
                      <a:r>
                        <a:rPr lang="el-GR" sz="1200" b="1" dirty="0" err="1">
                          <a:effectLst/>
                        </a:rPr>
                        <a:t>ἐκφύγοι</a:t>
                      </a:r>
                      <a:r>
                        <a:rPr lang="el-GR" sz="1200" b="1" dirty="0">
                          <a:effectLst/>
                        </a:rPr>
                        <a:t> </a:t>
                      </a:r>
                      <a:r>
                        <a:rPr lang="el-GR" sz="1200" b="1" dirty="0" err="1">
                          <a:effectLst/>
                        </a:rPr>
                        <a:t>μηδεὶς</a:t>
                      </a:r>
                      <a:r>
                        <a:rPr lang="el-GR" sz="1200" b="1" dirty="0">
                          <a:effectLst/>
                        </a:rPr>
                        <a:t> </a:t>
                      </a:r>
                      <a:r>
                        <a:rPr lang="el-GR" sz="1200" b="1" dirty="0" err="1">
                          <a:effectLst/>
                        </a:rPr>
                        <a:t>τῶν</a:t>
                      </a:r>
                      <a:r>
                        <a:rPr lang="el-GR" sz="1200" b="1" dirty="0">
                          <a:effectLst/>
                        </a:rPr>
                        <a:t> πολεμίων.</a:t>
                      </a:r>
                      <a:endParaRPr lang="el-GR" sz="1200" b="1" dirty="0">
                        <a:effectLst/>
                        <a:latin typeface="Times New Roman" panose="02020603050405020304" pitchFamily="18" charset="0"/>
                        <a:ea typeface="Times New Roman" panose="02020603050405020304" pitchFamily="18" charset="0"/>
                      </a:endParaRPr>
                    </a:p>
                  </a:txBody>
                  <a:tcPr marL="30282" marR="30282" marT="0" marB="0" anchor="ctr"/>
                </a:tc>
                <a:tc>
                  <a:txBody>
                    <a:bodyPr/>
                    <a:lstStyle/>
                    <a:p>
                      <a:pPr marL="28575" marR="28575">
                        <a:spcAft>
                          <a:spcPts val="0"/>
                        </a:spcAft>
                      </a:pPr>
                      <a:r>
                        <a:rPr lang="el-GR" sz="1200" dirty="0">
                          <a:effectLst/>
                        </a:rPr>
                        <a:t>για να μη ξεφύγει κανείς από τους εχθρούς.</a:t>
                      </a:r>
                      <a:endParaRPr lang="el-GR" sz="1200" dirty="0">
                        <a:effectLst/>
                        <a:latin typeface="Times New Roman" panose="02020603050405020304" pitchFamily="18" charset="0"/>
                        <a:ea typeface="Times New Roman" panose="02020603050405020304" pitchFamily="18" charset="0"/>
                      </a:endParaRPr>
                    </a:p>
                  </a:txBody>
                  <a:tcPr marL="30282" marR="30282" marT="0" marB="0" anchor="ctr"/>
                </a:tc>
                <a:extLst>
                  <a:ext uri="{0D108BD9-81ED-4DB2-BD59-A6C34878D82A}">
                    <a16:rowId xmlns:a16="http://schemas.microsoft.com/office/drawing/2014/main" val="1413512414"/>
                  </a:ext>
                </a:extLst>
              </a:tr>
            </a:tbl>
          </a:graphicData>
        </a:graphic>
      </p:graphicFrame>
    </p:spTree>
    <p:extLst>
      <p:ext uri="{BB962C8B-B14F-4D97-AF65-F5344CB8AC3E}">
        <p14:creationId xmlns:p14="http://schemas.microsoft.com/office/powerpoint/2010/main" val="1106748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24E7B0-4935-4D3A-8399-329EA8FDED1A}"/>
              </a:ext>
            </a:extLst>
          </p:cNvPr>
          <p:cNvSpPr txBox="1"/>
          <p:nvPr/>
        </p:nvSpPr>
        <p:spPr>
          <a:xfrm>
            <a:off x="523783" y="612844"/>
            <a:ext cx="11434439" cy="5355312"/>
          </a:xfrm>
          <a:prstGeom prst="rect">
            <a:avLst/>
          </a:prstGeom>
          <a:noFill/>
          <a:ln>
            <a:solidFill>
              <a:srgbClr val="FF0000"/>
            </a:solidFill>
          </a:ln>
        </p:spPr>
        <p:txBody>
          <a:bodyPr wrap="square">
            <a:spAutoFit/>
          </a:bodyPr>
          <a:lstStyle/>
          <a:p>
            <a:pPr algn="just"/>
            <a:r>
              <a:rPr lang="el-GR" sz="1800" b="0" i="0" dirty="0">
                <a:solidFill>
                  <a:srgbClr val="000000"/>
                </a:solidFill>
                <a:effectLst/>
                <a:latin typeface="Calibri" panose="020F0502020204030204" pitchFamily="34" charset="0"/>
              </a:rPr>
              <a:t> </a:t>
            </a:r>
          </a:p>
          <a:p>
            <a:pPr algn="l"/>
            <a:r>
              <a:rPr lang="el-GR" sz="1800" b="1" i="0" dirty="0">
                <a:solidFill>
                  <a:srgbClr val="FFFFFF"/>
                </a:solidFill>
                <a:effectLst/>
                <a:latin typeface="Calibri" panose="020F0502020204030204" pitchFamily="34" charset="0"/>
              </a:rPr>
              <a:t>Πρώτο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1" dirty="0">
                <a:solidFill>
                  <a:srgbClr val="000000"/>
                </a:solidFill>
                <a:effectLst/>
                <a:latin typeface="Calibri" panose="020F0502020204030204" pitchFamily="34" charset="0"/>
              </a:rPr>
              <a:t>Η Άννα </a:t>
            </a:r>
            <a:r>
              <a:rPr lang="el-GR" sz="1800" b="0" i="1" dirty="0" err="1">
                <a:solidFill>
                  <a:srgbClr val="000000"/>
                </a:solidFill>
                <a:effectLst/>
                <a:latin typeface="Calibri" panose="020F0502020204030204" pitchFamily="34" charset="0"/>
              </a:rPr>
              <a:t>Κομνηνή</a:t>
            </a:r>
            <a:r>
              <a:rPr lang="el-GR" sz="1800" b="0" i="1" dirty="0">
                <a:solidFill>
                  <a:srgbClr val="000000"/>
                </a:solidFill>
                <a:effectLst/>
                <a:latin typeface="Calibri" panose="020F0502020204030204" pitchFamily="34" charset="0"/>
              </a:rPr>
              <a:t> (1083-1153/4), κόρη του αυτοκράτορα του  Αλέξιου Α′ Κομνηνού, έγραψε σε δεκαπέντε βιβλία το ιστορικό έργο της </a:t>
            </a:r>
            <a:r>
              <a:rPr lang="el-GR" sz="1800" b="0" i="1" dirty="0" err="1">
                <a:solidFill>
                  <a:srgbClr val="000000"/>
                </a:solidFill>
                <a:effectLst/>
                <a:latin typeface="Calibri" panose="020F0502020204030204" pitchFamily="34" charset="0"/>
              </a:rPr>
              <a:t>Ἀλεξιάς</a:t>
            </a:r>
            <a:r>
              <a:rPr lang="el-GR" sz="1800" b="0" i="1" dirty="0">
                <a:solidFill>
                  <a:srgbClr val="000000"/>
                </a:solidFill>
                <a:effectLst/>
                <a:latin typeface="Calibri" panose="020F0502020204030204" pitchFamily="34" charset="0"/>
              </a:rPr>
              <a:t>. Στο έργο αυτό πρωταγωνιστικό ρόλο έχει ο πατέρας της και περιγράφονται τα γεγονότα της περιόδου 1069-1148. Στο παρακάτω απόσπασμα η συγγραφέας εκφράζει τις απόψεις της σχετικά με το χρέος του ιστοριογράφου.</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γάρ</a:t>
            </a:r>
            <a:r>
              <a:rPr lang="el-GR" sz="1800" b="0" i="0" dirty="0">
                <a:solidFill>
                  <a:srgbClr val="000000"/>
                </a:solidFill>
                <a:effectLst/>
                <a:latin typeface="Calibri" panose="020F0502020204030204" pitchFamily="34" charset="0"/>
              </a:rPr>
              <a:t> τις </a:t>
            </a:r>
            <a:r>
              <a:rPr lang="el-GR" sz="1800" b="0" i="0" dirty="0" err="1">
                <a:solidFill>
                  <a:srgbClr val="000000"/>
                </a:solidFill>
                <a:effectLst/>
                <a:latin typeface="Calibri" panose="020F0502020204030204" pitchFamily="34" charset="0"/>
              </a:rPr>
              <a:t>τὸ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ἱστορίας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ἦθος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ἀναλαμβάνῃ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ἐπιλαθέσθαι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χρὴ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εὐνοίας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μίσους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πολλάκις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κοσμεῖν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ἐχθροὺς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μεγίστοις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ἐπαίνοις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πράξεις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ἀπαιτῶσι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πολλάκις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ἐλέγχειν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ἀναγκαιοτάτους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ἐπιτηδευμάτων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ἁμαρτίαι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ὑποδεικνύωσι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Διόπερ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καθάπτεσθαι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ἐχθροὺς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ἐπαινεῖν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ὀκνητέον</a:t>
            </a:r>
            <a:r>
              <a:rPr lang="el-GR" sz="1800" b="0" i="0" dirty="0">
                <a:solidFill>
                  <a:srgbClr val="000000"/>
                </a:solidFill>
                <a:effectLst/>
                <a:latin typeface="Calibri" panose="020F0502020204030204" pitchFamily="34" charset="0"/>
              </a:rPr>
              <a:t>.</a:t>
            </a:r>
          </a:p>
          <a:p>
            <a:pPr algn="just"/>
            <a:r>
              <a:rPr lang="el-GR" sz="1800" b="0" i="0" dirty="0" err="1">
                <a:solidFill>
                  <a:srgbClr val="000000"/>
                </a:solidFill>
                <a:effectLst/>
                <a:latin typeface="Calibri" panose="020F0502020204030204" pitchFamily="34" charset="0"/>
              </a:rPr>
              <a:t>Ἅννα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Κομνηνή</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Ἀλεξιάς</a:t>
            </a:r>
            <a:r>
              <a:rPr lang="el-GR" sz="1800" b="0" i="0" dirty="0">
                <a:solidFill>
                  <a:srgbClr val="000000"/>
                </a:solidFill>
                <a:effectLst/>
                <a:latin typeface="Calibri" panose="020F0502020204030204" pitchFamily="34" charset="0"/>
              </a:rPr>
              <a:t>, Πρόλογος 2.3</a:t>
            </a: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Όντως, όταν κανείς αναλαμβάνει το έργο του ιστοριογράφου, οφείλει να ξεχάσει την αγάπη και το μίσος: συχνά πρέπει να στολίζει τους εχθρούς του με τους μεγαλύτερους επαίνους, όταν τα γεγονότα το επιβάλλουν, κι επίσης να ελέγχει τους πιο αγαπητούς, όταν αυτό υποδεικνύουν οι λανθασμένες πράξεις τους. Γι' αυτό ακριβώς δεν πρέπει να διστάζει ούτε τους φίλους να κατηγορεί ούτε και τους εχθρούς να εγκωμιάζει. (</a:t>
            </a:r>
            <a:r>
              <a:rPr lang="el-GR" sz="1800" b="0" i="0" dirty="0" err="1">
                <a:solidFill>
                  <a:srgbClr val="000000"/>
                </a:solidFill>
                <a:effectLst/>
                <a:latin typeface="Calibri" panose="020F0502020204030204" pitchFamily="34" charset="0"/>
              </a:rPr>
              <a:t>μτφρ</a:t>
            </a:r>
            <a:r>
              <a:rPr lang="el-GR" sz="1800" b="0" i="0" dirty="0">
                <a:solidFill>
                  <a:srgbClr val="000000"/>
                </a:solidFill>
                <a:effectLst/>
                <a:latin typeface="Calibri" panose="020F0502020204030204" pitchFamily="34" charset="0"/>
              </a:rPr>
              <a:t>. Α. Σιδέρη)</a:t>
            </a:r>
          </a:p>
        </p:txBody>
      </p:sp>
    </p:spTree>
    <p:extLst>
      <p:ext uri="{BB962C8B-B14F-4D97-AF65-F5344CB8AC3E}">
        <p14:creationId xmlns:p14="http://schemas.microsoft.com/office/powerpoint/2010/main" val="18766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7C28A5-0483-43CC-9E1C-DE34E75E224D}"/>
              </a:ext>
            </a:extLst>
          </p:cNvPr>
          <p:cNvSpPr txBox="1"/>
          <p:nvPr/>
        </p:nvSpPr>
        <p:spPr>
          <a:xfrm>
            <a:off x="497149" y="456122"/>
            <a:ext cx="11425561" cy="4801314"/>
          </a:xfrm>
          <a:prstGeom prst="rect">
            <a:avLst/>
          </a:prstGeom>
          <a:noFill/>
          <a:ln>
            <a:solidFill>
              <a:srgbClr val="0070C0"/>
            </a:solidFill>
          </a:ln>
        </p:spPr>
        <p:txBody>
          <a:bodyPr wrap="square">
            <a:spAutoFit/>
          </a:bodyPr>
          <a:lstStyle/>
          <a:p>
            <a:pPr algn="just"/>
            <a:r>
              <a:rPr lang="el-GR" sz="1800" b="0" i="0" dirty="0">
                <a:solidFill>
                  <a:srgbClr val="000000"/>
                </a:solidFill>
                <a:effectLst/>
                <a:latin typeface="Calibri" panose="020F0502020204030204" pitchFamily="34" charset="0"/>
              </a:rPr>
              <a:t> </a:t>
            </a:r>
          </a:p>
          <a:p>
            <a:pPr algn="l"/>
            <a:r>
              <a:rPr lang="el-GR" sz="1800" b="1" i="0" dirty="0">
                <a:solidFill>
                  <a:srgbClr val="FFFFFF"/>
                </a:solidFill>
                <a:effectLst/>
                <a:latin typeface="Calibri" panose="020F0502020204030204" pitchFamily="34" charset="0"/>
              </a:rPr>
              <a:t>Δεύτερο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a:solidFill>
                  <a:srgbClr val="000000"/>
                </a:solidFill>
                <a:effectLst/>
                <a:latin typeface="Calibri" panose="020F0502020204030204" pitchFamily="34" charset="0"/>
              </a:rPr>
              <a:t>Ο Προκόπιος (490/507 - περ. 562) έγραψε σε οκτώ βιβλία το ιστορικό έργο του </a:t>
            </a:r>
            <a:r>
              <a:rPr lang="el-GR" sz="1800" b="0" i="0" dirty="0" err="1">
                <a:solidFill>
                  <a:srgbClr val="000000"/>
                </a:solidFill>
                <a:effectLst/>
                <a:latin typeface="Calibri" panose="020F0502020204030204" pitchFamily="34" charset="0"/>
              </a:rPr>
              <a:t>Ὑπὲρ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πολέμων λόγοι, το οποίο αποτελεί την κυριότερη πηγή για την ιστορία της εποχής. Στο παρακάτω απόσπασμα ο συγγραφέας εκθέτει τις απόψεις του για το χρέος του ιστοριογράφου.</a:t>
            </a: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Πρέπειν</a:t>
            </a:r>
            <a:r>
              <a:rPr lang="el-GR" sz="1800" b="0" i="0" dirty="0">
                <a:solidFill>
                  <a:srgbClr val="000000"/>
                </a:solidFill>
                <a:effectLst/>
                <a:latin typeface="Calibri" panose="020F0502020204030204" pitchFamily="34" charset="0"/>
              </a:rPr>
              <a:t> τε </a:t>
            </a:r>
            <a:r>
              <a:rPr lang="el-GR" sz="1800" b="0" i="0" dirty="0" err="1">
                <a:solidFill>
                  <a:srgbClr val="000000"/>
                </a:solidFill>
                <a:effectLst/>
                <a:latin typeface="Calibri" panose="020F0502020204030204" pitchFamily="34" charset="0"/>
              </a:rPr>
              <a:t>ἡγεῖτο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ῥητορικῇ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μὲν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δεινότητα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ποιητικῇ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μυθοποιΐαν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ξυγγραφῇ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ἀλήθειαν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Ταῦτά</a:t>
            </a:r>
            <a:r>
              <a:rPr lang="el-GR" sz="1800" b="0" i="0" dirty="0">
                <a:solidFill>
                  <a:srgbClr val="000000"/>
                </a:solidFill>
                <a:effectLst/>
                <a:latin typeface="Calibri" panose="020F0502020204030204" pitchFamily="34" charset="0"/>
              </a:rPr>
              <a:t> τοι </a:t>
            </a:r>
            <a:r>
              <a:rPr lang="el-GR" sz="1800" b="0" i="0" dirty="0" err="1">
                <a:solidFill>
                  <a:srgbClr val="000000"/>
                </a:solidFill>
                <a:effectLst/>
                <a:latin typeface="Calibri" panose="020F0502020204030204" pitchFamily="34" charset="0"/>
              </a:rPr>
              <a:t>οὐδέ</a:t>
            </a:r>
            <a:r>
              <a:rPr lang="el-GR" sz="1800" b="0" i="0" dirty="0">
                <a:solidFill>
                  <a:srgbClr val="000000"/>
                </a:solidFill>
                <a:effectLst/>
                <a:latin typeface="Calibri" panose="020F0502020204030204" pitchFamily="34" charset="0"/>
              </a:rPr>
              <a:t> του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ἄγαν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ἐπιτηδείων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μοχθηρὰ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ἀπεκρύψατο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πᾶσι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ξυνενεχθέντα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ἕκαστα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ἀκριβολογούμενος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ξυνεγράψατο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εἴτε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εὖ</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εἴτε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ἄλλῃ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αὐτοῖς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εἰργάσθαι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ξυνέβη</a:t>
            </a:r>
            <a:r>
              <a:rPr lang="el-GR" sz="1800" b="0" i="0" dirty="0">
                <a:solidFill>
                  <a:srgbClr val="000000"/>
                </a:solidFill>
                <a:effectLst/>
                <a:latin typeface="Calibri" panose="020F0502020204030204" pitchFamily="34" charset="0"/>
              </a:rPr>
              <a:t>.</a:t>
            </a:r>
          </a:p>
          <a:p>
            <a:pPr algn="just"/>
            <a:r>
              <a:rPr lang="el-GR" sz="1800" b="0" i="0" dirty="0">
                <a:solidFill>
                  <a:srgbClr val="000000"/>
                </a:solidFill>
                <a:effectLst/>
                <a:latin typeface="Calibri" panose="020F0502020204030204" pitchFamily="34" charset="0"/>
              </a:rPr>
              <a:t>Προκόπιος, </a:t>
            </a:r>
            <a:r>
              <a:rPr lang="el-GR" sz="1800" b="0" i="0" dirty="0" err="1">
                <a:solidFill>
                  <a:srgbClr val="000000"/>
                </a:solidFill>
                <a:effectLst/>
                <a:latin typeface="Calibri" panose="020F0502020204030204" pitchFamily="34" charset="0"/>
              </a:rPr>
              <a:t>Ὑπέρ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πολέμων λόγοι 1.1.4-5</a:t>
            </a: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Και πιστεύει ότι, όπως η ευστροφία είναι απαραίτητη στη ρητορική και η μυθοπλασία στην ποίηση, έτσι ακριβώς απαιτείται και η αλήθεια για την ιστορική συγγραφή. Γι' αυτό, με βάση αυτή την αρχή, δεν απέκρυψε τα σφάλματα και τις αποτυχίες ακόμα και των πιο οικείων του, αλλά έγραψε τα πάντα με κάθε ακρίβεια, όπως πράγματι έγιναν, είτε καλά είτε κακά</a:t>
            </a:r>
          </a:p>
        </p:txBody>
      </p:sp>
    </p:spTree>
    <p:extLst>
      <p:ext uri="{BB962C8B-B14F-4D97-AF65-F5344CB8AC3E}">
        <p14:creationId xmlns:p14="http://schemas.microsoft.com/office/powerpoint/2010/main" val="3178560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4A16E2-24C9-4B10-B92F-0CF6DF052566}"/>
              </a:ext>
            </a:extLst>
          </p:cNvPr>
          <p:cNvSpPr txBox="1"/>
          <p:nvPr/>
        </p:nvSpPr>
        <p:spPr>
          <a:xfrm>
            <a:off x="452762" y="751344"/>
            <a:ext cx="11540971" cy="5355312"/>
          </a:xfrm>
          <a:prstGeom prst="rect">
            <a:avLst/>
          </a:prstGeom>
          <a:noFill/>
          <a:ln>
            <a:solidFill>
              <a:schemeClr val="accent1">
                <a:lumMod val="60000"/>
                <a:lumOff val="40000"/>
              </a:schemeClr>
            </a:solidFill>
          </a:ln>
        </p:spPr>
        <p:txBody>
          <a:bodyPr wrap="square">
            <a:spAutoFit/>
          </a:bodyPr>
          <a:lstStyle/>
          <a:p>
            <a:pPr algn="l"/>
            <a:r>
              <a:rPr lang="el-GR" sz="1800" b="1" i="0" dirty="0">
                <a:solidFill>
                  <a:srgbClr val="FFFFFF"/>
                </a:solidFill>
                <a:effectLst/>
                <a:latin typeface="Calibri" panose="020F0502020204030204" pitchFamily="34" charset="0"/>
              </a:rPr>
              <a:t>Τρίτο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1" dirty="0">
                <a:solidFill>
                  <a:srgbClr val="000000"/>
                </a:solidFill>
                <a:effectLst/>
                <a:latin typeface="Calibri" panose="020F0502020204030204" pitchFamily="34" charset="0"/>
              </a:rPr>
              <a:t>Ο Λουκιανός στο παρακάτω απόσπασμα από το έργο του </a:t>
            </a:r>
            <a:r>
              <a:rPr lang="el-GR" sz="1800" b="0" i="1" dirty="0" err="1">
                <a:solidFill>
                  <a:srgbClr val="000000"/>
                </a:solidFill>
                <a:effectLst/>
                <a:latin typeface="Calibri" panose="020F0502020204030204" pitchFamily="34" charset="0"/>
              </a:rPr>
              <a:t>Πῶς</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δεῖ</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ἱστορίαν</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συγγράφειν</a:t>
            </a:r>
            <a:r>
              <a:rPr lang="el-GR" sz="1800" b="0" i="1" dirty="0">
                <a:solidFill>
                  <a:srgbClr val="000000"/>
                </a:solidFill>
                <a:effectLst/>
                <a:latin typeface="Calibri" panose="020F0502020204030204" pitchFamily="34" charset="0"/>
              </a:rPr>
              <a:t> εκφράζει την άποψή του σχετικά με τις αρετές που πρέπει να διαθέτει ένας ιστορικός.</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Τοιοῦτος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οὖν</a:t>
            </a:r>
            <a:r>
              <a:rPr lang="el-GR" sz="1800" b="0" i="0" dirty="0">
                <a:solidFill>
                  <a:srgbClr val="000000"/>
                </a:solidFill>
                <a:effectLst/>
                <a:latin typeface="Calibri" panose="020F0502020204030204" pitchFamily="34" charset="0"/>
              </a:rPr>
              <a:t> μοι ὁ </a:t>
            </a:r>
            <a:r>
              <a:rPr lang="el-GR" sz="1800" b="0" i="0" dirty="0" err="1">
                <a:solidFill>
                  <a:srgbClr val="000000"/>
                </a:solidFill>
                <a:effectLst/>
                <a:latin typeface="Calibri" panose="020F0502020204030204" pitchFamily="34" charset="0"/>
              </a:rPr>
              <a:t>συγγραφεὺς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ἔστω</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ἄφοβος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ἀδέκαστος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ἐλεύθερος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παρρησίας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ἀληθείας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ὡς</a:t>
            </a:r>
            <a:r>
              <a:rPr lang="el-GR" sz="1800" b="0" i="0" dirty="0">
                <a:solidFill>
                  <a:srgbClr val="000000"/>
                </a:solidFill>
                <a:effectLst/>
                <a:latin typeface="Calibri" panose="020F0502020204030204" pitchFamily="34" charset="0"/>
              </a:rPr>
              <a:t> ὁ </a:t>
            </a:r>
            <a:r>
              <a:rPr lang="el-GR" sz="1800" b="0" i="0" dirty="0" err="1">
                <a:solidFill>
                  <a:srgbClr val="000000"/>
                </a:solidFill>
                <a:effectLst/>
                <a:latin typeface="Calibri" panose="020F0502020204030204" pitchFamily="34" charset="0"/>
              </a:rPr>
              <a:t>κωμικός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φησι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ὀνομάσων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μίσει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φιλίᾳ</a:t>
            </a:r>
            <a:r>
              <a:rPr lang="el-GR" sz="1800" b="0" i="0" dirty="0">
                <a:solidFill>
                  <a:srgbClr val="000000"/>
                </a:solidFill>
                <a:effectLst/>
                <a:latin typeface="Calibri" panose="020F0502020204030204" pitchFamily="34" charset="0"/>
              </a:rPr>
              <a:t> τι </a:t>
            </a:r>
            <a:r>
              <a:rPr lang="el-GR" sz="1800" b="0" i="0" dirty="0" err="1">
                <a:solidFill>
                  <a:srgbClr val="000000"/>
                </a:solidFill>
                <a:effectLst/>
                <a:latin typeface="Calibri" panose="020F0502020204030204" pitchFamily="34" charset="0"/>
              </a:rPr>
              <a:t>νέμων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φειδόμενος</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ἐλεῶν</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αἰσχυνόμενος</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δυσωπούμενος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δικαστής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εὔνους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ἅπασιν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ἄχρι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θατέρῳ</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ἀπονεῖμαι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πλεῖον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δέοντος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ξένος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βιβλίοις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ἄπολις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αὐτόνομος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ἀβασίλευτος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τῷδε</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τῷδε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δόξει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λογιζόμενος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πέπρακται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λέγων</a:t>
            </a:r>
            <a:r>
              <a:rPr lang="el-GR" sz="1800" b="0" i="0" dirty="0">
                <a:solidFill>
                  <a:srgbClr val="000000"/>
                </a:solidFill>
                <a:effectLst/>
                <a:latin typeface="Calibri" panose="020F0502020204030204" pitchFamily="34" charset="0"/>
              </a:rPr>
              <a:t>.</a:t>
            </a:r>
          </a:p>
          <a:p>
            <a:pPr algn="just"/>
            <a:r>
              <a:rPr lang="el-GR" sz="1800" b="1" i="0" dirty="0">
                <a:solidFill>
                  <a:srgbClr val="000000"/>
                </a:solidFill>
                <a:effectLst/>
                <a:latin typeface="Calibri" panose="020F0502020204030204" pitchFamily="34" charset="0"/>
              </a:rPr>
              <a:t>Λουκιανός, </a:t>
            </a:r>
            <a:r>
              <a:rPr lang="el-GR" sz="1800" b="1" i="0" dirty="0" err="1">
                <a:solidFill>
                  <a:srgbClr val="000000"/>
                </a:solidFill>
                <a:effectLst/>
                <a:latin typeface="Calibri" panose="020F0502020204030204" pitchFamily="34" charset="0"/>
              </a:rPr>
              <a:t>Πῶς</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δεῖ</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ἱστορίαν</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συγγράφειν</a:t>
            </a:r>
            <a:r>
              <a:rPr lang="el-GR" sz="1800" b="1" i="0" dirty="0">
                <a:solidFill>
                  <a:srgbClr val="000000"/>
                </a:solidFill>
                <a:effectLst/>
                <a:latin typeface="Calibri" panose="020F0502020204030204" pitchFamily="34" charset="0"/>
              </a:rPr>
              <a:t> 41</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err="1">
                <a:solidFill>
                  <a:srgbClr val="000000"/>
                </a:solidFill>
                <a:effectLst/>
                <a:latin typeface="Calibri" panose="020F0502020204030204" pitchFamily="34" charset="0"/>
              </a:rPr>
              <a:t>Τοιοῦτον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λοιπὸν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θέλω</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συγγραφέα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ἄφοβον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ἀνώτερον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ἀμοιβῶν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δώρων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ἐλεύθερον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εἰλικρινείας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ἀληθείας</a:t>
            </a:r>
            <a:r>
              <a:rPr lang="el-GR" sz="1800" b="0" i="0" dirty="0">
                <a:solidFill>
                  <a:srgbClr val="000000"/>
                </a:solidFill>
                <a:effectLst/>
                <a:latin typeface="Calibri" panose="020F0502020204030204" pitchFamily="34" charset="0"/>
              </a:rPr>
              <a:t>, ὁ </a:t>
            </a:r>
            <a:r>
              <a:rPr lang="el-GR" sz="1800" b="0" i="0" dirty="0" err="1">
                <a:solidFill>
                  <a:srgbClr val="000000"/>
                </a:solidFill>
                <a:effectLst/>
                <a:latin typeface="Calibri" panose="020F0502020204030204" pitchFamily="34" charset="0"/>
              </a:rPr>
              <a:t>ὁποῖος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κωμικόν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λέγῃ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σκάφῃν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μῖσος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φιλίαν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χαρίζεται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φείδεται</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λυπῆται</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ἐντρέπεται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γράψῃ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ἀλήθειαν</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τήν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ἀποσιωπᾷ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περιποιηθῇ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εἶνε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ὅλους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δικαστὴς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ἐξ</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ἴσου</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ὅλους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ὥστε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ἀπονέμῃ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κανένα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περισσότερον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ἀφ</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ἀνήκει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εἶνε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ξένος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βιβλία</a:t>
            </a:r>
            <a:r>
              <a:rPr lang="el-GR" sz="1800" b="0" i="0" dirty="0">
                <a:solidFill>
                  <a:srgbClr val="000000"/>
                </a:solidFill>
                <a:effectLst/>
                <a:latin typeface="Calibri" panose="020F0502020204030204" pitchFamily="34" charset="0"/>
              </a:rPr>
              <a:t> του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θεωρῇ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πατρίδα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καμμίαν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πόλιν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ἀνεξάρτητος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ὑποκείμενος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κανένα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βασιλέα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σκέπτεται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πῶς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φανοῦν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τάδε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τάδε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ὅσα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γράφει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γράφῃ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ἔγιναν</a:t>
            </a:r>
            <a:r>
              <a:rPr lang="el-GR" sz="1800" b="0" i="0" dirty="0">
                <a:solidFill>
                  <a:srgbClr val="000000"/>
                </a:solidFill>
                <a:effectLst/>
                <a:latin typeface="Calibri" panose="020F0502020204030204" pitchFamily="34" charset="0"/>
              </a:rPr>
              <a:t>.</a:t>
            </a:r>
          </a:p>
        </p:txBody>
      </p:sp>
    </p:spTree>
    <p:extLst>
      <p:ext uri="{BB962C8B-B14F-4D97-AF65-F5344CB8AC3E}">
        <p14:creationId xmlns:p14="http://schemas.microsoft.com/office/powerpoint/2010/main" val="141198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γνωμικό">
            <a:extLst>
              <a:ext uri="{FF2B5EF4-FFF2-40B4-BE49-F238E27FC236}">
                <a16:creationId xmlns:a16="http://schemas.microsoft.com/office/drawing/2014/main" id="{46D7BCA1-E981-4124-B9EB-4CC38FB821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7988" y="204186"/>
            <a:ext cx="8584105" cy="61255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858764"/>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TotalTime>
  <Words>1022</Words>
  <Application>Microsoft Office PowerPoint</Application>
  <PresentationFormat>Ευρεία οθόνη</PresentationFormat>
  <Paragraphs>72</Paragraphs>
  <Slides>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7</vt:i4>
      </vt:variant>
    </vt:vector>
  </HeadingPairs>
  <TitlesOfParts>
    <vt:vector size="13" baseType="lpstr">
      <vt:lpstr>Arial</vt:lpstr>
      <vt:lpstr>Calibri</vt:lpstr>
      <vt:lpstr>Century Gothic</vt:lpstr>
      <vt:lpstr>Times New Roman</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 ΤΑΣΙΟΠΟΥΛΟΥ</dc:creator>
  <cp:lastModifiedBy>User</cp:lastModifiedBy>
  <cp:revision>8</cp:revision>
  <dcterms:created xsi:type="dcterms:W3CDTF">2020-09-11T18:19:40Z</dcterms:created>
  <dcterms:modified xsi:type="dcterms:W3CDTF">2020-11-09T18:17:28Z</dcterms:modified>
</cp:coreProperties>
</file>