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5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114080"/>
            <a:ext cx="907200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480" y="182340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480" y="182340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504000" y="288000"/>
            <a:ext cx="8100000" cy="5119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0400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15268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4114080"/>
            <a:ext cx="907200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4000" y="4114080"/>
            <a:ext cx="907200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15268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7" name="" descr=""/>
          <p:cNvPicPr/>
          <p:nvPr/>
        </p:nvPicPr>
        <p:blipFill>
          <a:blip r:embed="rId2"/>
          <a:stretch/>
        </p:blipFill>
        <p:spPr>
          <a:xfrm>
            <a:off x="2292480" y="182340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78" name="" descr=""/>
          <p:cNvPicPr/>
          <p:nvPr/>
        </p:nvPicPr>
        <p:blipFill>
          <a:blip r:embed="rId3"/>
          <a:stretch/>
        </p:blipFill>
        <p:spPr>
          <a:xfrm>
            <a:off x="2292480" y="182340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88000"/>
            <a:ext cx="8100000" cy="5119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-262080"/>
            <a:ext cx="8100000" cy="220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114080"/>
            <a:ext cx="907200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l-GR" sz="4400">
                <a:latin typeface="Arial"/>
              </a:rPr>
              <a:t>Πατήστε για επεξεργασία της μορφής κειμένου του τίτλου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l-GR" sz="3200">
                <a:latin typeface="Arial"/>
              </a:rPr>
              <a:t>Πατήστε για επεξεργασία της μορφής κειμένου διάρθρωσης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2800">
                <a:latin typeface="Arial"/>
              </a:rPr>
              <a:t>Δεύτερο επίπεδο διάρθρωσης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 sz="2400">
                <a:latin typeface="Arial"/>
              </a:rPr>
              <a:t>Τρίτο επίπεδο διάρθρωσης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 sz="2000">
                <a:latin typeface="Arial"/>
              </a:rPr>
              <a:t>Τέταρτο επίπεδο διάρθρωσης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Πέμπτο επίπεδο διάρθρωσης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Έκτο επίπεδο διάρθρωσης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Έβδομο επίπεδο διάρθρωσης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el-GR" sz="1400">
                <a:latin typeface="Times New Roman"/>
              </a:rPr>
              <a:t>&lt;ημερομηνία/ώρα&gt;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l-GR" sz="1400">
                <a:latin typeface="Times New Roman"/>
              </a:rPr>
              <a:t>&lt;υποσέλιδο&gt;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D1FEB456-393B-4C7B-81C8-F278C351813E}" type="slidenum">
              <a:rPr lang="el-GR" sz="1400">
                <a:latin typeface="Times New Roman"/>
              </a:rPr>
              <a:t>&lt;αριθμός&gt;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2"/>
          <a:stretch/>
        </p:blipFill>
        <p:spPr>
          <a:xfrm>
            <a:off x="0" y="0"/>
            <a:ext cx="10079640" cy="755568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88000"/>
            <a:ext cx="8100000" cy="110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l-GR" sz="7819">
                <a:latin typeface="Times New Roman"/>
              </a:rPr>
              <a:t>Πατήστε για επεξεργασία της μορφής κειμένου του τίτλου</a:t>
            </a:r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l-GR" sz="5690">
                <a:latin typeface="Times New Roman"/>
              </a:rPr>
              <a:t>Πατήστε για επεξεργασία της μορφής κειμένου διάρθρωσης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4979">
                <a:latin typeface="Times New Roman"/>
              </a:rPr>
              <a:t>Δεύτερο επίπεδο διάρθρωσης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 sz="4270">
                <a:latin typeface="Times New Roman"/>
              </a:rPr>
              <a:t>Τρίτο επίπεδο διάρθρωσης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 sz="3550">
                <a:latin typeface="Times New Roman"/>
              </a:rPr>
              <a:t>Τέταρτο επίπεδο διάρθρωσης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3550">
                <a:latin typeface="Times New Roman"/>
              </a:rPr>
              <a:t>Πέμπτο επίπεδο διάρθρωσης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3550">
                <a:latin typeface="Times New Roman"/>
              </a:rPr>
              <a:t>Έκτο επίπεδο διάρθρωσης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3550">
                <a:latin typeface="Times New Roman"/>
              </a:rPr>
              <a:t>Έβδομο επίπεδο διάρθρωσης</a:t>
            </a:r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504000" y="688680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el-GR" sz="1400">
                <a:latin typeface="Times New Roman"/>
              </a:rPr>
              <a:t>&lt;ημερομηνία/ώρα&gt;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l-GR" sz="1400">
                <a:latin typeface="Times New Roman"/>
              </a:rPr>
              <a:t>&lt;υποσέλιδο&gt;</a:t>
            </a:r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7227360" y="688680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75D9C677-69D3-4F34-9AFD-30E41C2A13E2}" type="slidenum">
              <a:rPr lang="el-GR" sz="1400">
                <a:latin typeface="Times New Roman"/>
              </a:rPr>
              <a:t>&lt;αριθμός&gt;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504000" y="288000"/>
            <a:ext cx="8100000" cy="11041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l-GR" sz="3200">
                <a:solidFill>
                  <a:srgbClr val="000099"/>
                </a:solidFill>
                <a:latin typeface="GFS Neohellenic"/>
              </a:rPr>
              <a:t>ΕΠΙΔΡΑΣΗ ΤΟΥ ΠΕΡΙΒΑΛΛΟΝΤΟΣ ΣΤΟ ΖΩΙΚΟ ΟΡΓΑΝΙΣΜΟ</a:t>
            </a:r>
            <a:endParaRPr/>
          </a:p>
        </p:txBody>
      </p:sp>
      <p:sp>
        <p:nvSpPr>
          <p:cNvPr id="80" name="TextShape 2"/>
          <p:cNvSpPr txBox="1"/>
          <p:nvPr/>
        </p:nvSpPr>
        <p:spPr>
          <a:xfrm>
            <a:off x="432000" y="1728000"/>
            <a:ext cx="907164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l-GR" sz="4000">
                <a:solidFill>
                  <a:srgbClr val="801900"/>
                </a:solidFill>
                <a:latin typeface="GFS Neohellenic"/>
              </a:rPr>
              <a:t>Παράγοντες του περιβάλλοντος που επιδρούν στα ζώα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3600">
                <a:solidFill>
                  <a:srgbClr val="ff0000"/>
                </a:solidFill>
                <a:latin typeface="GFS Neohellenic"/>
              </a:rPr>
              <a:t>Διατροφή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3600">
                <a:solidFill>
                  <a:srgbClr val="ff0000"/>
                </a:solidFill>
                <a:latin typeface="GFS Neohellenic"/>
              </a:rPr>
              <a:t>Θερμοκρασία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3600">
                <a:solidFill>
                  <a:srgbClr val="ff0000"/>
                </a:solidFill>
                <a:latin typeface="GFS Neohellenic"/>
              </a:rPr>
              <a:t>Υγρασία του αέρα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3600">
                <a:solidFill>
                  <a:srgbClr val="ff0000"/>
                </a:solidFill>
                <a:latin typeface="GFS Neohellenic"/>
              </a:rPr>
              <a:t>Φωτισμός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3600">
                <a:solidFill>
                  <a:srgbClr val="ff0000"/>
                </a:solidFill>
                <a:latin typeface="GFS Neohellenic"/>
              </a:rPr>
              <a:t>Αερισμός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3600">
                <a:solidFill>
                  <a:srgbClr val="ff0000"/>
                </a:solidFill>
                <a:latin typeface="GFS Neohellenic"/>
              </a:rPr>
              <a:t>Υγιεινή των ζώων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3600">
                <a:solidFill>
                  <a:srgbClr val="ff0000"/>
                </a:solidFill>
                <a:latin typeface="GFS Neohellenic"/>
              </a:rPr>
              <a:t>Αλληλεπίδραση του νευροορμονικού συστήματος του ζώου και των συνθηκών του περιβάλλοντος</a:t>
            </a:r>
            <a:endParaRPr/>
          </a:p>
        </p:txBody>
      </p:sp>
    </p:spTree>
  </p:cSld>
  <p:transition spd="med">
    <p:pull dir="u"/>
  </p:transition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freeze">
                      <p:stCondLst>
                        <p:cond delay="indefinite"/>
                      </p:stCondLst>
                      <p:childTnLst>
                        <p:par>
                          <p:cTn id="8" fill="freeze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52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freeze">
                      <p:stCondLst>
                        <p:cond delay="indefinite"/>
                      </p:stCondLst>
                      <p:childTnLst>
                        <p:par>
                          <p:cTn id="12" fill="freeze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61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freeze">
                      <p:stCondLst>
                        <p:cond delay="indefinite"/>
                      </p:stCondLst>
                      <p:childTnLst>
                        <p:par>
                          <p:cTn id="16" fill="freeze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73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freeze">
                      <p:stCondLst>
                        <p:cond delay="indefinite"/>
                      </p:stCondLst>
                      <p:childTnLst>
                        <p:par>
                          <p:cTn id="20" fill="freeze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9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freeze">
                      <p:stCondLst>
                        <p:cond delay="indefinite"/>
                      </p:stCondLst>
                      <p:childTnLst>
                        <p:par>
                          <p:cTn id="24" fill="freeze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99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freeze">
                      <p:stCondLst>
                        <p:cond delay="indefinite"/>
                      </p:stCondLst>
                      <p:childTnLst>
                        <p:par>
                          <p:cTn id="28" fill="freeze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08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freeze">
                      <p:stCondLst>
                        <p:cond delay="indefinite"/>
                      </p:stCondLst>
                      <p:childTnLst>
                        <p:par>
                          <p:cTn id="32" fill="freeze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25" end="2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504000" y="288000"/>
            <a:ext cx="8100000" cy="11041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l-GR" sz="3600">
                <a:solidFill>
                  <a:srgbClr val="000080"/>
                </a:solidFill>
                <a:latin typeface="GFS Neohellenic"/>
              </a:rPr>
              <a:t>ΔΙΑΤΡΟΦΗ</a:t>
            </a:r>
            <a:endParaRPr/>
          </a:p>
        </p:txBody>
      </p:sp>
      <p:sp>
        <p:nvSpPr>
          <p:cNvPr id="82" name="TextShape 2"/>
          <p:cNvSpPr txBox="1"/>
          <p:nvPr/>
        </p:nvSpPr>
        <p:spPr>
          <a:xfrm>
            <a:off x="504000" y="182376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l-GR" sz="2600">
                <a:solidFill>
                  <a:srgbClr val="193300"/>
                </a:solidFill>
                <a:latin typeface="GFS Neohellenic"/>
              </a:rPr>
              <a:t>Πολύ σημαντικός παράγοντας για την ανάπτυξη, την αναπαραγωγή, την παραγωγή και την υγεία του ζώου.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600">
                <a:solidFill>
                  <a:srgbClr val="193300"/>
                </a:solidFill>
                <a:latin typeface="GFS Neohellenic"/>
              </a:rPr>
              <a:t>Το σιτηρέσιο (γεύμα) των ζώων πρέπει να είναι ισόρροπο, εύγευστο, εύπεπτο και υγιεινό.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600">
                <a:solidFill>
                  <a:srgbClr val="193300"/>
                </a:solidFill>
                <a:latin typeface="GFS Neohellenic"/>
              </a:rPr>
              <a:t>Οι θρεπτικές ουσίες που λαμβάνει το ζώο είναι απαραίτητες για:</a:t>
            </a:r>
            <a:endParaRPr/>
          </a:p>
          <a:p>
            <a:pPr>
              <a:buFont typeface="StarSymbol"/>
              <a:buAutoNum type="arabicPeriod"/>
            </a:pPr>
            <a:r>
              <a:rPr lang="el-GR" sz="2600">
                <a:solidFill>
                  <a:srgbClr val="3333ff"/>
                </a:solidFill>
                <a:latin typeface="GFS Neohellenic"/>
              </a:rPr>
              <a:t>τη λειτουργία των οργάνων</a:t>
            </a:r>
            <a:endParaRPr/>
          </a:p>
          <a:p>
            <a:pPr>
              <a:buFont typeface="StarSymbol"/>
              <a:buAutoNum type="arabicPeriod"/>
            </a:pPr>
            <a:r>
              <a:rPr lang="el-GR" sz="2600">
                <a:solidFill>
                  <a:srgbClr val="3333ff"/>
                </a:solidFill>
                <a:latin typeface="GFS Neohellenic"/>
              </a:rPr>
              <a:t>τη δημιουργία νέων κυττάρων</a:t>
            </a:r>
            <a:endParaRPr/>
          </a:p>
          <a:p>
            <a:pPr>
              <a:buFont typeface="StarSymbol"/>
              <a:buAutoNum type="arabicPeriod"/>
            </a:pPr>
            <a:r>
              <a:rPr lang="el-GR" sz="2600">
                <a:solidFill>
                  <a:srgbClr val="3333ff"/>
                </a:solidFill>
                <a:latin typeface="GFS Neohellenic"/>
              </a:rPr>
              <a:t>να διατηρείται σταθερή η θερμοκρασία του σώματος</a:t>
            </a:r>
            <a:endParaRPr/>
          </a:p>
          <a:p>
            <a:pPr>
              <a:buFont typeface="StarSymbol"/>
              <a:buAutoNum type="arabicPeriod"/>
            </a:pPr>
            <a:r>
              <a:rPr lang="el-GR" sz="2600">
                <a:solidFill>
                  <a:srgbClr val="3333ff"/>
                </a:solidFill>
                <a:latin typeface="GFS Neohellenic"/>
              </a:rPr>
              <a:t>να αυξηθούν οι αποδόσεις σε γάλα, κρέας, μαλλί κ.ά. </a:t>
            </a:r>
            <a:endParaRPr/>
          </a:p>
        </p:txBody>
      </p:sp>
    </p:spTree>
  </p:cSld>
  <p:transition spd="med">
    <p:pull dir="u"/>
  </p:transition>
  <p:timing>
    <p:tnLst>
      <p:par>
        <p:cTn id="35" dur="indefinite" restart="never" nodeType="tmRoot">
          <p:childTnLst>
            <p:seq>
              <p:cTn id="36" nodeType="mainSeq">
                <p:childTnLst>
                  <p:par>
                    <p:cTn id="37" fill="freeze">
                      <p:stCondLst>
                        <p:cond delay="indefinite"/>
                      </p:stCondLst>
                      <p:childTnLst>
                        <p:par>
                          <p:cTn id="38" fill="freeze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freeze">
                      <p:stCondLst>
                        <p:cond delay="indefinite"/>
                      </p:stCondLst>
                      <p:childTnLst>
                        <p:par>
                          <p:cTn id="42" fill="freeze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99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freeze">
                      <p:stCondLst>
                        <p:cond delay="indefinite"/>
                      </p:stCondLst>
                      <p:childTnLst>
                        <p:par>
                          <p:cTn id="46" fill="freeze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86" end="2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freeze">
                      <p:stCondLst>
                        <p:cond delay="indefinite"/>
                      </p:stCondLst>
                      <p:childTnLst>
                        <p:par>
                          <p:cTn id="50" fill="freeze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49" end="2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freeze">
                      <p:stCondLst>
                        <p:cond delay="indefinite"/>
                      </p:stCondLst>
                      <p:childTnLst>
                        <p:par>
                          <p:cTn id="54" fill="freeze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75" end="3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freeze">
                      <p:stCondLst>
                        <p:cond delay="indefinite"/>
                      </p:stCondLst>
                      <p:childTnLst>
                        <p:par>
                          <p:cTn id="58" fill="freeze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03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freeze">
                      <p:stCondLst>
                        <p:cond delay="indefinite"/>
                      </p:stCondLst>
                      <p:childTnLst>
                        <p:par>
                          <p:cTn id="62" fill="freeze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52" end="4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504000" y="288000"/>
            <a:ext cx="8100000" cy="11041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l-GR" sz="3600">
                <a:solidFill>
                  <a:srgbClr val="003300"/>
                </a:solidFill>
                <a:latin typeface="GFS Neohellenic"/>
              </a:rPr>
              <a:t>ΘΕΡΜΟΚΡΑΣΙΑ</a:t>
            </a:r>
            <a:endParaRPr/>
          </a:p>
        </p:txBody>
      </p:sp>
      <p:sp>
        <p:nvSpPr>
          <p:cNvPr id="84" name="TextShape 2"/>
          <p:cNvSpPr txBox="1"/>
          <p:nvPr/>
        </p:nvSpPr>
        <p:spPr>
          <a:xfrm>
            <a:off x="504000" y="182376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600">
                <a:solidFill>
                  <a:srgbClr val="3333ff"/>
                </a:solidFill>
                <a:latin typeface="GFS Neohellenic"/>
              </a:rPr>
              <a:t>Έμμεση επίδραση: Μεγάλες περίοδοι ξηρασίας ή πολικού ψύχους κάνουν την ανεύρεση τροφής προβληματική.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600">
                <a:solidFill>
                  <a:srgbClr val="3333ff"/>
                </a:solidFill>
                <a:latin typeface="GFS Neohellenic"/>
              </a:rPr>
              <a:t>Άμεση επίδραση: Σε χαμηλές θερμοκρασίες κάτω από -</a:t>
            </a:r>
            <a:r>
              <a:rPr lang="el-GR" sz="2600">
                <a:solidFill>
                  <a:srgbClr val="3333ff"/>
                </a:solidFill>
                <a:latin typeface="GFS Neohellenic"/>
              </a:rPr>
              <a:t>6</a:t>
            </a:r>
            <a:r>
              <a:rPr lang="el-GR" sz="2600" baseline="33000">
                <a:solidFill>
                  <a:srgbClr val="3333ff"/>
                </a:solidFill>
                <a:latin typeface="GFS Neohellenic"/>
              </a:rPr>
              <a:t>o </a:t>
            </a:r>
            <a:r>
              <a:rPr lang="el-GR" sz="2600">
                <a:solidFill>
                  <a:srgbClr val="3333ff"/>
                </a:solidFill>
                <a:latin typeface="GFS Neohellenic"/>
              </a:rPr>
              <a:t>C ή υψηλές πάνω από 25</a:t>
            </a:r>
            <a:r>
              <a:rPr lang="el-GR" sz="2600" baseline="33000">
                <a:solidFill>
                  <a:srgbClr val="3333ff"/>
                </a:solidFill>
                <a:latin typeface="GFS Neohellenic"/>
              </a:rPr>
              <a:t>ο</a:t>
            </a:r>
            <a:r>
              <a:rPr lang="el-GR" sz="2600">
                <a:solidFill>
                  <a:srgbClr val="3333ff"/>
                </a:solidFill>
                <a:latin typeface="GFS Neohellenic"/>
              </a:rPr>
              <a:t> C μειώνονται οι αποδόσεις.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600">
                <a:solidFill>
                  <a:srgbClr val="3333ff"/>
                </a:solidFill>
                <a:latin typeface="GFS Neohellenic"/>
              </a:rPr>
              <a:t>Τα πρόβατα σε θερμοκρασία πάνω από 30</a:t>
            </a:r>
            <a:r>
              <a:rPr lang="el-GR" sz="2600" baseline="33000">
                <a:solidFill>
                  <a:srgbClr val="3333ff"/>
                </a:solidFill>
                <a:latin typeface="GFS Neohellenic"/>
              </a:rPr>
              <a:t>ο</a:t>
            </a:r>
            <a:r>
              <a:rPr lang="el-GR" sz="2600">
                <a:solidFill>
                  <a:srgbClr val="3333ff"/>
                </a:solidFill>
                <a:latin typeface="GFS Neohellenic"/>
              </a:rPr>
              <a:t> C μειώνουν τη λήψη τροφής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600">
                <a:solidFill>
                  <a:srgbClr val="3333ff"/>
                </a:solidFill>
                <a:latin typeface="GFS Neohellenic"/>
              </a:rPr>
              <a:t>Τα νεογέννητα χοιρίδια χρειάζονται θερμοκρασία 35</a:t>
            </a:r>
            <a:r>
              <a:rPr lang="el-GR" sz="2600" baseline="33000">
                <a:solidFill>
                  <a:srgbClr val="3333ff"/>
                </a:solidFill>
                <a:latin typeface="GFS Neohellenic"/>
              </a:rPr>
              <a:t>ο </a:t>
            </a:r>
            <a:r>
              <a:rPr lang="el-GR" sz="2600">
                <a:solidFill>
                  <a:srgbClr val="3333ff"/>
                </a:solidFill>
                <a:latin typeface="GFS Neohellenic"/>
              </a:rPr>
              <a:t>C που μειώνεται σταδιακά στους 22-24</a:t>
            </a:r>
            <a:r>
              <a:rPr lang="el-GR" sz="2600" baseline="33000">
                <a:solidFill>
                  <a:srgbClr val="3333ff"/>
                </a:solidFill>
                <a:latin typeface="GFS Neohellenic"/>
              </a:rPr>
              <a:t>ο</a:t>
            </a:r>
            <a:r>
              <a:rPr lang="el-GR" sz="2600">
                <a:solidFill>
                  <a:srgbClr val="3333ff"/>
                </a:solidFill>
                <a:latin typeface="GFS Neohellenic"/>
              </a:rPr>
              <a:t> C.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600">
                <a:solidFill>
                  <a:srgbClr val="3333ff"/>
                </a:solidFill>
                <a:latin typeface="GFS Neohellenic"/>
              </a:rPr>
              <a:t>Στις χαμηλές θερμοκρασίες τα ζώα τρώνε περισσότερο για να εξασφαλίσουν ενέργεια για τη θερμορύθμιση. </a:t>
            </a:r>
            <a:endParaRPr/>
          </a:p>
        </p:txBody>
      </p:sp>
    </p:spTree>
  </p:cSld>
  <p:transition spd="med">
    <p:pull dir="u"/>
  </p:transition>
  <p:timing>
    <p:tnLst>
      <p:par>
        <p:cTn id="65" dur="indefinite" restart="never" nodeType="tmRoot">
          <p:childTnLst>
            <p:seq>
              <p:cTn id="66" nodeType="mainSeq">
                <p:childTnLst>
                  <p:par>
                    <p:cTn id="67" fill="freeze">
                      <p:stCondLst>
                        <p:cond delay="indefinite"/>
                      </p:stCondLst>
                      <p:childTnLst>
                        <p:par>
                          <p:cTn id="68" fill="freeze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freeze">
                      <p:stCondLst>
                        <p:cond delay="indefinite"/>
                      </p:stCondLst>
                      <p:childTnLst>
                        <p:par>
                          <p:cTn id="72" fill="freeze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02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freeze">
                      <p:stCondLst>
                        <p:cond delay="indefinite"/>
                      </p:stCondLst>
                      <p:childTnLst>
                        <p:par>
                          <p:cTn id="76" fill="freeze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06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freeze">
                      <p:stCondLst>
                        <p:cond delay="indefinite"/>
                      </p:stCondLst>
                      <p:childTnLst>
                        <p:par>
                          <p:cTn id="80" fill="freeze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71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freeze">
                      <p:stCondLst>
                        <p:cond delay="indefinite"/>
                      </p:stCondLst>
                      <p:childTnLst>
                        <p:par>
                          <p:cTn id="84" fill="freeze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63" end="4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504000" y="288000"/>
            <a:ext cx="8100000" cy="11041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l-GR" sz="3600">
                <a:solidFill>
                  <a:srgbClr val="9900ff"/>
                </a:solidFill>
                <a:latin typeface="GFS Neohellenic"/>
              </a:rPr>
              <a:t>ΥΓΡΑΣΙΑ ΤΟΥ ΑΕΡΑ</a:t>
            </a:r>
            <a:endParaRPr/>
          </a:p>
        </p:txBody>
      </p:sp>
      <p:sp>
        <p:nvSpPr>
          <p:cNvPr id="86" name="TextShape 2"/>
          <p:cNvSpPr txBox="1"/>
          <p:nvPr/>
        </p:nvSpPr>
        <p:spPr>
          <a:xfrm>
            <a:off x="504000" y="182376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663300"/>
                </a:solidFill>
                <a:latin typeface="GFS Neohellenic"/>
              </a:rPr>
              <a:t>Υψηλή υγρασία του αέρα προκαλεί ασθένειες στα ζώα (καταρροή)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663300"/>
                </a:solidFill>
                <a:latin typeface="GFS Neohellenic"/>
              </a:rPr>
              <a:t>Χαμηλή υγρασία (ξηρός αέρας) μειώνει την έκκριση γάλακτος (κατακράτηση υγρών).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663300"/>
                </a:solidFill>
                <a:latin typeface="GFS Neohellenic"/>
              </a:rPr>
              <a:t>Πιο ευαίσθητα στην υψηλή υγρασία είναι τα νεαρά ζώα.</a:t>
            </a:r>
            <a:endParaRPr/>
          </a:p>
        </p:txBody>
      </p:sp>
    </p:spTree>
  </p:cSld>
  <p:transition spd="med">
    <p:pull dir="u"/>
  </p:transition>
  <p:timing>
    <p:tnLst>
      <p:par>
        <p:cTn id="87" dur="indefinite" restart="never" nodeType="tmRoot">
          <p:childTnLst>
            <p:seq>
              <p:cTn id="88" nodeType="mainSeq">
                <p:childTnLst>
                  <p:par>
                    <p:cTn id="89" fill="freeze">
                      <p:stCondLst>
                        <p:cond delay="indefinite"/>
                      </p:stCondLst>
                      <p:childTnLst>
                        <p:par>
                          <p:cTn id="90" fill="freeze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freeze">
                      <p:stCondLst>
                        <p:cond delay="indefinite"/>
                      </p:stCondLst>
                      <p:childTnLst>
                        <p:par>
                          <p:cTn id="94" fill="freeze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3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freeze">
                      <p:stCondLst>
                        <p:cond delay="indefinite"/>
                      </p:stCondLst>
                      <p:childTnLst>
                        <p:par>
                          <p:cTn id="98" fill="freeze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42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504000" y="288000"/>
            <a:ext cx="8100000" cy="11041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l-GR" sz="3600">
                <a:solidFill>
                  <a:srgbClr val="77216f"/>
                </a:solidFill>
                <a:latin typeface="GFS Neohellenic"/>
              </a:rPr>
              <a:t>ΦΩΤΙΣΜΟΣ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504000" y="182376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dd4814"/>
                </a:solidFill>
                <a:latin typeface="GFS Neohellenic"/>
              </a:rPr>
              <a:t>Απαραίτητο το ηλιακό φως και μέσα στον στάβλο. Οι υπεριώδεις ακτίνες μετατρέπουν την προβιταμίνη D σε βιταμίνη D και έχουν μικροβιοκτόνο δράση.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dd4814"/>
                </a:solidFill>
                <a:latin typeface="GFS Neohellenic"/>
              </a:rPr>
              <a:t>Απαραίτητος και ο τεχνητός φωτισμός για την διευκόλυνση των εργασιών.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dd4814"/>
                </a:solidFill>
                <a:latin typeface="GFS Neohellenic"/>
              </a:rPr>
              <a:t> </a:t>
            </a:r>
            <a:r>
              <a:rPr lang="el-GR" sz="2800">
                <a:solidFill>
                  <a:srgbClr val="dd4814"/>
                </a:solidFill>
                <a:latin typeface="GFS Neohellenic"/>
              </a:rPr>
              <a:t>Ο χαμηλός φωτισμός επιδρά ηρεμιστικά στα χοιρινά.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dd4814"/>
                </a:solidFill>
                <a:latin typeface="GFS Neohellenic"/>
              </a:rPr>
              <a:t>Αναλογία παραθύρων προς επιφάνεια δαπέδου 1/12. </a:t>
            </a:r>
            <a:endParaRPr/>
          </a:p>
        </p:txBody>
      </p:sp>
    </p:spTree>
  </p:cSld>
  <p:transition spd="med">
    <p:pull dir="u"/>
  </p:transition>
  <p:timing>
    <p:tnLst>
      <p:par>
        <p:cTn id="101" dur="indefinite" restart="never" nodeType="tmRoot">
          <p:childTnLst>
            <p:seq>
              <p:cTn id="102" nodeType="mainSeq">
                <p:childTnLst>
                  <p:par>
                    <p:cTn id="103" fill="freeze">
                      <p:stCondLst>
                        <p:cond delay="indefinite"/>
                      </p:stCondLst>
                      <p:childTnLst>
                        <p:par>
                          <p:cTn id="104" fill="freeze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freeze">
                      <p:stCondLst>
                        <p:cond delay="indefinite"/>
                      </p:stCondLst>
                      <p:childTnLst>
                        <p:par>
                          <p:cTn id="108" fill="freeze">
                            <p:stCondLst>
                              <p:cond delay="0"/>
                            </p:stCondLst>
                            <p:childTnLst>
                              <p:par>
                                <p:cTn id="1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46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freeze">
                      <p:stCondLst>
                        <p:cond delay="indefinite"/>
                      </p:stCondLst>
                      <p:childTnLst>
                        <p:par>
                          <p:cTn id="112" fill="freeze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16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freeze">
                      <p:stCondLst>
                        <p:cond delay="indefinite"/>
                      </p:stCondLst>
                      <p:childTnLst>
                        <p:par>
                          <p:cTn id="116" fill="freeze">
                            <p:stCondLst>
                              <p:cond delay="0"/>
                            </p:stCondLst>
                            <p:childTnLst>
                              <p:par>
                                <p:cTn id="1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67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504000" y="288000"/>
            <a:ext cx="8100000" cy="11041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l-GR" sz="3600">
                <a:solidFill>
                  <a:srgbClr val="330000"/>
                </a:solidFill>
                <a:latin typeface="GFS Neohellenic"/>
              </a:rPr>
              <a:t>ΑΕΡΙΣΜΟΣ</a:t>
            </a:r>
            <a:endParaRPr/>
          </a:p>
        </p:txBody>
      </p:sp>
      <p:sp>
        <p:nvSpPr>
          <p:cNvPr id="90" name="TextShape 2"/>
          <p:cNvSpPr txBox="1"/>
          <p:nvPr/>
        </p:nvSpPr>
        <p:spPr>
          <a:xfrm>
            <a:off x="504000" y="182376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772953"/>
                </a:solidFill>
                <a:latin typeface="GFS Neohellenic"/>
              </a:rPr>
              <a:t>Καλός αερισμός του στάβλου είναι απαραίτητος ώστε η σύσταση του αέρα να είναι ίδια με του φυσικού.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772953"/>
                </a:solidFill>
                <a:latin typeface="GFS Neohellenic"/>
              </a:rPr>
              <a:t>Μεγάλη ταχύτητα αερισμού προκαλεί ασθένειες του αναπνευστικού, όπως και η παρουσία σκόνης (δέρμα, μάτια)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772953"/>
                </a:solidFill>
                <a:latin typeface="GFS Neohellenic"/>
              </a:rPr>
              <a:t>Δυναμικός εξαερισμός (εξαεριστήρες) είναι απαραίτητος στα χοιρινά όταν έχει ζέστη.</a:t>
            </a:r>
            <a:endParaRPr/>
          </a:p>
        </p:txBody>
      </p:sp>
    </p:spTree>
  </p:cSld>
  <p:transition spd="med">
    <p:pull dir="u"/>
  </p:transition>
  <p:timing>
    <p:tnLst>
      <p:par>
        <p:cTn id="119" dur="indefinite" restart="never" nodeType="tmRoot">
          <p:childTnLst>
            <p:seq>
              <p:cTn id="120" nodeType="mainSeq">
                <p:childTnLst>
                  <p:par>
                    <p:cTn id="121" fill="freeze">
                      <p:stCondLst>
                        <p:cond delay="indefinite"/>
                      </p:stCondLst>
                      <p:childTnLst>
                        <p:par>
                          <p:cTn id="122" fill="freeze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freeze">
                      <p:stCondLst>
                        <p:cond delay="indefinite"/>
                      </p:stCondLst>
                      <p:childTnLst>
                        <p:par>
                          <p:cTn id="126" fill="freeze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01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freeze">
                      <p:stCondLst>
                        <p:cond delay="indefinite"/>
                      </p:stCondLst>
                      <p:childTnLst>
                        <p:par>
                          <p:cTn id="130" fill="freeze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06" end="2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504000" y="288000"/>
            <a:ext cx="8100000" cy="11041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l-GR" sz="3600">
                <a:solidFill>
                  <a:srgbClr val="990000"/>
                </a:solidFill>
                <a:latin typeface="GFS Neohellenic"/>
              </a:rPr>
              <a:t>ΥΓΙΕΙΝΗ ΚΑΤΑΣΤΑΣΗ ΤΩΝ ΖΩΩΝ</a:t>
            </a:r>
            <a:endParaRPr/>
          </a:p>
        </p:txBody>
      </p:sp>
      <p:sp>
        <p:nvSpPr>
          <p:cNvPr id="92" name="TextShape 2"/>
          <p:cNvSpPr txBox="1"/>
          <p:nvPr/>
        </p:nvSpPr>
        <p:spPr>
          <a:xfrm>
            <a:off x="504000" y="182376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193300"/>
                </a:solidFill>
                <a:latin typeface="GFS Neohellenic"/>
              </a:rPr>
              <a:t>Κακή υγιεινή κατάσταση επιφέρει στα κρεοπαραγωγά ζώα μείωση του βάρους.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193300"/>
                </a:solidFill>
                <a:latin typeface="GFS Neohellenic"/>
              </a:rPr>
              <a:t>Κακή υγιεινή κατάσταση επιφέρει στα γαλακτοπαραγωγά ζώα σημαντική μείωση γαλακτοπαραγωγής.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193300"/>
                </a:solidFill>
                <a:latin typeface="GFS Neohellenic"/>
              </a:rPr>
              <a:t>Σε περιπτώσεις ασθενειών άμεση ανάγκη κτηνιάτρου.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193300"/>
                </a:solidFill>
                <a:latin typeface="GFS Neohellenic"/>
              </a:rPr>
              <a:t>Η καλύτερη αντιμετώπιση είναι η πρόληψη παρά η θεραπεία.</a:t>
            </a:r>
            <a:endParaRPr/>
          </a:p>
        </p:txBody>
      </p:sp>
    </p:spTree>
  </p:cSld>
  <p:transition spd="med">
    <p:pull dir="u"/>
  </p:transition>
  <p:timing>
    <p:tnLst>
      <p:par>
        <p:cTn id="133" dur="indefinite" restart="never" nodeType="tmRoot">
          <p:childTnLst>
            <p:seq>
              <p:cTn id="134" nodeType="mainSeq">
                <p:childTnLst>
                  <p:par>
                    <p:cTn id="135" fill="freeze">
                      <p:stCondLst>
                        <p:cond delay="indefinite"/>
                      </p:stCondLst>
                      <p:childTnLst>
                        <p:par>
                          <p:cTn id="136" fill="freeze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freeze">
                      <p:stCondLst>
                        <p:cond delay="indefinite"/>
                      </p:stCondLst>
                      <p:childTnLst>
                        <p:par>
                          <p:cTn id="140" fill="freeze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73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freeze">
                      <p:stCondLst>
                        <p:cond delay="indefinite"/>
                      </p:stCondLst>
                      <p:childTnLst>
                        <p:par>
                          <p:cTn id="144" fill="freeze">
                            <p:stCondLst>
                              <p:cond delay="0"/>
                            </p:stCondLst>
                            <p:childTnLst>
                              <p:par>
                                <p:cTn id="1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64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freeze">
                      <p:stCondLst>
                        <p:cond delay="indefinite"/>
                      </p:stCondLst>
                      <p:childTnLst>
                        <p:par>
                          <p:cTn id="148" fill="freeze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14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504000" y="275040"/>
            <a:ext cx="8100000" cy="11300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l-GR" sz="3600">
                <a:solidFill>
                  <a:srgbClr val="993366"/>
                </a:solidFill>
                <a:latin typeface="GFS Neohellenic"/>
              </a:rPr>
              <a:t>ΑΛΛΗΛΕΠΙΔΡΑΣΗ ΝΕΥΡΟΟΡΜΟΝΙΚΟΥ ΣΥΣΤΗΜΑΤΟΣ ΚΑΙ ΣΥΝΘΗΚΩΝ ΠΕΡΙΒΑΛΛΟΝΤΟΣ</a:t>
            </a:r>
            <a:endParaRPr/>
          </a:p>
        </p:txBody>
      </p:sp>
      <p:sp>
        <p:nvSpPr>
          <p:cNvPr id="94" name="TextShape 2"/>
          <p:cNvSpPr txBox="1"/>
          <p:nvPr/>
        </p:nvSpPr>
        <p:spPr>
          <a:xfrm>
            <a:off x="504000" y="182376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c5000b"/>
                </a:solidFill>
                <a:latin typeface="GFS Neohellenic"/>
              </a:rPr>
              <a:t>Το νευροορμονικό σύστημα βοηθά το ζώο να προσαρμόζεται στο περιβάλλον.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c5000b"/>
                </a:solidFill>
                <a:latin typeface="GFS Neohellenic"/>
              </a:rPr>
              <a:t>Μια πολύ σημαντική λειτουργία προσαρμογής στο περιβάλλον είναι η θερμορύθμιση.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c5000b"/>
                </a:solidFill>
                <a:latin typeface="GFS Neohellenic"/>
              </a:rPr>
              <a:t>Η θερμορύθμιση επιτυγχάνεται με την έκκριση ορμονών από τον υποθάλαμο.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l-GR" sz="2800">
                <a:solidFill>
                  <a:srgbClr val="c5000b"/>
                </a:solidFill>
                <a:latin typeface="GFS Neohellenic"/>
              </a:rPr>
              <a:t>Για παράδειγμα σε υψηλές θερμοκρασίες μειώνεται η λήψη τροφής και επομένως μειώνονται και οι αποδόσεις.</a:t>
            </a:r>
            <a:endParaRPr/>
          </a:p>
        </p:txBody>
      </p:sp>
    </p:spTree>
  </p:cSld>
  <p:transition spd="med">
    <p:pull dir="u"/>
  </p:transition>
  <p:timing>
    <p:tnLst>
      <p:par>
        <p:cTn id="151" dur="indefinite" restart="never" nodeType="tmRoot">
          <p:childTnLst>
            <p:seq>
              <p:cTn id="152" nodeType="mainSeq">
                <p:childTnLst>
                  <p:par>
                    <p:cTn id="153" fill="freeze">
                      <p:stCondLst>
                        <p:cond delay="indefinite"/>
                      </p:stCondLst>
                      <p:childTnLst>
                        <p:par>
                          <p:cTn id="154" fill="freeze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freeze">
                      <p:stCondLst>
                        <p:cond delay="indefinite"/>
                      </p:stCondLst>
                      <p:childTnLst>
                        <p:par>
                          <p:cTn id="158" fill="freeze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72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freeze">
                      <p:stCondLst>
                        <p:cond delay="indefinite"/>
                      </p:stCondLst>
                      <p:childTnLst>
                        <p:par>
                          <p:cTn id="162" fill="freeze">
                            <p:stCondLst>
                              <p:cond delay="0"/>
                            </p:stCondLst>
                            <p:childTnLst>
                              <p:par>
                                <p:cTn id="1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51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freeze">
                      <p:stCondLst>
                        <p:cond delay="indefinite"/>
                      </p:stCondLst>
                      <p:childTnLst>
                        <p:par>
                          <p:cTn id="166" fill="freeze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22" end="3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Application>LibreOffice/4.4.6.3$Linux_x86 LibreOffice_project/40m0$Build-3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2016-10-11T22:08:12Z</dcterms:created>
  <dc:language>el-GR</dc:language>
  <dcterms:modified xsi:type="dcterms:W3CDTF">2017-10-09T00:57:45Z</dcterms:modified>
  <cp:revision>18</cp:revision>
</cp:coreProperties>
</file>