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7" r:id="rId2"/>
    <p:sldId id="258" r:id="rId3"/>
    <p:sldId id="261" r:id="rId4"/>
    <p:sldId id="263" r:id="rId5"/>
    <p:sldId id="262" r:id="rId6"/>
    <p:sldId id="272" r:id="rId7"/>
    <p:sldId id="264" r:id="rId8"/>
    <p:sldId id="273" r:id="rId9"/>
    <p:sldId id="274" r:id="rId10"/>
    <p:sldId id="275" r:id="rId11"/>
    <p:sldId id="266" r:id="rId12"/>
    <p:sldId id="276" r:id="rId13"/>
    <p:sldId id="267" r:id="rId14"/>
    <p:sldId id="269" r:id="rId15"/>
    <p:sldId id="277" r:id="rId16"/>
    <p:sldId id="271" r:id="rId17"/>
    <p:sldId id="270" r:id="rId18"/>
    <p:sldId id="278"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F1B50-382B-4ACD-A46B-686A415863AF}" type="datetimeFigureOut">
              <a:rPr lang="el-GR" smtClean="0"/>
              <a:t>13/11/2020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9D653-2B04-46E2-B97B-E5C92C268CAB}" type="slidenum">
              <a:rPr lang="el-GR" smtClean="0"/>
              <a:t>‹#›</a:t>
            </a:fld>
            <a:endParaRPr lang="el-GR"/>
          </a:p>
        </p:txBody>
      </p:sp>
    </p:spTree>
    <p:extLst>
      <p:ext uri="{BB962C8B-B14F-4D97-AF65-F5344CB8AC3E}">
        <p14:creationId xmlns:p14="http://schemas.microsoft.com/office/powerpoint/2010/main" val="4068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5B2B97F-FED0-40D8-9310-A96AF675F174}"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6AF9AF1C-7FAF-46A3-B100-8AD803D0F052}"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95CF1AE-C970-4173-B13A-F9EBC6359EA8}"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8182AE7-15A4-4109-96D3-F082A61A7943}"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813DA2E-6C3B-4D63-BE6A-CB5BBAFB9085}"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F1DF8F2-7A1C-4AA1-A8ED-988285BCD6A7}"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35EFAF3-12FF-46B8-8211-1B7E7B797A8E}"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55277F2-366F-4644-9BC0-BB9320CCBE1C}"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641F961-F300-49B5-A7FB-0EC27BFBDDE3}"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937A392-3641-4354-B2C3-D8BD4E502944}" type="datetime1">
              <a:rPr lang="en-US" smtClean="0"/>
              <a:t>11/13/2020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26F884C-6231-41E8-8FB3-6759A7F2B8D5}"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4D4DBB6-CAAA-45D5-B442-304394E669A2}" type="datetime1">
              <a:rPr lang="en-US" smtClean="0"/>
              <a:t>11/13/2020</a:t>
            </a:fld>
            <a:endParaRPr lang="en-US" dirty="0"/>
          </a:p>
        </p:txBody>
      </p:sp>
      <p:sp>
        <p:nvSpPr>
          <p:cNvPr id="8" name="Footer Placeholder 7"/>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DFE33266-D785-432B-A468-AAD5AB3DD9AD}" type="datetime1">
              <a:rPr lang="en-US" smtClean="0"/>
              <a:t>11/13/2020</a:t>
            </a:fld>
            <a:endParaRPr lang="en-US" dirty="0"/>
          </a:p>
        </p:txBody>
      </p:sp>
      <p:sp>
        <p:nvSpPr>
          <p:cNvPr id="4" name="Footer Placeholder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65138-2365-486D-994F-58296A408B02}" type="datetime1">
              <a:rPr lang="en-US" smtClean="0"/>
              <a:t>11/13/2020</a:t>
            </a:fld>
            <a:endParaRPr lang="en-US" dirty="0"/>
          </a:p>
        </p:txBody>
      </p:sp>
      <p:sp>
        <p:nvSpPr>
          <p:cNvPr id="3" name="Footer Placeholder 2"/>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029B7E4-E6E1-4864-AE66-4343D0B8D57D}"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50944AD-219F-45DC-B156-FC0D793FA1B0}" type="datetime1">
              <a:rPr lang="en-US" smtClean="0"/>
              <a:t>11/13/2020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E94B25-F2AC-473D-A180-282BB29DBBAE}" type="datetime1">
              <a:rPr lang="en-US" smtClean="0"/>
              <a:t>11/13/2020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Γκουντούρα Ανθή                                                3ο Εσπερινό ΕΠΑΛ Λάρισας</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ogger.com/go/adsenseapplyhel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optraveller.gr/go/europe/spain/barcelona/axiotheata/" TargetMode="External"/><Relationship Id="rId2" Type="http://schemas.openxmlformats.org/officeDocument/2006/relationships/hyperlink" Target="https://el.wikipedia.org/wiki/%CE%99%CF%83%CF%84%CE%BF%CE%BB%CF%8C%CE%B3%CE%B9%CE%B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020389" y="496388"/>
            <a:ext cx="10006148" cy="3701142"/>
          </a:xfrm>
        </p:spPr>
        <p:txBody>
          <a:bodyPr>
            <a:normAutofit fontScale="90000"/>
          </a:bodyPr>
          <a:lstStyle/>
          <a:p>
            <a:pPr algn="ctr"/>
            <a:br>
              <a:rPr lang="el-GR" b="1" dirty="0"/>
            </a:br>
            <a:br>
              <a:rPr lang="el-GR" b="1" dirty="0"/>
            </a:br>
            <a:r>
              <a:rPr lang="el-GR" sz="5400" b="1" dirty="0">
                <a:latin typeface="Comic Sans MS" panose="030F0702030302020204" pitchFamily="66" charset="0"/>
              </a:rPr>
              <a:t>ΑΝΑΠΤΥΞΗ ΚΑΙ ΣΧΕΔΙΑΣΗ ΙΣΤΟΤΟΠΩΝ</a:t>
            </a:r>
            <a:br>
              <a:rPr lang="el-GR" b="1" dirty="0">
                <a:latin typeface="Comic Sans MS" panose="030F0702030302020204" pitchFamily="66" charset="0"/>
              </a:rPr>
            </a:br>
            <a:r>
              <a:rPr lang="el-GR" sz="4000" dirty="0">
                <a:latin typeface="Comic Sans MS" panose="030F0702030302020204" pitchFamily="66" charset="0"/>
              </a:rPr>
              <a:t>Β’ τάξη Πληροφορικής</a:t>
            </a:r>
            <a:br>
              <a:rPr lang="el-GR" sz="3600" dirty="0">
                <a:latin typeface="Comic Sans MS" panose="030F0702030302020204" pitchFamily="66" charset="0"/>
              </a:rPr>
            </a:br>
            <a:br>
              <a:rPr lang="el-GR" dirty="0"/>
            </a:br>
            <a:endParaRPr lang="el-GR" dirty="0"/>
          </a:p>
        </p:txBody>
      </p:sp>
      <p:sp>
        <p:nvSpPr>
          <p:cNvPr id="3" name="Υπότιτλος 2"/>
          <p:cNvSpPr>
            <a:spLocks noGrp="1"/>
          </p:cNvSpPr>
          <p:nvPr>
            <p:ph type="subTitle" idx="1"/>
          </p:nvPr>
        </p:nvSpPr>
        <p:spPr>
          <a:xfrm>
            <a:off x="2168435" y="4080693"/>
            <a:ext cx="8915399" cy="1126283"/>
          </a:xfrm>
        </p:spPr>
        <p:txBody>
          <a:bodyPr>
            <a:normAutofit/>
          </a:bodyPr>
          <a:lstStyle/>
          <a:p>
            <a:r>
              <a:rPr lang="el-GR" sz="2400" b="1" dirty="0">
                <a:solidFill>
                  <a:schemeClr val="accent1"/>
                </a:solidFill>
                <a:latin typeface="Comic Sans MS" panose="030F0702030302020204" pitchFamily="66" charset="0"/>
              </a:rPr>
              <a:t>3</a:t>
            </a:r>
            <a:r>
              <a:rPr lang="el-GR" sz="2400" b="1" baseline="30000" dirty="0">
                <a:solidFill>
                  <a:schemeClr val="accent1"/>
                </a:solidFill>
                <a:latin typeface="Comic Sans MS" panose="030F0702030302020204" pitchFamily="66" charset="0"/>
              </a:rPr>
              <a:t>ο</a:t>
            </a:r>
            <a:r>
              <a:rPr lang="el-GR" sz="2400" b="1" dirty="0">
                <a:solidFill>
                  <a:schemeClr val="accent1"/>
                </a:solidFill>
                <a:latin typeface="Comic Sans MS" panose="030F0702030302020204" pitchFamily="66" charset="0"/>
              </a:rPr>
              <a:t> ΕΣΠΕΡΙΝΟ ΕΠΑΛ ΛΑΡΙΣΑΣ</a:t>
            </a:r>
          </a:p>
          <a:p>
            <a:r>
              <a:rPr lang="el-GR" sz="2400" b="1" dirty="0">
                <a:solidFill>
                  <a:schemeClr val="accent1"/>
                </a:solidFill>
                <a:latin typeface="Comic Sans MS" panose="030F0702030302020204" pitchFamily="66" charset="0"/>
              </a:rPr>
              <a:t>Γκουντούρα Ανθή</a:t>
            </a:r>
            <a:endParaRPr lang="el-GR" sz="2400" b="1" dirty="0">
              <a:latin typeface="Comic Sans MS" panose="030F0702030302020204" pitchFamily="66" charset="0"/>
            </a:endParaRPr>
          </a:p>
        </p:txBody>
      </p:sp>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0747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8E93AD-7AC8-4C86-A01B-344DDA8FA8C5}"/>
              </a:ext>
            </a:extLst>
          </p:cNvPr>
          <p:cNvSpPr>
            <a:spLocks noGrp="1"/>
          </p:cNvSpPr>
          <p:nvPr>
            <p:ph type="title"/>
          </p:nvPr>
        </p:nvSpPr>
        <p:spPr>
          <a:xfrm>
            <a:off x="1856077" y="242370"/>
            <a:ext cx="8911687" cy="910537"/>
          </a:xfrm>
        </p:spPr>
        <p:txBody>
          <a:bodyPr/>
          <a:lstStyle/>
          <a:p>
            <a:r>
              <a:rPr lang="el-GR" sz="3600" dirty="0">
                <a:latin typeface="Comic Sans MS" panose="030F0702030302020204" pitchFamily="66" charset="0"/>
              </a:rPr>
              <a:t>Ρυθμίσεις  στο ιστολόγιό σας – Αναρτήσεις</a:t>
            </a:r>
            <a:endParaRPr lang="el-GR" dirty="0"/>
          </a:p>
        </p:txBody>
      </p:sp>
      <p:pic>
        <p:nvPicPr>
          <p:cNvPr id="7" name="Θέση περιεχομένου 6">
            <a:extLst>
              <a:ext uri="{FF2B5EF4-FFF2-40B4-BE49-F238E27FC236}">
                <a16:creationId xmlns:a16="http://schemas.microsoft.com/office/drawing/2014/main" id="{93B8B84C-3D30-4FD6-B4A3-0160D9D552EC}"/>
              </a:ext>
            </a:extLst>
          </p:cNvPr>
          <p:cNvPicPr>
            <a:picLocks noGrp="1" noChangeAspect="1"/>
          </p:cNvPicPr>
          <p:nvPr>
            <p:ph sz="half" idx="1"/>
          </p:nvPr>
        </p:nvPicPr>
        <p:blipFill>
          <a:blip r:embed="rId2"/>
          <a:stretch>
            <a:fillRect/>
          </a:stretch>
        </p:blipFill>
        <p:spPr>
          <a:xfrm>
            <a:off x="1311579" y="967667"/>
            <a:ext cx="5590871" cy="5266224"/>
          </a:xfrm>
          <a:prstGeom prst="rect">
            <a:avLst/>
          </a:prstGeom>
        </p:spPr>
      </p:pic>
      <p:sp>
        <p:nvSpPr>
          <p:cNvPr id="4" name="Θέση περιεχομένου 3">
            <a:extLst>
              <a:ext uri="{FF2B5EF4-FFF2-40B4-BE49-F238E27FC236}">
                <a16:creationId xmlns:a16="http://schemas.microsoft.com/office/drawing/2014/main" id="{AACEC6F4-77F7-40C9-BC87-82A6977876E8}"/>
              </a:ext>
            </a:extLst>
          </p:cNvPr>
          <p:cNvSpPr>
            <a:spLocks noGrp="1"/>
          </p:cNvSpPr>
          <p:nvPr>
            <p:ph sz="half" idx="2"/>
          </p:nvPr>
        </p:nvSpPr>
        <p:spPr>
          <a:xfrm>
            <a:off x="7682217" y="976546"/>
            <a:ext cx="4313864" cy="5406499"/>
          </a:xfrm>
        </p:spPr>
        <p:txBody>
          <a:bodyPr/>
          <a:lstStyle/>
          <a:p>
            <a:r>
              <a:rPr lang="el-GR" sz="2400" b="1" dirty="0">
                <a:solidFill>
                  <a:srgbClr val="C00000"/>
                </a:solidFill>
                <a:latin typeface="Comic Sans MS" panose="030F0702030302020204" pitchFamily="66" charset="0"/>
                <a:ea typeface="+mj-ea"/>
                <a:cs typeface="+mj-cs"/>
              </a:rPr>
              <a:t>Αναρτήσεις</a:t>
            </a:r>
            <a:br>
              <a:rPr lang="el-GR" sz="3600" dirty="0">
                <a:solidFill>
                  <a:schemeClr val="tx1">
                    <a:lumMod val="85000"/>
                    <a:lumOff val="15000"/>
                  </a:schemeClr>
                </a:solidFill>
                <a:latin typeface="Comic Sans MS" panose="030F0702030302020204" pitchFamily="66" charset="0"/>
                <a:ea typeface="+mj-ea"/>
                <a:cs typeface="+mj-cs"/>
              </a:rPr>
            </a:br>
            <a:r>
              <a:rPr lang="el-GR" sz="2000" dirty="0">
                <a:solidFill>
                  <a:schemeClr val="tx1">
                    <a:lumMod val="85000"/>
                    <a:lumOff val="15000"/>
                  </a:schemeClr>
                </a:solidFill>
                <a:latin typeface="Comic Sans MS" panose="030F0702030302020204" pitchFamily="66" charset="0"/>
                <a:ea typeface="+mj-ea"/>
                <a:cs typeface="+mj-cs"/>
              </a:rPr>
              <a:t>από εδώ ρυθμίζετε τον αριθμό των αναρτήσεων που θα εμφανίζονται στην κύρια σελίδα πληκτρολογώντας τον αντίστοιχο αριθμό</a:t>
            </a:r>
          </a:p>
        </p:txBody>
      </p:sp>
      <p:sp>
        <p:nvSpPr>
          <p:cNvPr id="5" name="Θέση υποσέλιδου 4">
            <a:extLst>
              <a:ext uri="{FF2B5EF4-FFF2-40B4-BE49-F238E27FC236}">
                <a16:creationId xmlns:a16="http://schemas.microsoft.com/office/drawing/2014/main" id="{410C29FB-DB68-4C34-AF48-5ABB90C48544}"/>
              </a:ext>
            </a:extLst>
          </p:cNvPr>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6" name="Θέση αριθμού διαφάνειας 5">
            <a:extLst>
              <a:ext uri="{FF2B5EF4-FFF2-40B4-BE49-F238E27FC236}">
                <a16:creationId xmlns:a16="http://schemas.microsoft.com/office/drawing/2014/main" id="{464DCD34-602E-4E11-9CC3-9885BA2422E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00052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59914" y="1056443"/>
            <a:ext cx="3205085" cy="5801557"/>
          </a:xfrm>
        </p:spPr>
        <p:txBody>
          <a:bodyPr>
            <a:normAutofit lnSpcReduction="10000"/>
          </a:bodyPr>
          <a:lstStyle/>
          <a:p>
            <a:r>
              <a:rPr lang="el-GR" sz="2400" b="1" dirty="0">
                <a:solidFill>
                  <a:srgbClr val="C00000"/>
                </a:solidFill>
                <a:latin typeface="Comic Sans MS" panose="030F0702030302020204" pitchFamily="66" charset="0"/>
              </a:rPr>
              <a:t>Σχόλια</a:t>
            </a:r>
          </a:p>
          <a:p>
            <a:pPr marL="0" indent="0">
              <a:buNone/>
            </a:pPr>
            <a:r>
              <a:rPr lang="el-GR" sz="2400" dirty="0">
                <a:latin typeface="Comic Sans MS" panose="030F0702030302020204" pitchFamily="66" charset="0"/>
              </a:rPr>
              <a:t>Επιλέξτε την τοποθεσία του σχολίου και επιτρέψτε σε ποιους  αναγνώστες  θα κάνουν σχόλια  και δώστε τους την δυνατότητα να τα αναθεωρούν ή όχι.</a:t>
            </a:r>
          </a:p>
          <a:p>
            <a:pPr marL="0" indent="0">
              <a:buNone/>
            </a:pPr>
            <a:r>
              <a:rPr lang="el-GR" sz="2400" dirty="0">
                <a:latin typeface="Comic Sans MS" panose="030F0702030302020204" pitchFamily="66" charset="0"/>
              </a:rPr>
              <a:t>Μπορείτε να βάλετε μια επαλήθευση σχολίου  ή να εμφανίζεται ένα μήνυμα στη φόρμα σχολίων. </a:t>
            </a:r>
          </a:p>
        </p:txBody>
      </p:sp>
      <p:sp>
        <p:nvSpPr>
          <p:cNvPr id="4" name="Θέση υποσέλιδου 3"/>
          <p:cNvSpPr>
            <a:spLocks noGrp="1"/>
          </p:cNvSpPr>
          <p:nvPr>
            <p:ph type="ftr" sz="quarter" idx="11"/>
          </p:nvPr>
        </p:nvSpPr>
        <p:spPr>
          <a:xfrm>
            <a:off x="2971800" y="6492875"/>
            <a:ext cx="6341533"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Τίτλος 3"/>
          <p:cNvSpPr>
            <a:spLocks noGrp="1"/>
          </p:cNvSpPr>
          <p:nvPr>
            <p:ph type="title"/>
          </p:nvPr>
        </p:nvSpPr>
        <p:spPr>
          <a:xfrm>
            <a:off x="1635301" y="192544"/>
            <a:ext cx="10348790" cy="1173464"/>
          </a:xfrm>
        </p:spPr>
        <p:txBody>
          <a:bodyPr>
            <a:normAutofit fontScale="90000"/>
          </a:bodyPr>
          <a:lstStyle/>
          <a:p>
            <a:r>
              <a:rPr lang="el-GR" dirty="0">
                <a:latin typeface="Comic Sans MS" panose="030F0702030302020204" pitchFamily="66" charset="0"/>
              </a:rPr>
              <a:t>Ρυθμίσεις  στο ιστολόγιό σας –Σχόλια και κοινοποιήσεις</a:t>
            </a:r>
          </a:p>
        </p:txBody>
      </p:sp>
      <p:pic>
        <p:nvPicPr>
          <p:cNvPr id="8" name="Εικόνα 7">
            <a:extLst>
              <a:ext uri="{FF2B5EF4-FFF2-40B4-BE49-F238E27FC236}">
                <a16:creationId xmlns:a16="http://schemas.microsoft.com/office/drawing/2014/main" id="{B7327AEA-B0A0-4B52-9890-AE83E0832115}"/>
              </a:ext>
            </a:extLst>
          </p:cNvPr>
          <p:cNvPicPr>
            <a:picLocks noChangeAspect="1"/>
          </p:cNvPicPr>
          <p:nvPr/>
        </p:nvPicPr>
        <p:blipFill>
          <a:blip r:embed="rId2"/>
          <a:stretch>
            <a:fillRect/>
          </a:stretch>
        </p:blipFill>
        <p:spPr>
          <a:xfrm>
            <a:off x="2065267" y="787782"/>
            <a:ext cx="6404029" cy="6061712"/>
          </a:xfrm>
          <a:prstGeom prst="rect">
            <a:avLst/>
          </a:prstGeom>
        </p:spPr>
      </p:pic>
    </p:spTree>
    <p:extLst>
      <p:ext uri="{BB962C8B-B14F-4D97-AF65-F5344CB8AC3E}">
        <p14:creationId xmlns:p14="http://schemas.microsoft.com/office/powerpoint/2010/main" val="155207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68A55B6-14DE-4FD8-97A7-F5FEDDFF2AED}"/>
              </a:ext>
            </a:extLst>
          </p:cNvPr>
          <p:cNvSpPr>
            <a:spLocks noGrp="1"/>
          </p:cNvSpPr>
          <p:nvPr>
            <p:ph idx="1"/>
          </p:nvPr>
        </p:nvSpPr>
        <p:spPr>
          <a:xfrm>
            <a:off x="8748312" y="936092"/>
            <a:ext cx="3443688" cy="5629633"/>
          </a:xfrm>
        </p:spPr>
        <p:txBody>
          <a:bodyPr>
            <a:noAutofit/>
          </a:bodyPr>
          <a:lstStyle/>
          <a:p>
            <a:r>
              <a:rPr lang="el-GR" sz="2400" b="1" dirty="0">
                <a:solidFill>
                  <a:srgbClr val="C00000"/>
                </a:solidFill>
                <a:latin typeface="Comic Sans MS" panose="030F0702030302020204" pitchFamily="66" charset="0"/>
              </a:rPr>
              <a:t>Ηλεκτρονικό ταχυδρομείο</a:t>
            </a:r>
            <a:br>
              <a:rPr lang="el-GR" sz="2400" dirty="0">
                <a:latin typeface="Comic Sans MS" panose="030F0702030302020204" pitchFamily="66" charset="0"/>
              </a:rPr>
            </a:br>
            <a:r>
              <a:rPr lang="el-GR" sz="2400" dirty="0">
                <a:latin typeface="Comic Sans MS" panose="030F0702030302020204" pitchFamily="66" charset="0"/>
              </a:rPr>
              <a:t>Μπορείτε να ρυθμίσετε να έρχονται ειδοποιήσεις με το ηλεκτρονικό ταχυδρομείο όταν γράφονται κάποια σχόλια ή όταν γίνονται νέες αναρτήσεις</a:t>
            </a:r>
            <a:endParaRPr lang="el-GR" sz="2400" dirty="0"/>
          </a:p>
        </p:txBody>
      </p:sp>
      <p:sp>
        <p:nvSpPr>
          <p:cNvPr id="4" name="Θέση υποσέλιδου 3">
            <a:extLst>
              <a:ext uri="{FF2B5EF4-FFF2-40B4-BE49-F238E27FC236}">
                <a16:creationId xmlns:a16="http://schemas.microsoft.com/office/drawing/2014/main" id="{B0DC6848-BB04-450A-ADAD-B6B616B48DF6}"/>
              </a:ext>
            </a:extLst>
          </p:cNvPr>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a:extLst>
              <a:ext uri="{FF2B5EF4-FFF2-40B4-BE49-F238E27FC236}">
                <a16:creationId xmlns:a16="http://schemas.microsoft.com/office/drawing/2014/main" id="{2221F695-69AB-4410-A643-26D3D0B011C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Εικόνα 5">
            <a:extLst>
              <a:ext uri="{FF2B5EF4-FFF2-40B4-BE49-F238E27FC236}">
                <a16:creationId xmlns:a16="http://schemas.microsoft.com/office/drawing/2014/main" id="{07496B85-4956-41AD-BBC9-C36E86091D29}"/>
              </a:ext>
            </a:extLst>
          </p:cNvPr>
          <p:cNvPicPr>
            <a:picLocks noChangeAspect="1"/>
          </p:cNvPicPr>
          <p:nvPr/>
        </p:nvPicPr>
        <p:blipFill>
          <a:blip r:embed="rId2"/>
          <a:stretch>
            <a:fillRect/>
          </a:stretch>
        </p:blipFill>
        <p:spPr>
          <a:xfrm>
            <a:off x="1311579" y="1152907"/>
            <a:ext cx="6986721" cy="5348026"/>
          </a:xfrm>
          <a:prstGeom prst="rect">
            <a:avLst/>
          </a:prstGeom>
        </p:spPr>
      </p:pic>
      <p:sp>
        <p:nvSpPr>
          <p:cNvPr id="7" name="Τίτλος 3">
            <a:extLst>
              <a:ext uri="{FF2B5EF4-FFF2-40B4-BE49-F238E27FC236}">
                <a16:creationId xmlns:a16="http://schemas.microsoft.com/office/drawing/2014/main" id="{C4CC6F58-727F-4F39-BBD4-33457FA6D882}"/>
              </a:ext>
            </a:extLst>
          </p:cNvPr>
          <p:cNvSpPr>
            <a:spLocks noGrp="1"/>
          </p:cNvSpPr>
          <p:nvPr>
            <p:ph type="title"/>
          </p:nvPr>
        </p:nvSpPr>
        <p:spPr>
          <a:xfrm>
            <a:off x="1635301" y="192544"/>
            <a:ext cx="10348790" cy="1173464"/>
          </a:xfrm>
        </p:spPr>
        <p:txBody>
          <a:bodyPr>
            <a:normAutofit fontScale="90000"/>
          </a:bodyPr>
          <a:lstStyle/>
          <a:p>
            <a:r>
              <a:rPr lang="el-GR" dirty="0">
                <a:latin typeface="Comic Sans MS" panose="030F0702030302020204" pitchFamily="66" charset="0"/>
              </a:rPr>
              <a:t>Ρυθμίσεις  στο ιστολόγιό σας –Ηλεκτρονικό ταχυδρομείο</a:t>
            </a:r>
          </a:p>
        </p:txBody>
      </p:sp>
    </p:spTree>
    <p:extLst>
      <p:ext uri="{BB962C8B-B14F-4D97-AF65-F5344CB8AC3E}">
        <p14:creationId xmlns:p14="http://schemas.microsoft.com/office/powerpoint/2010/main" val="115381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12200" y="1566333"/>
            <a:ext cx="3268133" cy="4597399"/>
          </a:xfrm>
        </p:spPr>
        <p:txBody>
          <a:bodyPr>
            <a:noAutofit/>
          </a:bodyPr>
          <a:lstStyle/>
          <a:p>
            <a:pPr marL="0" indent="0">
              <a:buNone/>
            </a:pPr>
            <a:r>
              <a:rPr lang="el-GR" sz="2400" dirty="0">
                <a:latin typeface="Comic Sans MS" panose="030F0702030302020204" pitchFamily="66" charset="0"/>
              </a:rPr>
              <a:t>Ρυθμίστε τη γλώσσα του ιστολογίου σας.</a:t>
            </a:r>
          </a:p>
          <a:p>
            <a:pPr marL="0" indent="0">
              <a:buNone/>
            </a:pPr>
            <a:r>
              <a:rPr lang="el-GR" sz="2400" dirty="0">
                <a:latin typeface="Comic Sans MS" panose="030F0702030302020204" pitchFamily="66" charset="0"/>
              </a:rPr>
              <a:t>Διαμορφώστε  την εμφάνιση της ημερομηνίας και ώρας στις αναρτήσεις και στα σχόλια</a:t>
            </a:r>
          </a:p>
        </p:txBody>
      </p:sp>
      <p:sp>
        <p:nvSpPr>
          <p:cNvPr id="4" name="Θέση υποσέλιδου 3"/>
          <p:cNvSpPr>
            <a:spLocks noGrp="1"/>
          </p:cNvSpPr>
          <p:nvPr>
            <p:ph type="ftr" sz="quarter" idx="11"/>
          </p:nvPr>
        </p:nvSpPr>
        <p:spPr>
          <a:xfrm>
            <a:off x="1612370"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Εικόνα 5"/>
          <p:cNvPicPr>
            <a:picLocks noChangeAspect="1"/>
          </p:cNvPicPr>
          <p:nvPr/>
        </p:nvPicPr>
        <p:blipFill>
          <a:blip r:embed="rId2"/>
          <a:stretch>
            <a:fillRect/>
          </a:stretch>
        </p:blipFill>
        <p:spPr>
          <a:xfrm>
            <a:off x="1612370" y="1417108"/>
            <a:ext cx="6735763" cy="4958291"/>
          </a:xfrm>
          <a:prstGeom prst="rect">
            <a:avLst/>
          </a:prstGeom>
        </p:spPr>
      </p:pic>
      <p:sp>
        <p:nvSpPr>
          <p:cNvPr id="7" name="Τίτλος 3"/>
          <p:cNvSpPr>
            <a:spLocks noGrp="1"/>
          </p:cNvSpPr>
          <p:nvPr>
            <p:ph type="title"/>
          </p:nvPr>
        </p:nvSpPr>
        <p:spPr>
          <a:xfrm>
            <a:off x="1311579" y="65851"/>
            <a:ext cx="10916058" cy="792464"/>
          </a:xfrm>
        </p:spPr>
        <p:txBody>
          <a:bodyPr>
            <a:normAutofit fontScale="90000"/>
          </a:bodyPr>
          <a:lstStyle/>
          <a:p>
            <a:r>
              <a:rPr lang="el-GR" dirty="0">
                <a:latin typeface="Comic Sans MS" panose="030F0702030302020204" pitchFamily="66" charset="0"/>
              </a:rPr>
              <a:t>Ρυθμίσεις  στο ιστολόγιό σας – Γλώσσα, ημερομηνία, ώρα</a:t>
            </a:r>
          </a:p>
        </p:txBody>
      </p:sp>
    </p:spTree>
    <p:extLst>
      <p:ext uri="{BB962C8B-B14F-4D97-AF65-F5344CB8AC3E}">
        <p14:creationId xmlns:p14="http://schemas.microsoft.com/office/powerpoint/2010/main" val="59738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27254" y="1396014"/>
            <a:ext cx="3629571" cy="4065972"/>
          </a:xfrm>
        </p:spPr>
        <p:txBody>
          <a:bodyPr>
            <a:normAutofit/>
          </a:bodyPr>
          <a:lstStyle/>
          <a:p>
            <a:r>
              <a:rPr lang="el-GR" sz="3200" b="1" dirty="0">
                <a:solidFill>
                  <a:srgbClr val="C00000"/>
                </a:solidFill>
                <a:latin typeface="Comic Sans MS" panose="030F0702030302020204" pitchFamily="66" charset="0"/>
              </a:rPr>
              <a:t>Μορφοποίηση</a:t>
            </a:r>
            <a:br>
              <a:rPr lang="el-GR" sz="3200" b="1" dirty="0">
                <a:solidFill>
                  <a:srgbClr val="C00000"/>
                </a:solidFill>
                <a:latin typeface="Comic Sans MS" panose="030F0702030302020204" pitchFamily="66" charset="0"/>
              </a:rPr>
            </a:br>
            <a:r>
              <a:rPr lang="el-GR" sz="2400" dirty="0">
                <a:solidFill>
                  <a:schemeClr val="tx1"/>
                </a:solidFill>
                <a:latin typeface="Comic Sans MS" panose="030F0702030302020204" pitchFamily="66" charset="0"/>
              </a:rPr>
              <a:t>Αλλάξτε τη μορφή της ώρας, της ημερομηνίας, της χρονικής σήμανσης της ανάρτησης και του σχολίου </a:t>
            </a:r>
          </a:p>
        </p:txBody>
      </p:sp>
      <p:sp>
        <p:nvSpPr>
          <p:cNvPr id="4" name="Θέση υποσέλιδου 3"/>
          <p:cNvSpPr>
            <a:spLocks noGrp="1"/>
          </p:cNvSpPr>
          <p:nvPr>
            <p:ph type="ftr" sz="quarter" idx="11"/>
          </p:nvPr>
        </p:nvSpPr>
        <p:spPr>
          <a:xfrm>
            <a:off x="2699279"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Τίτλος 3"/>
          <p:cNvSpPr>
            <a:spLocks noGrp="1"/>
          </p:cNvSpPr>
          <p:nvPr>
            <p:ph type="title"/>
          </p:nvPr>
        </p:nvSpPr>
        <p:spPr>
          <a:xfrm>
            <a:off x="1608667" y="65851"/>
            <a:ext cx="10618970" cy="792464"/>
          </a:xfrm>
        </p:spPr>
        <p:txBody>
          <a:bodyPr>
            <a:normAutofit/>
          </a:bodyPr>
          <a:lstStyle/>
          <a:p>
            <a:r>
              <a:rPr lang="el-GR" dirty="0">
                <a:latin typeface="Comic Sans MS" panose="030F0702030302020204" pitchFamily="66" charset="0"/>
              </a:rPr>
              <a:t>Ρυθμίσεις  στο ιστολόγιό σας – Μορφοποίηση</a:t>
            </a:r>
          </a:p>
        </p:txBody>
      </p:sp>
      <p:pic>
        <p:nvPicPr>
          <p:cNvPr id="2" name="Εικόνα 1">
            <a:extLst>
              <a:ext uri="{FF2B5EF4-FFF2-40B4-BE49-F238E27FC236}">
                <a16:creationId xmlns:a16="http://schemas.microsoft.com/office/drawing/2014/main" id="{397237DB-F719-4B84-91D6-F7D65E630E7A}"/>
              </a:ext>
            </a:extLst>
          </p:cNvPr>
          <p:cNvPicPr>
            <a:picLocks noChangeAspect="1"/>
          </p:cNvPicPr>
          <p:nvPr/>
        </p:nvPicPr>
        <p:blipFill>
          <a:blip r:embed="rId2"/>
          <a:stretch>
            <a:fillRect/>
          </a:stretch>
        </p:blipFill>
        <p:spPr>
          <a:xfrm>
            <a:off x="1757476" y="949911"/>
            <a:ext cx="6569778" cy="5772956"/>
          </a:xfrm>
          <a:prstGeom prst="rect">
            <a:avLst/>
          </a:prstGeom>
        </p:spPr>
      </p:pic>
    </p:spTree>
    <p:extLst>
      <p:ext uri="{BB962C8B-B14F-4D97-AF65-F5344CB8AC3E}">
        <p14:creationId xmlns:p14="http://schemas.microsoft.com/office/powerpoint/2010/main" val="1366162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47D918-0130-4D2A-B930-69148D24D10E}"/>
              </a:ext>
            </a:extLst>
          </p:cNvPr>
          <p:cNvSpPr>
            <a:spLocks noGrp="1"/>
          </p:cNvSpPr>
          <p:nvPr>
            <p:ph type="title"/>
          </p:nvPr>
        </p:nvSpPr>
        <p:spPr>
          <a:xfrm>
            <a:off x="1669002" y="0"/>
            <a:ext cx="10522998" cy="967666"/>
          </a:xfrm>
        </p:spPr>
        <p:txBody>
          <a:bodyPr>
            <a:noAutofit/>
          </a:bodyPr>
          <a:lstStyle/>
          <a:p>
            <a:r>
              <a:rPr lang="el-GR" dirty="0">
                <a:latin typeface="Comic Sans MS" panose="030F0702030302020204" pitchFamily="66" charset="0"/>
              </a:rPr>
              <a:t>Ρυθμίσεις  στο ιστολόγιό σας – </a:t>
            </a:r>
            <a:r>
              <a:rPr lang="el-GR" dirty="0" err="1">
                <a:latin typeface="Comic Sans MS" panose="030F0702030302020204" pitchFamily="66" charset="0"/>
              </a:rPr>
              <a:t>Μεταετικέτες</a:t>
            </a:r>
            <a:r>
              <a:rPr lang="el-GR" dirty="0">
                <a:latin typeface="Comic Sans MS" panose="030F0702030302020204" pitchFamily="66" charset="0"/>
              </a:rPr>
              <a:t>, Σφάλματα και ανακατευθύνσεις</a:t>
            </a:r>
            <a:endParaRPr lang="el-GR" dirty="0"/>
          </a:p>
        </p:txBody>
      </p:sp>
      <p:sp>
        <p:nvSpPr>
          <p:cNvPr id="3" name="Θέση περιεχομένου 2">
            <a:extLst>
              <a:ext uri="{FF2B5EF4-FFF2-40B4-BE49-F238E27FC236}">
                <a16:creationId xmlns:a16="http://schemas.microsoft.com/office/drawing/2014/main" id="{A081D0CB-F227-49C1-B944-0473E322B4A5}"/>
              </a:ext>
            </a:extLst>
          </p:cNvPr>
          <p:cNvSpPr>
            <a:spLocks noGrp="1"/>
          </p:cNvSpPr>
          <p:nvPr>
            <p:ph idx="1"/>
          </p:nvPr>
        </p:nvSpPr>
        <p:spPr>
          <a:xfrm>
            <a:off x="8491128" y="967666"/>
            <a:ext cx="3684233" cy="5890334"/>
          </a:xfrm>
        </p:spPr>
        <p:txBody>
          <a:bodyPr>
            <a:normAutofit lnSpcReduction="10000"/>
          </a:bodyPr>
          <a:lstStyle/>
          <a:p>
            <a:r>
              <a:rPr lang="el-GR" sz="3200" b="1" dirty="0" err="1">
                <a:solidFill>
                  <a:srgbClr val="C00000"/>
                </a:solidFill>
                <a:latin typeface="Comic Sans MS" panose="030F0702030302020204" pitchFamily="66" charset="0"/>
                <a:ea typeface="+mj-ea"/>
                <a:cs typeface="+mj-cs"/>
              </a:rPr>
              <a:t>Μεταετικέτες</a:t>
            </a:r>
            <a:br>
              <a:rPr lang="el-GR" sz="3200" b="1" dirty="0">
                <a:solidFill>
                  <a:srgbClr val="C00000"/>
                </a:solidFill>
                <a:latin typeface="Comic Sans MS" panose="030F0702030302020204" pitchFamily="66" charset="0"/>
                <a:ea typeface="+mj-ea"/>
                <a:cs typeface="+mj-cs"/>
              </a:rPr>
            </a:br>
            <a:r>
              <a:rPr lang="el-GR" sz="2600" dirty="0">
                <a:solidFill>
                  <a:schemeClr val="tx1"/>
                </a:solidFill>
                <a:latin typeface="Comic Sans MS" panose="030F0702030302020204" pitchFamily="66" charset="0"/>
                <a:ea typeface="+mj-ea"/>
                <a:cs typeface="+mj-cs"/>
              </a:rPr>
              <a:t>Ενεργοποιήστε την περιγραφή αναζήτησης και δώστε λέξεις κλειδιά για την αναζήτηση</a:t>
            </a:r>
            <a:endParaRPr lang="el-GR" sz="2600" b="1" dirty="0">
              <a:solidFill>
                <a:schemeClr val="tx1"/>
              </a:solidFill>
              <a:latin typeface="Comic Sans MS" panose="030F0702030302020204" pitchFamily="66" charset="0"/>
              <a:ea typeface="+mj-ea"/>
              <a:cs typeface="+mj-cs"/>
            </a:endParaRPr>
          </a:p>
          <a:p>
            <a:r>
              <a:rPr lang="el-GR" sz="3200" b="1" dirty="0">
                <a:solidFill>
                  <a:srgbClr val="C00000"/>
                </a:solidFill>
                <a:latin typeface="Comic Sans MS" panose="030F0702030302020204" pitchFamily="66" charset="0"/>
                <a:ea typeface="+mj-ea"/>
                <a:cs typeface="+mj-cs"/>
              </a:rPr>
              <a:t>Σφάλματα και </a:t>
            </a:r>
            <a:r>
              <a:rPr lang="el-GR" sz="3200" b="1" dirty="0" err="1">
                <a:solidFill>
                  <a:srgbClr val="C00000"/>
                </a:solidFill>
                <a:latin typeface="Comic Sans MS" panose="030F0702030302020204" pitchFamily="66" charset="0"/>
                <a:ea typeface="+mj-ea"/>
                <a:cs typeface="+mj-cs"/>
              </a:rPr>
              <a:t>ανακατευθυνσεις</a:t>
            </a:r>
            <a:br>
              <a:rPr lang="el-GR" sz="3200" b="1" dirty="0">
                <a:solidFill>
                  <a:srgbClr val="C00000"/>
                </a:solidFill>
                <a:latin typeface="Comic Sans MS" panose="030F0702030302020204" pitchFamily="66" charset="0"/>
                <a:ea typeface="+mj-ea"/>
                <a:cs typeface="+mj-cs"/>
              </a:rPr>
            </a:br>
            <a:r>
              <a:rPr lang="el-GR" sz="2600" dirty="0">
                <a:solidFill>
                  <a:schemeClr val="tx1"/>
                </a:solidFill>
                <a:latin typeface="Comic Sans MS" panose="030F0702030302020204" pitchFamily="66" charset="0"/>
                <a:ea typeface="+mj-ea"/>
                <a:cs typeface="+mj-cs"/>
              </a:rPr>
              <a:t>Δώστε την διεύθυνση ανακατεύθυνσης του </a:t>
            </a:r>
            <a:r>
              <a:rPr lang="el-GR" sz="2600" dirty="0" err="1">
                <a:solidFill>
                  <a:schemeClr val="tx1"/>
                </a:solidFill>
                <a:latin typeface="Comic Sans MS" panose="030F0702030302020204" pitchFamily="66" charset="0"/>
                <a:ea typeface="+mj-ea"/>
                <a:cs typeface="+mj-cs"/>
              </a:rPr>
              <a:t>ιστολογίου</a:t>
            </a:r>
            <a:r>
              <a:rPr lang="el-GR" sz="2600" dirty="0">
                <a:solidFill>
                  <a:schemeClr val="tx1"/>
                </a:solidFill>
                <a:latin typeface="Comic Sans MS" panose="030F0702030302020204" pitchFamily="66" charset="0"/>
                <a:ea typeface="+mj-ea"/>
                <a:cs typeface="+mj-cs"/>
              </a:rPr>
              <a:t> σας σε περίπτωση σφάλματος ή κατάργησής του</a:t>
            </a:r>
          </a:p>
        </p:txBody>
      </p:sp>
      <p:sp>
        <p:nvSpPr>
          <p:cNvPr id="4" name="Θέση υποσέλιδου 3">
            <a:extLst>
              <a:ext uri="{FF2B5EF4-FFF2-40B4-BE49-F238E27FC236}">
                <a16:creationId xmlns:a16="http://schemas.microsoft.com/office/drawing/2014/main" id="{03E0BEE9-09C3-4D2C-8386-27377F5BCA36}"/>
              </a:ext>
            </a:extLst>
          </p:cNvPr>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a:extLst>
              <a:ext uri="{FF2B5EF4-FFF2-40B4-BE49-F238E27FC236}">
                <a16:creationId xmlns:a16="http://schemas.microsoft.com/office/drawing/2014/main" id="{DE545AFF-8BDB-4F46-B008-6C0B952053E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Εικόνα 5">
            <a:extLst>
              <a:ext uri="{FF2B5EF4-FFF2-40B4-BE49-F238E27FC236}">
                <a16:creationId xmlns:a16="http://schemas.microsoft.com/office/drawing/2014/main" id="{68B26460-A0F4-457F-8F17-85400A87D409}"/>
              </a:ext>
            </a:extLst>
          </p:cNvPr>
          <p:cNvPicPr>
            <a:picLocks noChangeAspect="1"/>
          </p:cNvPicPr>
          <p:nvPr/>
        </p:nvPicPr>
        <p:blipFill>
          <a:blip r:embed="rId2"/>
          <a:stretch>
            <a:fillRect/>
          </a:stretch>
        </p:blipFill>
        <p:spPr>
          <a:xfrm>
            <a:off x="1827683" y="1123150"/>
            <a:ext cx="6725589" cy="5734850"/>
          </a:xfrm>
          <a:prstGeom prst="rect">
            <a:avLst/>
          </a:prstGeom>
        </p:spPr>
      </p:pic>
    </p:spTree>
    <p:extLst>
      <p:ext uri="{BB962C8B-B14F-4D97-AF65-F5344CB8AC3E}">
        <p14:creationId xmlns:p14="http://schemas.microsoft.com/office/powerpoint/2010/main" val="202513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487052" y="1152907"/>
            <a:ext cx="3704948" cy="5339968"/>
          </a:xfrm>
        </p:spPr>
        <p:txBody>
          <a:bodyPr>
            <a:normAutofit/>
          </a:bodyPr>
          <a:lstStyle/>
          <a:p>
            <a:r>
              <a:rPr lang="el-GR" sz="2800" dirty="0">
                <a:solidFill>
                  <a:srgbClr val="C00000"/>
                </a:solidFill>
                <a:latin typeface="Comic Sans MS" panose="030F0702030302020204" pitchFamily="66" charset="0"/>
                <a:ea typeface="+mj-ea"/>
                <a:cs typeface="+mj-cs"/>
              </a:rPr>
              <a:t>Προγράμματα ανίχνευσης και δημιουργία ευρετηρίου</a:t>
            </a:r>
            <a:br>
              <a:rPr lang="el-GR" sz="2800" dirty="0">
                <a:solidFill>
                  <a:srgbClr val="C00000"/>
                </a:solidFill>
                <a:latin typeface="Comic Sans MS" panose="030F0702030302020204" pitchFamily="66" charset="0"/>
                <a:ea typeface="+mj-ea"/>
                <a:cs typeface="+mj-cs"/>
              </a:rPr>
            </a:br>
            <a:r>
              <a:rPr lang="el-GR" sz="2400" dirty="0">
                <a:solidFill>
                  <a:schemeClr val="tx1"/>
                </a:solidFill>
                <a:latin typeface="Comic Sans MS" panose="030F0702030302020204" pitchFamily="66" charset="0"/>
                <a:ea typeface="+mj-ea"/>
                <a:cs typeface="+mj-cs"/>
              </a:rPr>
              <a:t>Ενεργοποιήστε τα προγράμματα ανίχνευσης και δημιουργίας ευρετηρίου καθώς και τις ετικέτες </a:t>
            </a:r>
            <a:r>
              <a:rPr lang="en-US" sz="2400" dirty="0">
                <a:solidFill>
                  <a:schemeClr val="tx1"/>
                </a:solidFill>
                <a:latin typeface="Comic Sans MS" panose="030F0702030302020204" pitchFamily="66" charset="0"/>
                <a:ea typeface="+mj-ea"/>
                <a:cs typeface="+mj-cs"/>
              </a:rPr>
              <a:t>robot</a:t>
            </a:r>
            <a:r>
              <a:rPr lang="el-GR" sz="2400" dirty="0">
                <a:solidFill>
                  <a:schemeClr val="tx1"/>
                </a:solidFill>
                <a:latin typeface="Comic Sans MS" panose="030F0702030302020204" pitchFamily="66" charset="0"/>
                <a:ea typeface="+mj-ea"/>
                <a:cs typeface="+mj-cs"/>
              </a:rPr>
              <a:t> </a:t>
            </a:r>
          </a:p>
        </p:txBody>
      </p:sp>
      <p:sp>
        <p:nvSpPr>
          <p:cNvPr id="4" name="Θέση υποσέλιδου 3"/>
          <p:cNvSpPr>
            <a:spLocks noGrp="1"/>
          </p:cNvSpPr>
          <p:nvPr>
            <p:ph type="ftr" sz="quarter" idx="11"/>
          </p:nvPr>
        </p:nvSpPr>
        <p:spPr>
          <a:xfrm>
            <a:off x="2589212"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Τίτλος 3"/>
          <p:cNvSpPr>
            <a:spLocks noGrp="1"/>
          </p:cNvSpPr>
          <p:nvPr>
            <p:ph type="title"/>
          </p:nvPr>
        </p:nvSpPr>
        <p:spPr>
          <a:xfrm>
            <a:off x="1608667" y="65851"/>
            <a:ext cx="10618970" cy="792464"/>
          </a:xfrm>
        </p:spPr>
        <p:txBody>
          <a:bodyPr>
            <a:normAutofit fontScale="90000"/>
          </a:bodyPr>
          <a:lstStyle/>
          <a:p>
            <a:r>
              <a:rPr lang="el-GR" dirty="0">
                <a:latin typeface="Comic Sans MS" panose="030F0702030302020204" pitchFamily="66" charset="0"/>
              </a:rPr>
              <a:t>Ρυθμίσεις  στο ιστολόγιό σας – Προγράμματα ανίχνευσης και δημιουργία ευρετηρίου</a:t>
            </a:r>
          </a:p>
        </p:txBody>
      </p:sp>
      <p:pic>
        <p:nvPicPr>
          <p:cNvPr id="2" name="Εικόνα 1">
            <a:extLst>
              <a:ext uri="{FF2B5EF4-FFF2-40B4-BE49-F238E27FC236}">
                <a16:creationId xmlns:a16="http://schemas.microsoft.com/office/drawing/2014/main" id="{519AB98B-1CD5-4615-8385-9F42F3CC19FB}"/>
              </a:ext>
            </a:extLst>
          </p:cNvPr>
          <p:cNvPicPr>
            <a:picLocks noChangeAspect="1"/>
          </p:cNvPicPr>
          <p:nvPr/>
        </p:nvPicPr>
        <p:blipFill>
          <a:blip r:embed="rId2"/>
          <a:stretch>
            <a:fillRect/>
          </a:stretch>
        </p:blipFill>
        <p:spPr>
          <a:xfrm>
            <a:off x="1587952" y="1316288"/>
            <a:ext cx="6792273" cy="5013206"/>
          </a:xfrm>
          <a:prstGeom prst="rect">
            <a:avLst/>
          </a:prstGeom>
        </p:spPr>
      </p:pic>
    </p:spTree>
    <p:extLst>
      <p:ext uri="{BB962C8B-B14F-4D97-AF65-F5344CB8AC3E}">
        <p14:creationId xmlns:p14="http://schemas.microsoft.com/office/powerpoint/2010/main" val="21094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F524798-A327-433D-BE22-81B1720500A3}"/>
              </a:ext>
            </a:extLst>
          </p:cNvPr>
          <p:cNvPicPr>
            <a:picLocks noChangeAspect="1"/>
          </p:cNvPicPr>
          <p:nvPr/>
        </p:nvPicPr>
        <p:blipFill>
          <a:blip r:embed="rId2"/>
          <a:stretch>
            <a:fillRect/>
          </a:stretch>
        </p:blipFill>
        <p:spPr>
          <a:xfrm>
            <a:off x="2105817" y="970345"/>
            <a:ext cx="6811326" cy="1923776"/>
          </a:xfrm>
          <a:prstGeom prst="rect">
            <a:avLst/>
          </a:prstGeom>
        </p:spPr>
      </p:pic>
      <p:sp>
        <p:nvSpPr>
          <p:cNvPr id="3" name="Θέση περιεχομένου 2"/>
          <p:cNvSpPr>
            <a:spLocks noGrp="1"/>
          </p:cNvSpPr>
          <p:nvPr>
            <p:ph idx="1"/>
          </p:nvPr>
        </p:nvSpPr>
        <p:spPr>
          <a:xfrm>
            <a:off x="1788770" y="2894121"/>
            <a:ext cx="9753599" cy="3588261"/>
          </a:xfrm>
        </p:spPr>
        <p:txBody>
          <a:bodyPr>
            <a:normAutofit/>
          </a:bodyPr>
          <a:lstStyle/>
          <a:p>
            <a:pPr marL="0" indent="0">
              <a:buNone/>
            </a:pPr>
            <a:r>
              <a:rPr lang="el-GR" sz="2400" dirty="0">
                <a:latin typeface="Comic Sans MS" panose="030F0702030302020204" pitchFamily="66" charset="0"/>
              </a:rPr>
              <a:t>Έχετε τη δυνατότητα να δημιουργήσετε κάποια έσοδα από το ιστολόγιό σας μέσα από διαφημίσεις που μπορείτε να προβάλλετε.</a:t>
            </a:r>
          </a:p>
          <a:p>
            <a:pPr algn="l"/>
            <a:r>
              <a:rPr lang="el-GR" sz="2400" dirty="0">
                <a:latin typeface="Comic Sans MS" panose="030F0702030302020204" pitchFamily="66" charset="0"/>
              </a:rPr>
              <a:t> Αρχικά θα πρέπει να ενεργοποιήσετε τη Δημιουργία εσόδων από το</a:t>
            </a:r>
            <a:r>
              <a:rPr lang="en-US" sz="2400" dirty="0">
                <a:latin typeface="Comic Sans MS" panose="030F0702030302020204" pitchFamily="66" charset="0"/>
              </a:rPr>
              <a:t> </a:t>
            </a:r>
            <a:r>
              <a:rPr lang="el-GR" sz="2400" dirty="0">
                <a:latin typeface="Comic Sans MS" panose="030F0702030302020204" pitchFamily="66" charset="0"/>
              </a:rPr>
              <a:t>Ενεργοποίηση προσαρμοσμένου </a:t>
            </a:r>
            <a:r>
              <a:rPr lang="en-US" sz="2400" dirty="0">
                <a:latin typeface="Comic Sans MS" panose="030F0702030302020204" pitchFamily="66" charset="0"/>
              </a:rPr>
              <a:t>ads.txt</a:t>
            </a:r>
          </a:p>
          <a:p>
            <a:r>
              <a:rPr lang="el-GR" sz="2400" dirty="0">
                <a:latin typeface="Comic Sans MS" panose="030F0702030302020204" pitchFamily="66" charset="0"/>
              </a:rPr>
              <a:t> Επίσης  θα πρέπει να πληρούνται κάποιες προϋποθέσεις  στο ιστολόγιό σας για να σας επιτρέπονται οι διαφημίσεις. Αυτές μπορείτε να τις δείτε στη διεύθυνση  </a:t>
            </a:r>
            <a:r>
              <a:rPr lang="en-US" sz="2400" dirty="0">
                <a:latin typeface="Comic Sans MS" panose="030F0702030302020204" pitchFamily="66" charset="0"/>
                <a:hlinkClick r:id="rId3"/>
              </a:rPr>
              <a:t>https://www.blogger.com/go/adsenseapplyhelp</a:t>
            </a:r>
            <a:endParaRPr lang="el-GR" sz="2400" dirty="0">
              <a:latin typeface="Comic Sans MS" panose="030F0702030302020204" pitchFamily="66" charset="0"/>
            </a:endParaRPr>
          </a:p>
          <a:p>
            <a:pPr marL="0" indent="0">
              <a:buNone/>
            </a:pPr>
            <a:endParaRPr lang="el-GR" sz="2400" dirty="0">
              <a:latin typeface="Comic Sans MS" panose="030F0702030302020204" pitchFamily="66" charset="0"/>
            </a:endParaRPr>
          </a:p>
        </p:txBody>
      </p:sp>
      <p:sp>
        <p:nvSpPr>
          <p:cNvPr id="4" name="Θέση υποσέλιδου 3"/>
          <p:cNvSpPr>
            <a:spLocks noGrp="1"/>
          </p:cNvSpPr>
          <p:nvPr>
            <p:ph type="ftr" sz="quarter" idx="11"/>
          </p:nvPr>
        </p:nvSpPr>
        <p:spPr>
          <a:xfrm>
            <a:off x="2699279"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Τίτλος 3"/>
          <p:cNvSpPr>
            <a:spLocks noGrp="1"/>
          </p:cNvSpPr>
          <p:nvPr>
            <p:ph type="title"/>
          </p:nvPr>
        </p:nvSpPr>
        <p:spPr>
          <a:xfrm>
            <a:off x="1608667" y="65851"/>
            <a:ext cx="10618970" cy="792464"/>
          </a:xfrm>
        </p:spPr>
        <p:txBody>
          <a:bodyPr>
            <a:normAutofit/>
          </a:bodyPr>
          <a:lstStyle/>
          <a:p>
            <a:r>
              <a:rPr lang="el-GR" dirty="0">
                <a:latin typeface="Comic Sans MS" panose="030F0702030302020204" pitchFamily="66" charset="0"/>
              </a:rPr>
              <a:t>Δημιουργήστε έσοδα από το ιστολόγιό σας</a:t>
            </a:r>
          </a:p>
        </p:txBody>
      </p:sp>
    </p:spTree>
    <p:extLst>
      <p:ext uri="{BB962C8B-B14F-4D97-AF65-F5344CB8AC3E}">
        <p14:creationId xmlns:p14="http://schemas.microsoft.com/office/powerpoint/2010/main" val="92281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076786" y="1152907"/>
            <a:ext cx="3115214" cy="5339968"/>
          </a:xfrm>
        </p:spPr>
        <p:txBody>
          <a:bodyPr>
            <a:normAutofit/>
          </a:bodyPr>
          <a:lstStyle/>
          <a:p>
            <a:pPr marL="0" indent="0">
              <a:buNone/>
            </a:pPr>
            <a:r>
              <a:rPr lang="el-GR" sz="2400" dirty="0">
                <a:latin typeface="Comic Sans MS" panose="030F0702030302020204" pitchFamily="66" charset="0"/>
              </a:rPr>
              <a:t>Από την καρτέλα αυτή μπορείτε να επεξεργαστείτε και να αλλάξετε τα στοιχεία του προφίλ σας </a:t>
            </a:r>
          </a:p>
        </p:txBody>
      </p:sp>
      <p:sp>
        <p:nvSpPr>
          <p:cNvPr id="4" name="Θέση υποσέλιδου 3"/>
          <p:cNvSpPr>
            <a:spLocks noGrp="1"/>
          </p:cNvSpPr>
          <p:nvPr>
            <p:ph type="ftr" sz="quarter" idx="11"/>
          </p:nvPr>
        </p:nvSpPr>
        <p:spPr>
          <a:xfrm>
            <a:off x="2589212"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7" name="Τίτλος 3"/>
          <p:cNvSpPr>
            <a:spLocks noGrp="1"/>
          </p:cNvSpPr>
          <p:nvPr>
            <p:ph type="title"/>
          </p:nvPr>
        </p:nvSpPr>
        <p:spPr>
          <a:xfrm>
            <a:off x="1608667" y="65851"/>
            <a:ext cx="10618970" cy="792464"/>
          </a:xfrm>
        </p:spPr>
        <p:txBody>
          <a:bodyPr>
            <a:normAutofit/>
          </a:bodyPr>
          <a:lstStyle/>
          <a:p>
            <a:r>
              <a:rPr lang="el-GR" dirty="0">
                <a:latin typeface="Comic Sans MS" panose="030F0702030302020204" pitchFamily="66" charset="0"/>
              </a:rPr>
              <a:t>Ρυθμίσεις  στο ιστολόγιό σας – Ρυθμίσεις χρήστη</a:t>
            </a:r>
          </a:p>
        </p:txBody>
      </p:sp>
      <p:pic>
        <p:nvPicPr>
          <p:cNvPr id="2" name="Εικόνα 1">
            <a:extLst>
              <a:ext uri="{FF2B5EF4-FFF2-40B4-BE49-F238E27FC236}">
                <a16:creationId xmlns:a16="http://schemas.microsoft.com/office/drawing/2014/main" id="{E6B8BE37-FED3-4894-A5C6-030E502E93C8}"/>
              </a:ext>
            </a:extLst>
          </p:cNvPr>
          <p:cNvPicPr>
            <a:picLocks noChangeAspect="1"/>
          </p:cNvPicPr>
          <p:nvPr/>
        </p:nvPicPr>
        <p:blipFill>
          <a:blip r:embed="rId2"/>
          <a:stretch>
            <a:fillRect/>
          </a:stretch>
        </p:blipFill>
        <p:spPr>
          <a:xfrm>
            <a:off x="1680339" y="970343"/>
            <a:ext cx="7055288" cy="5339967"/>
          </a:xfrm>
          <a:prstGeom prst="rect">
            <a:avLst/>
          </a:prstGeom>
        </p:spPr>
      </p:pic>
    </p:spTree>
    <p:extLst>
      <p:ext uri="{BB962C8B-B14F-4D97-AF65-F5344CB8AC3E}">
        <p14:creationId xmlns:p14="http://schemas.microsoft.com/office/powerpoint/2010/main" val="1030403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1668" y="75470"/>
            <a:ext cx="8911687" cy="865056"/>
          </a:xfrm>
        </p:spPr>
        <p:txBody>
          <a:bodyPr>
            <a:normAutofit/>
          </a:bodyPr>
          <a:lstStyle/>
          <a:p>
            <a:pPr algn="ctr"/>
            <a:r>
              <a:rPr lang="el-GR" sz="4400" dirty="0">
                <a:latin typeface="Comic Sans MS" panose="030F0702030302020204" pitchFamily="66" charset="0"/>
              </a:rPr>
              <a:t>Βιβλιογραφία - Πηγές</a:t>
            </a:r>
          </a:p>
        </p:txBody>
      </p:sp>
      <p:sp>
        <p:nvSpPr>
          <p:cNvPr id="3" name="Θέση περιεχομένου 2"/>
          <p:cNvSpPr>
            <a:spLocks noGrp="1"/>
          </p:cNvSpPr>
          <p:nvPr>
            <p:ph idx="1"/>
          </p:nvPr>
        </p:nvSpPr>
        <p:spPr>
          <a:xfrm>
            <a:off x="2589211" y="1140823"/>
            <a:ext cx="9350239" cy="4770399"/>
          </a:xfrm>
        </p:spPr>
        <p:txBody>
          <a:bodyPr/>
          <a:lstStyle/>
          <a:p>
            <a:r>
              <a:rPr lang="en-US" sz="2000" dirty="0">
                <a:latin typeface="Comic Sans MS" panose="030F0702030302020204" pitchFamily="66" charset="0"/>
                <a:hlinkClick r:id="rId2"/>
              </a:rPr>
              <a:t>https://el.wikipedia.org/wiki/%CE%99%CF%83%CF%84%CE%BF%CE%BB%CF%8C%CE%B3%CE%B9%CE%BF</a:t>
            </a:r>
            <a:endParaRPr lang="el-GR" sz="2000" dirty="0">
              <a:latin typeface="Comic Sans MS" panose="030F0702030302020204" pitchFamily="66" charset="0"/>
            </a:endParaRPr>
          </a:p>
          <a:p>
            <a:r>
              <a:rPr lang="en-US" sz="2000" dirty="0">
                <a:latin typeface="Comic Sans MS" panose="030F0702030302020204" pitchFamily="66" charset="0"/>
                <a:hlinkClick r:id="rId3"/>
              </a:rPr>
              <a:t>https://toptraveller.gr/go/europe/spain/barcelona/axiotheata/</a:t>
            </a:r>
            <a:endParaRPr lang="el-GR" sz="2000" dirty="0">
              <a:latin typeface="Comic Sans MS" panose="030F0702030302020204" pitchFamily="66" charset="0"/>
            </a:endParaRPr>
          </a:p>
          <a:p>
            <a:r>
              <a:rPr lang="el-GR" sz="2000" dirty="0">
                <a:latin typeface="Comic Sans MS" panose="030F0702030302020204" pitchFamily="66" charset="0"/>
              </a:rPr>
              <a:t>ΕΠΙΜΟΡΦΩΣΗ ΕΚΠΑΙΔΕΥΤΙΚΩΝ ΓΙΑ ΤΗΝ ΑΞΙΟΠΟΙΗΣΗ ΚΑΙ ΤΗΝ ΕΦΑΡΜΟΓΗ ΤΩΝ ΤΠΕ   ΣΤΗ ΔΙΔΑΚΤΙΚΗ ΠΡΑΞΗ (Επιμόρφωση Β’ Επιπέδου ΙΙ ΠΕ19-20) Α. </a:t>
            </a:r>
            <a:r>
              <a:rPr lang="el-GR" sz="2000" dirty="0" err="1">
                <a:latin typeface="Comic Sans MS" panose="030F0702030302020204" pitchFamily="66" charset="0"/>
              </a:rPr>
              <a:t>Καπανιάρης</a:t>
            </a:r>
            <a:r>
              <a:rPr lang="el-GR" sz="2000" dirty="0">
                <a:latin typeface="Comic Sans MS" panose="030F0702030302020204" pitchFamily="66" charset="0"/>
              </a:rPr>
              <a:t>, 2013</a:t>
            </a:r>
          </a:p>
          <a:p>
            <a:endParaRPr lang="el-GR" dirty="0"/>
          </a:p>
        </p:txBody>
      </p:sp>
      <p:sp>
        <p:nvSpPr>
          <p:cNvPr id="5" name="Θέση υποσέλιδου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853092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80504" y="917927"/>
            <a:ext cx="8915399" cy="1468800"/>
          </a:xfrm>
        </p:spPr>
        <p:txBody>
          <a:bodyPr/>
          <a:lstStyle/>
          <a:p>
            <a:r>
              <a:rPr lang="el-GR" dirty="0">
                <a:latin typeface="Comic Sans MS" panose="030F0702030302020204" pitchFamily="66" charset="0"/>
              </a:rPr>
              <a:t>Δημιουργία </a:t>
            </a:r>
            <a:r>
              <a:rPr lang="en-US" dirty="0">
                <a:latin typeface="Comic Sans MS" panose="030F0702030302020204" pitchFamily="66" charset="0"/>
              </a:rPr>
              <a:t>blog</a:t>
            </a:r>
            <a:r>
              <a:rPr lang="el-GR" dirty="0">
                <a:latin typeface="Comic Sans MS" panose="030F0702030302020204" pitchFamily="66" charset="0"/>
              </a:rPr>
              <a:t> (ιστολογίου)</a:t>
            </a:r>
            <a:br>
              <a:rPr lang="el-GR" dirty="0">
                <a:latin typeface="Comic Sans MS" panose="030F0702030302020204" pitchFamily="66" charset="0"/>
              </a:rPr>
            </a:br>
            <a:r>
              <a:rPr lang="el-GR" dirty="0">
                <a:latin typeface="Comic Sans MS" panose="030F0702030302020204" pitchFamily="66" charset="0"/>
              </a:rPr>
              <a:t> με το </a:t>
            </a:r>
            <a:r>
              <a:rPr lang="en-US" dirty="0">
                <a:latin typeface="Comic Sans MS" panose="030F0702030302020204" pitchFamily="66" charset="0"/>
              </a:rPr>
              <a:t>Blogger </a:t>
            </a:r>
            <a:r>
              <a:rPr lang="el-GR" dirty="0">
                <a:latin typeface="Comic Sans MS" panose="030F0702030302020204" pitchFamily="66" charset="0"/>
              </a:rPr>
              <a:t>της </a:t>
            </a:r>
            <a:r>
              <a:rPr lang="en-US" dirty="0">
                <a:latin typeface="Comic Sans MS" panose="030F0702030302020204" pitchFamily="66" charset="0"/>
              </a:rPr>
              <a:t>Google</a:t>
            </a:r>
            <a:endParaRPr lang="el-GR" dirty="0">
              <a:latin typeface="Comic Sans MS" panose="030F0702030302020204" pitchFamily="66" charset="0"/>
            </a:endParaRPr>
          </a:p>
        </p:txBody>
      </p:sp>
      <p:sp>
        <p:nvSpPr>
          <p:cNvPr id="5" name="Θέση κειμένου 4"/>
          <p:cNvSpPr>
            <a:spLocks noGrp="1"/>
          </p:cNvSpPr>
          <p:nvPr>
            <p:ph type="body" idx="1"/>
          </p:nvPr>
        </p:nvSpPr>
        <p:spPr>
          <a:xfrm>
            <a:off x="1779314" y="5630489"/>
            <a:ext cx="8915399" cy="860400"/>
          </a:xfrm>
        </p:spPr>
        <p:txBody>
          <a:bodyPr>
            <a:normAutofit/>
          </a:bodyPr>
          <a:lstStyle/>
          <a:p>
            <a:pPr algn="ctr"/>
            <a:r>
              <a:rPr lang="el-GR" sz="2800" dirty="0">
                <a:latin typeface="Comic Sans MS" panose="030F0702030302020204" pitchFamily="66" charset="0"/>
              </a:rPr>
              <a:t>Μέρος Δ</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166" y="2321461"/>
            <a:ext cx="3048000" cy="3023616"/>
          </a:xfrm>
          <a:prstGeom prst="rect">
            <a:avLst/>
          </a:prstGeom>
        </p:spPr>
      </p:pic>
      <p:sp>
        <p:nvSpPr>
          <p:cNvPr id="6" name="Θέση υποσέλιδου 5"/>
          <p:cNvSpPr>
            <a:spLocks noGrp="1"/>
          </p:cNvSpPr>
          <p:nvPr>
            <p:ph type="ftr" sz="quarter" idx="11"/>
          </p:nvPr>
        </p:nvSpPr>
        <p:spPr>
          <a:xfrm>
            <a:off x="2775356" y="6492875"/>
            <a:ext cx="7619999" cy="365125"/>
          </a:xfrm>
        </p:spPr>
        <p:txBody>
          <a:bodyPr/>
          <a:lstStyle/>
          <a:p>
            <a:r>
              <a:rPr lang="el-GR" dirty="0"/>
              <a:t>Γκουντούρα Ανθή                                                3ο Εσπερινό ΕΠΑΛ Λάρισας</a:t>
            </a:r>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6348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87" y="2305924"/>
            <a:ext cx="6923313" cy="4552076"/>
          </a:xfrm>
          <a:prstGeom prst="rect">
            <a:avLst/>
          </a:prstGeom>
        </p:spPr>
      </p:pic>
      <p:sp>
        <p:nvSpPr>
          <p:cNvPr id="3" name="Ελλειψοειδής επεξήγηση 2"/>
          <p:cNvSpPr/>
          <p:nvPr/>
        </p:nvSpPr>
        <p:spPr>
          <a:xfrm>
            <a:off x="5756366" y="-83076"/>
            <a:ext cx="6435634" cy="1885750"/>
          </a:xfrm>
          <a:prstGeom prst="wedgeEllipseCallout">
            <a:avLst>
              <a:gd name="adj1" fmla="val -10155"/>
              <a:gd name="adj2" fmla="val 120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Πως θα πειράξω τις ρυθμίσεις του ιστολογίου μου;  Μπορώ να το καταργήσω; Ποιοι θα το διαβάζουν και θα το σχολιάζουν; Μπορώ να βγάλω κέρδη;</a:t>
            </a:r>
          </a:p>
        </p:txBody>
      </p:sp>
      <p:sp>
        <p:nvSpPr>
          <p:cNvPr id="2" name="Ελλειψοειδής επεξήγηση 1"/>
          <p:cNvSpPr/>
          <p:nvPr/>
        </p:nvSpPr>
        <p:spPr>
          <a:xfrm>
            <a:off x="2020389" y="339634"/>
            <a:ext cx="3483428" cy="1463040"/>
          </a:xfrm>
          <a:prstGeom prst="wedgeEllipseCallout">
            <a:avLst>
              <a:gd name="adj1" fmla="val 80019"/>
              <a:gd name="adj2" fmla="val 18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Τέλεια μέχρι εδώ.</a:t>
            </a:r>
          </a:p>
        </p:txBody>
      </p:sp>
    </p:spTree>
    <p:extLst>
      <p:ext uri="{BB962C8B-B14F-4D97-AF65-F5344CB8AC3E}">
        <p14:creationId xmlns:p14="http://schemas.microsoft.com/office/powerpoint/2010/main" val="102483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941511" y="1664265"/>
            <a:ext cx="8915400" cy="3777622"/>
          </a:xfrm>
        </p:spPr>
        <p:txBody>
          <a:bodyPr>
            <a:normAutofit/>
          </a:bodyPr>
          <a:lstStyle/>
          <a:p>
            <a:pPr marL="0" indent="0">
              <a:buNone/>
            </a:pPr>
            <a:r>
              <a:rPr lang="el-GR" sz="3200" dirty="0">
                <a:latin typeface="Comic Sans MS" panose="030F0702030302020204" pitchFamily="66" charset="0"/>
              </a:rPr>
              <a:t>Έχετε τη δυνατότητα να κάνετε κάποιες αλλαγές στο ιστολόγιό σας  που αφορούν τον τίτλο και την περιγραφή του, τη διεύθυνσή του, την ανακατεύθυνσή του, την ορατότητά του, τον καθορισμό αναγνωστών, τη διαγραφή του κ.ά.</a:t>
            </a:r>
          </a:p>
        </p:txBody>
      </p:sp>
      <p:sp>
        <p:nvSpPr>
          <p:cNvPr id="2" name="Θέση υποσέλιδου 1"/>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Τίτλος 3"/>
          <p:cNvSpPr>
            <a:spLocks noGrp="1"/>
          </p:cNvSpPr>
          <p:nvPr>
            <p:ph type="title"/>
          </p:nvPr>
        </p:nvSpPr>
        <p:spPr>
          <a:xfrm>
            <a:off x="1863634" y="147336"/>
            <a:ext cx="10093823" cy="823008"/>
          </a:xfrm>
        </p:spPr>
        <p:txBody>
          <a:bodyPr>
            <a:normAutofit/>
          </a:bodyPr>
          <a:lstStyle/>
          <a:p>
            <a:r>
              <a:rPr lang="el-GR" sz="4400" dirty="0">
                <a:latin typeface="Comic Sans MS" panose="030F0702030302020204" pitchFamily="66" charset="0"/>
              </a:rPr>
              <a:t>Ρυθμίσεις  στο ιστολόγιό σας</a:t>
            </a:r>
          </a:p>
        </p:txBody>
      </p:sp>
    </p:spTree>
    <p:extLst>
      <p:ext uri="{BB962C8B-B14F-4D97-AF65-F5344CB8AC3E}">
        <p14:creationId xmlns:p14="http://schemas.microsoft.com/office/powerpoint/2010/main" val="371338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63634" y="147336"/>
            <a:ext cx="10093823" cy="823008"/>
          </a:xfrm>
        </p:spPr>
        <p:txBody>
          <a:bodyPr>
            <a:normAutofit/>
          </a:bodyPr>
          <a:lstStyle/>
          <a:p>
            <a:r>
              <a:rPr lang="el-GR" sz="4400" dirty="0">
                <a:latin typeface="Comic Sans MS" panose="030F0702030302020204" pitchFamily="66" charset="0"/>
              </a:rPr>
              <a:t>Ρυθμίσεις  στο ιστολόγιό σας - Βασικά</a:t>
            </a:r>
          </a:p>
        </p:txBody>
      </p:sp>
      <p:sp>
        <p:nvSpPr>
          <p:cNvPr id="5" name="Θέση περιεχομένου 4"/>
          <p:cNvSpPr>
            <a:spLocks noGrp="1"/>
          </p:cNvSpPr>
          <p:nvPr>
            <p:ph idx="1"/>
          </p:nvPr>
        </p:nvSpPr>
        <p:spPr>
          <a:xfrm>
            <a:off x="8652933" y="1018684"/>
            <a:ext cx="3539067" cy="5839315"/>
          </a:xfrm>
        </p:spPr>
        <p:txBody>
          <a:bodyPr>
            <a:normAutofit/>
          </a:bodyPr>
          <a:lstStyle/>
          <a:p>
            <a:pPr marL="0" indent="0">
              <a:buNone/>
            </a:pPr>
            <a:r>
              <a:rPr lang="el-GR" sz="2000" b="1" dirty="0">
                <a:solidFill>
                  <a:srgbClr val="C00000"/>
                </a:solidFill>
                <a:latin typeface="Comic Sans MS" panose="030F0702030302020204" pitchFamily="66" charset="0"/>
              </a:rPr>
              <a:t>Βασικά: </a:t>
            </a:r>
            <a:r>
              <a:rPr lang="el-GR" sz="2000" dirty="0">
                <a:latin typeface="Comic Sans MS" panose="030F0702030302020204" pitchFamily="66" charset="0"/>
              </a:rPr>
              <a:t>Από το τμήμα αυτό μπορείτε να αλλάξετε τον </a:t>
            </a:r>
            <a:r>
              <a:rPr lang="el-GR" sz="2000" b="1" dirty="0">
                <a:latin typeface="Comic Sans MS" panose="030F0702030302020204" pitchFamily="66" charset="0"/>
              </a:rPr>
              <a:t>τίτλο</a:t>
            </a:r>
            <a:r>
              <a:rPr lang="el-GR" sz="2000" dirty="0">
                <a:latin typeface="Comic Sans MS" panose="030F0702030302020204" pitchFamily="66" charset="0"/>
              </a:rPr>
              <a:t>, </a:t>
            </a:r>
            <a:r>
              <a:rPr lang="el-GR" sz="2000" b="1" dirty="0">
                <a:latin typeface="Comic Sans MS" panose="030F0702030302020204" pitchFamily="66" charset="0"/>
              </a:rPr>
              <a:t>την περιγραφή </a:t>
            </a:r>
            <a:r>
              <a:rPr lang="el-GR" sz="2000" dirty="0">
                <a:latin typeface="Comic Sans MS" panose="030F0702030302020204" pitchFamily="66" charset="0"/>
              </a:rPr>
              <a:t>του </a:t>
            </a:r>
            <a:r>
              <a:rPr lang="el-GR" sz="2000" dirty="0" err="1">
                <a:latin typeface="Comic Sans MS" panose="030F0702030302020204" pitchFamily="66" charset="0"/>
              </a:rPr>
              <a:t>ιστολογίου</a:t>
            </a:r>
            <a:r>
              <a:rPr lang="el-GR" sz="2000" dirty="0">
                <a:latin typeface="Comic Sans MS" panose="030F0702030302020204" pitchFamily="66" charset="0"/>
              </a:rPr>
              <a:t> σας και  τη </a:t>
            </a:r>
            <a:r>
              <a:rPr lang="el-GR" sz="2000" b="1" dirty="0">
                <a:latin typeface="Comic Sans MS" panose="030F0702030302020204" pitchFamily="66" charset="0"/>
              </a:rPr>
              <a:t>γλώσσα </a:t>
            </a:r>
            <a:r>
              <a:rPr lang="el-GR" sz="2000" dirty="0">
                <a:latin typeface="Comic Sans MS" panose="030F0702030302020204" pitchFamily="66" charset="0"/>
              </a:rPr>
              <a:t>κάνοντας κλικ  στο στην αντίστοιχη λέξη. </a:t>
            </a:r>
          </a:p>
          <a:p>
            <a:pPr marL="0" indent="0">
              <a:buNone/>
            </a:pPr>
            <a:r>
              <a:rPr lang="el-GR" sz="2000" dirty="0">
                <a:latin typeface="Comic Sans MS" panose="030F0702030302020204" pitchFamily="66" charset="0"/>
              </a:rPr>
              <a:t>Στην επιλογή </a:t>
            </a:r>
            <a:r>
              <a:rPr lang="el-GR" sz="2000" b="1" dirty="0">
                <a:latin typeface="Comic Sans MS" panose="030F0702030302020204" pitchFamily="66" charset="0"/>
              </a:rPr>
              <a:t>Περιεχόμενο για ενήλικους </a:t>
            </a:r>
            <a:r>
              <a:rPr lang="el-GR" sz="2000" dirty="0">
                <a:latin typeface="Comic Sans MS" panose="030F0702030302020204" pitchFamily="66" charset="0"/>
              </a:rPr>
              <a:t>ενεργοποιήστε  ή απενεργοποιήστε αντίστοιχα το μπλε  κουμπί δεξιά ανάλογα με το περιεχόμενο του </a:t>
            </a:r>
            <a:r>
              <a:rPr lang="el-GR" sz="2000" dirty="0" err="1">
                <a:latin typeface="Comic Sans MS" panose="030F0702030302020204" pitchFamily="66" charset="0"/>
              </a:rPr>
              <a:t>ιστολογίου</a:t>
            </a:r>
            <a:r>
              <a:rPr lang="el-GR" sz="2000" dirty="0">
                <a:latin typeface="Comic Sans MS" panose="030F0702030302020204" pitchFamily="66" charset="0"/>
              </a:rPr>
              <a:t> μας (Για αλλαγή σύρετε το </a:t>
            </a:r>
            <a:r>
              <a:rPr lang="el-GR" sz="2000" dirty="0" err="1">
                <a:latin typeface="Comic Sans MS" panose="030F0702030302020204" pitchFamily="66" charset="0"/>
              </a:rPr>
              <a:t>κυκλάκι</a:t>
            </a:r>
            <a:r>
              <a:rPr lang="el-GR" sz="2000" dirty="0">
                <a:latin typeface="Comic Sans MS" panose="030F0702030302020204" pitchFamily="66" charset="0"/>
              </a:rPr>
              <a:t>)</a:t>
            </a:r>
          </a:p>
        </p:txBody>
      </p:sp>
      <p:sp>
        <p:nvSpPr>
          <p:cNvPr id="2" name="Θέση υποσέλιδου 1"/>
          <p:cNvSpPr>
            <a:spLocks noGrp="1"/>
          </p:cNvSpPr>
          <p:nvPr>
            <p:ph type="ftr" sz="quarter" idx="11"/>
          </p:nvPr>
        </p:nvSpPr>
        <p:spPr>
          <a:xfrm>
            <a:off x="2754675" y="6492875"/>
            <a:ext cx="7619999" cy="365125"/>
          </a:xfrm>
        </p:spPr>
        <p:txBody>
          <a:bodyPr/>
          <a:lstStyle/>
          <a:p>
            <a:r>
              <a:rPr lang="el-GR" dirty="0"/>
              <a:t>Γκουντούρα Ανθή                                                3ο Εσπερινό ΕΠΑΛ Λάρισας</a:t>
            </a:r>
            <a:endParaRPr lang="en-US" dirty="0"/>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Εικόνα 6">
            <a:extLst>
              <a:ext uri="{FF2B5EF4-FFF2-40B4-BE49-F238E27FC236}">
                <a16:creationId xmlns:a16="http://schemas.microsoft.com/office/drawing/2014/main" id="{BA9AE961-8CEB-4668-9F8D-BBE796EB404F}"/>
              </a:ext>
            </a:extLst>
          </p:cNvPr>
          <p:cNvPicPr>
            <a:picLocks noChangeAspect="1"/>
          </p:cNvPicPr>
          <p:nvPr/>
        </p:nvPicPr>
        <p:blipFill>
          <a:blip r:embed="rId2"/>
          <a:stretch>
            <a:fillRect/>
          </a:stretch>
        </p:blipFill>
        <p:spPr>
          <a:xfrm>
            <a:off x="2129541" y="1095820"/>
            <a:ext cx="6280814" cy="5762179"/>
          </a:xfrm>
          <a:prstGeom prst="rect">
            <a:avLst/>
          </a:prstGeom>
        </p:spPr>
      </p:pic>
    </p:spTree>
    <p:extLst>
      <p:ext uri="{BB962C8B-B14F-4D97-AF65-F5344CB8AC3E}">
        <p14:creationId xmlns:p14="http://schemas.microsoft.com/office/powerpoint/2010/main" val="106484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76174-5784-43B5-96AC-BEDE61C8C6AB}"/>
              </a:ext>
            </a:extLst>
          </p:cNvPr>
          <p:cNvSpPr>
            <a:spLocks noGrp="1"/>
          </p:cNvSpPr>
          <p:nvPr>
            <p:ph type="title"/>
          </p:nvPr>
        </p:nvSpPr>
        <p:spPr>
          <a:xfrm>
            <a:off x="2459759" y="88905"/>
            <a:ext cx="8911687" cy="1280890"/>
          </a:xfrm>
        </p:spPr>
        <p:txBody>
          <a:bodyPr/>
          <a:lstStyle/>
          <a:p>
            <a:r>
              <a:rPr lang="el-GR" sz="3600" dirty="0">
                <a:latin typeface="Comic Sans MS" panose="030F0702030302020204" pitchFamily="66" charset="0"/>
              </a:rPr>
              <a:t>Ρυθμίσεις  στο ιστολόγιό σας –Απόρρητο, Δημοσίευση</a:t>
            </a:r>
            <a:endParaRPr lang="el-GR" dirty="0"/>
          </a:p>
        </p:txBody>
      </p:sp>
      <p:pic>
        <p:nvPicPr>
          <p:cNvPr id="8" name="Θέση περιεχομένου 7">
            <a:extLst>
              <a:ext uri="{FF2B5EF4-FFF2-40B4-BE49-F238E27FC236}">
                <a16:creationId xmlns:a16="http://schemas.microsoft.com/office/drawing/2014/main" id="{BFA9B608-4A11-488F-90F5-B449B82EF75D}"/>
              </a:ext>
            </a:extLst>
          </p:cNvPr>
          <p:cNvPicPr>
            <a:picLocks noGrp="1" noChangeAspect="1"/>
          </p:cNvPicPr>
          <p:nvPr>
            <p:ph sz="half" idx="1"/>
          </p:nvPr>
        </p:nvPicPr>
        <p:blipFill>
          <a:blip r:embed="rId2"/>
          <a:stretch>
            <a:fillRect/>
          </a:stretch>
        </p:blipFill>
        <p:spPr>
          <a:xfrm>
            <a:off x="1927869" y="1315782"/>
            <a:ext cx="6621327" cy="4766013"/>
          </a:xfrm>
          <a:prstGeom prst="rect">
            <a:avLst/>
          </a:prstGeom>
        </p:spPr>
      </p:pic>
      <p:sp>
        <p:nvSpPr>
          <p:cNvPr id="7" name="Θέση περιεχομένου 6">
            <a:extLst>
              <a:ext uri="{FF2B5EF4-FFF2-40B4-BE49-F238E27FC236}">
                <a16:creationId xmlns:a16="http://schemas.microsoft.com/office/drawing/2014/main" id="{AA9C3EC6-D377-45FA-89A6-ABA9EF0647F3}"/>
              </a:ext>
            </a:extLst>
          </p:cNvPr>
          <p:cNvSpPr>
            <a:spLocks noGrp="1"/>
          </p:cNvSpPr>
          <p:nvPr>
            <p:ph sz="half" idx="2"/>
          </p:nvPr>
        </p:nvSpPr>
        <p:spPr>
          <a:xfrm>
            <a:off x="8433786" y="896644"/>
            <a:ext cx="3666478" cy="5779363"/>
          </a:xfrm>
        </p:spPr>
        <p:txBody>
          <a:bodyPr>
            <a:normAutofit fontScale="92500" lnSpcReduction="20000"/>
          </a:bodyPr>
          <a:lstStyle/>
          <a:p>
            <a:r>
              <a:rPr lang="el-GR" sz="2000" b="1" dirty="0">
                <a:solidFill>
                  <a:srgbClr val="C00000"/>
                </a:solidFill>
                <a:latin typeface="Comic Sans MS" panose="030F0702030302020204" pitchFamily="66" charset="0"/>
              </a:rPr>
              <a:t>Απόρρητο </a:t>
            </a:r>
            <a:br>
              <a:rPr lang="el-GR" sz="2000" b="1" dirty="0">
                <a:solidFill>
                  <a:srgbClr val="C00000"/>
                </a:solidFill>
                <a:latin typeface="Comic Sans MS" panose="030F0702030302020204" pitchFamily="66" charset="0"/>
              </a:rPr>
            </a:br>
            <a:r>
              <a:rPr lang="el-GR" sz="2000" dirty="0">
                <a:solidFill>
                  <a:schemeClr val="tx1"/>
                </a:solidFill>
                <a:latin typeface="Comic Sans MS" panose="030F0702030302020204" pitchFamily="66" charset="0"/>
              </a:rPr>
              <a:t>Ενεργοποιήστε  ή απενεργοποιήστε  το μπλε κουμπί δεξιά ανάλογα με το αν θέλετε οι μηχανές αναζήτησης να βρίσκουν το ιστολόγιό σας ή όχι. Αν είναι μπλε είναι ενεργοποιημένο αν είναι λευκό είναι απενεργοποιημένο</a:t>
            </a:r>
          </a:p>
          <a:p>
            <a:r>
              <a:rPr lang="el-GR" sz="2000" b="1" dirty="0">
                <a:solidFill>
                  <a:srgbClr val="C00000"/>
                </a:solidFill>
                <a:latin typeface="Comic Sans MS" panose="030F0702030302020204" pitchFamily="66" charset="0"/>
              </a:rPr>
              <a:t>Δημοσίευση</a:t>
            </a:r>
            <a:br>
              <a:rPr lang="el-GR" sz="2000" dirty="0">
                <a:solidFill>
                  <a:schemeClr val="tx1"/>
                </a:solidFill>
                <a:latin typeface="Comic Sans MS" panose="030F0702030302020204" pitchFamily="66" charset="0"/>
              </a:rPr>
            </a:br>
            <a:r>
              <a:rPr lang="el-GR" sz="2000" dirty="0">
                <a:solidFill>
                  <a:schemeClr val="tx1"/>
                </a:solidFill>
                <a:latin typeface="Comic Sans MS" panose="030F0702030302020204" pitchFamily="66" charset="0"/>
              </a:rPr>
              <a:t>Από το </a:t>
            </a:r>
            <a:r>
              <a:rPr lang="el-GR" sz="2000" b="1" dirty="0">
                <a:solidFill>
                  <a:schemeClr val="tx1"/>
                </a:solidFill>
                <a:latin typeface="Comic Sans MS" panose="030F0702030302020204" pitchFamily="66" charset="0"/>
              </a:rPr>
              <a:t>Διεύθυνση </a:t>
            </a:r>
            <a:r>
              <a:rPr lang="el-GR" sz="2000" b="1" dirty="0" err="1">
                <a:solidFill>
                  <a:schemeClr val="tx1"/>
                </a:solidFill>
                <a:latin typeface="Comic Sans MS" panose="030F0702030302020204" pitchFamily="66" charset="0"/>
              </a:rPr>
              <a:t>ιστολογίου</a:t>
            </a:r>
            <a:r>
              <a:rPr lang="el-GR" sz="2000" dirty="0">
                <a:solidFill>
                  <a:schemeClr val="tx1"/>
                </a:solidFill>
                <a:latin typeface="Comic Sans MS" panose="030F0702030302020204" pitchFamily="66" charset="0"/>
              </a:rPr>
              <a:t> μπορείτε να αλλάξετε τη διεύθυνση του </a:t>
            </a:r>
            <a:r>
              <a:rPr lang="el-GR" sz="2000" dirty="0" err="1">
                <a:solidFill>
                  <a:schemeClr val="tx1"/>
                </a:solidFill>
                <a:latin typeface="Comic Sans MS" panose="030F0702030302020204" pitchFamily="66" charset="0"/>
              </a:rPr>
              <a:t>ιστολογίου</a:t>
            </a:r>
            <a:r>
              <a:rPr lang="el-GR" sz="2000" dirty="0">
                <a:solidFill>
                  <a:schemeClr val="tx1"/>
                </a:solidFill>
                <a:latin typeface="Comic Sans MS" panose="030F0702030302020204" pitchFamily="66" charset="0"/>
              </a:rPr>
              <a:t> σας (την είχατε δώσει όταν το δημιουργήσατε).</a:t>
            </a:r>
            <a:br>
              <a:rPr lang="el-GR" sz="2000" dirty="0">
                <a:solidFill>
                  <a:schemeClr val="tx1"/>
                </a:solidFill>
                <a:latin typeface="Comic Sans MS" panose="030F0702030302020204" pitchFamily="66" charset="0"/>
              </a:rPr>
            </a:br>
            <a:r>
              <a:rPr lang="el-GR" sz="2000" dirty="0">
                <a:solidFill>
                  <a:schemeClr val="tx1"/>
                </a:solidFill>
                <a:latin typeface="Comic Sans MS" panose="030F0702030302020204" pitchFamily="66" charset="0"/>
              </a:rPr>
              <a:t>Από το </a:t>
            </a:r>
            <a:r>
              <a:rPr lang="el-GR" sz="2000" b="1" dirty="0">
                <a:solidFill>
                  <a:schemeClr val="tx1"/>
                </a:solidFill>
                <a:latin typeface="Comic Sans MS" panose="030F0702030302020204" pitchFamily="66" charset="0"/>
              </a:rPr>
              <a:t>Προσαρμοσμένος τομέας </a:t>
            </a:r>
            <a:r>
              <a:rPr lang="el-GR" sz="2000" dirty="0">
                <a:solidFill>
                  <a:schemeClr val="tx1"/>
                </a:solidFill>
                <a:latin typeface="Comic Sans MS" panose="030F0702030302020204" pitchFamily="66" charset="0"/>
              </a:rPr>
              <a:t>μπορείτε να αγοράσετε τομέα (</a:t>
            </a:r>
            <a:r>
              <a:rPr lang="en-US" sz="2000" dirty="0">
                <a:solidFill>
                  <a:schemeClr val="tx1"/>
                </a:solidFill>
                <a:latin typeface="Comic Sans MS" panose="030F0702030302020204" pitchFamily="66" charset="0"/>
              </a:rPr>
              <a:t>domain) </a:t>
            </a:r>
            <a:r>
              <a:rPr lang="el-GR" sz="2000" dirty="0">
                <a:solidFill>
                  <a:schemeClr val="tx1"/>
                </a:solidFill>
                <a:latin typeface="Comic Sans MS" panose="030F0702030302020204" pitchFamily="66" charset="0"/>
              </a:rPr>
              <a:t>και να τοποθετήσετε το </a:t>
            </a:r>
            <a:r>
              <a:rPr lang="el-GR" sz="2000" dirty="0" err="1">
                <a:solidFill>
                  <a:schemeClr val="tx1"/>
                </a:solidFill>
                <a:latin typeface="Comic Sans MS" panose="030F0702030302020204" pitchFamily="66" charset="0"/>
              </a:rPr>
              <a:t>ιστολόγιο</a:t>
            </a:r>
            <a:r>
              <a:rPr lang="el-GR" sz="2000" dirty="0">
                <a:solidFill>
                  <a:schemeClr val="tx1"/>
                </a:solidFill>
                <a:latin typeface="Comic Sans MS" panose="030F0702030302020204" pitchFamily="66" charset="0"/>
              </a:rPr>
              <a:t> σας.</a:t>
            </a:r>
            <a:endParaRPr lang="el-GR" sz="2000" dirty="0">
              <a:solidFill>
                <a:srgbClr val="C00000"/>
              </a:solidFill>
            </a:endParaRPr>
          </a:p>
        </p:txBody>
      </p:sp>
      <p:sp>
        <p:nvSpPr>
          <p:cNvPr id="4" name="Θέση υποσέλιδου 3">
            <a:extLst>
              <a:ext uri="{FF2B5EF4-FFF2-40B4-BE49-F238E27FC236}">
                <a16:creationId xmlns:a16="http://schemas.microsoft.com/office/drawing/2014/main" id="{FB3803A0-B305-488F-98C6-F650E81718EE}"/>
              </a:ext>
            </a:extLst>
          </p:cNvPr>
          <p:cNvSpPr>
            <a:spLocks noGrp="1"/>
          </p:cNvSpPr>
          <p:nvPr>
            <p:ph type="ftr" sz="quarter" idx="11"/>
          </p:nvPr>
        </p:nvSpPr>
        <p:spPr/>
        <p:txBody>
          <a:bodyPr/>
          <a:lstStyle/>
          <a:p>
            <a:r>
              <a:rPr lang="el-GR" dirty="0"/>
              <a:t>Γκουντούρα Ανθή                                                3ο Εσπερινό ΕΠΑΛ Λάρισας</a:t>
            </a:r>
            <a:endParaRPr lang="en-US" dirty="0"/>
          </a:p>
        </p:txBody>
      </p:sp>
      <p:sp>
        <p:nvSpPr>
          <p:cNvPr id="5" name="Θέση αριθμού διαφάνειας 4">
            <a:extLst>
              <a:ext uri="{FF2B5EF4-FFF2-40B4-BE49-F238E27FC236}">
                <a16:creationId xmlns:a16="http://schemas.microsoft.com/office/drawing/2014/main" id="{28068C26-33C2-4036-9388-1505AADD06C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168599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63634" y="147335"/>
            <a:ext cx="10093823" cy="1357707"/>
          </a:xfrm>
        </p:spPr>
        <p:txBody>
          <a:bodyPr>
            <a:normAutofit fontScale="90000"/>
          </a:bodyPr>
          <a:lstStyle/>
          <a:p>
            <a:r>
              <a:rPr lang="el-GR" sz="4400" dirty="0">
                <a:latin typeface="Comic Sans MS" panose="030F0702030302020204" pitchFamily="66" charset="0"/>
              </a:rPr>
              <a:t>Ρυθμίσεις  στο ιστολόγιό σας – Ανακατεύθυνση </a:t>
            </a:r>
            <a:r>
              <a:rPr lang="en-US" sz="4400" dirty="0">
                <a:latin typeface="Comic Sans MS" panose="030F0702030302020204" pitchFamily="66" charset="0"/>
              </a:rPr>
              <a:t>HTTPS</a:t>
            </a:r>
            <a:endParaRPr lang="el-GR" sz="4400" dirty="0">
              <a:latin typeface="Comic Sans MS" panose="030F0702030302020204" pitchFamily="66" charset="0"/>
            </a:endParaRPr>
          </a:p>
        </p:txBody>
      </p:sp>
      <p:sp>
        <p:nvSpPr>
          <p:cNvPr id="5" name="Θέση περιεχομένου 4"/>
          <p:cNvSpPr>
            <a:spLocks noGrp="1"/>
          </p:cNvSpPr>
          <p:nvPr>
            <p:ph idx="1"/>
          </p:nvPr>
        </p:nvSpPr>
        <p:spPr>
          <a:xfrm>
            <a:off x="1725644" y="3915051"/>
            <a:ext cx="9768724" cy="2012940"/>
          </a:xfrm>
        </p:spPr>
        <p:txBody>
          <a:bodyPr>
            <a:normAutofit/>
          </a:bodyPr>
          <a:lstStyle/>
          <a:p>
            <a:pPr marL="0" indent="0">
              <a:buNone/>
            </a:pPr>
            <a:r>
              <a:rPr lang="en-US" sz="2000" b="1" dirty="0">
                <a:solidFill>
                  <a:srgbClr val="C00000"/>
                </a:solidFill>
                <a:latin typeface="Comic Sans MS" panose="030F0702030302020204" pitchFamily="66" charset="0"/>
              </a:rPr>
              <a:t>HTTPS</a:t>
            </a:r>
            <a:r>
              <a:rPr lang="el-GR" sz="2000" b="1" dirty="0">
                <a:solidFill>
                  <a:srgbClr val="C00000"/>
                </a:solidFill>
                <a:latin typeface="Comic Sans MS" panose="030F0702030302020204" pitchFamily="66" charset="0"/>
              </a:rPr>
              <a:t>:</a:t>
            </a:r>
            <a:r>
              <a:rPr lang="en-US" sz="2000" b="1" dirty="0">
                <a:solidFill>
                  <a:srgbClr val="C00000"/>
                </a:solidFill>
                <a:latin typeface="Comic Sans MS" panose="030F0702030302020204" pitchFamily="66" charset="0"/>
              </a:rPr>
              <a:t> </a:t>
            </a:r>
            <a:r>
              <a:rPr lang="el-GR" sz="2000" dirty="0">
                <a:solidFill>
                  <a:schemeClr val="tx1"/>
                </a:solidFill>
                <a:latin typeface="Comic Sans MS" panose="030F0702030302020204" pitchFamily="66" charset="0"/>
              </a:rPr>
              <a:t>Σύρετε το </a:t>
            </a:r>
            <a:r>
              <a:rPr lang="el-GR" sz="2000" dirty="0" err="1">
                <a:solidFill>
                  <a:schemeClr val="tx1"/>
                </a:solidFill>
                <a:latin typeface="Comic Sans MS" panose="030F0702030302020204" pitchFamily="66" charset="0"/>
              </a:rPr>
              <a:t>κυκλάκι</a:t>
            </a:r>
            <a:r>
              <a:rPr lang="el-GR" sz="2000" dirty="0">
                <a:solidFill>
                  <a:schemeClr val="tx1"/>
                </a:solidFill>
                <a:latin typeface="Comic Sans MS" panose="030F0702030302020204" pitchFamily="66" charset="0"/>
              </a:rPr>
              <a:t> δεξιά ώστε να είναι μπλε για να διασφαλίσετε την ανακατεύθυνση από το </a:t>
            </a:r>
            <a:r>
              <a:rPr lang="en-US" sz="2000" dirty="0">
                <a:solidFill>
                  <a:schemeClr val="tx1"/>
                </a:solidFill>
                <a:latin typeface="Comic Sans MS" panose="030F0702030302020204" pitchFamily="66" charset="0"/>
              </a:rPr>
              <a:t>HTTP </a:t>
            </a:r>
            <a:r>
              <a:rPr lang="el-GR" sz="2000" dirty="0">
                <a:solidFill>
                  <a:schemeClr val="tx1"/>
                </a:solidFill>
                <a:latin typeface="Comic Sans MS" panose="030F0702030302020204" pitchFamily="66" charset="0"/>
              </a:rPr>
              <a:t>στο</a:t>
            </a:r>
            <a:r>
              <a:rPr lang="en-US" sz="2000" dirty="0">
                <a:solidFill>
                  <a:schemeClr val="tx1"/>
                </a:solidFill>
                <a:latin typeface="Comic Sans MS" panose="030F0702030302020204" pitchFamily="66" charset="0"/>
              </a:rPr>
              <a:t> HTTPS</a:t>
            </a:r>
            <a:endParaRPr lang="el-GR" sz="2000" dirty="0">
              <a:solidFill>
                <a:schemeClr val="tx1"/>
              </a:solidFill>
              <a:latin typeface="Comic Sans MS" panose="030F0702030302020204" pitchFamily="66" charset="0"/>
            </a:endParaRPr>
          </a:p>
        </p:txBody>
      </p:sp>
      <p:sp>
        <p:nvSpPr>
          <p:cNvPr id="2" name="Θέση υποσέλιδου 1"/>
          <p:cNvSpPr>
            <a:spLocks noGrp="1"/>
          </p:cNvSpPr>
          <p:nvPr>
            <p:ph type="ftr" sz="quarter" idx="11"/>
          </p:nvPr>
        </p:nvSpPr>
        <p:spPr>
          <a:xfrm>
            <a:off x="2754675" y="6492875"/>
            <a:ext cx="7619999" cy="365125"/>
          </a:xfrm>
        </p:spPr>
        <p:txBody>
          <a:bodyPr/>
          <a:lstStyle/>
          <a:p>
            <a:r>
              <a:rPr lang="el-GR" dirty="0"/>
              <a:t>Γκουντούρα Ανθή                                                3ο Εσπερινό ΕΠΑΛ Λάρισας</a:t>
            </a:r>
            <a:endParaRPr lang="en-US" dirty="0"/>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Εικόνα 5">
            <a:extLst>
              <a:ext uri="{FF2B5EF4-FFF2-40B4-BE49-F238E27FC236}">
                <a16:creationId xmlns:a16="http://schemas.microsoft.com/office/drawing/2014/main" id="{1ACE6EFF-F08B-4BCE-9159-4A4CF0EEEC07}"/>
              </a:ext>
            </a:extLst>
          </p:cNvPr>
          <p:cNvPicPr>
            <a:picLocks noChangeAspect="1"/>
          </p:cNvPicPr>
          <p:nvPr/>
        </p:nvPicPr>
        <p:blipFill>
          <a:blip r:embed="rId2"/>
          <a:stretch>
            <a:fillRect/>
          </a:stretch>
        </p:blipFill>
        <p:spPr>
          <a:xfrm>
            <a:off x="1863634" y="1505042"/>
            <a:ext cx="9535294" cy="2410009"/>
          </a:xfrm>
          <a:prstGeom prst="rect">
            <a:avLst/>
          </a:prstGeom>
        </p:spPr>
      </p:pic>
    </p:spTree>
    <p:extLst>
      <p:ext uri="{BB962C8B-B14F-4D97-AF65-F5344CB8AC3E}">
        <p14:creationId xmlns:p14="http://schemas.microsoft.com/office/powerpoint/2010/main" val="345689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FA637D-A7BA-4F60-BB1E-F8B938F84ABF}"/>
              </a:ext>
            </a:extLst>
          </p:cNvPr>
          <p:cNvSpPr>
            <a:spLocks noGrp="1"/>
          </p:cNvSpPr>
          <p:nvPr>
            <p:ph type="title"/>
          </p:nvPr>
        </p:nvSpPr>
        <p:spPr>
          <a:xfrm>
            <a:off x="2308839" y="113847"/>
            <a:ext cx="8911687" cy="1280890"/>
          </a:xfrm>
        </p:spPr>
        <p:txBody>
          <a:bodyPr/>
          <a:lstStyle/>
          <a:p>
            <a:r>
              <a:rPr lang="el-GR" sz="3600" dirty="0">
                <a:latin typeface="Comic Sans MS" panose="030F0702030302020204" pitchFamily="66" charset="0"/>
              </a:rPr>
              <a:t>Ρυθμίσεις  στο ιστολόγιό σας – Δικαιώματα</a:t>
            </a:r>
            <a:endParaRPr lang="el-GR" dirty="0"/>
          </a:p>
        </p:txBody>
      </p:sp>
      <p:sp>
        <p:nvSpPr>
          <p:cNvPr id="3" name="Θέση περιεχομένου 2">
            <a:extLst>
              <a:ext uri="{FF2B5EF4-FFF2-40B4-BE49-F238E27FC236}">
                <a16:creationId xmlns:a16="http://schemas.microsoft.com/office/drawing/2014/main" id="{DA6FA8AC-A45F-44D5-8769-72282163BFCE}"/>
              </a:ext>
            </a:extLst>
          </p:cNvPr>
          <p:cNvSpPr>
            <a:spLocks noGrp="1"/>
          </p:cNvSpPr>
          <p:nvPr>
            <p:ph idx="1"/>
          </p:nvPr>
        </p:nvSpPr>
        <p:spPr>
          <a:xfrm>
            <a:off x="8673483" y="787783"/>
            <a:ext cx="3518516" cy="6162664"/>
          </a:xfrm>
        </p:spPr>
        <p:txBody>
          <a:bodyPr>
            <a:normAutofit/>
          </a:bodyPr>
          <a:lstStyle/>
          <a:p>
            <a:r>
              <a:rPr lang="el-GR" sz="2200" b="1" dirty="0">
                <a:solidFill>
                  <a:srgbClr val="C00000"/>
                </a:solidFill>
                <a:latin typeface="Comic Sans MS" panose="030F0702030302020204" pitchFamily="66" charset="0"/>
              </a:rPr>
              <a:t>Δικαιώματα</a:t>
            </a:r>
            <a:br>
              <a:rPr lang="el-GR" sz="1800" dirty="0">
                <a:latin typeface="Comic Sans MS" panose="030F0702030302020204" pitchFamily="66" charset="0"/>
              </a:rPr>
            </a:br>
            <a:r>
              <a:rPr lang="el-GR" sz="1800" dirty="0">
                <a:latin typeface="Comic Sans MS" panose="030F0702030302020204" pitchFamily="66" charset="0"/>
              </a:rPr>
              <a:t> κάνοντας κλικ στην κάθε επιλογή μπορείτε να δείτε τους συντάκτες και τους διαχειριστές του </a:t>
            </a:r>
            <a:r>
              <a:rPr lang="el-GR" sz="1800" dirty="0" err="1">
                <a:latin typeface="Comic Sans MS" panose="030F0702030302020204" pitchFamily="66" charset="0"/>
              </a:rPr>
              <a:t>ιστολογίου</a:t>
            </a:r>
            <a:r>
              <a:rPr lang="el-GR" sz="1800" dirty="0">
                <a:latin typeface="Comic Sans MS" panose="030F0702030302020204" pitchFamily="66" charset="0"/>
              </a:rPr>
              <a:t>, να δείτε τις εκκρεμείς προσκλήσεις συντακτών και να προσκαλέσετε και άλλους να γίνουν συντάκτες πληκτρολογώντας το </a:t>
            </a:r>
            <a:r>
              <a:rPr lang="en-US" sz="1800" dirty="0">
                <a:latin typeface="Comic Sans MS" panose="030F0702030302020204" pitchFamily="66" charset="0"/>
              </a:rPr>
              <a:t>email </a:t>
            </a:r>
            <a:r>
              <a:rPr lang="el-GR" sz="1800" dirty="0">
                <a:latin typeface="Comic Sans MS" panose="030F0702030302020204" pitchFamily="66" charset="0"/>
              </a:rPr>
              <a:t>τους. Θα τους σταλεί ένα </a:t>
            </a:r>
            <a:r>
              <a:rPr lang="en-US" sz="1800" dirty="0">
                <a:latin typeface="Comic Sans MS" panose="030F0702030302020204" pitchFamily="66" charset="0"/>
              </a:rPr>
              <a:t>email </a:t>
            </a:r>
            <a:r>
              <a:rPr lang="el-GR" sz="1800" dirty="0">
                <a:latin typeface="Comic Sans MS" panose="030F0702030302020204" pitchFamily="66" charset="0"/>
              </a:rPr>
              <a:t>που τους προτρέπει να κάνουν αποδοχή στην πρόσκληση συνεισφορά στο συγκεκριμένο </a:t>
            </a:r>
            <a:r>
              <a:rPr lang="el-GR" sz="1800" dirty="0" err="1">
                <a:latin typeface="Comic Sans MS" panose="030F0702030302020204" pitchFamily="66" charset="0"/>
              </a:rPr>
              <a:t>ιστολόγιο</a:t>
            </a:r>
            <a:r>
              <a:rPr lang="el-GR" sz="1800" dirty="0">
                <a:latin typeface="Comic Sans MS" panose="030F0702030302020204" pitchFamily="66" charset="0"/>
              </a:rPr>
              <a:t>.</a:t>
            </a:r>
            <a:br>
              <a:rPr lang="el-GR" sz="1800" dirty="0">
                <a:latin typeface="Comic Sans MS" panose="030F0702030302020204" pitchFamily="66" charset="0"/>
              </a:rPr>
            </a:br>
            <a:r>
              <a:rPr lang="el-GR" sz="1800" dirty="0">
                <a:latin typeface="Comic Sans MS" panose="030F0702030302020204" pitchFamily="66" charset="0"/>
              </a:rPr>
              <a:t> </a:t>
            </a:r>
            <a:r>
              <a:rPr lang="el-GR" sz="1800" b="1" dirty="0">
                <a:latin typeface="Comic Sans MS" panose="030F0702030302020204" pitchFamily="66" charset="0"/>
              </a:rPr>
              <a:t>Ο υποψήφιος συντάκτης θα πρέπει να διαθέτει Λογαριασμό </a:t>
            </a:r>
            <a:r>
              <a:rPr lang="el-GR" sz="1800" b="1" dirty="0" err="1">
                <a:latin typeface="Comic Sans MS" panose="030F0702030302020204" pitchFamily="66" charset="0"/>
              </a:rPr>
              <a:t>Google</a:t>
            </a:r>
            <a:r>
              <a:rPr lang="el-GR" sz="1800" b="1" dirty="0">
                <a:latin typeface="Comic Sans MS" panose="030F0702030302020204" pitchFamily="66" charset="0"/>
              </a:rPr>
              <a:t>, αλλιώς αν δεν έχει  θα πρέπει να δημιουργήσει</a:t>
            </a:r>
            <a:r>
              <a:rPr lang="el-GR" sz="1800" dirty="0">
                <a:latin typeface="Comic Sans MS" panose="030F0702030302020204" pitchFamily="66" charset="0"/>
              </a:rPr>
              <a:t>.</a:t>
            </a:r>
          </a:p>
          <a:p>
            <a:endParaRPr lang="el-GR" dirty="0"/>
          </a:p>
        </p:txBody>
      </p:sp>
      <p:sp>
        <p:nvSpPr>
          <p:cNvPr id="4" name="Θέση υποσέλιδου 3">
            <a:extLst>
              <a:ext uri="{FF2B5EF4-FFF2-40B4-BE49-F238E27FC236}">
                <a16:creationId xmlns:a16="http://schemas.microsoft.com/office/drawing/2014/main" id="{288F54E7-DDA6-44F2-AD3A-C662A8688701}"/>
              </a:ext>
            </a:extLst>
          </p:cNvPr>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a:extLst>
              <a:ext uri="{FF2B5EF4-FFF2-40B4-BE49-F238E27FC236}">
                <a16:creationId xmlns:a16="http://schemas.microsoft.com/office/drawing/2014/main" id="{6ED72451-4295-45B3-A5DC-E3DBED557499}"/>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Εικόνα 5">
            <a:extLst>
              <a:ext uri="{FF2B5EF4-FFF2-40B4-BE49-F238E27FC236}">
                <a16:creationId xmlns:a16="http://schemas.microsoft.com/office/drawing/2014/main" id="{9A27CC44-C10E-4E9B-ACF7-8E2EED9CCF55}"/>
              </a:ext>
            </a:extLst>
          </p:cNvPr>
          <p:cNvPicPr>
            <a:picLocks noChangeAspect="1"/>
          </p:cNvPicPr>
          <p:nvPr/>
        </p:nvPicPr>
        <p:blipFill>
          <a:blip r:embed="rId2"/>
          <a:stretch>
            <a:fillRect/>
          </a:stretch>
        </p:blipFill>
        <p:spPr>
          <a:xfrm>
            <a:off x="2028177" y="970344"/>
            <a:ext cx="6645306" cy="5123606"/>
          </a:xfrm>
          <a:prstGeom prst="rect">
            <a:avLst/>
          </a:prstGeom>
        </p:spPr>
      </p:pic>
    </p:spTree>
    <p:extLst>
      <p:ext uri="{BB962C8B-B14F-4D97-AF65-F5344CB8AC3E}">
        <p14:creationId xmlns:p14="http://schemas.microsoft.com/office/powerpoint/2010/main" val="3428966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FA637D-A7BA-4F60-BB1E-F8B938F84ABF}"/>
              </a:ext>
            </a:extLst>
          </p:cNvPr>
          <p:cNvSpPr>
            <a:spLocks noGrp="1"/>
          </p:cNvSpPr>
          <p:nvPr>
            <p:ph type="title"/>
          </p:nvPr>
        </p:nvSpPr>
        <p:spPr>
          <a:xfrm>
            <a:off x="2308839" y="113847"/>
            <a:ext cx="8911687" cy="1280890"/>
          </a:xfrm>
        </p:spPr>
        <p:txBody>
          <a:bodyPr/>
          <a:lstStyle/>
          <a:p>
            <a:r>
              <a:rPr lang="el-GR" sz="3600" dirty="0">
                <a:latin typeface="Comic Sans MS" panose="030F0702030302020204" pitchFamily="66" charset="0"/>
              </a:rPr>
              <a:t>Ρυθμίσεις  στο ιστολόγιό σας – Δικαιώματα</a:t>
            </a:r>
            <a:endParaRPr lang="el-GR" dirty="0"/>
          </a:p>
        </p:txBody>
      </p:sp>
      <p:sp>
        <p:nvSpPr>
          <p:cNvPr id="3" name="Θέση περιεχομένου 2">
            <a:extLst>
              <a:ext uri="{FF2B5EF4-FFF2-40B4-BE49-F238E27FC236}">
                <a16:creationId xmlns:a16="http://schemas.microsoft.com/office/drawing/2014/main" id="{DA6FA8AC-A45F-44D5-8769-72282163BFCE}"/>
              </a:ext>
            </a:extLst>
          </p:cNvPr>
          <p:cNvSpPr>
            <a:spLocks noGrp="1"/>
          </p:cNvSpPr>
          <p:nvPr>
            <p:ph idx="1"/>
          </p:nvPr>
        </p:nvSpPr>
        <p:spPr>
          <a:xfrm>
            <a:off x="8558074" y="787783"/>
            <a:ext cx="3633925" cy="6162664"/>
          </a:xfrm>
        </p:spPr>
        <p:txBody>
          <a:bodyPr>
            <a:normAutofit/>
          </a:bodyPr>
          <a:lstStyle/>
          <a:p>
            <a:r>
              <a:rPr lang="el-GR" sz="2200" b="1" dirty="0">
                <a:solidFill>
                  <a:srgbClr val="C00000"/>
                </a:solidFill>
                <a:latin typeface="Comic Sans MS" panose="030F0702030302020204" pitchFamily="66" charset="0"/>
              </a:rPr>
              <a:t>Δικαιώματα</a:t>
            </a:r>
            <a:br>
              <a:rPr lang="el-GR" sz="1800" dirty="0">
                <a:latin typeface="Comic Sans MS" panose="030F0702030302020204" pitchFamily="66" charset="0"/>
              </a:rPr>
            </a:br>
            <a:r>
              <a:rPr lang="el-GR" sz="1800" dirty="0">
                <a:latin typeface="Comic Sans MS" panose="030F0702030302020204" pitchFamily="66" charset="0"/>
              </a:rPr>
              <a:t> </a:t>
            </a:r>
            <a:r>
              <a:rPr lang="el-GR" sz="1800" b="1" dirty="0">
                <a:latin typeface="Comic Sans MS" panose="030F0702030302020204" pitchFamily="66" charset="0"/>
              </a:rPr>
              <a:t>Πρόσβαση αναγνώστη: </a:t>
            </a:r>
            <a:r>
              <a:rPr lang="el-GR" sz="1800" dirty="0">
                <a:latin typeface="Comic Sans MS" panose="030F0702030302020204" pitchFamily="66" charset="0"/>
              </a:rPr>
              <a:t>κάνοντας κλικ σε αυτήν την επιλογή ανοίγει ένα παραθυράκι και τσεκάρετε την επιλογή που θέλετε ανάλογα με το ποιοι θέλετε να βλέπουν και να διαβάζουν το ιστολόγιό μου. Στο </a:t>
            </a:r>
            <a:r>
              <a:rPr lang="el-GR" sz="1800" b="1" dirty="0">
                <a:latin typeface="Comic Sans MS" panose="030F0702030302020204" pitchFamily="66" charset="0"/>
              </a:rPr>
              <a:t>Δημόσιο </a:t>
            </a:r>
            <a:r>
              <a:rPr lang="el-GR" sz="1800" dirty="0">
                <a:latin typeface="Comic Sans MS" panose="030F0702030302020204" pitchFamily="66" charset="0"/>
              </a:rPr>
              <a:t>το βλέπουν όλοι, στο </a:t>
            </a:r>
            <a:r>
              <a:rPr lang="el-GR" sz="1800" b="1" dirty="0">
                <a:latin typeface="Comic Sans MS" panose="030F0702030302020204" pitchFamily="66" charset="0"/>
              </a:rPr>
              <a:t>Ιδιωτικό για συντάκτες </a:t>
            </a:r>
            <a:r>
              <a:rPr lang="el-GR" sz="1800" dirty="0">
                <a:latin typeface="Comic Sans MS" panose="030F0702030302020204" pitchFamily="66" charset="0"/>
              </a:rPr>
              <a:t>το βλέπουν μόνο οι συντάκτες , στο </a:t>
            </a:r>
            <a:r>
              <a:rPr lang="el-GR" sz="1800" b="1" dirty="0">
                <a:latin typeface="Comic Sans MS" panose="030F0702030302020204" pitchFamily="66" charset="0"/>
              </a:rPr>
              <a:t>Προσαρμοσμένοι αναγνώστες </a:t>
            </a:r>
            <a:r>
              <a:rPr lang="el-GR" sz="1800" dirty="0">
                <a:latin typeface="Comic Sans MS" panose="030F0702030302020204" pitchFamily="66" charset="0"/>
              </a:rPr>
              <a:t>αφού το τσεκάρετε θα πρέπει να προσκαλέσετε τους αναγνώστες που επιθυμείτε πληκτρολογώντας τα </a:t>
            </a:r>
            <a:r>
              <a:rPr lang="en-US" sz="1800" dirty="0">
                <a:latin typeface="Comic Sans MS" panose="030F0702030302020204" pitchFamily="66" charset="0"/>
              </a:rPr>
              <a:t>email </a:t>
            </a:r>
            <a:r>
              <a:rPr lang="el-GR" sz="1800" dirty="0">
                <a:latin typeface="Comic Sans MS" panose="030F0702030302020204" pitchFamily="66" charset="0"/>
              </a:rPr>
              <a:t>τους και αφού κάνουν αποδοχή θα το βλέπουν μόνο αυτοί.</a:t>
            </a:r>
            <a:endParaRPr lang="el-GR" dirty="0"/>
          </a:p>
        </p:txBody>
      </p:sp>
      <p:sp>
        <p:nvSpPr>
          <p:cNvPr id="4" name="Θέση υποσέλιδου 3">
            <a:extLst>
              <a:ext uri="{FF2B5EF4-FFF2-40B4-BE49-F238E27FC236}">
                <a16:creationId xmlns:a16="http://schemas.microsoft.com/office/drawing/2014/main" id="{288F54E7-DDA6-44F2-AD3A-C662A8688701}"/>
              </a:ext>
            </a:extLst>
          </p:cNvPr>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a:extLst>
              <a:ext uri="{FF2B5EF4-FFF2-40B4-BE49-F238E27FC236}">
                <a16:creationId xmlns:a16="http://schemas.microsoft.com/office/drawing/2014/main" id="{6ED72451-4295-45B3-A5DC-E3DBED557499}"/>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Εικόνα 5">
            <a:extLst>
              <a:ext uri="{FF2B5EF4-FFF2-40B4-BE49-F238E27FC236}">
                <a16:creationId xmlns:a16="http://schemas.microsoft.com/office/drawing/2014/main" id="{9A27CC44-C10E-4E9B-ACF7-8E2EED9CCF55}"/>
              </a:ext>
            </a:extLst>
          </p:cNvPr>
          <p:cNvPicPr>
            <a:picLocks noChangeAspect="1"/>
          </p:cNvPicPr>
          <p:nvPr/>
        </p:nvPicPr>
        <p:blipFill>
          <a:blip r:embed="rId2"/>
          <a:stretch>
            <a:fillRect/>
          </a:stretch>
        </p:blipFill>
        <p:spPr>
          <a:xfrm>
            <a:off x="1491449" y="970344"/>
            <a:ext cx="7182034" cy="5123606"/>
          </a:xfrm>
          <a:prstGeom prst="rect">
            <a:avLst/>
          </a:prstGeom>
        </p:spPr>
      </p:pic>
      <p:pic>
        <p:nvPicPr>
          <p:cNvPr id="7" name="Εικόνα 6">
            <a:extLst>
              <a:ext uri="{FF2B5EF4-FFF2-40B4-BE49-F238E27FC236}">
                <a16:creationId xmlns:a16="http://schemas.microsoft.com/office/drawing/2014/main" id="{9B130CB7-9181-4DE7-9D9A-08EDF0381DEF}"/>
              </a:ext>
            </a:extLst>
          </p:cNvPr>
          <p:cNvPicPr>
            <a:picLocks noChangeAspect="1"/>
          </p:cNvPicPr>
          <p:nvPr/>
        </p:nvPicPr>
        <p:blipFill>
          <a:blip r:embed="rId3"/>
          <a:stretch>
            <a:fillRect/>
          </a:stretch>
        </p:blipFill>
        <p:spPr>
          <a:xfrm>
            <a:off x="6127909" y="3735645"/>
            <a:ext cx="2725444" cy="1824289"/>
          </a:xfrm>
          <a:prstGeom prst="rect">
            <a:avLst/>
          </a:prstGeom>
        </p:spPr>
      </p:pic>
    </p:spTree>
    <p:extLst>
      <p:ext uri="{BB962C8B-B14F-4D97-AF65-F5344CB8AC3E}">
        <p14:creationId xmlns:p14="http://schemas.microsoft.com/office/powerpoint/2010/main" val="1515547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1045</TotalTime>
  <Words>996</Words>
  <Application>Microsoft Office PowerPoint</Application>
  <PresentationFormat>Ευρεία οθόνη</PresentationFormat>
  <Paragraphs>87</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Century Gothic</vt:lpstr>
      <vt:lpstr>Comic Sans MS</vt:lpstr>
      <vt:lpstr>Wingdings 3</vt:lpstr>
      <vt:lpstr>Θρόισμα</vt:lpstr>
      <vt:lpstr>  ΑΝΑΠΤΥΞΗ ΚΑΙ ΣΧΕΔΙΑΣΗ ΙΣΤΟΤΟΠΩΝ Β’ τάξη Πληροφορικής  </vt:lpstr>
      <vt:lpstr>Δημιουργία blog (ιστολογίου)  με το Blogger της Google</vt:lpstr>
      <vt:lpstr>Παρουσίαση του PowerPoint</vt:lpstr>
      <vt:lpstr>Ρυθμίσεις  στο ιστολόγιό σας</vt:lpstr>
      <vt:lpstr>Ρυθμίσεις  στο ιστολόγιό σας - Βασικά</vt:lpstr>
      <vt:lpstr>Ρυθμίσεις  στο ιστολόγιό σας –Απόρρητο, Δημοσίευση</vt:lpstr>
      <vt:lpstr>Ρυθμίσεις  στο ιστολόγιό σας – Ανακατεύθυνση HTTPS</vt:lpstr>
      <vt:lpstr>Ρυθμίσεις  στο ιστολόγιό σας – Δικαιώματα</vt:lpstr>
      <vt:lpstr>Ρυθμίσεις  στο ιστολόγιό σας – Δικαιώματα</vt:lpstr>
      <vt:lpstr>Ρυθμίσεις  στο ιστολόγιό σας – Αναρτήσεις</vt:lpstr>
      <vt:lpstr>Ρυθμίσεις  στο ιστολόγιό σας –Σχόλια και κοινοποιήσεις</vt:lpstr>
      <vt:lpstr>Ρυθμίσεις  στο ιστολόγιό σας –Ηλεκτρονικό ταχυδρομείο</vt:lpstr>
      <vt:lpstr>Ρυθμίσεις  στο ιστολόγιό σας – Γλώσσα, ημερομηνία, ώρα</vt:lpstr>
      <vt:lpstr>Ρυθμίσεις  στο ιστολόγιό σας – Μορφοποίηση</vt:lpstr>
      <vt:lpstr>Ρυθμίσεις  στο ιστολόγιό σας – Μεταετικέτες, Σφάλματα και ανακατευθύνσεις</vt:lpstr>
      <vt:lpstr>Ρυθμίσεις  στο ιστολόγιό σας – Προγράμματα ανίχνευσης και δημιουργία ευρετηρίου</vt:lpstr>
      <vt:lpstr>Δημιουργήστε έσοδα από το ιστολόγιό σας</vt:lpstr>
      <vt:lpstr>Ρυθμίσεις  στο ιστολόγιό σας – Ρυθμίσεις χρήστη</vt:lpstr>
      <vt:lpstr>Βιβλιογραφία - 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ΣΤΙΣ ΑΡΧΕΣ ΤΗΣ ΕΠΙΣΤΗΜΗΣ ΤΩΝ Η/Υ Γ΄ και Δ΄ τάξη Γενικής Παιδείας</dc:title>
  <dc:creator>Ανθή Γκουντούρα</dc:creator>
  <cp:lastModifiedBy>Ανθή Γκουντούρα</cp:lastModifiedBy>
  <cp:revision>136</cp:revision>
  <dcterms:created xsi:type="dcterms:W3CDTF">2020-04-14T06:04:08Z</dcterms:created>
  <dcterms:modified xsi:type="dcterms:W3CDTF">2020-11-13T09:30:57Z</dcterms:modified>
</cp:coreProperties>
</file>