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7" r:id="rId2"/>
    <p:sldId id="258" r:id="rId3"/>
    <p:sldId id="261" r:id="rId4"/>
    <p:sldId id="262" r:id="rId5"/>
    <p:sldId id="264" r:id="rId6"/>
    <p:sldId id="265" r:id="rId7"/>
    <p:sldId id="263" r:id="rId8"/>
    <p:sldId id="267" r:id="rId9"/>
    <p:sldId id="266" r:id="rId10"/>
    <p:sldId id="268" r:id="rId11"/>
    <p:sldId id="269" r:id="rId12"/>
    <p:sldId id="270" r:id="rId13"/>
    <p:sldId id="271" r:id="rId14"/>
    <p:sldId id="272" r:id="rId15"/>
    <p:sldId id="273" r:id="rId16"/>
    <p:sldId id="274" r:id="rId17"/>
    <p:sldId id="26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F1B50-382B-4ACD-A46B-686A415863AF}" type="datetimeFigureOut">
              <a:rPr lang="el-GR" smtClean="0"/>
              <a:t>15/10/2020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9D653-2B04-46E2-B97B-E5C92C268CAB}" type="slidenum">
              <a:rPr lang="el-GR" smtClean="0"/>
              <a:t>‹#›</a:t>
            </a:fld>
            <a:endParaRPr lang="el-GR"/>
          </a:p>
        </p:txBody>
      </p:sp>
    </p:spTree>
    <p:extLst>
      <p:ext uri="{BB962C8B-B14F-4D97-AF65-F5344CB8AC3E}">
        <p14:creationId xmlns:p14="http://schemas.microsoft.com/office/powerpoint/2010/main" val="40686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5B2B97F-FED0-40D8-9310-A96AF675F174}" type="datetime1">
              <a:rPr lang="en-US" smtClean="0"/>
              <a:t>10/15/2020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6AF9AF1C-7FAF-46A3-B100-8AD803D0F052}" type="datetime1">
              <a:rPr lang="en-US" smtClean="0"/>
              <a:t>10/15/2020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C95CF1AE-C970-4173-B13A-F9EBC6359EA8}" type="datetime1">
              <a:rPr lang="en-US" smtClean="0"/>
              <a:t>10/15/2020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E8182AE7-15A4-4109-96D3-F082A61A7943}" type="datetime1">
              <a:rPr lang="en-US" smtClean="0"/>
              <a:t>10/15/2020</a:t>
            </a:fld>
            <a:endParaRPr lang="en-US" dirty="0"/>
          </a:p>
        </p:txBody>
      </p:sp>
      <p:sp>
        <p:nvSpPr>
          <p:cNvPr id="6" name="Footer Placeholder 5"/>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1813DA2E-6C3B-4D63-BE6A-CB5BBAFB9085}" type="datetime1">
              <a:rPr lang="en-US" smtClean="0"/>
              <a:t>10/15/2020</a:t>
            </a:fld>
            <a:endParaRPr lang="en-US" dirty="0"/>
          </a:p>
        </p:txBody>
      </p:sp>
      <p:sp>
        <p:nvSpPr>
          <p:cNvPr id="6" name="Footer Placeholder 5"/>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0F1DF8F2-7A1C-4AA1-A8ED-988285BCD6A7}" type="datetime1">
              <a:rPr lang="en-US" smtClean="0"/>
              <a:t>10/15/2020</a:t>
            </a:fld>
            <a:endParaRPr lang="en-US" dirty="0"/>
          </a:p>
        </p:txBody>
      </p:sp>
      <p:sp>
        <p:nvSpPr>
          <p:cNvPr id="6" name="Footer Placeholder 5"/>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35EFAF3-12FF-46B8-8211-1B7E7B797A8E}" type="datetime1">
              <a:rPr lang="en-US" smtClean="0"/>
              <a:t>10/15/2020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55277F2-366F-4644-9BC0-BB9320CCBE1C}" type="datetime1">
              <a:rPr lang="en-US" smtClean="0"/>
              <a:t>10/15/2020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641F961-F300-49B5-A7FB-0EC27BFBDDE3}" type="datetime1">
              <a:rPr lang="en-US" smtClean="0"/>
              <a:t>10/15/2020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937A392-3641-4354-B2C3-D8BD4E502944}" type="datetime1">
              <a:rPr lang="en-US" smtClean="0"/>
              <a:t>10/15/2020</a:t>
            </a:fld>
            <a:endParaRPr lang="en-US" dirty="0"/>
          </a:p>
        </p:txBody>
      </p:sp>
      <p:sp>
        <p:nvSpPr>
          <p:cNvPr id="5" name="Footer Placeholder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A26F884C-6231-41E8-8FB3-6759A7F2B8D5}" type="datetime1">
              <a:rPr lang="en-US" smtClean="0"/>
              <a:t>10/15/2020</a:t>
            </a:fld>
            <a:endParaRPr lang="en-US" dirty="0"/>
          </a:p>
        </p:txBody>
      </p:sp>
      <p:sp>
        <p:nvSpPr>
          <p:cNvPr id="6" name="Footer Placeholder 5"/>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4D4DBB6-CAAA-45D5-B442-304394E669A2}" type="datetime1">
              <a:rPr lang="en-US" smtClean="0"/>
              <a:t>10/15/2020</a:t>
            </a:fld>
            <a:endParaRPr lang="en-US" dirty="0"/>
          </a:p>
        </p:txBody>
      </p:sp>
      <p:sp>
        <p:nvSpPr>
          <p:cNvPr id="8" name="Footer Placeholder 7"/>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DFE33266-D785-432B-A468-AAD5AB3DD9AD}" type="datetime1">
              <a:rPr lang="en-US" smtClean="0"/>
              <a:t>10/15/2020</a:t>
            </a:fld>
            <a:endParaRPr lang="en-US" dirty="0"/>
          </a:p>
        </p:txBody>
      </p:sp>
      <p:sp>
        <p:nvSpPr>
          <p:cNvPr id="4" name="Footer Placeholder 3"/>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65138-2365-486D-994F-58296A408B02}" type="datetime1">
              <a:rPr lang="en-US" smtClean="0"/>
              <a:t>10/15/2020</a:t>
            </a:fld>
            <a:endParaRPr lang="en-US" dirty="0"/>
          </a:p>
        </p:txBody>
      </p:sp>
      <p:sp>
        <p:nvSpPr>
          <p:cNvPr id="3" name="Footer Placeholder 2"/>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029B7E4-E6E1-4864-AE66-4343D0B8D57D}" type="datetime1">
              <a:rPr lang="en-US" smtClean="0"/>
              <a:t>10/15/2020</a:t>
            </a:fld>
            <a:endParaRPr lang="en-US" dirty="0"/>
          </a:p>
        </p:txBody>
      </p:sp>
      <p:sp>
        <p:nvSpPr>
          <p:cNvPr id="6" name="Footer Placeholder 5"/>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E50944AD-219F-45DC-B156-FC0D793FA1B0}" type="datetime1">
              <a:rPr lang="en-US" smtClean="0"/>
              <a:t>10/15/2020</a:t>
            </a:fld>
            <a:endParaRPr lang="en-US" dirty="0"/>
          </a:p>
        </p:txBody>
      </p:sp>
      <p:sp>
        <p:nvSpPr>
          <p:cNvPr id="6" name="Footer Placeholder 5"/>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8E94B25-F2AC-473D-A180-282BB29DBBAE}" type="datetime1">
              <a:rPr lang="en-US" smtClean="0"/>
              <a:t>10/15/2020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l-GR"/>
              <a:t>Γκουντούρα Ανθή                                                3ο Εσπερινό ΕΠΑΛ Λάρισας</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optraveller.gr/go/europe/spain/barcelona/axiotheata/" TargetMode="External"/><Relationship Id="rId2" Type="http://schemas.openxmlformats.org/officeDocument/2006/relationships/hyperlink" Target="https://el.wikipedia.org/wiki/%CE%99%CF%83%CF%84%CE%BF%CE%BB%CF%8C%CE%B3%CE%B9%CE%B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020389" y="496388"/>
            <a:ext cx="10006148" cy="3701142"/>
          </a:xfrm>
        </p:spPr>
        <p:txBody>
          <a:bodyPr>
            <a:normAutofit fontScale="90000"/>
          </a:bodyPr>
          <a:lstStyle/>
          <a:p>
            <a:pPr algn="ctr"/>
            <a:br>
              <a:rPr lang="el-GR" b="1" dirty="0"/>
            </a:br>
            <a:br>
              <a:rPr lang="el-GR" b="1" dirty="0"/>
            </a:br>
            <a:r>
              <a:rPr lang="el-GR" sz="4900" b="1" dirty="0">
                <a:latin typeface="Comic Sans MS" panose="030F0702030302020204" pitchFamily="66" charset="0"/>
              </a:rPr>
              <a:t>ΑΝΑΠΤΥΞΗ ΚΑΙ ΣΧΕΔΙΑΣΗ ΙΣΤΟΤΟΠΩΝ</a:t>
            </a:r>
            <a:br>
              <a:rPr lang="el-GR" b="1" dirty="0">
                <a:latin typeface="Comic Sans MS" panose="030F0702030302020204" pitchFamily="66" charset="0"/>
              </a:rPr>
            </a:br>
            <a:r>
              <a:rPr lang="el-GR" sz="3600" dirty="0">
                <a:latin typeface="Comic Sans MS" panose="030F0702030302020204" pitchFamily="66" charset="0"/>
              </a:rPr>
              <a:t>Β’ τάξη Πληροφορικής</a:t>
            </a:r>
            <a:br>
              <a:rPr lang="el-GR" dirty="0"/>
            </a:br>
            <a:endParaRPr lang="el-GR" dirty="0"/>
          </a:p>
        </p:txBody>
      </p:sp>
      <p:sp>
        <p:nvSpPr>
          <p:cNvPr id="3" name="Υπότιτλος 2"/>
          <p:cNvSpPr>
            <a:spLocks noGrp="1"/>
          </p:cNvSpPr>
          <p:nvPr>
            <p:ph type="subTitle" idx="1"/>
          </p:nvPr>
        </p:nvSpPr>
        <p:spPr>
          <a:xfrm>
            <a:off x="2168435" y="4080693"/>
            <a:ext cx="8915399" cy="1126283"/>
          </a:xfrm>
        </p:spPr>
        <p:txBody>
          <a:bodyPr>
            <a:normAutofit/>
          </a:bodyPr>
          <a:lstStyle/>
          <a:p>
            <a:r>
              <a:rPr lang="el-GR" sz="2400" b="1" dirty="0">
                <a:solidFill>
                  <a:schemeClr val="accent1"/>
                </a:solidFill>
                <a:latin typeface="Comic Sans MS" panose="030F0702030302020204" pitchFamily="66" charset="0"/>
              </a:rPr>
              <a:t>3</a:t>
            </a:r>
            <a:r>
              <a:rPr lang="el-GR" sz="2400" b="1" baseline="30000" dirty="0">
                <a:solidFill>
                  <a:schemeClr val="accent1"/>
                </a:solidFill>
                <a:latin typeface="Comic Sans MS" panose="030F0702030302020204" pitchFamily="66" charset="0"/>
              </a:rPr>
              <a:t>ο</a:t>
            </a:r>
            <a:r>
              <a:rPr lang="el-GR" sz="2400" b="1" dirty="0">
                <a:solidFill>
                  <a:schemeClr val="accent1"/>
                </a:solidFill>
                <a:latin typeface="Comic Sans MS" panose="030F0702030302020204" pitchFamily="66" charset="0"/>
              </a:rPr>
              <a:t> ΕΣΠΕΡΙΝΟ ΕΠΑΛ ΛΑΡΙΣΑΣ</a:t>
            </a:r>
          </a:p>
          <a:p>
            <a:r>
              <a:rPr lang="el-GR" sz="2400" b="1" dirty="0">
                <a:solidFill>
                  <a:schemeClr val="accent1"/>
                </a:solidFill>
                <a:latin typeface="Comic Sans MS" panose="030F0702030302020204" pitchFamily="66" charset="0"/>
              </a:rPr>
              <a:t>Γκουντούρα Ανθή</a:t>
            </a:r>
            <a:endParaRPr lang="el-GR" sz="2400" b="1" dirty="0">
              <a:latin typeface="Comic Sans MS" panose="030F0702030302020204" pitchFamily="66" charset="0"/>
            </a:endParaRPr>
          </a:p>
        </p:txBody>
      </p:sp>
      <p:sp>
        <p:nvSpPr>
          <p:cNvPr id="4" name="Θέση υποσέλιδου 3"/>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107470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529806" y="1152907"/>
            <a:ext cx="3662194" cy="1532485"/>
          </a:xfrm>
        </p:spPr>
        <p:txBody>
          <a:bodyPr>
            <a:noAutofit/>
          </a:bodyPr>
          <a:lstStyle/>
          <a:p>
            <a:pPr marL="0" indent="0">
              <a:buNone/>
            </a:pPr>
            <a:r>
              <a:rPr lang="el-GR" sz="2000" dirty="0">
                <a:latin typeface="Comic Sans MS" panose="030F0702030302020204" pitchFamily="66" charset="0"/>
              </a:rPr>
              <a:t>Αν το </a:t>
            </a:r>
            <a:r>
              <a:rPr lang="en-US" sz="2000" dirty="0">
                <a:latin typeface="Comic Sans MS" panose="030F0702030302020204" pitchFamily="66" charset="0"/>
              </a:rPr>
              <a:t>gadget </a:t>
            </a:r>
            <a:r>
              <a:rPr lang="el-GR" sz="2000" dirty="0">
                <a:latin typeface="Comic Sans MS" panose="030F0702030302020204" pitchFamily="66" charset="0"/>
              </a:rPr>
              <a:t>Σελίδες στη διάταξη από το </a:t>
            </a:r>
            <a:r>
              <a:rPr lang="en-US" sz="2000" dirty="0">
                <a:latin typeface="Comic Sans MS" panose="030F0702030302020204" pitchFamily="66" charset="0"/>
              </a:rPr>
              <a:t>sidebar-right-</a:t>
            </a:r>
            <a:r>
              <a:rPr lang="el-GR" sz="2000" dirty="0">
                <a:latin typeface="Comic Sans MS" panose="030F0702030302020204" pitchFamily="66" charset="0"/>
              </a:rPr>
              <a:t>1 το σύρετε πάνω τότε οι Σελίδες θα φαίνονται ως μενού επιλογών</a:t>
            </a:r>
          </a:p>
        </p:txBody>
      </p:sp>
      <p:sp>
        <p:nvSpPr>
          <p:cNvPr id="4" name="Θέση υποσέλιδου 3"/>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6" name="Εικόνα 5"/>
          <p:cNvPicPr>
            <a:picLocks noChangeAspect="1"/>
          </p:cNvPicPr>
          <p:nvPr/>
        </p:nvPicPr>
        <p:blipFill>
          <a:blip r:embed="rId2"/>
          <a:stretch>
            <a:fillRect/>
          </a:stretch>
        </p:blipFill>
        <p:spPr>
          <a:xfrm>
            <a:off x="1311579" y="1267794"/>
            <a:ext cx="7218227" cy="4868014"/>
          </a:xfrm>
          <a:prstGeom prst="rect">
            <a:avLst/>
          </a:prstGeom>
        </p:spPr>
      </p:pic>
      <p:pic>
        <p:nvPicPr>
          <p:cNvPr id="7" name="Εικόνα 6"/>
          <p:cNvPicPr>
            <a:picLocks noChangeAspect="1"/>
          </p:cNvPicPr>
          <p:nvPr/>
        </p:nvPicPr>
        <p:blipFill>
          <a:blip r:embed="rId3"/>
          <a:stretch>
            <a:fillRect/>
          </a:stretch>
        </p:blipFill>
        <p:spPr>
          <a:xfrm>
            <a:off x="8529806" y="2781920"/>
            <a:ext cx="3662194" cy="3261829"/>
          </a:xfrm>
          <a:prstGeom prst="rect">
            <a:avLst/>
          </a:prstGeom>
        </p:spPr>
      </p:pic>
      <p:cxnSp>
        <p:nvCxnSpPr>
          <p:cNvPr id="8" name="Ευθύγραμμο βέλος σύνδεσης 7"/>
          <p:cNvCxnSpPr/>
          <p:nvPr/>
        </p:nvCxnSpPr>
        <p:spPr>
          <a:xfrm flipH="1">
            <a:off x="2984745" y="2354149"/>
            <a:ext cx="5845746" cy="11279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H="1">
            <a:off x="9248504" y="1994263"/>
            <a:ext cx="1026433" cy="22903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Τίτλος 3"/>
          <p:cNvSpPr>
            <a:spLocks noGrp="1"/>
          </p:cNvSpPr>
          <p:nvPr>
            <p:ph type="title"/>
          </p:nvPr>
        </p:nvSpPr>
        <p:spPr>
          <a:xfrm>
            <a:off x="1132114" y="-35226"/>
            <a:ext cx="10860177" cy="823008"/>
          </a:xfrm>
        </p:spPr>
        <p:txBody>
          <a:bodyPr>
            <a:normAutofit fontScale="90000"/>
          </a:bodyPr>
          <a:lstStyle/>
          <a:p>
            <a:r>
              <a:rPr lang="el-GR" sz="4400" dirty="0">
                <a:latin typeface="Comic Sans MS" panose="030F0702030302020204" pitchFamily="66" charset="0"/>
              </a:rPr>
              <a:t>Εμφανίστε Σελίδες ως </a:t>
            </a:r>
            <a:r>
              <a:rPr lang="en-US" sz="4400" dirty="0">
                <a:latin typeface="Comic Sans MS" panose="030F0702030302020204" pitchFamily="66" charset="0"/>
              </a:rPr>
              <a:t>menu </a:t>
            </a:r>
            <a:r>
              <a:rPr lang="el-GR" sz="4400" dirty="0">
                <a:latin typeface="Comic Sans MS" panose="030F0702030302020204" pitchFamily="66" charset="0"/>
              </a:rPr>
              <a:t>στο ιστολόγιό σας </a:t>
            </a:r>
          </a:p>
        </p:txBody>
      </p:sp>
    </p:spTree>
    <p:extLst>
      <p:ext uri="{BB962C8B-B14F-4D97-AF65-F5344CB8AC3E}">
        <p14:creationId xmlns:p14="http://schemas.microsoft.com/office/powerpoint/2010/main" val="107763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506788" y="1489165"/>
            <a:ext cx="4589417" cy="5011767"/>
          </a:xfrm>
        </p:spPr>
        <p:txBody>
          <a:bodyPr>
            <a:normAutofit/>
          </a:bodyPr>
          <a:lstStyle/>
          <a:p>
            <a:pPr marL="0" indent="0">
              <a:buNone/>
            </a:pPr>
            <a:r>
              <a:rPr lang="el-GR" sz="2000" dirty="0">
                <a:latin typeface="Comic Sans MS" panose="030F0702030302020204" pitchFamily="66" charset="0"/>
              </a:rPr>
              <a:t>Στην καρτέλα σχεδίασης επιλέξτε από αριστερά </a:t>
            </a:r>
            <a:r>
              <a:rPr lang="el-GR" sz="2000" dirty="0">
                <a:solidFill>
                  <a:srgbClr val="C00000"/>
                </a:solidFill>
                <a:latin typeface="Comic Sans MS" panose="030F0702030302020204" pitchFamily="66" charset="0"/>
              </a:rPr>
              <a:t>Θέμα</a:t>
            </a:r>
            <a:r>
              <a:rPr lang="el-GR" sz="2000" dirty="0">
                <a:latin typeface="Comic Sans MS" panose="030F0702030302020204" pitchFamily="66" charset="0"/>
              </a:rPr>
              <a:t>.  Σας δείχνει μια προβολή του ιστολογίου σας για υπολογιστή και μια για κινητό.</a:t>
            </a:r>
          </a:p>
          <a:p>
            <a:pPr marL="0" indent="0">
              <a:buNone/>
            </a:pPr>
            <a:r>
              <a:rPr lang="el-GR" sz="2000" dirty="0">
                <a:latin typeface="Comic Sans MS" panose="030F0702030302020204" pitchFamily="66" charset="0"/>
              </a:rPr>
              <a:t>Οι προχωρημένοι χρήστες που κατέχουν  γνώσεις </a:t>
            </a:r>
            <a:r>
              <a:rPr lang="en-US" sz="2000" dirty="0">
                <a:latin typeface="Comic Sans MS" panose="030F0702030302020204" pitchFamily="66" charset="0"/>
              </a:rPr>
              <a:t>HTML </a:t>
            </a:r>
            <a:r>
              <a:rPr lang="el-GR" sz="2000" dirty="0">
                <a:latin typeface="Comic Sans MS" panose="030F0702030302020204" pitchFamily="66" charset="0"/>
              </a:rPr>
              <a:t>μπορούν  να πατήσουν στην αντίστοιχη επιλογή και να κάνουν αλλαγές στον κώδικα.</a:t>
            </a:r>
          </a:p>
          <a:p>
            <a:pPr marL="0" indent="0">
              <a:buNone/>
            </a:pPr>
            <a:r>
              <a:rPr lang="el-GR" sz="2000" dirty="0">
                <a:latin typeface="Comic Sans MS" panose="030F0702030302020204" pitchFamily="66" charset="0"/>
              </a:rPr>
              <a:t>Οι απλοί χρήστες Επιλέξτε Προσαρμογή για να κάνετε αλλαγές στο φόντο,  στις γραμματοσειρές, στο εύρος των παραθύρων, στη διάταξη κλπ. </a:t>
            </a:r>
          </a:p>
          <a:p>
            <a:pPr marL="0" indent="0">
              <a:buNone/>
            </a:pPr>
            <a:endParaRPr lang="el-GR" sz="2000" dirty="0">
              <a:latin typeface="Comic Sans MS" panose="030F0702030302020204" pitchFamily="66" charset="0"/>
            </a:endParaRPr>
          </a:p>
        </p:txBody>
      </p:sp>
      <p:sp>
        <p:nvSpPr>
          <p:cNvPr id="4" name="Θέση υποσέλιδου 3"/>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Τίτλος 3"/>
          <p:cNvSpPr>
            <a:spLocks noGrp="1"/>
          </p:cNvSpPr>
          <p:nvPr>
            <p:ph type="title"/>
          </p:nvPr>
        </p:nvSpPr>
        <p:spPr>
          <a:xfrm>
            <a:off x="1523999" y="147336"/>
            <a:ext cx="10972800" cy="823008"/>
          </a:xfrm>
        </p:spPr>
        <p:txBody>
          <a:bodyPr>
            <a:normAutofit/>
          </a:bodyPr>
          <a:lstStyle/>
          <a:p>
            <a:r>
              <a:rPr lang="el-GR" sz="4400" dirty="0">
                <a:latin typeface="Comic Sans MS" panose="030F0702030302020204" pitchFamily="66" charset="0"/>
              </a:rPr>
              <a:t>Προσαρμόστε  το θέμα </a:t>
            </a:r>
            <a:r>
              <a:rPr lang="en-US" sz="4400" dirty="0">
                <a:latin typeface="Comic Sans MS" panose="030F0702030302020204" pitchFamily="66" charset="0"/>
              </a:rPr>
              <a:t> </a:t>
            </a:r>
            <a:r>
              <a:rPr lang="el-GR" sz="4400" dirty="0">
                <a:latin typeface="Comic Sans MS" panose="030F0702030302020204" pitchFamily="66" charset="0"/>
              </a:rPr>
              <a:t>στο ιστολόγιό σας </a:t>
            </a:r>
          </a:p>
        </p:txBody>
      </p:sp>
      <p:pic>
        <p:nvPicPr>
          <p:cNvPr id="8" name="Εικόνα 7"/>
          <p:cNvPicPr>
            <a:picLocks noChangeAspect="1"/>
          </p:cNvPicPr>
          <p:nvPr/>
        </p:nvPicPr>
        <p:blipFill>
          <a:blip r:embed="rId2"/>
          <a:stretch>
            <a:fillRect/>
          </a:stretch>
        </p:blipFill>
        <p:spPr>
          <a:xfrm>
            <a:off x="1523999" y="1250092"/>
            <a:ext cx="5843452" cy="4881018"/>
          </a:xfrm>
          <a:prstGeom prst="rect">
            <a:avLst/>
          </a:prstGeom>
        </p:spPr>
      </p:pic>
    </p:spTree>
    <p:extLst>
      <p:ext uri="{BB962C8B-B14F-4D97-AF65-F5344CB8AC3E}">
        <p14:creationId xmlns:p14="http://schemas.microsoft.com/office/powerpoint/2010/main" val="4127406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030275" y="3940587"/>
            <a:ext cx="9978846" cy="2686635"/>
          </a:xfrm>
        </p:spPr>
        <p:txBody>
          <a:bodyPr>
            <a:noAutofit/>
          </a:bodyPr>
          <a:lstStyle/>
          <a:p>
            <a:pPr marL="0" indent="0">
              <a:buNone/>
            </a:pPr>
            <a:r>
              <a:rPr lang="el-GR" sz="2000" dirty="0">
                <a:latin typeface="Comic Sans MS" panose="030F0702030302020204" pitchFamily="66" charset="0"/>
              </a:rPr>
              <a:t>Από την καρτέλα Προσαρμογή επιλέξτε Φόντο</a:t>
            </a:r>
          </a:p>
          <a:p>
            <a:r>
              <a:rPr lang="el-GR" sz="2000" dirty="0">
                <a:latin typeface="Comic Sans MS" panose="030F0702030302020204" pitchFamily="66" charset="0"/>
              </a:rPr>
              <a:t> Μπορείτε να </a:t>
            </a:r>
            <a:r>
              <a:rPr lang="el-GR" sz="2000" dirty="0" err="1">
                <a:latin typeface="Comic Sans MS" panose="030F0702030302020204" pitchFamily="66" charset="0"/>
              </a:rPr>
              <a:t>κανετε</a:t>
            </a:r>
            <a:r>
              <a:rPr lang="el-GR" sz="2000" dirty="0">
                <a:latin typeface="Comic Sans MS" panose="030F0702030302020204" pitchFamily="66" charset="0"/>
              </a:rPr>
              <a:t> κλικ στο βέλος δίπλα από την εικόνα φόντου  και να επιλέξετε για φόντο μια από τις εικόνες που υπάρχουν σε κατηγορίες ή να επιλέξετε Μεταφόρτωση αρχείου και να τοποθετήσετε ως φόντο μια δική σας εικόνα</a:t>
            </a:r>
          </a:p>
          <a:p>
            <a:r>
              <a:rPr lang="el-GR" sz="2000" dirty="0">
                <a:latin typeface="Comic Sans MS" panose="030F0702030302020204" pitchFamily="66" charset="0"/>
              </a:rPr>
              <a:t>Αντί για εικόνα μπορείτε να αλλάξετε απλά το χρώμα του φόντου σας από το Κύριο Θέμα χρώματος</a:t>
            </a:r>
          </a:p>
          <a:p>
            <a:r>
              <a:rPr lang="el-GR" sz="2000" dirty="0">
                <a:latin typeface="Comic Sans MS" panose="030F0702030302020204" pitchFamily="66" charset="0"/>
              </a:rPr>
              <a:t>Στο τέλος να επιλέξετε </a:t>
            </a:r>
            <a:r>
              <a:rPr lang="el-GR" sz="2000" dirty="0">
                <a:solidFill>
                  <a:srgbClr val="C00000"/>
                </a:solidFill>
                <a:latin typeface="Comic Sans MS" panose="030F0702030302020204" pitchFamily="66" charset="0"/>
              </a:rPr>
              <a:t>Εφαρμογή στο ιστολόγιο.</a:t>
            </a:r>
          </a:p>
          <a:p>
            <a:endParaRPr lang="el-GR" sz="2000" dirty="0">
              <a:latin typeface="Comic Sans MS" panose="030F0702030302020204" pitchFamily="66" charset="0"/>
            </a:endParaRPr>
          </a:p>
        </p:txBody>
      </p:sp>
      <p:sp>
        <p:nvSpPr>
          <p:cNvPr id="4" name="Θέση υποσέλιδου 3"/>
          <p:cNvSpPr>
            <a:spLocks noGrp="1"/>
          </p:cNvSpPr>
          <p:nvPr>
            <p:ph type="ftr" sz="quarter" idx="11"/>
          </p:nvPr>
        </p:nvSpPr>
        <p:spPr>
          <a:xfrm>
            <a:off x="7979818" y="6444659"/>
            <a:ext cx="7619999"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Εικόνα 5"/>
          <p:cNvPicPr>
            <a:picLocks noChangeAspect="1"/>
          </p:cNvPicPr>
          <p:nvPr/>
        </p:nvPicPr>
        <p:blipFill>
          <a:blip r:embed="rId2"/>
          <a:stretch>
            <a:fillRect/>
          </a:stretch>
        </p:blipFill>
        <p:spPr>
          <a:xfrm>
            <a:off x="2030274" y="1127718"/>
            <a:ext cx="9378399" cy="2812869"/>
          </a:xfrm>
          <a:prstGeom prst="rect">
            <a:avLst/>
          </a:prstGeom>
        </p:spPr>
      </p:pic>
      <p:sp>
        <p:nvSpPr>
          <p:cNvPr id="7" name="Τίτλος 3"/>
          <p:cNvSpPr>
            <a:spLocks noGrp="1"/>
          </p:cNvSpPr>
          <p:nvPr>
            <p:ph type="title"/>
          </p:nvPr>
        </p:nvSpPr>
        <p:spPr>
          <a:xfrm>
            <a:off x="1523999" y="147336"/>
            <a:ext cx="10972800" cy="823008"/>
          </a:xfrm>
        </p:spPr>
        <p:txBody>
          <a:bodyPr>
            <a:normAutofit/>
          </a:bodyPr>
          <a:lstStyle/>
          <a:p>
            <a:r>
              <a:rPr lang="el-GR" sz="4400" dirty="0">
                <a:latin typeface="Comic Sans MS" panose="030F0702030302020204" pitchFamily="66" charset="0"/>
              </a:rPr>
              <a:t>Προσαρμόστε  το φόντο </a:t>
            </a:r>
            <a:r>
              <a:rPr lang="en-US" sz="4400" dirty="0">
                <a:latin typeface="Comic Sans MS" panose="030F0702030302020204" pitchFamily="66" charset="0"/>
              </a:rPr>
              <a:t> </a:t>
            </a:r>
            <a:r>
              <a:rPr lang="el-GR" sz="4400" dirty="0">
                <a:latin typeface="Comic Sans MS" panose="030F0702030302020204" pitchFamily="66" charset="0"/>
              </a:rPr>
              <a:t>στο ιστολόγιό σας </a:t>
            </a:r>
          </a:p>
        </p:txBody>
      </p:sp>
      <p:cxnSp>
        <p:nvCxnSpPr>
          <p:cNvPr id="9" name="Ευθύγραμμο βέλος σύνδεσης 8"/>
          <p:cNvCxnSpPr/>
          <p:nvPr/>
        </p:nvCxnSpPr>
        <p:spPr>
          <a:xfrm flipH="1" flipV="1">
            <a:off x="4750066" y="2128510"/>
            <a:ext cx="1444546" cy="22977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H="1" flipV="1">
            <a:off x="5931348" y="1967517"/>
            <a:ext cx="5206915" cy="35058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545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86196" y="5181600"/>
            <a:ext cx="9718416" cy="1219200"/>
          </a:xfrm>
        </p:spPr>
        <p:txBody>
          <a:bodyPr>
            <a:normAutofit fontScale="85000" lnSpcReduction="20000"/>
          </a:bodyPr>
          <a:lstStyle/>
          <a:p>
            <a:pPr marL="0" indent="0">
              <a:buNone/>
            </a:pPr>
            <a:r>
              <a:rPr lang="el-GR" sz="2000" dirty="0">
                <a:latin typeface="Comic Sans MS" panose="030F0702030302020204" pitchFamily="66" charset="0"/>
              </a:rPr>
              <a:t>Το θέμα </a:t>
            </a:r>
            <a:r>
              <a:rPr lang="el-GR" sz="2000" b="1" dirty="0">
                <a:latin typeface="Comic Sans MS" panose="030F0702030302020204" pitchFamily="66" charset="0"/>
              </a:rPr>
              <a:t>Απλό</a:t>
            </a:r>
            <a:r>
              <a:rPr lang="el-GR" sz="2000" dirty="0">
                <a:latin typeface="Comic Sans MS" panose="030F0702030302020204" pitchFamily="66" charset="0"/>
              </a:rPr>
              <a:t> που είχε επιλεχθεί, αποτελείται από ένα κύριο παράθυρο που εμφανίζονται οι αναρτήσεις και ένα πλαϊνό δεξί</a:t>
            </a:r>
            <a:r>
              <a:rPr lang="en-US" sz="2000" dirty="0">
                <a:latin typeface="Comic Sans MS" panose="030F0702030302020204" pitchFamily="66" charset="0"/>
              </a:rPr>
              <a:t> (sidebar-right)</a:t>
            </a:r>
            <a:r>
              <a:rPr lang="el-GR" sz="2000" dirty="0">
                <a:latin typeface="Comic Sans MS" panose="030F0702030302020204" pitchFamily="66" charset="0"/>
              </a:rPr>
              <a:t> στο οποίο τοποθετήθηκαν κάποια </a:t>
            </a:r>
            <a:r>
              <a:rPr lang="en-US" sz="2000" dirty="0">
                <a:latin typeface="Comic Sans MS" panose="030F0702030302020204" pitchFamily="66" charset="0"/>
              </a:rPr>
              <a:t>gadgets. </a:t>
            </a:r>
            <a:r>
              <a:rPr lang="el-GR" sz="2000" dirty="0">
                <a:latin typeface="Comic Sans MS" panose="030F0702030302020204" pitchFamily="66" charset="0"/>
              </a:rPr>
              <a:t>Τα παράθυρα αυτά έχουν εξ ορισμού συγκεκριμένο εύρος το οποίο μπορεί να ρυθμιστεί και τα παράθυρα αυτά να μεγαλώσουν ή να μικρύνουν. Αυτό γίνεται σέρνοντας δεξιά ή αριστερά τον δρομέα του αντίστοιχου παραθύρου. Στο τέλος να επιλέγετε </a:t>
            </a:r>
            <a:r>
              <a:rPr lang="el-GR" sz="2000" dirty="0">
                <a:solidFill>
                  <a:srgbClr val="C00000"/>
                </a:solidFill>
                <a:latin typeface="Comic Sans MS" panose="030F0702030302020204" pitchFamily="66" charset="0"/>
              </a:rPr>
              <a:t>Εφαρμογή στο ιστολόγιο.</a:t>
            </a:r>
          </a:p>
          <a:p>
            <a:pPr marL="0" indent="0">
              <a:buNone/>
            </a:pPr>
            <a:endParaRPr lang="el-GR" sz="2000" dirty="0">
              <a:latin typeface="Comic Sans MS" panose="030F0702030302020204" pitchFamily="66" charset="0"/>
            </a:endParaRPr>
          </a:p>
        </p:txBody>
      </p:sp>
      <p:sp>
        <p:nvSpPr>
          <p:cNvPr id="4" name="Θέση υποσέλιδου 3"/>
          <p:cNvSpPr>
            <a:spLocks noGrp="1"/>
          </p:cNvSpPr>
          <p:nvPr>
            <p:ph type="ftr" sz="quarter" idx="11"/>
          </p:nvPr>
        </p:nvSpPr>
        <p:spPr>
          <a:xfrm>
            <a:off x="2563086" y="6492875"/>
            <a:ext cx="7619999"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13</a:t>
            </a:fld>
            <a:endParaRPr lang="en-US" dirty="0"/>
          </a:p>
        </p:txBody>
      </p:sp>
      <p:sp>
        <p:nvSpPr>
          <p:cNvPr id="6" name="Τίτλος 3"/>
          <p:cNvSpPr>
            <a:spLocks noGrp="1"/>
          </p:cNvSpPr>
          <p:nvPr>
            <p:ph type="title"/>
          </p:nvPr>
        </p:nvSpPr>
        <p:spPr>
          <a:xfrm>
            <a:off x="1311579" y="30688"/>
            <a:ext cx="10972800" cy="823008"/>
          </a:xfrm>
        </p:spPr>
        <p:txBody>
          <a:bodyPr>
            <a:normAutofit/>
          </a:bodyPr>
          <a:lstStyle/>
          <a:p>
            <a:r>
              <a:rPr lang="el-GR" sz="4400" dirty="0">
                <a:latin typeface="Comic Sans MS" panose="030F0702030302020204" pitchFamily="66" charset="0"/>
              </a:rPr>
              <a:t>Προσαρμόστε  το εύρος </a:t>
            </a:r>
            <a:r>
              <a:rPr lang="en-US" sz="4400" dirty="0">
                <a:latin typeface="Comic Sans MS" panose="030F0702030302020204" pitchFamily="66" charset="0"/>
              </a:rPr>
              <a:t> </a:t>
            </a:r>
            <a:r>
              <a:rPr lang="el-GR" sz="4400" dirty="0">
                <a:latin typeface="Comic Sans MS" panose="030F0702030302020204" pitchFamily="66" charset="0"/>
              </a:rPr>
              <a:t>στο ιστολόγιό σας </a:t>
            </a:r>
          </a:p>
        </p:txBody>
      </p:sp>
      <p:pic>
        <p:nvPicPr>
          <p:cNvPr id="2" name="Εικόνα 1"/>
          <p:cNvPicPr>
            <a:picLocks noChangeAspect="1"/>
          </p:cNvPicPr>
          <p:nvPr/>
        </p:nvPicPr>
        <p:blipFill>
          <a:blip r:embed="rId2"/>
          <a:stretch>
            <a:fillRect/>
          </a:stretch>
        </p:blipFill>
        <p:spPr>
          <a:xfrm>
            <a:off x="1786196" y="970344"/>
            <a:ext cx="10023566" cy="4040521"/>
          </a:xfrm>
          <a:prstGeom prst="rect">
            <a:avLst/>
          </a:prstGeom>
        </p:spPr>
      </p:pic>
      <p:sp>
        <p:nvSpPr>
          <p:cNvPr id="8" name="Επεξήγηση με γραμμή 2 7"/>
          <p:cNvSpPr/>
          <p:nvPr/>
        </p:nvSpPr>
        <p:spPr>
          <a:xfrm>
            <a:off x="7593874" y="1445622"/>
            <a:ext cx="3796937" cy="609600"/>
          </a:xfrm>
          <a:prstGeom prst="borderCallout2">
            <a:avLst>
              <a:gd name="adj1" fmla="val 30179"/>
              <a:gd name="adj2" fmla="val 959"/>
              <a:gd name="adj3" fmla="val -12678"/>
              <a:gd name="adj4" fmla="val -17109"/>
              <a:gd name="adj5" fmla="val 11073"/>
              <a:gd name="adj6" fmla="val -553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Comic Sans MS" panose="030F0702030302020204" pitchFamily="66" charset="0"/>
              </a:rPr>
              <a:t>Σέρνοντας δεξιά ή αριστερά το δρομέα μεταβάλλεται πλάτος του παραθύρου ολόκληρου του ιστολογίου</a:t>
            </a:r>
          </a:p>
        </p:txBody>
      </p:sp>
      <p:sp>
        <p:nvSpPr>
          <p:cNvPr id="9" name="Επεξήγηση με γραμμή 2 8"/>
          <p:cNvSpPr/>
          <p:nvPr/>
        </p:nvSpPr>
        <p:spPr>
          <a:xfrm>
            <a:off x="7593873" y="2225957"/>
            <a:ext cx="3587933" cy="609600"/>
          </a:xfrm>
          <a:prstGeom prst="borderCallout2">
            <a:avLst>
              <a:gd name="adj1" fmla="val 30179"/>
              <a:gd name="adj2" fmla="val 959"/>
              <a:gd name="adj3" fmla="val 20179"/>
              <a:gd name="adj4" fmla="val -24632"/>
              <a:gd name="adj5" fmla="val -3213"/>
              <a:gd name="adj6" fmla="val -480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Comic Sans MS" panose="030F0702030302020204" pitchFamily="66" charset="0"/>
              </a:rPr>
              <a:t>Σέρνοντας δεξιά ή αριστερά το δρομέα μεταβάλλεται πλάτος του </a:t>
            </a:r>
            <a:r>
              <a:rPr lang="en-US" sz="1400" dirty="0">
                <a:latin typeface="Comic Sans MS" panose="030F0702030302020204" pitchFamily="66" charset="0"/>
              </a:rPr>
              <a:t>sidebar-right</a:t>
            </a:r>
            <a:r>
              <a:rPr lang="el-GR" sz="1400" dirty="0">
                <a:latin typeface="Comic Sans MS" panose="030F0702030302020204" pitchFamily="66" charset="0"/>
              </a:rPr>
              <a:t> </a:t>
            </a:r>
            <a:endParaRPr lang="el-GR" sz="1400" dirty="0"/>
          </a:p>
        </p:txBody>
      </p:sp>
    </p:spTree>
    <p:extLst>
      <p:ext uri="{BB962C8B-B14F-4D97-AF65-F5344CB8AC3E}">
        <p14:creationId xmlns:p14="http://schemas.microsoft.com/office/powerpoint/2010/main" val="261975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19496" y="4876347"/>
            <a:ext cx="10615749" cy="1703859"/>
          </a:xfrm>
        </p:spPr>
        <p:txBody>
          <a:bodyPr>
            <a:normAutofit fontScale="92500" lnSpcReduction="10000"/>
          </a:bodyPr>
          <a:lstStyle/>
          <a:p>
            <a:pPr marL="0" indent="0">
              <a:buNone/>
            </a:pPr>
            <a:r>
              <a:rPr lang="el-GR" sz="2000" dirty="0">
                <a:latin typeface="Comic Sans MS" panose="030F0702030302020204" pitchFamily="66" charset="0"/>
              </a:rPr>
              <a:t>Μπορείτε να αλλάξετε τη διάταξη του ιστολογίου σας επιλέγοντας τη μορφή που θέλετε να έχει. Το θέμα </a:t>
            </a:r>
            <a:r>
              <a:rPr lang="el-GR" sz="2000" b="1" dirty="0">
                <a:latin typeface="Comic Sans MS" panose="030F0702030302020204" pitchFamily="66" charset="0"/>
              </a:rPr>
              <a:t>Απλό</a:t>
            </a:r>
            <a:r>
              <a:rPr lang="el-GR" sz="2000" dirty="0">
                <a:latin typeface="Comic Sans MS" panose="030F0702030302020204" pitchFamily="66" charset="0"/>
              </a:rPr>
              <a:t> που είχε επιλεχθεί, έχει την διάταξη που  φαίνεται τσεκαρισμένη. Δηλαδή αποτελείτε από την κεφαλίδα, το κύριο παράθυρο αριστερά, την πλαϊνή δεξιά μπάρα και το υποσέλιδο με δυο στοιχεία. Μπορείτε να επιλέξετε όποια μορφή διάταξης σας βολεύει, π.χ. με δυο πλαϊνές μπάρες αριστερά και δεξιά, ή μια μόνο αριστερά ή δυο από δεξιά κλπ. Στο τέλος να επιλέγετε </a:t>
            </a:r>
            <a:r>
              <a:rPr lang="el-GR" sz="2000" dirty="0">
                <a:solidFill>
                  <a:srgbClr val="C00000"/>
                </a:solidFill>
                <a:latin typeface="Comic Sans MS" panose="030F0702030302020204" pitchFamily="66" charset="0"/>
              </a:rPr>
              <a:t>Εφαρμογή στο ιστολόγιο.</a:t>
            </a:r>
          </a:p>
          <a:p>
            <a:pPr marL="0" indent="0">
              <a:buNone/>
            </a:pPr>
            <a:endParaRPr lang="el-GR" sz="2000" dirty="0">
              <a:latin typeface="Comic Sans MS" panose="030F0702030302020204" pitchFamily="66" charset="0"/>
            </a:endParaRPr>
          </a:p>
        </p:txBody>
      </p:sp>
      <p:sp>
        <p:nvSpPr>
          <p:cNvPr id="4" name="Θέση υποσέλιδου 3"/>
          <p:cNvSpPr>
            <a:spLocks noGrp="1"/>
          </p:cNvSpPr>
          <p:nvPr>
            <p:ph type="ftr" sz="quarter" idx="11"/>
          </p:nvPr>
        </p:nvSpPr>
        <p:spPr>
          <a:xfrm>
            <a:off x="2658880" y="6472687"/>
            <a:ext cx="7619999"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Τίτλος 3"/>
          <p:cNvSpPr>
            <a:spLocks noGrp="1"/>
          </p:cNvSpPr>
          <p:nvPr>
            <p:ph type="title"/>
          </p:nvPr>
        </p:nvSpPr>
        <p:spPr>
          <a:xfrm>
            <a:off x="1506582" y="0"/>
            <a:ext cx="10972800" cy="1359247"/>
          </a:xfrm>
        </p:spPr>
        <p:txBody>
          <a:bodyPr>
            <a:normAutofit fontScale="90000"/>
          </a:bodyPr>
          <a:lstStyle/>
          <a:p>
            <a:r>
              <a:rPr lang="el-GR" sz="4400" dirty="0">
                <a:latin typeface="Comic Sans MS" panose="030F0702030302020204" pitchFamily="66" charset="0"/>
              </a:rPr>
              <a:t>Προσαρμόστε  το διάταξη των παραθύρων στο ιστολόγιό σας </a:t>
            </a:r>
          </a:p>
        </p:txBody>
      </p:sp>
      <p:pic>
        <p:nvPicPr>
          <p:cNvPr id="2" name="Εικόνα 1"/>
          <p:cNvPicPr>
            <a:picLocks noChangeAspect="1"/>
          </p:cNvPicPr>
          <p:nvPr/>
        </p:nvPicPr>
        <p:blipFill>
          <a:blip r:embed="rId2"/>
          <a:stretch>
            <a:fillRect/>
          </a:stretch>
        </p:blipFill>
        <p:spPr>
          <a:xfrm>
            <a:off x="1311580" y="1236617"/>
            <a:ext cx="10723666" cy="3588850"/>
          </a:xfrm>
          <a:prstGeom prst="rect">
            <a:avLst/>
          </a:prstGeom>
        </p:spPr>
      </p:pic>
      <p:cxnSp>
        <p:nvCxnSpPr>
          <p:cNvPr id="8" name="Ευθύγραμμο βέλος σύνδεσης 7"/>
          <p:cNvCxnSpPr/>
          <p:nvPr/>
        </p:nvCxnSpPr>
        <p:spPr>
          <a:xfrm flipH="1" flipV="1">
            <a:off x="3492137" y="2072640"/>
            <a:ext cx="5390607" cy="32395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H="1" flipV="1">
            <a:off x="2878183" y="2434926"/>
            <a:ext cx="1937657" cy="36271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H="1" flipV="1">
            <a:off x="3235235" y="2357008"/>
            <a:ext cx="3884023" cy="3782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H="1" flipV="1">
            <a:off x="4096444" y="1916345"/>
            <a:ext cx="4838553" cy="41457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875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311579" y="5138373"/>
            <a:ext cx="10754915" cy="1354502"/>
          </a:xfrm>
        </p:spPr>
        <p:txBody>
          <a:bodyPr>
            <a:normAutofit fontScale="85000" lnSpcReduction="20000"/>
          </a:bodyPr>
          <a:lstStyle/>
          <a:p>
            <a:pPr marL="0" indent="0">
              <a:buNone/>
            </a:pPr>
            <a:r>
              <a:rPr lang="el-GR" sz="2000" dirty="0">
                <a:latin typeface="Comic Sans MS" panose="030F0702030302020204" pitchFamily="66" charset="0"/>
              </a:rPr>
              <a:t>Επιλέγοντας το Προηγμένη εμφανίζεται ένα μενού επιλογών από το οποίο μπορώ να ρυθμίσω τη γραμματοσειρά και το χρώμα της  για το κείμενο της σελίδας, τον τίτλο του ιστολογίου, την κεφαλίδα, κλπ. Επιλέξτε ανάλογα και ρυθμίστε γραμματοσειρές και χρώματα.  Ότι αλλαγές κάνετε, στο τέλος να επιλέγετε </a:t>
            </a:r>
            <a:r>
              <a:rPr lang="el-GR" sz="2000" dirty="0">
                <a:solidFill>
                  <a:srgbClr val="C00000"/>
                </a:solidFill>
                <a:latin typeface="Comic Sans MS" panose="030F0702030302020204" pitchFamily="66" charset="0"/>
              </a:rPr>
              <a:t>Εφαρμογή στο ιστολόγιο.</a:t>
            </a:r>
          </a:p>
          <a:p>
            <a:pPr marL="0" indent="0">
              <a:buNone/>
            </a:pPr>
            <a:r>
              <a:rPr lang="el-GR" sz="2000" b="1" dirty="0">
                <a:solidFill>
                  <a:srgbClr val="C00000"/>
                </a:solidFill>
                <a:latin typeface="Comic Sans MS" panose="030F0702030302020204" pitchFamily="66" charset="0"/>
              </a:rPr>
              <a:t>Προσοχή: </a:t>
            </a:r>
            <a:r>
              <a:rPr lang="el-GR" sz="2000" dirty="0">
                <a:latin typeface="Comic Sans MS" panose="030F0702030302020204" pitchFamily="66" charset="0"/>
              </a:rPr>
              <a:t>Μην το παρακάνετε με πολλά διαφορετικά χρώματα και διαφορετικές γραμματοσειρές.</a:t>
            </a:r>
          </a:p>
        </p:txBody>
      </p:sp>
      <p:sp>
        <p:nvSpPr>
          <p:cNvPr id="4" name="Θέση υποσέλιδου 3"/>
          <p:cNvSpPr>
            <a:spLocks noGrp="1"/>
          </p:cNvSpPr>
          <p:nvPr>
            <p:ph type="ftr" sz="quarter" idx="11"/>
          </p:nvPr>
        </p:nvSpPr>
        <p:spPr>
          <a:xfrm>
            <a:off x="2643000" y="6492875"/>
            <a:ext cx="7619999"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15</a:t>
            </a:fld>
            <a:endParaRPr lang="en-US" dirty="0"/>
          </a:p>
        </p:txBody>
      </p:sp>
      <p:sp>
        <p:nvSpPr>
          <p:cNvPr id="6" name="Τίτλος 3"/>
          <p:cNvSpPr>
            <a:spLocks noGrp="1"/>
          </p:cNvSpPr>
          <p:nvPr>
            <p:ph type="title"/>
          </p:nvPr>
        </p:nvSpPr>
        <p:spPr>
          <a:xfrm>
            <a:off x="1698170" y="77678"/>
            <a:ext cx="10493830" cy="1420207"/>
          </a:xfrm>
        </p:spPr>
        <p:txBody>
          <a:bodyPr>
            <a:normAutofit fontScale="90000"/>
          </a:bodyPr>
          <a:lstStyle/>
          <a:p>
            <a:r>
              <a:rPr lang="el-GR" sz="4400" dirty="0">
                <a:latin typeface="Comic Sans MS" panose="030F0702030302020204" pitchFamily="66" charset="0"/>
              </a:rPr>
              <a:t>Προσαρμόστε  τις γραμματοσειρές και τα χρώματα</a:t>
            </a:r>
            <a:r>
              <a:rPr lang="en-US" sz="4400" dirty="0">
                <a:latin typeface="Comic Sans MS" panose="030F0702030302020204" pitchFamily="66" charset="0"/>
              </a:rPr>
              <a:t> </a:t>
            </a:r>
            <a:r>
              <a:rPr lang="el-GR" sz="4400" dirty="0">
                <a:latin typeface="Comic Sans MS" panose="030F0702030302020204" pitchFamily="66" charset="0"/>
              </a:rPr>
              <a:t>στο ιστολόγιό σας </a:t>
            </a:r>
          </a:p>
        </p:txBody>
      </p:sp>
      <p:pic>
        <p:nvPicPr>
          <p:cNvPr id="2" name="Εικόνα 1"/>
          <p:cNvPicPr>
            <a:picLocks noChangeAspect="1"/>
          </p:cNvPicPr>
          <p:nvPr/>
        </p:nvPicPr>
        <p:blipFill>
          <a:blip r:embed="rId2"/>
          <a:stretch>
            <a:fillRect/>
          </a:stretch>
        </p:blipFill>
        <p:spPr>
          <a:xfrm>
            <a:off x="1386213" y="1430073"/>
            <a:ext cx="10554775" cy="3525737"/>
          </a:xfrm>
          <a:prstGeom prst="rect">
            <a:avLst/>
          </a:prstGeom>
        </p:spPr>
      </p:pic>
    </p:spTree>
    <p:extLst>
      <p:ext uri="{BB962C8B-B14F-4D97-AF65-F5344CB8AC3E}">
        <p14:creationId xmlns:p14="http://schemas.microsoft.com/office/powerpoint/2010/main" val="2526147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02141" y="5015449"/>
            <a:ext cx="10389325" cy="1573469"/>
          </a:xfrm>
        </p:spPr>
        <p:txBody>
          <a:bodyPr>
            <a:normAutofit fontScale="92500" lnSpcReduction="10000"/>
          </a:bodyPr>
          <a:lstStyle/>
          <a:p>
            <a:pPr marL="0" indent="0">
              <a:buNone/>
            </a:pPr>
            <a:r>
              <a:rPr lang="el-GR" sz="2000" dirty="0">
                <a:latin typeface="Comic Sans MS" panose="030F0702030302020204" pitchFamily="66" charset="0"/>
              </a:rPr>
              <a:t>Από την επιλογή </a:t>
            </a:r>
            <a:r>
              <a:rPr lang="el-GR" sz="2000" b="1" dirty="0">
                <a:latin typeface="Comic Sans MS" panose="030F0702030302020204" pitchFamily="66" charset="0"/>
              </a:rPr>
              <a:t>Θέματα</a:t>
            </a:r>
            <a:r>
              <a:rPr lang="el-GR" sz="2000" dirty="0">
                <a:latin typeface="Comic Sans MS" panose="030F0702030302020204" pitchFamily="66" charset="0"/>
              </a:rPr>
              <a:t> επιλέγετε το τρόπο με τον οποίο θα εμφανίζεται το ιστολόγιό σας. Για παράδειγμα αν επιλέξετε το θέμα  Παράθυρο εικόνας από κάτω σας δίνει τρεις διαφορετικές μορφές αυτού του θέματος. </a:t>
            </a:r>
          </a:p>
          <a:p>
            <a:pPr marL="0" indent="0">
              <a:buNone/>
            </a:pPr>
            <a:r>
              <a:rPr lang="el-GR" sz="2100" b="1" dirty="0">
                <a:solidFill>
                  <a:srgbClr val="C00000"/>
                </a:solidFill>
                <a:latin typeface="Comic Sans MS" panose="030F0702030302020204" pitchFamily="66" charset="0"/>
              </a:rPr>
              <a:t>Προσοχή: </a:t>
            </a:r>
            <a:r>
              <a:rPr lang="el-GR" sz="2000" dirty="0">
                <a:latin typeface="Comic Sans MS" panose="030F0702030302020204" pitchFamily="66" charset="0"/>
              </a:rPr>
              <a:t>Αν θέλετε να αλλάξετε το θέμα πρέπει </a:t>
            </a:r>
            <a:r>
              <a:rPr lang="el-GR" sz="2000" b="1" dirty="0">
                <a:latin typeface="Comic Sans MS" panose="030F0702030302020204" pitchFamily="66" charset="0"/>
              </a:rPr>
              <a:t>να κάνετε πρώτα την αλλαγή του θέματος </a:t>
            </a:r>
            <a:r>
              <a:rPr lang="el-GR" sz="2000" dirty="0">
                <a:latin typeface="Comic Sans MS" panose="030F0702030302020204" pitchFamily="66" charset="0"/>
              </a:rPr>
              <a:t>και μετά να κάνετε όλες τις άλλες αλλαγές που αφορούν το φόντο, το εύρος, τη διάταξη , κλπ.</a:t>
            </a:r>
          </a:p>
        </p:txBody>
      </p:sp>
      <p:sp>
        <p:nvSpPr>
          <p:cNvPr id="4" name="Θέση υποσέλιδου 3"/>
          <p:cNvSpPr>
            <a:spLocks noGrp="1"/>
          </p:cNvSpPr>
          <p:nvPr>
            <p:ph type="ftr" sz="quarter" idx="11"/>
          </p:nvPr>
        </p:nvSpPr>
        <p:spPr>
          <a:xfrm>
            <a:off x="7344091" y="6492875"/>
            <a:ext cx="7619999"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Τίτλος 3"/>
          <p:cNvSpPr>
            <a:spLocks noGrp="1"/>
          </p:cNvSpPr>
          <p:nvPr>
            <p:ph type="title"/>
          </p:nvPr>
        </p:nvSpPr>
        <p:spPr>
          <a:xfrm>
            <a:off x="1311579" y="147336"/>
            <a:ext cx="10894423" cy="823008"/>
          </a:xfrm>
        </p:spPr>
        <p:txBody>
          <a:bodyPr>
            <a:normAutofit/>
          </a:bodyPr>
          <a:lstStyle/>
          <a:p>
            <a:r>
              <a:rPr lang="el-GR" sz="4400" dirty="0">
                <a:latin typeface="Comic Sans MS" panose="030F0702030302020204" pitchFamily="66" charset="0"/>
              </a:rPr>
              <a:t>Προσαρμόστε  το θέμα </a:t>
            </a:r>
            <a:r>
              <a:rPr lang="en-US" sz="4400" dirty="0">
                <a:latin typeface="Comic Sans MS" panose="030F0702030302020204" pitchFamily="66" charset="0"/>
              </a:rPr>
              <a:t> </a:t>
            </a:r>
            <a:r>
              <a:rPr lang="el-GR" sz="4400" dirty="0">
                <a:latin typeface="Comic Sans MS" panose="030F0702030302020204" pitchFamily="66" charset="0"/>
              </a:rPr>
              <a:t>στο ιστολόγιό σας </a:t>
            </a:r>
          </a:p>
        </p:txBody>
      </p:sp>
      <p:pic>
        <p:nvPicPr>
          <p:cNvPr id="2" name="Εικόνα 1"/>
          <p:cNvPicPr>
            <a:picLocks noChangeAspect="1"/>
          </p:cNvPicPr>
          <p:nvPr/>
        </p:nvPicPr>
        <p:blipFill>
          <a:blip r:embed="rId2"/>
          <a:stretch>
            <a:fillRect/>
          </a:stretch>
        </p:blipFill>
        <p:spPr>
          <a:xfrm>
            <a:off x="1767071" y="970344"/>
            <a:ext cx="10259466" cy="4045105"/>
          </a:xfrm>
          <a:prstGeom prst="rect">
            <a:avLst/>
          </a:prstGeom>
        </p:spPr>
      </p:pic>
    </p:spTree>
    <p:extLst>
      <p:ext uri="{BB962C8B-B14F-4D97-AF65-F5344CB8AC3E}">
        <p14:creationId xmlns:p14="http://schemas.microsoft.com/office/powerpoint/2010/main" val="1745242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31668" y="75470"/>
            <a:ext cx="8911687" cy="865056"/>
          </a:xfrm>
        </p:spPr>
        <p:txBody>
          <a:bodyPr>
            <a:normAutofit/>
          </a:bodyPr>
          <a:lstStyle/>
          <a:p>
            <a:pPr algn="ctr"/>
            <a:r>
              <a:rPr lang="el-GR" sz="4400" dirty="0">
                <a:latin typeface="Comic Sans MS" panose="030F0702030302020204" pitchFamily="66" charset="0"/>
              </a:rPr>
              <a:t>Βιβλιογραφία - Πηγές</a:t>
            </a:r>
          </a:p>
        </p:txBody>
      </p:sp>
      <p:sp>
        <p:nvSpPr>
          <p:cNvPr id="3" name="Θέση περιεχομένου 2"/>
          <p:cNvSpPr>
            <a:spLocks noGrp="1"/>
          </p:cNvSpPr>
          <p:nvPr>
            <p:ph idx="1"/>
          </p:nvPr>
        </p:nvSpPr>
        <p:spPr>
          <a:xfrm>
            <a:off x="2589211" y="1140823"/>
            <a:ext cx="9350239" cy="4770399"/>
          </a:xfrm>
        </p:spPr>
        <p:txBody>
          <a:bodyPr/>
          <a:lstStyle/>
          <a:p>
            <a:r>
              <a:rPr lang="en-US" sz="2000" dirty="0">
                <a:latin typeface="Comic Sans MS" panose="030F0702030302020204" pitchFamily="66" charset="0"/>
                <a:hlinkClick r:id="rId2"/>
              </a:rPr>
              <a:t>https://el.wikipedia.org/wiki/%CE%99%CF%83%CF%84%CE%BF%CE%BB%CF%8C%CE%B3%CE%B9%CE%BF</a:t>
            </a:r>
            <a:endParaRPr lang="el-GR" sz="2000" dirty="0">
              <a:latin typeface="Comic Sans MS" panose="030F0702030302020204" pitchFamily="66" charset="0"/>
            </a:endParaRPr>
          </a:p>
          <a:p>
            <a:r>
              <a:rPr lang="en-US" sz="2000" dirty="0">
                <a:latin typeface="Comic Sans MS" panose="030F0702030302020204" pitchFamily="66" charset="0"/>
                <a:hlinkClick r:id="rId3"/>
              </a:rPr>
              <a:t>https://toptraveller.gr/go/europe/spain/barcelona/axiotheata/</a:t>
            </a:r>
            <a:endParaRPr lang="el-GR" sz="2000" dirty="0">
              <a:latin typeface="Comic Sans MS" panose="030F0702030302020204" pitchFamily="66" charset="0"/>
            </a:endParaRPr>
          </a:p>
          <a:p>
            <a:r>
              <a:rPr lang="el-GR" sz="2000" dirty="0">
                <a:latin typeface="Comic Sans MS" panose="030F0702030302020204" pitchFamily="66" charset="0"/>
              </a:rPr>
              <a:t>ΕΠΙΜΟΡΦΩΣΗ ΕΚΠΑΙΔΕΥΤΙΚΩΝ ΓΙΑ ΤΗΝ ΑΞΙΟΠΟΙΗΣΗ ΚΑΙ ΤΗΝ ΕΦΑΡΜΟΓΗ ΤΩΝ ΤΠΕ   ΣΤΗ ΔΙΔΑΚΤΙΚΗ ΠΡΑΞΗ (Επιμόρφωση Β’ Επιπέδου ΙΙ ΠΕ19-20) Α. </a:t>
            </a:r>
            <a:r>
              <a:rPr lang="el-GR" sz="2000" dirty="0" err="1">
                <a:latin typeface="Comic Sans MS" panose="030F0702030302020204" pitchFamily="66" charset="0"/>
              </a:rPr>
              <a:t>Καπανιάρης</a:t>
            </a:r>
            <a:r>
              <a:rPr lang="el-GR" sz="2000" dirty="0">
                <a:latin typeface="Comic Sans MS" panose="030F0702030302020204" pitchFamily="66" charset="0"/>
              </a:rPr>
              <a:t>, 2013</a:t>
            </a:r>
          </a:p>
          <a:p>
            <a:endParaRPr lang="el-GR" dirty="0"/>
          </a:p>
        </p:txBody>
      </p:sp>
      <p:sp>
        <p:nvSpPr>
          <p:cNvPr id="5" name="Θέση υποσέλιδου 4"/>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853092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80504" y="917927"/>
            <a:ext cx="8915399" cy="1468800"/>
          </a:xfrm>
        </p:spPr>
        <p:txBody>
          <a:bodyPr/>
          <a:lstStyle/>
          <a:p>
            <a:r>
              <a:rPr lang="el-GR" dirty="0">
                <a:latin typeface="Comic Sans MS" panose="030F0702030302020204" pitchFamily="66" charset="0"/>
              </a:rPr>
              <a:t>Δημιουργία </a:t>
            </a:r>
            <a:r>
              <a:rPr lang="en-US" dirty="0">
                <a:latin typeface="Comic Sans MS" panose="030F0702030302020204" pitchFamily="66" charset="0"/>
              </a:rPr>
              <a:t>blog</a:t>
            </a:r>
            <a:r>
              <a:rPr lang="el-GR" dirty="0">
                <a:latin typeface="Comic Sans MS" panose="030F0702030302020204" pitchFamily="66" charset="0"/>
              </a:rPr>
              <a:t> (ιστολογίου)</a:t>
            </a:r>
            <a:br>
              <a:rPr lang="el-GR" dirty="0">
                <a:latin typeface="Comic Sans MS" panose="030F0702030302020204" pitchFamily="66" charset="0"/>
              </a:rPr>
            </a:br>
            <a:r>
              <a:rPr lang="el-GR" dirty="0">
                <a:latin typeface="Comic Sans MS" panose="030F0702030302020204" pitchFamily="66" charset="0"/>
              </a:rPr>
              <a:t> με το </a:t>
            </a:r>
            <a:r>
              <a:rPr lang="en-US" dirty="0">
                <a:latin typeface="Comic Sans MS" panose="030F0702030302020204" pitchFamily="66" charset="0"/>
              </a:rPr>
              <a:t>Blogger </a:t>
            </a:r>
            <a:r>
              <a:rPr lang="el-GR" dirty="0">
                <a:latin typeface="Comic Sans MS" panose="030F0702030302020204" pitchFamily="66" charset="0"/>
              </a:rPr>
              <a:t>της </a:t>
            </a:r>
            <a:r>
              <a:rPr lang="en-US" dirty="0">
                <a:latin typeface="Comic Sans MS" panose="030F0702030302020204" pitchFamily="66" charset="0"/>
              </a:rPr>
              <a:t>Google</a:t>
            </a:r>
            <a:endParaRPr lang="el-GR" dirty="0">
              <a:latin typeface="Comic Sans MS" panose="030F0702030302020204" pitchFamily="66" charset="0"/>
            </a:endParaRPr>
          </a:p>
        </p:txBody>
      </p:sp>
      <p:sp>
        <p:nvSpPr>
          <p:cNvPr id="5" name="Θέση κειμένου 4"/>
          <p:cNvSpPr>
            <a:spLocks noGrp="1"/>
          </p:cNvSpPr>
          <p:nvPr>
            <p:ph type="body" idx="1"/>
          </p:nvPr>
        </p:nvSpPr>
        <p:spPr>
          <a:xfrm>
            <a:off x="1779314" y="5630489"/>
            <a:ext cx="8915399" cy="860400"/>
          </a:xfrm>
        </p:spPr>
        <p:txBody>
          <a:bodyPr>
            <a:normAutofit/>
          </a:bodyPr>
          <a:lstStyle/>
          <a:p>
            <a:pPr algn="ctr"/>
            <a:r>
              <a:rPr lang="el-GR" sz="2800" dirty="0">
                <a:latin typeface="Comic Sans MS" panose="030F0702030302020204" pitchFamily="66" charset="0"/>
              </a:rPr>
              <a:t>Μέρος Γ</a:t>
            </a: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166" y="2321461"/>
            <a:ext cx="3048000" cy="3023616"/>
          </a:xfrm>
          <a:prstGeom prst="rect">
            <a:avLst/>
          </a:prstGeom>
        </p:spPr>
      </p:pic>
      <p:sp>
        <p:nvSpPr>
          <p:cNvPr id="6" name="Θέση υποσέλιδου 5"/>
          <p:cNvSpPr>
            <a:spLocks noGrp="1"/>
          </p:cNvSpPr>
          <p:nvPr>
            <p:ph type="ftr" sz="quarter" idx="11"/>
          </p:nvPr>
        </p:nvSpPr>
        <p:spPr>
          <a:xfrm>
            <a:off x="2775356" y="6492875"/>
            <a:ext cx="7619999" cy="365125"/>
          </a:xfrm>
        </p:spPr>
        <p:txBody>
          <a:bodyPr/>
          <a:lstStyle/>
          <a:p>
            <a:r>
              <a:rPr lang="el-GR" dirty="0"/>
              <a:t>Γκουντούρα Ανθή                                                3ο Εσπερινό ΕΠΑΛ Λάρισας</a:t>
            </a:r>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86348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687" y="2305924"/>
            <a:ext cx="6923313" cy="4552076"/>
          </a:xfrm>
          <a:prstGeom prst="rect">
            <a:avLst/>
          </a:prstGeom>
        </p:spPr>
      </p:pic>
      <p:sp>
        <p:nvSpPr>
          <p:cNvPr id="3" name="Ελλειψοειδής επεξήγηση 2"/>
          <p:cNvSpPr/>
          <p:nvPr/>
        </p:nvSpPr>
        <p:spPr>
          <a:xfrm>
            <a:off x="5756366" y="-83076"/>
            <a:ext cx="6435634" cy="1741715"/>
          </a:xfrm>
          <a:prstGeom prst="wedgeEllipseCallout">
            <a:avLst>
              <a:gd name="adj1" fmla="val -11865"/>
              <a:gd name="adj2" fmla="val 134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Comic Sans MS" panose="030F0702030302020204" pitchFamily="66" charset="0"/>
              </a:rPr>
              <a:t>Τι είναι οι Σελίδες; </a:t>
            </a:r>
          </a:p>
          <a:p>
            <a:pPr algn="ctr"/>
            <a:r>
              <a:rPr lang="el-GR" sz="2000" dirty="0">
                <a:latin typeface="Comic Sans MS" panose="030F0702030302020204" pitchFamily="66" charset="0"/>
              </a:rPr>
              <a:t>Πως θα αλλάξω το θέμα του ιστολογίου μου</a:t>
            </a:r>
            <a:r>
              <a:rPr lang="el-GR" sz="2000">
                <a:latin typeface="Comic Sans MS" panose="030F0702030302020204" pitchFamily="66" charset="0"/>
              </a:rPr>
              <a:t>; </a:t>
            </a:r>
            <a:endParaRPr lang="el-GR" sz="2000" dirty="0">
              <a:latin typeface="Comic Sans MS" panose="030F0702030302020204" pitchFamily="66" charset="0"/>
            </a:endParaRPr>
          </a:p>
        </p:txBody>
      </p:sp>
      <p:sp>
        <p:nvSpPr>
          <p:cNvPr id="2" name="Ελλειψοειδής επεξήγηση 1"/>
          <p:cNvSpPr/>
          <p:nvPr/>
        </p:nvSpPr>
        <p:spPr>
          <a:xfrm>
            <a:off x="2020389" y="339634"/>
            <a:ext cx="3483428" cy="1463040"/>
          </a:xfrm>
          <a:prstGeom prst="wedgeEllipseCallout">
            <a:avLst>
              <a:gd name="adj1" fmla="val 80019"/>
              <a:gd name="adj2" fmla="val 185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Comic Sans MS" panose="030F0702030302020204" pitchFamily="66" charset="0"/>
              </a:rPr>
              <a:t>Εμπλούτισα αρκετά το </a:t>
            </a:r>
            <a:r>
              <a:rPr lang="en-US" sz="2000" dirty="0">
                <a:latin typeface="Comic Sans MS" panose="030F0702030302020204" pitchFamily="66" charset="0"/>
              </a:rPr>
              <a:t>blog </a:t>
            </a:r>
            <a:r>
              <a:rPr lang="el-GR" sz="2000" dirty="0">
                <a:latin typeface="Comic Sans MS" panose="030F0702030302020204" pitchFamily="66" charset="0"/>
              </a:rPr>
              <a:t>μου, αλλά έχω ακόμα απορίες. </a:t>
            </a:r>
          </a:p>
        </p:txBody>
      </p:sp>
    </p:spTree>
    <p:extLst>
      <p:ext uri="{BB962C8B-B14F-4D97-AF65-F5344CB8AC3E}">
        <p14:creationId xmlns:p14="http://schemas.microsoft.com/office/powerpoint/2010/main" val="1024831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863634" y="147336"/>
            <a:ext cx="10093823" cy="823008"/>
          </a:xfrm>
        </p:spPr>
        <p:txBody>
          <a:bodyPr>
            <a:normAutofit/>
          </a:bodyPr>
          <a:lstStyle/>
          <a:p>
            <a:r>
              <a:rPr lang="el-GR" sz="4400" dirty="0">
                <a:latin typeface="Comic Sans MS" panose="030F0702030302020204" pitchFamily="66" charset="0"/>
              </a:rPr>
              <a:t>Προσθέστε σελίδες στο ιστολόγιό σας</a:t>
            </a:r>
          </a:p>
        </p:txBody>
      </p:sp>
      <p:sp>
        <p:nvSpPr>
          <p:cNvPr id="5" name="Θέση περιεχομένου 4"/>
          <p:cNvSpPr>
            <a:spLocks noGrp="1"/>
          </p:cNvSpPr>
          <p:nvPr>
            <p:ph idx="1"/>
          </p:nvPr>
        </p:nvSpPr>
        <p:spPr>
          <a:xfrm>
            <a:off x="1941511" y="1480457"/>
            <a:ext cx="8352020" cy="4319452"/>
          </a:xfrm>
        </p:spPr>
        <p:txBody>
          <a:bodyPr>
            <a:normAutofit lnSpcReduction="10000"/>
          </a:bodyPr>
          <a:lstStyle/>
          <a:p>
            <a:pPr marL="0" indent="0">
              <a:buNone/>
            </a:pPr>
            <a:r>
              <a:rPr lang="el-GR" sz="2800" dirty="0">
                <a:latin typeface="Comic Sans MS" panose="030F0702030302020204" pitchFamily="66" charset="0"/>
              </a:rPr>
              <a:t>Μπορείτε να δημιουργήσετε σελίδες για περιεχόμενο που μένει σταθερό, όπως είναι οι "Πληροφορίες" </a:t>
            </a:r>
            <a:r>
              <a:rPr lang="el-GR" sz="2800">
                <a:latin typeface="Comic Sans MS" panose="030F0702030302020204" pitchFamily="66" charset="0"/>
              </a:rPr>
              <a:t>ή  </a:t>
            </a:r>
            <a:r>
              <a:rPr lang="el-GR" sz="2800" dirty="0">
                <a:latin typeface="Comic Sans MS" panose="030F0702030302020204" pitchFamily="66" charset="0"/>
              </a:rPr>
              <a:t>"Επικοινωνία"  ή " </a:t>
            </a:r>
            <a:r>
              <a:rPr lang="en-US" sz="2800" dirty="0">
                <a:latin typeface="Comic Sans MS" panose="030F0702030302020204" pitchFamily="66" charset="0"/>
              </a:rPr>
              <a:t>A</a:t>
            </a:r>
            <a:r>
              <a:rPr lang="el-GR" sz="2800" dirty="0" err="1">
                <a:latin typeface="Comic Sans MS" panose="030F0702030302020204" pitchFamily="66" charset="0"/>
              </a:rPr>
              <a:t>ρχική</a:t>
            </a:r>
            <a:r>
              <a:rPr lang="el-GR" sz="2800" dirty="0">
                <a:latin typeface="Comic Sans MS" panose="030F0702030302020204" pitchFamily="66" charset="0"/>
              </a:rPr>
              <a:t> ". Οι σελίδες μπορούν να εμφανίζονται στο ιστολόγιό σας ως καρτέλες στο επάνω μέρος </a:t>
            </a:r>
            <a:r>
              <a:rPr lang="en-US" sz="2800" dirty="0">
                <a:latin typeface="Comic Sans MS" panose="030F0702030302020204" pitchFamily="66" charset="0"/>
              </a:rPr>
              <a:t>(</a:t>
            </a:r>
            <a:r>
              <a:rPr lang="el-GR" sz="2800" dirty="0">
                <a:latin typeface="Comic Sans MS" panose="030F0702030302020204" pitchFamily="66" charset="0"/>
              </a:rPr>
              <a:t>μενού) ή ως σύνδεσμοι στο πλάι, εφόσον αυτό καθοριστεί από το </a:t>
            </a:r>
            <a:r>
              <a:rPr lang="en-US" sz="2800" dirty="0">
                <a:latin typeface="Comic Sans MS" panose="030F0702030302020204" pitchFamily="66" charset="0"/>
              </a:rPr>
              <a:t>gadget </a:t>
            </a:r>
            <a:r>
              <a:rPr lang="el-GR" sz="2800" dirty="0">
                <a:latin typeface="Comic Sans MS" panose="030F0702030302020204" pitchFamily="66" charset="0"/>
              </a:rPr>
              <a:t>Σελίδες. </a:t>
            </a:r>
          </a:p>
          <a:p>
            <a:pPr marL="0" indent="0">
              <a:buNone/>
            </a:pPr>
            <a:endParaRPr lang="el-GR" sz="2800" dirty="0">
              <a:latin typeface="Comic Sans MS" panose="030F0702030302020204" pitchFamily="66" charset="0"/>
            </a:endParaRPr>
          </a:p>
          <a:p>
            <a:pPr marL="0" indent="0">
              <a:buNone/>
            </a:pPr>
            <a:r>
              <a:rPr lang="el-GR" sz="2800" b="1" dirty="0">
                <a:latin typeface="Comic Sans MS" panose="030F0702030302020204" pitchFamily="66" charset="0"/>
              </a:rPr>
              <a:t>Σημείωση: </a:t>
            </a:r>
            <a:r>
              <a:rPr lang="el-GR" sz="2800" dirty="0">
                <a:latin typeface="Comic Sans MS" panose="030F0702030302020204" pitchFamily="66" charset="0"/>
              </a:rPr>
              <a:t>Δεν μπορείτε να χρησιμοποιήσετε συγκεκριμένες αναρτήσεις ως σελίδες.</a:t>
            </a:r>
          </a:p>
          <a:p>
            <a:pPr marL="0" indent="0">
              <a:buNone/>
            </a:pPr>
            <a:endParaRPr lang="el-GR" sz="2000" dirty="0">
              <a:latin typeface="Comic Sans MS" panose="030F0702030302020204" pitchFamily="66" charset="0"/>
            </a:endParaRPr>
          </a:p>
        </p:txBody>
      </p:sp>
      <p:sp>
        <p:nvSpPr>
          <p:cNvPr id="2" name="Θέση υποσέλιδου 1"/>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064848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38103" y="1079863"/>
            <a:ext cx="9266509" cy="4831359"/>
          </a:xfrm>
        </p:spPr>
        <p:txBody>
          <a:bodyPr>
            <a:normAutofit/>
          </a:bodyPr>
          <a:lstStyle/>
          <a:p>
            <a:pPr marL="0" indent="0">
              <a:buNone/>
            </a:pPr>
            <a:r>
              <a:rPr lang="el-GR" sz="2400" b="1" dirty="0">
                <a:solidFill>
                  <a:schemeClr val="accent1"/>
                </a:solidFill>
                <a:latin typeface="Comic Sans MS" panose="030F0702030302020204" pitchFamily="66" charset="0"/>
              </a:rPr>
              <a:t>Δημιουργήστε μια νέα σελίδα: </a:t>
            </a:r>
            <a:r>
              <a:rPr lang="el-GR" sz="2400" dirty="0">
                <a:latin typeface="Comic Sans MS" panose="030F0702030302020204" pitchFamily="66" charset="0"/>
              </a:rPr>
              <a:t>Στο αριστερό μενού, επιλέξτε Σελίδες. Δημιουργήστε μια νέα σελίδα κάνοντας κλικ στην επιλογή Νέα σελίδα. Καταχωρίστε έναν τίτλο σελίδας και άλλες πληροφορίες και κάντε κλικ στο στοιχείο Αποθήκευση, Προεπισκόπηση ή Δημοσίευση.</a:t>
            </a:r>
          </a:p>
          <a:p>
            <a:pPr marL="0" indent="0">
              <a:buNone/>
            </a:pPr>
            <a:r>
              <a:rPr lang="el-GR" sz="2400" b="1" dirty="0">
                <a:solidFill>
                  <a:schemeClr val="accent1"/>
                </a:solidFill>
                <a:latin typeface="Comic Sans MS" panose="030F0702030302020204" pitchFamily="66" charset="0"/>
              </a:rPr>
              <a:t>Επεξεργαστείτε μια σελίδα: </a:t>
            </a:r>
            <a:r>
              <a:rPr lang="el-GR" sz="2400" dirty="0">
                <a:latin typeface="Comic Sans MS" panose="030F0702030302020204" pitchFamily="66" charset="0"/>
              </a:rPr>
              <a:t>Κάτω από τη σελίδα που θέλετε να επεξεργαστείτε, κάντε κλικ στην επιλογή Επεξεργασία. Ενημερώστε τη σελίδα σας και κάντε κλικ στην επιλογή Αποθήκευση, Προεπισκόπηση ή Δημοσίευση.</a:t>
            </a:r>
          </a:p>
          <a:p>
            <a:pPr marL="0" indent="0">
              <a:buNone/>
            </a:pPr>
            <a:r>
              <a:rPr lang="el-GR" sz="2400" b="1" dirty="0">
                <a:solidFill>
                  <a:schemeClr val="accent1"/>
                </a:solidFill>
                <a:latin typeface="Comic Sans MS" panose="030F0702030302020204" pitchFamily="66" charset="0"/>
              </a:rPr>
              <a:t>Διαγράψτε μια σελίδα: </a:t>
            </a:r>
            <a:r>
              <a:rPr lang="el-GR" sz="2400" dirty="0">
                <a:latin typeface="Comic Sans MS" panose="030F0702030302020204" pitchFamily="66" charset="0"/>
              </a:rPr>
              <a:t>Κάτω από τη σελίδα που θέλετε να καταργήσετε, κάντε κλικ στην επιλογή Διαγραφή </a:t>
            </a:r>
          </a:p>
          <a:p>
            <a:pPr marL="0" indent="0">
              <a:buNone/>
            </a:pPr>
            <a:endParaRPr lang="el-GR" sz="2400" dirty="0">
              <a:latin typeface="Comic Sans MS" panose="030F0702030302020204" pitchFamily="66" charset="0"/>
            </a:endParaRPr>
          </a:p>
        </p:txBody>
      </p:sp>
      <p:sp>
        <p:nvSpPr>
          <p:cNvPr id="4" name="Θέση υποσέλιδου 3"/>
          <p:cNvSpPr>
            <a:spLocks noGrp="1"/>
          </p:cNvSpPr>
          <p:nvPr>
            <p:ph type="ftr" sz="quarter" idx="11"/>
          </p:nvPr>
        </p:nvSpPr>
        <p:spPr/>
        <p:txBody>
          <a:bodyPr/>
          <a:lstStyle/>
          <a:p>
            <a:r>
              <a:rPr lang="el-GR"/>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Τίτλος 3"/>
          <p:cNvSpPr>
            <a:spLocks noGrp="1"/>
          </p:cNvSpPr>
          <p:nvPr>
            <p:ph type="title"/>
          </p:nvPr>
        </p:nvSpPr>
        <p:spPr>
          <a:xfrm>
            <a:off x="2131370" y="147337"/>
            <a:ext cx="9790664" cy="932526"/>
          </a:xfrm>
        </p:spPr>
        <p:txBody>
          <a:bodyPr>
            <a:normAutofit/>
          </a:bodyPr>
          <a:lstStyle/>
          <a:p>
            <a:r>
              <a:rPr lang="el-GR" sz="4400" dirty="0">
                <a:latin typeface="Comic Sans MS" panose="030F0702030302020204" pitchFamily="66" charset="0"/>
              </a:rPr>
              <a:t>Προσθέστε Σελίδες στο ιστολόγιό σας</a:t>
            </a:r>
          </a:p>
        </p:txBody>
      </p:sp>
    </p:spTree>
    <p:extLst>
      <p:ext uri="{BB962C8B-B14F-4D97-AF65-F5344CB8AC3E}">
        <p14:creationId xmlns:p14="http://schemas.microsoft.com/office/powerpoint/2010/main" val="3424352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889760" y="1079863"/>
            <a:ext cx="10032274" cy="3021873"/>
          </a:xfrm>
        </p:spPr>
        <p:txBody>
          <a:bodyPr>
            <a:normAutofit fontScale="92500" lnSpcReduction="20000"/>
          </a:bodyPr>
          <a:lstStyle/>
          <a:p>
            <a:pPr marL="0" indent="0">
              <a:buNone/>
            </a:pPr>
            <a:r>
              <a:rPr lang="el-GR" sz="2400" dirty="0">
                <a:latin typeface="Comic Sans MS" panose="030F0702030302020204" pitchFamily="66" charset="0"/>
              </a:rPr>
              <a:t>Τα περισσότερα ιστολόγια όπως και οι ιστοσελίδες έχουν μια Αρχική σελίδα. Αυτή περιέχει συνήθως ένα εισαγωγικό μήνυμα που καλωσορίζει τους επισκέπτες και τους πληροφορεί για το περιεχόμενο και το σκοπό του ιστολογίου.</a:t>
            </a:r>
          </a:p>
          <a:p>
            <a:pPr marL="0" indent="0">
              <a:buNone/>
            </a:pPr>
            <a:r>
              <a:rPr lang="el-GR" sz="2400" dirty="0">
                <a:latin typeface="Comic Sans MS" panose="030F0702030302020204" pitchFamily="66" charset="0"/>
              </a:rPr>
              <a:t>Επιλέξτε Σελίδες -&gt; Νέα σελίδα και καταχωρίστε στον τίτλο σελίδας ΑΡΧΙΚΗ. Γράψτε το κείμενο της αρχικής σελίδας σας και κάντε κλικ στο Δημοσίευση (ή Ενημέρωση αν την έχετε ήδη δημιουργήσει και την επεξεργάζεστε). </a:t>
            </a:r>
          </a:p>
          <a:p>
            <a:pPr marL="0" indent="0">
              <a:buNone/>
            </a:pPr>
            <a:r>
              <a:rPr lang="el-GR" sz="2400" dirty="0">
                <a:latin typeface="Comic Sans MS" panose="030F0702030302020204" pitchFamily="66" charset="0"/>
              </a:rPr>
              <a:t>Για να την εμφανίσετε θα πρέπει να δημιουργήσετε ένα </a:t>
            </a:r>
            <a:r>
              <a:rPr lang="en-US" sz="2400" dirty="0">
                <a:latin typeface="Comic Sans MS" panose="030F0702030302020204" pitchFamily="66" charset="0"/>
              </a:rPr>
              <a:t>gadget </a:t>
            </a:r>
            <a:r>
              <a:rPr lang="el-GR" sz="2400" dirty="0">
                <a:latin typeface="Comic Sans MS" panose="030F0702030302020204" pitchFamily="66" charset="0"/>
              </a:rPr>
              <a:t>Σελίδα και να την συνδέσετε με αυτήν.</a:t>
            </a:r>
          </a:p>
          <a:p>
            <a:pPr marL="0" indent="0">
              <a:buNone/>
            </a:pPr>
            <a:endParaRPr lang="el-GR" sz="2400" dirty="0">
              <a:latin typeface="Comic Sans MS" panose="030F0702030302020204" pitchFamily="66" charset="0"/>
            </a:endParaRPr>
          </a:p>
        </p:txBody>
      </p:sp>
      <p:sp>
        <p:nvSpPr>
          <p:cNvPr id="4" name="Θέση υποσέλιδου 3"/>
          <p:cNvSpPr>
            <a:spLocks noGrp="1"/>
          </p:cNvSpPr>
          <p:nvPr>
            <p:ph type="ftr" sz="quarter" idx="11"/>
          </p:nvPr>
        </p:nvSpPr>
        <p:spPr>
          <a:xfrm>
            <a:off x="2841761" y="6492875"/>
            <a:ext cx="7619999"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Τίτλος 3"/>
          <p:cNvSpPr>
            <a:spLocks noGrp="1"/>
          </p:cNvSpPr>
          <p:nvPr>
            <p:ph type="title"/>
          </p:nvPr>
        </p:nvSpPr>
        <p:spPr>
          <a:xfrm>
            <a:off x="1550126" y="147337"/>
            <a:ext cx="10371908" cy="932526"/>
          </a:xfrm>
        </p:spPr>
        <p:txBody>
          <a:bodyPr>
            <a:normAutofit fontScale="90000"/>
          </a:bodyPr>
          <a:lstStyle/>
          <a:p>
            <a:r>
              <a:rPr lang="el-GR" sz="4400" dirty="0">
                <a:latin typeface="Comic Sans MS" panose="030F0702030302020204" pitchFamily="66" charset="0"/>
              </a:rPr>
              <a:t>Προσθέστε Αρχική Σελίδα στο ιστολόγιό σας</a:t>
            </a:r>
          </a:p>
        </p:txBody>
      </p:sp>
      <p:grpSp>
        <p:nvGrpSpPr>
          <p:cNvPr id="10" name="Ομάδα 9"/>
          <p:cNvGrpSpPr/>
          <p:nvPr/>
        </p:nvGrpSpPr>
        <p:grpSpPr>
          <a:xfrm>
            <a:off x="1889760" y="3941250"/>
            <a:ext cx="9780745" cy="2447107"/>
            <a:chOff x="1889760" y="3941250"/>
            <a:chExt cx="9780745" cy="2447107"/>
          </a:xfrm>
        </p:grpSpPr>
        <p:pic>
          <p:nvPicPr>
            <p:cNvPr id="7" name="Εικόνα 6"/>
            <p:cNvPicPr>
              <a:picLocks noChangeAspect="1"/>
            </p:cNvPicPr>
            <p:nvPr/>
          </p:nvPicPr>
          <p:blipFill>
            <a:blip r:embed="rId2"/>
            <a:stretch>
              <a:fillRect/>
            </a:stretch>
          </p:blipFill>
          <p:spPr>
            <a:xfrm>
              <a:off x="1889760" y="3941250"/>
              <a:ext cx="9780745" cy="2447107"/>
            </a:xfrm>
            <a:prstGeom prst="rect">
              <a:avLst/>
            </a:prstGeom>
          </p:spPr>
        </p:pic>
        <p:cxnSp>
          <p:nvCxnSpPr>
            <p:cNvPr id="9" name="Ευθεία γραμμή σύνδεσης 8"/>
            <p:cNvCxnSpPr/>
            <p:nvPr/>
          </p:nvCxnSpPr>
          <p:spPr>
            <a:xfrm>
              <a:off x="10100354" y="4746172"/>
              <a:ext cx="722812" cy="8708"/>
            </a:xfrm>
            <a:prstGeom prst="line">
              <a:avLst/>
            </a:prstGeom>
            <a:ln w="762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293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666307" y="1506582"/>
            <a:ext cx="6525693" cy="4916609"/>
          </a:xfrm>
        </p:spPr>
        <p:txBody>
          <a:bodyPr>
            <a:noAutofit/>
          </a:bodyPr>
          <a:lstStyle/>
          <a:p>
            <a:r>
              <a:rPr lang="el-GR" sz="2000" dirty="0">
                <a:latin typeface="Comic Sans MS" panose="030F0702030302020204" pitchFamily="66" charset="0"/>
              </a:rPr>
              <a:t>Από το αριστερό μενού, επιλέξτε </a:t>
            </a:r>
            <a:r>
              <a:rPr lang="el-GR" sz="2000" b="1" dirty="0">
                <a:latin typeface="Comic Sans MS" panose="030F0702030302020204" pitchFamily="66" charset="0"/>
              </a:rPr>
              <a:t>Διάταξη</a:t>
            </a:r>
            <a:r>
              <a:rPr lang="el-GR" sz="2000" dirty="0">
                <a:latin typeface="Comic Sans MS" panose="030F0702030302020204" pitchFamily="66" charset="0"/>
              </a:rPr>
              <a:t>.</a:t>
            </a:r>
          </a:p>
          <a:p>
            <a:r>
              <a:rPr lang="el-GR" sz="2000" dirty="0">
                <a:latin typeface="Comic Sans MS" panose="030F0702030302020204" pitchFamily="66" charset="0"/>
              </a:rPr>
              <a:t>Επιλέξτε την θέση όπου θέλετε να εμφανίζονται οι σελίδες σας (</a:t>
            </a:r>
            <a:r>
              <a:rPr lang="en-US" sz="2000" dirty="0">
                <a:latin typeface="Comic Sans MS" panose="030F0702030302020204" pitchFamily="66" charset="0"/>
              </a:rPr>
              <a:t>sidebar </a:t>
            </a:r>
            <a:r>
              <a:rPr lang="el-GR" sz="2000" dirty="0">
                <a:latin typeface="Comic Sans MS" panose="030F0702030302020204" pitchFamily="66" charset="0"/>
              </a:rPr>
              <a:t>ή Σε όλες τις στήλες) και  κάντε κλικ στο </a:t>
            </a:r>
            <a:r>
              <a:rPr lang="el-GR" sz="2000" b="1" dirty="0">
                <a:latin typeface="Comic Sans MS" panose="030F0702030302020204" pitchFamily="66" charset="0"/>
              </a:rPr>
              <a:t>Προσθήκη </a:t>
            </a:r>
            <a:r>
              <a:rPr lang="el-GR" sz="2000" b="1" dirty="0" err="1">
                <a:latin typeface="Comic Sans MS" panose="030F0702030302020204" pitchFamily="66" charset="0"/>
              </a:rPr>
              <a:t>gadget</a:t>
            </a:r>
            <a:r>
              <a:rPr lang="el-GR" sz="2000" b="1" dirty="0">
                <a:latin typeface="Comic Sans MS" panose="030F0702030302020204" pitchFamily="66" charset="0"/>
              </a:rPr>
              <a:t>.</a:t>
            </a:r>
          </a:p>
          <a:p>
            <a:r>
              <a:rPr lang="el-GR" sz="2000" dirty="0">
                <a:latin typeface="Comic Sans MS" panose="030F0702030302020204" pitchFamily="66" charset="0"/>
              </a:rPr>
              <a:t>Βρείτε το στοιχείο </a:t>
            </a:r>
            <a:r>
              <a:rPr lang="el-GR" sz="2000" b="1" dirty="0">
                <a:latin typeface="Comic Sans MS" panose="030F0702030302020204" pitchFamily="66" charset="0"/>
              </a:rPr>
              <a:t>Σελίδες</a:t>
            </a:r>
            <a:r>
              <a:rPr lang="el-GR" sz="2000" dirty="0">
                <a:latin typeface="Comic Sans MS" panose="030F0702030302020204" pitchFamily="66" charset="0"/>
              </a:rPr>
              <a:t> και κάντε κλικ στην επιλογή </a:t>
            </a:r>
            <a:r>
              <a:rPr lang="el-GR" sz="2000" b="1" dirty="0">
                <a:latin typeface="Comic Sans MS" panose="030F0702030302020204" pitchFamily="66" charset="0"/>
              </a:rPr>
              <a:t>Προσθήκη</a:t>
            </a:r>
          </a:p>
          <a:p>
            <a:r>
              <a:rPr lang="el-GR" sz="2000" dirty="0">
                <a:latin typeface="Comic Sans MS" panose="030F0702030302020204" pitchFamily="66" charset="0"/>
              </a:rPr>
              <a:t>Επιλέξτε από το παράθυρο που εμφανίζεται </a:t>
            </a:r>
            <a:r>
              <a:rPr lang="el-GR" sz="2000" dirty="0">
                <a:solidFill>
                  <a:srgbClr val="0070C0"/>
                </a:solidFill>
                <a:latin typeface="Comic Sans MS" panose="030F0702030302020204" pitchFamily="66" charset="0"/>
              </a:rPr>
              <a:t>+Προσθήκη εξωτερικού συνδέσμου </a:t>
            </a:r>
            <a:r>
              <a:rPr lang="el-GR" sz="2000" dirty="0">
                <a:latin typeface="Comic Sans MS" panose="030F0702030302020204" pitchFamily="66" charset="0"/>
              </a:rPr>
              <a:t>για να δημιουργήσετε μια νέα σελίδα που θα σας οδηγεί σε μια ιστοσελίδα. </a:t>
            </a:r>
          </a:p>
          <a:p>
            <a:r>
              <a:rPr lang="el-GR" sz="2000" dirty="0">
                <a:latin typeface="Comic Sans MS" panose="030F0702030302020204" pitchFamily="66" charset="0"/>
              </a:rPr>
              <a:t>Δώστε έναν τίτλο στη Σελίδα σας, επικολλήστε ή γράψτε το </a:t>
            </a:r>
            <a:r>
              <a:rPr lang="en-US" sz="2000" dirty="0">
                <a:latin typeface="Comic Sans MS" panose="030F0702030302020204" pitchFamily="66" charset="0"/>
              </a:rPr>
              <a:t>link</a:t>
            </a:r>
            <a:r>
              <a:rPr lang="el-GR" sz="2000" dirty="0">
                <a:latin typeface="Comic Sans MS" panose="030F0702030302020204" pitchFamily="66" charset="0"/>
              </a:rPr>
              <a:t> και επιλέξτε </a:t>
            </a:r>
            <a:r>
              <a:rPr lang="el-GR" sz="2000" dirty="0">
                <a:solidFill>
                  <a:srgbClr val="C00000"/>
                </a:solidFill>
                <a:latin typeface="Comic Sans MS" panose="030F0702030302020204" pitchFamily="66" charset="0"/>
              </a:rPr>
              <a:t>Αποθήκευση συνδέσμου</a:t>
            </a:r>
          </a:p>
        </p:txBody>
      </p:sp>
      <p:sp>
        <p:nvSpPr>
          <p:cNvPr id="4" name="Θέση υποσέλιδου 3"/>
          <p:cNvSpPr>
            <a:spLocks noGrp="1"/>
          </p:cNvSpPr>
          <p:nvPr>
            <p:ph type="ftr" sz="quarter" idx="11"/>
          </p:nvPr>
        </p:nvSpPr>
        <p:spPr>
          <a:xfrm>
            <a:off x="6055224" y="6402039"/>
            <a:ext cx="7619999"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7</a:t>
            </a:fld>
            <a:endParaRPr lang="en-US" dirty="0"/>
          </a:p>
        </p:txBody>
      </p:sp>
      <p:sp>
        <p:nvSpPr>
          <p:cNvPr id="14" name="Τίτλος 3"/>
          <p:cNvSpPr>
            <a:spLocks noGrp="1"/>
          </p:cNvSpPr>
          <p:nvPr>
            <p:ph type="title"/>
          </p:nvPr>
        </p:nvSpPr>
        <p:spPr>
          <a:xfrm>
            <a:off x="1863634" y="147336"/>
            <a:ext cx="10093823" cy="823008"/>
          </a:xfrm>
        </p:spPr>
        <p:txBody>
          <a:bodyPr>
            <a:normAutofit/>
          </a:bodyPr>
          <a:lstStyle/>
          <a:p>
            <a:r>
              <a:rPr lang="el-GR" sz="4400" dirty="0">
                <a:latin typeface="Comic Sans MS" panose="030F0702030302020204" pitchFamily="66" charset="0"/>
              </a:rPr>
              <a:t>Εμφανίστε σελίδες στο ιστολόγιό σας </a:t>
            </a:r>
          </a:p>
        </p:txBody>
      </p:sp>
      <p:pic>
        <p:nvPicPr>
          <p:cNvPr id="10" name="Εικόνα 9"/>
          <p:cNvPicPr>
            <a:picLocks noChangeAspect="1"/>
          </p:cNvPicPr>
          <p:nvPr/>
        </p:nvPicPr>
        <p:blipFill>
          <a:blip r:embed="rId2"/>
          <a:stretch>
            <a:fillRect/>
          </a:stretch>
        </p:blipFill>
        <p:spPr>
          <a:xfrm>
            <a:off x="1464511" y="1052510"/>
            <a:ext cx="3966664" cy="5735806"/>
          </a:xfrm>
          <a:prstGeom prst="rect">
            <a:avLst/>
          </a:prstGeom>
        </p:spPr>
      </p:pic>
      <p:pic>
        <p:nvPicPr>
          <p:cNvPr id="11" name="Εικόνα 10"/>
          <p:cNvPicPr>
            <a:picLocks noChangeAspect="1"/>
          </p:cNvPicPr>
          <p:nvPr/>
        </p:nvPicPr>
        <p:blipFill>
          <a:blip r:embed="rId3"/>
          <a:stretch>
            <a:fillRect/>
          </a:stretch>
        </p:blipFill>
        <p:spPr>
          <a:xfrm>
            <a:off x="2857875" y="2071961"/>
            <a:ext cx="2513572" cy="1777227"/>
          </a:xfrm>
          <a:prstGeom prst="rect">
            <a:avLst/>
          </a:prstGeom>
          <a:ln>
            <a:solidFill>
              <a:schemeClr val="tx1"/>
            </a:solidFill>
          </a:ln>
        </p:spPr>
      </p:pic>
    </p:spTree>
    <p:extLst>
      <p:ext uri="{BB962C8B-B14F-4D97-AF65-F5344CB8AC3E}">
        <p14:creationId xmlns:p14="http://schemas.microsoft.com/office/powerpoint/2010/main" val="2019478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88479" y="874591"/>
            <a:ext cx="5103811" cy="5618283"/>
          </a:xfrm>
        </p:spPr>
        <p:txBody>
          <a:bodyPr>
            <a:normAutofit/>
          </a:bodyPr>
          <a:lstStyle/>
          <a:p>
            <a:pPr marL="0" indent="0">
              <a:buNone/>
            </a:pPr>
            <a:r>
              <a:rPr lang="el-GR" sz="2000" dirty="0">
                <a:latin typeface="Comic Sans MS" panose="030F0702030302020204" pitchFamily="66" charset="0"/>
              </a:rPr>
              <a:t>Οι Σελίδες πού θα εμφανίζονται, φαίνονται στη Σειρά λίστας. Αν θέλετε να προσθέσετε και άλλες σελίδες στη λίστα απλά τις τσεκάρετε (πχ. θα  τσεκάρετε τη Σελίδα ΙΣΤΟΡΙΑ) και θα εμφανιστεί κάτω από την ΑΡΧΙΚΗ στη σειρά λίστας. Μπορείτε να αλλάξετε τη σειρά εμφάνισης με τη μέθοδο Σύρε και άφησε.  Σύρετε την ΙΣΤΟΡΙΑ και ΑΞΙΟΘΕΑΤΑ κάτω από την ΑΡΧΙΚΗ</a:t>
            </a:r>
          </a:p>
          <a:p>
            <a:pPr marL="0" indent="0">
              <a:buNone/>
            </a:pPr>
            <a:r>
              <a:rPr lang="el-GR" sz="2000" dirty="0">
                <a:latin typeface="Comic Sans MS" panose="030F0702030302020204" pitchFamily="66" charset="0"/>
              </a:rPr>
              <a:t>Επιλέξτε </a:t>
            </a:r>
            <a:r>
              <a:rPr lang="el-GR" sz="2000" dirty="0">
                <a:solidFill>
                  <a:srgbClr val="C00000"/>
                </a:solidFill>
                <a:latin typeface="Comic Sans MS" panose="030F0702030302020204" pitchFamily="66" charset="0"/>
              </a:rPr>
              <a:t>Αποθήκευση</a:t>
            </a:r>
            <a:r>
              <a:rPr lang="el-GR" sz="2000" dirty="0">
                <a:latin typeface="Comic Sans MS" panose="030F0702030302020204" pitchFamily="66" charset="0"/>
              </a:rPr>
              <a:t> και μετά επάνω δεξιά, κάντε κλικ στην </a:t>
            </a:r>
            <a:r>
              <a:rPr lang="el-GR" sz="2000" dirty="0">
                <a:solidFill>
                  <a:srgbClr val="C00000"/>
                </a:solidFill>
                <a:latin typeface="Comic Sans MS" panose="030F0702030302020204" pitchFamily="66" charset="0"/>
              </a:rPr>
              <a:t>Αποθήκευση διάταξης.</a:t>
            </a:r>
          </a:p>
          <a:p>
            <a:pPr marL="0" indent="0">
              <a:buNone/>
            </a:pPr>
            <a:r>
              <a:rPr lang="el-GR" sz="2000" dirty="0">
                <a:latin typeface="Comic Sans MS" panose="030F0702030302020204" pitchFamily="66" charset="0"/>
              </a:rPr>
              <a:t>Για να αλλάξετε τη θέση στην οποία θα εμφανίζονται οι σελίδες σας, σύρετε το </a:t>
            </a:r>
            <a:r>
              <a:rPr lang="el-GR" sz="2000" dirty="0" err="1">
                <a:latin typeface="Comic Sans MS" panose="030F0702030302020204" pitchFamily="66" charset="0"/>
              </a:rPr>
              <a:t>gadget</a:t>
            </a:r>
            <a:r>
              <a:rPr lang="el-GR" sz="2000" dirty="0">
                <a:latin typeface="Comic Sans MS" panose="030F0702030302020204" pitchFamily="66" charset="0"/>
              </a:rPr>
              <a:t> στη νέα του θέση (αντί </a:t>
            </a:r>
            <a:r>
              <a:rPr lang="en-US" sz="2000" dirty="0">
                <a:latin typeface="Comic Sans MS" panose="030F0702030302020204" pitchFamily="66" charset="0"/>
              </a:rPr>
              <a:t>sidebar </a:t>
            </a:r>
            <a:r>
              <a:rPr lang="el-GR" sz="2000" dirty="0">
                <a:latin typeface="Comic Sans MS" panose="030F0702030302020204" pitchFamily="66" charset="0"/>
              </a:rPr>
              <a:t>να γίνει Σε όλες τις στήλες). </a:t>
            </a:r>
          </a:p>
          <a:p>
            <a:endParaRPr lang="el-GR" dirty="0"/>
          </a:p>
        </p:txBody>
      </p:sp>
      <p:sp>
        <p:nvSpPr>
          <p:cNvPr id="4" name="Θέση υποσέλιδου 3"/>
          <p:cNvSpPr>
            <a:spLocks noGrp="1"/>
          </p:cNvSpPr>
          <p:nvPr>
            <p:ph type="ftr" sz="quarter" idx="11"/>
          </p:nvPr>
        </p:nvSpPr>
        <p:spPr>
          <a:xfrm>
            <a:off x="2589212" y="6492875"/>
            <a:ext cx="7619999" cy="365125"/>
          </a:xfrm>
        </p:spPr>
        <p:txBody>
          <a:bodyPr/>
          <a:lstStyle/>
          <a:p>
            <a:r>
              <a:rPr lang="el-GR" dirty="0"/>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6" name="Εικόνα 5"/>
          <p:cNvPicPr>
            <a:picLocks noChangeAspect="1"/>
          </p:cNvPicPr>
          <p:nvPr/>
        </p:nvPicPr>
        <p:blipFill>
          <a:blip r:embed="rId2"/>
          <a:stretch>
            <a:fillRect/>
          </a:stretch>
        </p:blipFill>
        <p:spPr>
          <a:xfrm>
            <a:off x="2589212" y="874592"/>
            <a:ext cx="4020527" cy="5160448"/>
          </a:xfrm>
          <a:prstGeom prst="rect">
            <a:avLst/>
          </a:prstGeom>
        </p:spPr>
      </p:pic>
      <p:sp>
        <p:nvSpPr>
          <p:cNvPr id="7" name="Τίτλος 3"/>
          <p:cNvSpPr>
            <a:spLocks noGrp="1"/>
          </p:cNvSpPr>
          <p:nvPr>
            <p:ph type="title"/>
          </p:nvPr>
        </p:nvSpPr>
        <p:spPr>
          <a:xfrm>
            <a:off x="1898468" y="-35226"/>
            <a:ext cx="10093823" cy="823008"/>
          </a:xfrm>
        </p:spPr>
        <p:txBody>
          <a:bodyPr>
            <a:normAutofit/>
          </a:bodyPr>
          <a:lstStyle/>
          <a:p>
            <a:r>
              <a:rPr lang="el-GR" sz="4400" dirty="0">
                <a:latin typeface="Comic Sans MS" panose="030F0702030302020204" pitchFamily="66" charset="0"/>
              </a:rPr>
              <a:t>Εμφανίστε σελίδες στο ιστολόγιό σας </a:t>
            </a:r>
          </a:p>
        </p:txBody>
      </p:sp>
    </p:spTree>
    <p:extLst>
      <p:ext uri="{BB962C8B-B14F-4D97-AF65-F5344CB8AC3E}">
        <p14:creationId xmlns:p14="http://schemas.microsoft.com/office/powerpoint/2010/main" val="697437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585167" y="1323703"/>
            <a:ext cx="4359978" cy="1628352"/>
          </a:xfrm>
        </p:spPr>
        <p:txBody>
          <a:bodyPr>
            <a:normAutofit/>
          </a:bodyPr>
          <a:lstStyle/>
          <a:p>
            <a:pPr marL="0" indent="0">
              <a:buNone/>
            </a:pPr>
            <a:r>
              <a:rPr lang="el-GR" sz="2000" dirty="0">
                <a:latin typeface="Comic Sans MS" panose="030F0702030302020204" pitchFamily="66" charset="0"/>
              </a:rPr>
              <a:t>Το ιστολόγιό σας θα φαίνεται όπως στη διπλανή εικόνα και η διάταξη των στοιχείων θα φαίνεται όπως στην παρακάτω εικόνα</a:t>
            </a:r>
          </a:p>
        </p:txBody>
      </p:sp>
      <p:sp>
        <p:nvSpPr>
          <p:cNvPr id="4" name="Θέση υποσέλιδου 3"/>
          <p:cNvSpPr>
            <a:spLocks noGrp="1"/>
          </p:cNvSpPr>
          <p:nvPr>
            <p:ph type="ftr" sz="quarter" idx="11"/>
          </p:nvPr>
        </p:nvSpPr>
        <p:spPr>
          <a:xfrm>
            <a:off x="1526767" y="6450047"/>
            <a:ext cx="7619999" cy="365125"/>
          </a:xfrm>
        </p:spPr>
        <p:txBody>
          <a:bodyPr/>
          <a:lstStyle/>
          <a:p>
            <a:r>
              <a:rPr lang="el-GR"/>
              <a:t>Γκουντούρα Ανθή                                                3ο Εσπερινό ΕΠΑΛ Λάρισας</a:t>
            </a:r>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Εικόνα 5"/>
          <p:cNvPicPr>
            <a:picLocks noChangeAspect="1"/>
          </p:cNvPicPr>
          <p:nvPr/>
        </p:nvPicPr>
        <p:blipFill>
          <a:blip r:embed="rId2"/>
          <a:stretch>
            <a:fillRect/>
          </a:stretch>
        </p:blipFill>
        <p:spPr>
          <a:xfrm>
            <a:off x="1184367" y="1924594"/>
            <a:ext cx="6252754" cy="4312771"/>
          </a:xfrm>
          <a:prstGeom prst="rect">
            <a:avLst/>
          </a:prstGeom>
        </p:spPr>
      </p:pic>
      <p:pic>
        <p:nvPicPr>
          <p:cNvPr id="7" name="Εικόνα 6"/>
          <p:cNvPicPr>
            <a:picLocks noChangeAspect="1"/>
          </p:cNvPicPr>
          <p:nvPr/>
        </p:nvPicPr>
        <p:blipFill>
          <a:blip r:embed="rId3"/>
          <a:stretch>
            <a:fillRect/>
          </a:stretch>
        </p:blipFill>
        <p:spPr>
          <a:xfrm>
            <a:off x="7437121" y="2952056"/>
            <a:ext cx="4508023" cy="3285309"/>
          </a:xfrm>
          <a:prstGeom prst="rect">
            <a:avLst/>
          </a:prstGeom>
        </p:spPr>
      </p:pic>
      <p:cxnSp>
        <p:nvCxnSpPr>
          <p:cNvPr id="9" name="Ευθύγραμμο βέλος σύνδεσης 8"/>
          <p:cNvCxnSpPr/>
          <p:nvPr/>
        </p:nvCxnSpPr>
        <p:spPr>
          <a:xfrm flipH="1">
            <a:off x="5094515" y="1622161"/>
            <a:ext cx="3030582" cy="23228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10824754" y="1924594"/>
            <a:ext cx="191589" cy="31955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Τίτλος 3"/>
          <p:cNvSpPr>
            <a:spLocks noGrp="1"/>
          </p:cNvSpPr>
          <p:nvPr>
            <p:ph type="title"/>
          </p:nvPr>
        </p:nvSpPr>
        <p:spPr>
          <a:xfrm>
            <a:off x="1402080" y="-35226"/>
            <a:ext cx="10789920" cy="823008"/>
          </a:xfrm>
        </p:spPr>
        <p:txBody>
          <a:bodyPr>
            <a:normAutofit fontScale="90000"/>
          </a:bodyPr>
          <a:lstStyle/>
          <a:p>
            <a:r>
              <a:rPr lang="el-GR" sz="4400" dirty="0">
                <a:latin typeface="Comic Sans MS" panose="030F0702030302020204" pitchFamily="66" charset="0"/>
              </a:rPr>
              <a:t>Εμφανίστε Σελίδες ως λίστα στο ιστολόγιό σας </a:t>
            </a:r>
          </a:p>
        </p:txBody>
      </p:sp>
    </p:spTree>
    <p:extLst>
      <p:ext uri="{BB962C8B-B14F-4D97-AF65-F5344CB8AC3E}">
        <p14:creationId xmlns:p14="http://schemas.microsoft.com/office/powerpoint/2010/main" val="140147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743</TotalTime>
  <Words>1288</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Comic Sans MS</vt:lpstr>
      <vt:lpstr>Wingdings 3</vt:lpstr>
      <vt:lpstr>Θρόισμα</vt:lpstr>
      <vt:lpstr>  ΑΝΑΠΤΥΞΗ ΚΑΙ ΣΧΕΔΙΑΣΗ ΙΣΤΟΤΟΠΩΝ Β’ τάξη Πληροφορικής </vt:lpstr>
      <vt:lpstr>Δημιουργία blog (ιστολογίου)  με το Blogger της Google</vt:lpstr>
      <vt:lpstr>PowerPoint Presentation</vt:lpstr>
      <vt:lpstr>Προσθέστε σελίδες στο ιστολόγιό σας</vt:lpstr>
      <vt:lpstr>Προσθέστε Σελίδες στο ιστολόγιό σας</vt:lpstr>
      <vt:lpstr>Προσθέστε Αρχική Σελίδα στο ιστολόγιό σας</vt:lpstr>
      <vt:lpstr>Εμφανίστε σελίδες στο ιστολόγιό σας </vt:lpstr>
      <vt:lpstr>Εμφανίστε σελίδες στο ιστολόγιό σας </vt:lpstr>
      <vt:lpstr>Εμφανίστε Σελίδες ως λίστα στο ιστολόγιό σας </vt:lpstr>
      <vt:lpstr>Εμφανίστε Σελίδες ως menu στο ιστολόγιό σας </vt:lpstr>
      <vt:lpstr>Προσαρμόστε  το θέμα  στο ιστολόγιό σας </vt:lpstr>
      <vt:lpstr>Προσαρμόστε  το φόντο  στο ιστολόγιό σας </vt:lpstr>
      <vt:lpstr>Προσαρμόστε  το εύρος  στο ιστολόγιό σας </vt:lpstr>
      <vt:lpstr>Προσαρμόστε  το διάταξη των παραθύρων στο ιστολόγιό σας </vt:lpstr>
      <vt:lpstr>Προσαρμόστε  τις γραμματοσειρές και τα χρώματα στο ιστολόγιό σας </vt:lpstr>
      <vt:lpstr>Προσαρμόστε  το θέμα  στο ιστολόγιό σας </vt:lpstr>
      <vt:lpstr>Βιβλιογραφία - Πηγές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ΣΤΙΣ ΑΡΧΕΣ ΤΗΣ ΕΠΙΣΤΗΜΗΣ ΤΩΝ Η/Υ Γ΄ και Δ΄ τάξη Γενικής Παιδείας</dc:title>
  <dc:creator>Ανθή Γκουντούρα</dc:creator>
  <cp:lastModifiedBy>Ανθή</cp:lastModifiedBy>
  <cp:revision>98</cp:revision>
  <dcterms:created xsi:type="dcterms:W3CDTF">2020-04-14T06:04:08Z</dcterms:created>
  <dcterms:modified xsi:type="dcterms:W3CDTF">2020-10-15T13:06:52Z</dcterms:modified>
</cp:coreProperties>
</file>