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diagrams/data7.xml" ContentType="application/vnd.openxmlformats-officedocument.drawingml.diagramData+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9"/>
  </p:notesMasterIdLst>
  <p:sldIdLst>
    <p:sldId id="276" r:id="rId2"/>
    <p:sldId id="256" r:id="rId3"/>
    <p:sldId id="257" r:id="rId4"/>
    <p:sldId id="275" r:id="rId5"/>
    <p:sldId id="258" r:id="rId6"/>
    <p:sldId id="259" r:id="rId7"/>
    <p:sldId id="442" r:id="rId8"/>
    <p:sldId id="261" r:id="rId9"/>
    <p:sldId id="262" r:id="rId10"/>
    <p:sldId id="432" r:id="rId11"/>
    <p:sldId id="433" r:id="rId12"/>
    <p:sldId id="435" r:id="rId13"/>
    <p:sldId id="434"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7" r:id="rId27"/>
    <p:sldId id="278" r:id="rId28"/>
    <p:sldId id="279" r:id="rId29"/>
    <p:sldId id="280" r:id="rId30"/>
    <p:sldId id="282" r:id="rId31"/>
    <p:sldId id="294" r:id="rId32"/>
    <p:sldId id="283" r:id="rId33"/>
    <p:sldId id="281" r:id="rId34"/>
    <p:sldId id="284" r:id="rId35"/>
    <p:sldId id="342" r:id="rId36"/>
    <p:sldId id="285" r:id="rId37"/>
    <p:sldId id="286" r:id="rId38"/>
    <p:sldId id="289" r:id="rId39"/>
    <p:sldId id="293" r:id="rId40"/>
    <p:sldId id="295" r:id="rId41"/>
    <p:sldId id="301" r:id="rId42"/>
    <p:sldId id="287" r:id="rId43"/>
    <p:sldId id="292" r:id="rId44"/>
    <p:sldId id="288" r:id="rId45"/>
    <p:sldId id="290" r:id="rId46"/>
    <p:sldId id="291" r:id="rId47"/>
    <p:sldId id="439" r:id="rId48"/>
    <p:sldId id="305" r:id="rId49"/>
    <p:sldId id="437" r:id="rId50"/>
    <p:sldId id="440" r:id="rId51"/>
    <p:sldId id="306" r:id="rId52"/>
    <p:sldId id="307" r:id="rId53"/>
    <p:sldId id="308" r:id="rId54"/>
    <p:sldId id="436" r:id="rId55"/>
    <p:sldId id="438" r:id="rId56"/>
    <p:sldId id="309" r:id="rId57"/>
    <p:sldId id="310" r:id="rId58"/>
    <p:sldId id="311" r:id="rId59"/>
    <p:sldId id="312" r:id="rId60"/>
    <p:sldId id="313" r:id="rId61"/>
    <p:sldId id="343" r:id="rId62"/>
    <p:sldId id="314" r:id="rId63"/>
    <p:sldId id="315" r:id="rId64"/>
    <p:sldId id="316" r:id="rId65"/>
    <p:sldId id="317" r:id="rId66"/>
    <p:sldId id="441" r:id="rId67"/>
    <p:sldId id="318" r:id="rId68"/>
    <p:sldId id="319" r:id="rId69"/>
    <p:sldId id="320" r:id="rId70"/>
    <p:sldId id="321" r:id="rId71"/>
    <p:sldId id="322" r:id="rId72"/>
    <p:sldId id="323" r:id="rId73"/>
    <p:sldId id="324" r:id="rId74"/>
    <p:sldId id="325" r:id="rId75"/>
    <p:sldId id="326" r:id="rId76"/>
    <p:sldId id="344"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1" r:id="rId91"/>
    <p:sldId id="351" r:id="rId92"/>
    <p:sldId id="350" r:id="rId93"/>
    <p:sldId id="353" r:id="rId94"/>
    <p:sldId id="352" r:id="rId95"/>
    <p:sldId id="354" r:id="rId96"/>
    <p:sldId id="355" r:id="rId97"/>
    <p:sldId id="356" r:id="rId98"/>
    <p:sldId id="357" r:id="rId99"/>
    <p:sldId id="358" r:id="rId100"/>
    <p:sldId id="359" r:id="rId101"/>
    <p:sldId id="443" r:id="rId102"/>
    <p:sldId id="360" r:id="rId103"/>
    <p:sldId id="454" r:id="rId104"/>
    <p:sldId id="361" r:id="rId105"/>
    <p:sldId id="362" r:id="rId106"/>
    <p:sldId id="455" r:id="rId107"/>
    <p:sldId id="456" r:id="rId108"/>
    <p:sldId id="363" r:id="rId109"/>
    <p:sldId id="364" r:id="rId110"/>
    <p:sldId id="375" r:id="rId111"/>
    <p:sldId id="376" r:id="rId112"/>
    <p:sldId id="377" r:id="rId113"/>
    <p:sldId id="365" r:id="rId114"/>
    <p:sldId id="366" r:id="rId115"/>
    <p:sldId id="367" r:id="rId116"/>
    <p:sldId id="368" r:id="rId117"/>
    <p:sldId id="369" r:id="rId118"/>
    <p:sldId id="370" r:id="rId119"/>
    <p:sldId id="371" r:id="rId120"/>
    <p:sldId id="372" r:id="rId121"/>
    <p:sldId id="373" r:id="rId122"/>
    <p:sldId id="431" r:id="rId123"/>
    <p:sldId id="374" r:id="rId124"/>
    <p:sldId id="378" r:id="rId125"/>
    <p:sldId id="379" r:id="rId126"/>
    <p:sldId id="380" r:id="rId127"/>
    <p:sldId id="381" r:id="rId128"/>
    <p:sldId id="382" r:id="rId129"/>
    <p:sldId id="383" r:id="rId130"/>
    <p:sldId id="384" r:id="rId131"/>
    <p:sldId id="385" r:id="rId132"/>
    <p:sldId id="386" r:id="rId133"/>
    <p:sldId id="453"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45" r:id="rId150"/>
    <p:sldId id="444" r:id="rId151"/>
    <p:sldId id="429" r:id="rId152"/>
    <p:sldId id="403" r:id="rId153"/>
    <p:sldId id="428" r:id="rId154"/>
    <p:sldId id="404" r:id="rId155"/>
    <p:sldId id="405" r:id="rId156"/>
    <p:sldId id="406" r:id="rId157"/>
    <p:sldId id="408" r:id="rId158"/>
    <p:sldId id="409" r:id="rId159"/>
    <p:sldId id="410" r:id="rId160"/>
    <p:sldId id="411" r:id="rId161"/>
    <p:sldId id="412" r:id="rId162"/>
    <p:sldId id="413" r:id="rId163"/>
    <p:sldId id="414" r:id="rId164"/>
    <p:sldId id="415" r:id="rId165"/>
    <p:sldId id="416" r:id="rId166"/>
    <p:sldId id="417" r:id="rId167"/>
    <p:sldId id="447" r:id="rId168"/>
    <p:sldId id="418" r:id="rId169"/>
    <p:sldId id="419" r:id="rId170"/>
    <p:sldId id="425" r:id="rId171"/>
    <p:sldId id="420" r:id="rId172"/>
    <p:sldId id="421" r:id="rId173"/>
    <p:sldId id="422" r:id="rId174"/>
    <p:sldId id="423" r:id="rId175"/>
    <p:sldId id="426" r:id="rId176"/>
    <p:sldId id="427" r:id="rId177"/>
    <p:sldId id="449" r:id="rId178"/>
    <p:sldId id="450" r:id="rId179"/>
    <p:sldId id="451" r:id="rId180"/>
    <p:sldId id="452" r:id="rId181"/>
    <p:sldId id="457" r:id="rId182"/>
    <p:sldId id="458" r:id="rId183"/>
    <p:sldId id="463" r:id="rId184"/>
    <p:sldId id="464" r:id="rId185"/>
    <p:sldId id="465" r:id="rId186"/>
    <p:sldId id="466" r:id="rId187"/>
    <p:sldId id="467" r:id="rId188"/>
    <p:sldId id="468" r:id="rId189"/>
    <p:sldId id="459" r:id="rId190"/>
    <p:sldId id="460" r:id="rId191"/>
    <p:sldId id="461" r:id="rId192"/>
    <p:sldId id="462" r:id="rId193"/>
    <p:sldId id="469" r:id="rId194"/>
    <p:sldId id="470" r:id="rId195"/>
    <p:sldId id="471" r:id="rId196"/>
    <p:sldId id="472" r:id="rId197"/>
    <p:sldId id="473" r:id="rId198"/>
    <p:sldId id="474" r:id="rId199"/>
    <p:sldId id="476" r:id="rId200"/>
    <p:sldId id="475" r:id="rId201"/>
    <p:sldId id="477" r:id="rId202"/>
    <p:sldId id="478" r:id="rId203"/>
    <p:sldId id="479" r:id="rId204"/>
    <p:sldId id="480" r:id="rId205"/>
    <p:sldId id="481" r:id="rId206"/>
    <p:sldId id="482" r:id="rId207"/>
    <p:sldId id="483" r:id="rId20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3"/>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1"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7662E2-0C9A-4008-802E-657F72C52F9A}" type="doc">
      <dgm:prSet loTypeId="urn:microsoft.com/office/officeart/2005/8/layout/pyramid2" loCatId="list" qsTypeId="urn:microsoft.com/office/officeart/2005/8/quickstyle/simple1" qsCatId="simple" csTypeId="urn:microsoft.com/office/officeart/2005/8/colors/accent1_2" csCatId="accent1" phldr="1"/>
      <dgm:spPr/>
    </dgm:pt>
    <dgm:pt modelId="{C4F1630E-8F79-4B8C-B83F-60D7819D4DAF}">
      <dgm:prSet phldrT="[Κείμενο]"/>
      <dgm:spPr/>
      <dgm:t>
        <a:bodyPr/>
        <a:lstStyle/>
        <a:p>
          <a:r>
            <a:rPr lang="el-GR" dirty="0" smtClean="0"/>
            <a:t>Πρωτοβάθμια</a:t>
          </a:r>
          <a:endParaRPr lang="el-GR" dirty="0"/>
        </a:p>
      </dgm:t>
    </dgm:pt>
    <dgm:pt modelId="{27DA64F4-C094-450E-9A4B-6BBD4F0026F5}" type="parTrans" cxnId="{AE7683AA-3C9F-4BFA-A13D-B7D178CCB95C}">
      <dgm:prSet/>
      <dgm:spPr/>
      <dgm:t>
        <a:bodyPr/>
        <a:lstStyle/>
        <a:p>
          <a:endParaRPr lang="el-GR"/>
        </a:p>
      </dgm:t>
    </dgm:pt>
    <dgm:pt modelId="{8E7F8CD4-0C0D-4C68-AE7F-478EDBAE5A5E}" type="sibTrans" cxnId="{AE7683AA-3C9F-4BFA-A13D-B7D178CCB95C}">
      <dgm:prSet/>
      <dgm:spPr/>
      <dgm:t>
        <a:bodyPr/>
        <a:lstStyle/>
        <a:p>
          <a:endParaRPr lang="el-GR"/>
        </a:p>
      </dgm:t>
    </dgm:pt>
    <dgm:pt modelId="{58095AE0-B8BE-4EC0-AA88-AC7DDBD3DBD8}">
      <dgm:prSet phldrT="[Κείμενο]"/>
      <dgm:spPr/>
      <dgm:t>
        <a:bodyPr/>
        <a:lstStyle/>
        <a:p>
          <a:r>
            <a:rPr lang="el-GR" dirty="0" smtClean="0"/>
            <a:t>Δευτεροβάθμια</a:t>
          </a:r>
          <a:endParaRPr lang="el-GR" dirty="0"/>
        </a:p>
      </dgm:t>
    </dgm:pt>
    <dgm:pt modelId="{1D908EC7-0EAB-4A98-A85D-BB012B80D686}" type="parTrans" cxnId="{F0BDFBA8-C2D5-458E-AF1B-7EADCF6C8208}">
      <dgm:prSet/>
      <dgm:spPr/>
      <dgm:t>
        <a:bodyPr/>
        <a:lstStyle/>
        <a:p>
          <a:endParaRPr lang="el-GR"/>
        </a:p>
      </dgm:t>
    </dgm:pt>
    <dgm:pt modelId="{501417B1-BD29-43FF-9FDF-BD61929A3725}" type="sibTrans" cxnId="{F0BDFBA8-C2D5-458E-AF1B-7EADCF6C8208}">
      <dgm:prSet/>
      <dgm:spPr/>
      <dgm:t>
        <a:bodyPr/>
        <a:lstStyle/>
        <a:p>
          <a:endParaRPr lang="el-GR"/>
        </a:p>
      </dgm:t>
    </dgm:pt>
    <dgm:pt modelId="{E4B68E0B-1712-472E-BF90-0B5DACDE7B49}">
      <dgm:prSet phldrT="[Κείμενο]"/>
      <dgm:spPr/>
      <dgm:t>
        <a:bodyPr/>
        <a:lstStyle/>
        <a:p>
          <a:r>
            <a:rPr lang="el-GR" dirty="0" smtClean="0"/>
            <a:t>Τριτοβάθμια</a:t>
          </a:r>
          <a:endParaRPr lang="el-GR" dirty="0"/>
        </a:p>
      </dgm:t>
    </dgm:pt>
    <dgm:pt modelId="{7F309FC0-29CE-437C-920B-6F3E9A3FB2BF}" type="parTrans" cxnId="{0B0843E9-5AD5-4A9B-9B5C-3BD93D9ABEF3}">
      <dgm:prSet/>
      <dgm:spPr/>
      <dgm:t>
        <a:bodyPr/>
        <a:lstStyle/>
        <a:p>
          <a:endParaRPr lang="el-GR"/>
        </a:p>
      </dgm:t>
    </dgm:pt>
    <dgm:pt modelId="{D813F506-FEC4-4F99-B86B-EB1D84795156}" type="sibTrans" cxnId="{0B0843E9-5AD5-4A9B-9B5C-3BD93D9ABEF3}">
      <dgm:prSet/>
      <dgm:spPr/>
      <dgm:t>
        <a:bodyPr/>
        <a:lstStyle/>
        <a:p>
          <a:endParaRPr lang="el-GR"/>
        </a:p>
      </dgm:t>
    </dgm:pt>
    <dgm:pt modelId="{69C966C6-190E-4198-BA97-5E06584CBAD5}" type="pres">
      <dgm:prSet presAssocID="{4A7662E2-0C9A-4008-802E-657F72C52F9A}" presName="compositeShape" presStyleCnt="0">
        <dgm:presLayoutVars>
          <dgm:dir/>
          <dgm:resizeHandles/>
        </dgm:presLayoutVars>
      </dgm:prSet>
      <dgm:spPr/>
    </dgm:pt>
    <dgm:pt modelId="{3A60E673-929A-4C9F-93D6-686BBEBDBB1B}" type="pres">
      <dgm:prSet presAssocID="{4A7662E2-0C9A-4008-802E-657F72C52F9A}" presName="pyramid" presStyleLbl="node1" presStyleIdx="0" presStyleCnt="1"/>
      <dgm:spPr/>
    </dgm:pt>
    <dgm:pt modelId="{7A5FC62B-EB53-48D3-A7DF-438C4102FA15}" type="pres">
      <dgm:prSet presAssocID="{4A7662E2-0C9A-4008-802E-657F72C52F9A}" presName="theList" presStyleCnt="0"/>
      <dgm:spPr/>
    </dgm:pt>
    <dgm:pt modelId="{F76F64A6-44E7-45AC-81F7-A125DBD27C88}" type="pres">
      <dgm:prSet presAssocID="{C4F1630E-8F79-4B8C-B83F-60D7819D4DAF}" presName="aNode" presStyleLbl="fgAcc1" presStyleIdx="0" presStyleCnt="3">
        <dgm:presLayoutVars>
          <dgm:bulletEnabled val="1"/>
        </dgm:presLayoutVars>
      </dgm:prSet>
      <dgm:spPr/>
      <dgm:t>
        <a:bodyPr/>
        <a:lstStyle/>
        <a:p>
          <a:endParaRPr lang="el-GR"/>
        </a:p>
      </dgm:t>
    </dgm:pt>
    <dgm:pt modelId="{50001E2C-3998-4BC5-9FA9-D9F8C4964313}" type="pres">
      <dgm:prSet presAssocID="{C4F1630E-8F79-4B8C-B83F-60D7819D4DAF}" presName="aSpace" presStyleCnt="0"/>
      <dgm:spPr/>
    </dgm:pt>
    <dgm:pt modelId="{B62AE826-2450-4394-8282-B8743B3F01A3}" type="pres">
      <dgm:prSet presAssocID="{58095AE0-B8BE-4EC0-AA88-AC7DDBD3DBD8}" presName="aNode" presStyleLbl="fgAcc1" presStyleIdx="1" presStyleCnt="3">
        <dgm:presLayoutVars>
          <dgm:bulletEnabled val="1"/>
        </dgm:presLayoutVars>
      </dgm:prSet>
      <dgm:spPr/>
      <dgm:t>
        <a:bodyPr/>
        <a:lstStyle/>
        <a:p>
          <a:endParaRPr lang="el-GR"/>
        </a:p>
      </dgm:t>
    </dgm:pt>
    <dgm:pt modelId="{527F4342-1861-42C4-B361-17F97983E821}" type="pres">
      <dgm:prSet presAssocID="{58095AE0-B8BE-4EC0-AA88-AC7DDBD3DBD8}" presName="aSpace" presStyleCnt="0"/>
      <dgm:spPr/>
    </dgm:pt>
    <dgm:pt modelId="{93E9B156-26C5-4E7A-8EB3-2CE20214A29C}" type="pres">
      <dgm:prSet presAssocID="{E4B68E0B-1712-472E-BF90-0B5DACDE7B49}" presName="aNode" presStyleLbl="fgAcc1" presStyleIdx="2" presStyleCnt="3">
        <dgm:presLayoutVars>
          <dgm:bulletEnabled val="1"/>
        </dgm:presLayoutVars>
      </dgm:prSet>
      <dgm:spPr/>
      <dgm:t>
        <a:bodyPr/>
        <a:lstStyle/>
        <a:p>
          <a:endParaRPr lang="el-GR"/>
        </a:p>
      </dgm:t>
    </dgm:pt>
    <dgm:pt modelId="{F0143CA2-66D7-41A8-9921-832966C38C08}" type="pres">
      <dgm:prSet presAssocID="{E4B68E0B-1712-472E-BF90-0B5DACDE7B49}" presName="aSpace" presStyleCnt="0"/>
      <dgm:spPr/>
    </dgm:pt>
  </dgm:ptLst>
  <dgm:cxnLst>
    <dgm:cxn modelId="{F042E4C8-7189-45F1-A317-06BD0FD85E6D}" type="presOf" srcId="{58095AE0-B8BE-4EC0-AA88-AC7DDBD3DBD8}" destId="{B62AE826-2450-4394-8282-B8743B3F01A3}" srcOrd="0" destOrd="0" presId="urn:microsoft.com/office/officeart/2005/8/layout/pyramid2"/>
    <dgm:cxn modelId="{C7C6211C-E45A-4404-93C1-F3B4FD95B213}" type="presOf" srcId="{E4B68E0B-1712-472E-BF90-0B5DACDE7B49}" destId="{93E9B156-26C5-4E7A-8EB3-2CE20214A29C}" srcOrd="0" destOrd="0" presId="urn:microsoft.com/office/officeart/2005/8/layout/pyramid2"/>
    <dgm:cxn modelId="{F0BDFBA8-C2D5-458E-AF1B-7EADCF6C8208}" srcId="{4A7662E2-0C9A-4008-802E-657F72C52F9A}" destId="{58095AE0-B8BE-4EC0-AA88-AC7DDBD3DBD8}" srcOrd="1" destOrd="0" parTransId="{1D908EC7-0EAB-4A98-A85D-BB012B80D686}" sibTransId="{501417B1-BD29-43FF-9FDF-BD61929A3725}"/>
    <dgm:cxn modelId="{F34FFD6B-5DAD-45EF-B6E3-AFD65BD37074}" type="presOf" srcId="{4A7662E2-0C9A-4008-802E-657F72C52F9A}" destId="{69C966C6-190E-4198-BA97-5E06584CBAD5}" srcOrd="0" destOrd="0" presId="urn:microsoft.com/office/officeart/2005/8/layout/pyramid2"/>
    <dgm:cxn modelId="{F9168CDE-96CB-4DF1-A1E6-22732BBF8309}" type="presOf" srcId="{C4F1630E-8F79-4B8C-B83F-60D7819D4DAF}" destId="{F76F64A6-44E7-45AC-81F7-A125DBD27C88}" srcOrd="0" destOrd="0" presId="urn:microsoft.com/office/officeart/2005/8/layout/pyramid2"/>
    <dgm:cxn modelId="{0B0843E9-5AD5-4A9B-9B5C-3BD93D9ABEF3}" srcId="{4A7662E2-0C9A-4008-802E-657F72C52F9A}" destId="{E4B68E0B-1712-472E-BF90-0B5DACDE7B49}" srcOrd="2" destOrd="0" parTransId="{7F309FC0-29CE-437C-920B-6F3E9A3FB2BF}" sibTransId="{D813F506-FEC4-4F99-B86B-EB1D84795156}"/>
    <dgm:cxn modelId="{AE7683AA-3C9F-4BFA-A13D-B7D178CCB95C}" srcId="{4A7662E2-0C9A-4008-802E-657F72C52F9A}" destId="{C4F1630E-8F79-4B8C-B83F-60D7819D4DAF}" srcOrd="0" destOrd="0" parTransId="{27DA64F4-C094-450E-9A4B-6BBD4F0026F5}" sibTransId="{8E7F8CD4-0C0D-4C68-AE7F-478EDBAE5A5E}"/>
    <dgm:cxn modelId="{9908FA6B-B8AA-45BB-BB89-C07A28A0EA47}" type="presParOf" srcId="{69C966C6-190E-4198-BA97-5E06584CBAD5}" destId="{3A60E673-929A-4C9F-93D6-686BBEBDBB1B}" srcOrd="0" destOrd="0" presId="urn:microsoft.com/office/officeart/2005/8/layout/pyramid2"/>
    <dgm:cxn modelId="{DD0EEB80-B8DA-48A6-B3B2-9D0FEC10B16E}" type="presParOf" srcId="{69C966C6-190E-4198-BA97-5E06584CBAD5}" destId="{7A5FC62B-EB53-48D3-A7DF-438C4102FA15}" srcOrd="1" destOrd="0" presId="urn:microsoft.com/office/officeart/2005/8/layout/pyramid2"/>
    <dgm:cxn modelId="{F628C143-ABBA-408C-BC23-D71442AC21E6}" type="presParOf" srcId="{7A5FC62B-EB53-48D3-A7DF-438C4102FA15}" destId="{F76F64A6-44E7-45AC-81F7-A125DBD27C88}" srcOrd="0" destOrd="0" presId="urn:microsoft.com/office/officeart/2005/8/layout/pyramid2"/>
    <dgm:cxn modelId="{9D2B1336-3CE3-48CD-BA1D-8D8ED58EB625}" type="presParOf" srcId="{7A5FC62B-EB53-48D3-A7DF-438C4102FA15}" destId="{50001E2C-3998-4BC5-9FA9-D9F8C4964313}" srcOrd="1" destOrd="0" presId="urn:microsoft.com/office/officeart/2005/8/layout/pyramid2"/>
    <dgm:cxn modelId="{12E24E40-DCAE-40C4-A1ED-C0B51C01845B}" type="presParOf" srcId="{7A5FC62B-EB53-48D3-A7DF-438C4102FA15}" destId="{B62AE826-2450-4394-8282-B8743B3F01A3}" srcOrd="2" destOrd="0" presId="urn:microsoft.com/office/officeart/2005/8/layout/pyramid2"/>
    <dgm:cxn modelId="{35B92E0C-8889-42C2-8A5D-65C027540435}" type="presParOf" srcId="{7A5FC62B-EB53-48D3-A7DF-438C4102FA15}" destId="{527F4342-1861-42C4-B361-17F97983E821}" srcOrd="3" destOrd="0" presId="urn:microsoft.com/office/officeart/2005/8/layout/pyramid2"/>
    <dgm:cxn modelId="{81B90A8A-91BE-4560-B2D5-1FE35A023BEF}" type="presParOf" srcId="{7A5FC62B-EB53-48D3-A7DF-438C4102FA15}" destId="{93E9B156-26C5-4E7A-8EB3-2CE20214A29C}" srcOrd="4" destOrd="0" presId="urn:microsoft.com/office/officeart/2005/8/layout/pyramid2"/>
    <dgm:cxn modelId="{FC4E36CF-2061-46BD-B2A9-0C42CDE44851}" type="presParOf" srcId="{7A5FC62B-EB53-48D3-A7DF-438C4102FA15}" destId="{F0143CA2-66D7-41A8-9921-832966C38C08}" srcOrd="5"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1854B318-629C-4A94-8004-F0C994479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E8162CD5-7A25-4BCB-A3CF-6AC4C2328048}">
      <dgm:prSet phldrT="[Κείμενο]"/>
      <dgm:spPr/>
      <dgm:t>
        <a:bodyPr/>
        <a:lstStyle/>
        <a:p>
          <a:r>
            <a:rPr lang="el-GR" dirty="0" smtClean="0"/>
            <a:t>Υγιεινή</a:t>
          </a:r>
          <a:endParaRPr lang="el-GR" dirty="0"/>
        </a:p>
      </dgm:t>
    </dgm:pt>
    <dgm:pt modelId="{B3B87CDD-9DE8-4644-80F4-185A0DB8EB96}" type="parTrans" cxnId="{F65D955D-A2B4-4BC3-B7FD-DA026B5CE6F3}">
      <dgm:prSet/>
      <dgm:spPr/>
      <dgm:t>
        <a:bodyPr/>
        <a:lstStyle/>
        <a:p>
          <a:endParaRPr lang="el-GR"/>
        </a:p>
      </dgm:t>
    </dgm:pt>
    <dgm:pt modelId="{F541119E-6E29-4734-ACAD-C489401627D7}" type="sibTrans" cxnId="{F65D955D-A2B4-4BC3-B7FD-DA026B5CE6F3}">
      <dgm:prSet/>
      <dgm:spPr/>
      <dgm:t>
        <a:bodyPr/>
        <a:lstStyle/>
        <a:p>
          <a:endParaRPr lang="el-GR"/>
        </a:p>
      </dgm:t>
    </dgm:pt>
    <dgm:pt modelId="{7F54BA88-CCD5-43E7-BE66-51D9B1201114}">
      <dgm:prSet phldrT="[Κείμενο]"/>
      <dgm:spPr/>
      <dgm:t>
        <a:bodyPr/>
        <a:lstStyle/>
        <a:p>
          <a:r>
            <a:rPr lang="el-GR" dirty="0" smtClean="0"/>
            <a:t>Ατομική</a:t>
          </a:r>
          <a:endParaRPr lang="el-GR" dirty="0"/>
        </a:p>
      </dgm:t>
    </dgm:pt>
    <dgm:pt modelId="{389397D7-64D3-4DAD-8155-9856EB0E2C84}" type="parTrans" cxnId="{D2905574-6B59-4166-BDDA-2B2B1C1C7D5B}">
      <dgm:prSet/>
      <dgm:spPr/>
      <dgm:t>
        <a:bodyPr/>
        <a:lstStyle/>
        <a:p>
          <a:endParaRPr lang="el-GR" dirty="0"/>
        </a:p>
      </dgm:t>
    </dgm:pt>
    <dgm:pt modelId="{22B28149-F69F-4337-BB22-ADDADA710FBE}" type="sibTrans" cxnId="{D2905574-6B59-4166-BDDA-2B2B1C1C7D5B}">
      <dgm:prSet/>
      <dgm:spPr/>
      <dgm:t>
        <a:bodyPr/>
        <a:lstStyle/>
        <a:p>
          <a:endParaRPr lang="el-GR"/>
        </a:p>
      </dgm:t>
    </dgm:pt>
    <dgm:pt modelId="{E86438B6-4F1B-4548-BA13-2F47D6DEE19B}">
      <dgm:prSet phldrT="[Κείμενο]"/>
      <dgm:spPr/>
      <dgm:t>
        <a:bodyPr/>
        <a:lstStyle/>
        <a:p>
          <a:r>
            <a:rPr lang="el-GR" dirty="0" smtClean="0"/>
            <a:t>Δημόσια</a:t>
          </a:r>
          <a:endParaRPr lang="el-GR" dirty="0"/>
        </a:p>
      </dgm:t>
    </dgm:pt>
    <dgm:pt modelId="{57FF7657-9B4D-41F4-8812-1BAD02427535}" type="parTrans" cxnId="{857F23C3-61E4-418C-B8B1-06E4E20AF339}">
      <dgm:prSet/>
      <dgm:spPr/>
      <dgm:t>
        <a:bodyPr/>
        <a:lstStyle/>
        <a:p>
          <a:endParaRPr lang="el-GR" dirty="0"/>
        </a:p>
      </dgm:t>
    </dgm:pt>
    <dgm:pt modelId="{2BA5BC31-2CDA-4ABA-8281-255E9C1E4FC0}" type="sibTrans" cxnId="{857F23C3-61E4-418C-B8B1-06E4E20AF339}">
      <dgm:prSet/>
      <dgm:spPr/>
      <dgm:t>
        <a:bodyPr/>
        <a:lstStyle/>
        <a:p>
          <a:endParaRPr lang="el-GR"/>
        </a:p>
      </dgm:t>
    </dgm:pt>
    <dgm:pt modelId="{F22E004E-A120-4248-80C1-7AC91407D18D}">
      <dgm:prSet/>
      <dgm:spPr/>
      <dgm:t>
        <a:bodyPr/>
        <a:lstStyle/>
        <a:p>
          <a:r>
            <a:rPr lang="el-GR" dirty="0" smtClean="0"/>
            <a:t>Κοινωνική</a:t>
          </a:r>
          <a:endParaRPr lang="el-GR" dirty="0"/>
        </a:p>
      </dgm:t>
    </dgm:pt>
    <dgm:pt modelId="{601D9615-914D-4CB6-851F-76F3B20D50B5}" type="parTrans" cxnId="{9B2755A7-7DBE-464F-B780-6BD0AD6264CC}">
      <dgm:prSet/>
      <dgm:spPr/>
      <dgm:t>
        <a:bodyPr/>
        <a:lstStyle/>
        <a:p>
          <a:endParaRPr lang="el-GR" dirty="0"/>
        </a:p>
      </dgm:t>
    </dgm:pt>
    <dgm:pt modelId="{0DB52E1A-9657-4373-BDF2-81D99F3D8910}" type="sibTrans" cxnId="{9B2755A7-7DBE-464F-B780-6BD0AD6264CC}">
      <dgm:prSet/>
      <dgm:spPr/>
    </dgm:pt>
    <dgm:pt modelId="{C15F4105-9285-4E38-98D5-7EC532C14DB1}">
      <dgm:prSet/>
      <dgm:spPr/>
      <dgm:t>
        <a:bodyPr/>
        <a:lstStyle/>
        <a:p>
          <a:r>
            <a:rPr lang="el-GR" dirty="0" smtClean="0"/>
            <a:t>Ψυχική υγιεινή</a:t>
          </a:r>
          <a:endParaRPr lang="el-GR" dirty="0"/>
        </a:p>
      </dgm:t>
    </dgm:pt>
    <dgm:pt modelId="{FA7C63A1-3CE7-4EEB-9B18-80AFFBDFC33B}" type="parTrans" cxnId="{8AB8E67E-454D-4BAF-A18D-9744F308B124}">
      <dgm:prSet/>
      <dgm:spPr/>
      <dgm:t>
        <a:bodyPr/>
        <a:lstStyle/>
        <a:p>
          <a:endParaRPr lang="el-GR" dirty="0"/>
        </a:p>
      </dgm:t>
    </dgm:pt>
    <dgm:pt modelId="{7CDBB8F3-995B-4F5F-AA7E-01E95A9658B8}" type="sibTrans" cxnId="{8AB8E67E-454D-4BAF-A18D-9744F308B124}">
      <dgm:prSet/>
      <dgm:spPr/>
    </dgm:pt>
    <dgm:pt modelId="{11B3B8F4-E99B-4FA3-BC19-AFB4B344D5FE}" type="pres">
      <dgm:prSet presAssocID="{1854B318-629C-4A94-8004-F0C9944790DB}" presName="diagram" presStyleCnt="0">
        <dgm:presLayoutVars>
          <dgm:chPref val="1"/>
          <dgm:dir/>
          <dgm:animOne val="branch"/>
          <dgm:animLvl val="lvl"/>
          <dgm:resizeHandles val="exact"/>
        </dgm:presLayoutVars>
      </dgm:prSet>
      <dgm:spPr/>
      <dgm:t>
        <a:bodyPr/>
        <a:lstStyle/>
        <a:p>
          <a:endParaRPr lang="el-GR"/>
        </a:p>
      </dgm:t>
    </dgm:pt>
    <dgm:pt modelId="{6E37E5E3-2645-4006-8B3C-10F6EEA0D406}" type="pres">
      <dgm:prSet presAssocID="{E8162CD5-7A25-4BCB-A3CF-6AC4C2328048}" presName="root1" presStyleCnt="0"/>
      <dgm:spPr/>
    </dgm:pt>
    <dgm:pt modelId="{762708AC-7D25-4FEF-B10F-FBFEABD8B8A9}" type="pres">
      <dgm:prSet presAssocID="{E8162CD5-7A25-4BCB-A3CF-6AC4C2328048}" presName="LevelOneTextNode" presStyleLbl="node0" presStyleIdx="0" presStyleCnt="1">
        <dgm:presLayoutVars>
          <dgm:chPref val="3"/>
        </dgm:presLayoutVars>
      </dgm:prSet>
      <dgm:spPr/>
      <dgm:t>
        <a:bodyPr/>
        <a:lstStyle/>
        <a:p>
          <a:endParaRPr lang="el-GR"/>
        </a:p>
      </dgm:t>
    </dgm:pt>
    <dgm:pt modelId="{10D65FC9-EFE2-4509-924E-20F88BA002C9}" type="pres">
      <dgm:prSet presAssocID="{E8162CD5-7A25-4BCB-A3CF-6AC4C2328048}" presName="level2hierChild" presStyleCnt="0"/>
      <dgm:spPr/>
    </dgm:pt>
    <dgm:pt modelId="{6F506AD4-2745-4208-B349-AAC016CE630B}" type="pres">
      <dgm:prSet presAssocID="{389397D7-64D3-4DAD-8155-9856EB0E2C84}" presName="conn2-1" presStyleLbl="parChTrans1D2" presStyleIdx="0" presStyleCnt="3"/>
      <dgm:spPr/>
      <dgm:t>
        <a:bodyPr/>
        <a:lstStyle/>
        <a:p>
          <a:endParaRPr lang="el-GR"/>
        </a:p>
      </dgm:t>
    </dgm:pt>
    <dgm:pt modelId="{21FFE510-9886-4798-8241-0AF898B49F94}" type="pres">
      <dgm:prSet presAssocID="{389397D7-64D3-4DAD-8155-9856EB0E2C84}" presName="connTx" presStyleLbl="parChTrans1D2" presStyleIdx="0" presStyleCnt="3"/>
      <dgm:spPr/>
      <dgm:t>
        <a:bodyPr/>
        <a:lstStyle/>
        <a:p>
          <a:endParaRPr lang="el-GR"/>
        </a:p>
      </dgm:t>
    </dgm:pt>
    <dgm:pt modelId="{19E778C5-518C-4792-94CA-C2F058EFCBD3}" type="pres">
      <dgm:prSet presAssocID="{7F54BA88-CCD5-43E7-BE66-51D9B1201114}" presName="root2" presStyleCnt="0"/>
      <dgm:spPr/>
    </dgm:pt>
    <dgm:pt modelId="{6F2CD379-76D2-4560-A940-5ACC0ACF5F27}" type="pres">
      <dgm:prSet presAssocID="{7F54BA88-CCD5-43E7-BE66-51D9B1201114}" presName="LevelTwoTextNode" presStyleLbl="node2" presStyleIdx="0" presStyleCnt="3">
        <dgm:presLayoutVars>
          <dgm:chPref val="3"/>
        </dgm:presLayoutVars>
      </dgm:prSet>
      <dgm:spPr/>
      <dgm:t>
        <a:bodyPr/>
        <a:lstStyle/>
        <a:p>
          <a:endParaRPr lang="el-GR"/>
        </a:p>
      </dgm:t>
    </dgm:pt>
    <dgm:pt modelId="{FF2DE950-B31A-4C82-9D84-D756A248A7E2}" type="pres">
      <dgm:prSet presAssocID="{7F54BA88-CCD5-43E7-BE66-51D9B1201114}" presName="level3hierChild" presStyleCnt="0"/>
      <dgm:spPr/>
    </dgm:pt>
    <dgm:pt modelId="{4D4B5A88-2232-487A-94E9-C47A06605C2B}" type="pres">
      <dgm:prSet presAssocID="{57FF7657-9B4D-41F4-8812-1BAD02427535}" presName="conn2-1" presStyleLbl="parChTrans1D2" presStyleIdx="1" presStyleCnt="3"/>
      <dgm:spPr/>
      <dgm:t>
        <a:bodyPr/>
        <a:lstStyle/>
        <a:p>
          <a:endParaRPr lang="el-GR"/>
        </a:p>
      </dgm:t>
    </dgm:pt>
    <dgm:pt modelId="{EDA05317-9454-4D85-BBB8-6196ED7ABADA}" type="pres">
      <dgm:prSet presAssocID="{57FF7657-9B4D-41F4-8812-1BAD02427535}" presName="connTx" presStyleLbl="parChTrans1D2" presStyleIdx="1" presStyleCnt="3"/>
      <dgm:spPr/>
      <dgm:t>
        <a:bodyPr/>
        <a:lstStyle/>
        <a:p>
          <a:endParaRPr lang="el-GR"/>
        </a:p>
      </dgm:t>
    </dgm:pt>
    <dgm:pt modelId="{18D47124-485D-4BE5-9EC5-6B063F494C38}" type="pres">
      <dgm:prSet presAssocID="{E86438B6-4F1B-4548-BA13-2F47D6DEE19B}" presName="root2" presStyleCnt="0"/>
      <dgm:spPr/>
    </dgm:pt>
    <dgm:pt modelId="{39251CBE-BBCE-4FAC-BB1A-AEDD298D638E}" type="pres">
      <dgm:prSet presAssocID="{E86438B6-4F1B-4548-BA13-2F47D6DEE19B}" presName="LevelTwoTextNode" presStyleLbl="node2" presStyleIdx="1" presStyleCnt="3" custLinFactNeighborX="809" custLinFactNeighborY="-29128">
        <dgm:presLayoutVars>
          <dgm:chPref val="3"/>
        </dgm:presLayoutVars>
      </dgm:prSet>
      <dgm:spPr/>
      <dgm:t>
        <a:bodyPr/>
        <a:lstStyle/>
        <a:p>
          <a:endParaRPr lang="el-GR"/>
        </a:p>
      </dgm:t>
    </dgm:pt>
    <dgm:pt modelId="{DF6E0B21-6E16-43C4-9A44-10EEC111621B}" type="pres">
      <dgm:prSet presAssocID="{E86438B6-4F1B-4548-BA13-2F47D6DEE19B}" presName="level3hierChild" presStyleCnt="0"/>
      <dgm:spPr/>
    </dgm:pt>
    <dgm:pt modelId="{E0D59D94-7568-40BF-9CFC-4AD4EFF5BA4E}" type="pres">
      <dgm:prSet presAssocID="{601D9615-914D-4CB6-851F-76F3B20D50B5}" presName="conn2-1" presStyleLbl="parChTrans1D2" presStyleIdx="2" presStyleCnt="3"/>
      <dgm:spPr/>
      <dgm:t>
        <a:bodyPr/>
        <a:lstStyle/>
        <a:p>
          <a:endParaRPr lang="el-GR"/>
        </a:p>
      </dgm:t>
    </dgm:pt>
    <dgm:pt modelId="{79F9A54E-2AA8-4A17-BECF-9B16A1770748}" type="pres">
      <dgm:prSet presAssocID="{601D9615-914D-4CB6-851F-76F3B20D50B5}" presName="connTx" presStyleLbl="parChTrans1D2" presStyleIdx="2" presStyleCnt="3"/>
      <dgm:spPr/>
      <dgm:t>
        <a:bodyPr/>
        <a:lstStyle/>
        <a:p>
          <a:endParaRPr lang="el-GR"/>
        </a:p>
      </dgm:t>
    </dgm:pt>
    <dgm:pt modelId="{26378973-047E-4F5F-B42E-2289499979B7}" type="pres">
      <dgm:prSet presAssocID="{F22E004E-A120-4248-80C1-7AC91407D18D}" presName="root2" presStyleCnt="0"/>
      <dgm:spPr/>
    </dgm:pt>
    <dgm:pt modelId="{A69B2306-7D49-4369-A6E3-D18309EBAA29}" type="pres">
      <dgm:prSet presAssocID="{F22E004E-A120-4248-80C1-7AC91407D18D}" presName="LevelTwoTextNode" presStyleLbl="node2" presStyleIdx="2" presStyleCnt="3">
        <dgm:presLayoutVars>
          <dgm:chPref val="3"/>
        </dgm:presLayoutVars>
      </dgm:prSet>
      <dgm:spPr/>
      <dgm:t>
        <a:bodyPr/>
        <a:lstStyle/>
        <a:p>
          <a:endParaRPr lang="el-GR"/>
        </a:p>
      </dgm:t>
    </dgm:pt>
    <dgm:pt modelId="{8AA7E229-135F-4C11-8A4E-1A8637239D1C}" type="pres">
      <dgm:prSet presAssocID="{F22E004E-A120-4248-80C1-7AC91407D18D}" presName="level3hierChild" presStyleCnt="0"/>
      <dgm:spPr/>
    </dgm:pt>
    <dgm:pt modelId="{6F616415-3E14-4262-A03F-E2370E54E127}" type="pres">
      <dgm:prSet presAssocID="{FA7C63A1-3CE7-4EEB-9B18-80AFFBDFC33B}" presName="conn2-1" presStyleLbl="parChTrans1D3" presStyleIdx="0" presStyleCnt="1"/>
      <dgm:spPr/>
      <dgm:t>
        <a:bodyPr/>
        <a:lstStyle/>
        <a:p>
          <a:endParaRPr lang="el-GR"/>
        </a:p>
      </dgm:t>
    </dgm:pt>
    <dgm:pt modelId="{5FE6E57F-3653-4D5C-9853-185731517399}" type="pres">
      <dgm:prSet presAssocID="{FA7C63A1-3CE7-4EEB-9B18-80AFFBDFC33B}" presName="connTx" presStyleLbl="parChTrans1D3" presStyleIdx="0" presStyleCnt="1"/>
      <dgm:spPr/>
      <dgm:t>
        <a:bodyPr/>
        <a:lstStyle/>
        <a:p>
          <a:endParaRPr lang="el-GR"/>
        </a:p>
      </dgm:t>
    </dgm:pt>
    <dgm:pt modelId="{082674AD-7B0D-4E5B-846E-D9863A1D8334}" type="pres">
      <dgm:prSet presAssocID="{C15F4105-9285-4E38-98D5-7EC532C14DB1}" presName="root2" presStyleCnt="0"/>
      <dgm:spPr/>
    </dgm:pt>
    <dgm:pt modelId="{384A13D5-8522-41AC-9A2D-82052016B1C4}" type="pres">
      <dgm:prSet presAssocID="{C15F4105-9285-4E38-98D5-7EC532C14DB1}" presName="LevelTwoTextNode" presStyleLbl="node3" presStyleIdx="0" presStyleCnt="1">
        <dgm:presLayoutVars>
          <dgm:chPref val="3"/>
        </dgm:presLayoutVars>
      </dgm:prSet>
      <dgm:spPr/>
      <dgm:t>
        <a:bodyPr/>
        <a:lstStyle/>
        <a:p>
          <a:endParaRPr lang="el-GR"/>
        </a:p>
      </dgm:t>
    </dgm:pt>
    <dgm:pt modelId="{A10AF1C3-BF2C-485A-A60E-2A55A8425D2C}" type="pres">
      <dgm:prSet presAssocID="{C15F4105-9285-4E38-98D5-7EC532C14DB1}" presName="level3hierChild" presStyleCnt="0"/>
      <dgm:spPr/>
    </dgm:pt>
  </dgm:ptLst>
  <dgm:cxnLst>
    <dgm:cxn modelId="{38BC6954-381A-41CE-94A1-EE3783598F8F}" type="presOf" srcId="{7F54BA88-CCD5-43E7-BE66-51D9B1201114}" destId="{6F2CD379-76D2-4560-A940-5ACC0ACF5F27}" srcOrd="0" destOrd="0" presId="urn:microsoft.com/office/officeart/2005/8/layout/hierarchy2"/>
    <dgm:cxn modelId="{DC7422FF-F167-4889-9734-7455D01AFA2C}" type="presOf" srcId="{57FF7657-9B4D-41F4-8812-1BAD02427535}" destId="{4D4B5A88-2232-487A-94E9-C47A06605C2B}" srcOrd="0" destOrd="0" presId="urn:microsoft.com/office/officeart/2005/8/layout/hierarchy2"/>
    <dgm:cxn modelId="{7A31DBC4-7436-4339-A74A-19DD7D6184B3}" type="presOf" srcId="{E8162CD5-7A25-4BCB-A3CF-6AC4C2328048}" destId="{762708AC-7D25-4FEF-B10F-FBFEABD8B8A9}" srcOrd="0" destOrd="0" presId="urn:microsoft.com/office/officeart/2005/8/layout/hierarchy2"/>
    <dgm:cxn modelId="{9B2755A7-7DBE-464F-B780-6BD0AD6264CC}" srcId="{E8162CD5-7A25-4BCB-A3CF-6AC4C2328048}" destId="{F22E004E-A120-4248-80C1-7AC91407D18D}" srcOrd="2" destOrd="0" parTransId="{601D9615-914D-4CB6-851F-76F3B20D50B5}" sibTransId="{0DB52E1A-9657-4373-BDF2-81D99F3D8910}"/>
    <dgm:cxn modelId="{1D88DBCC-22CD-41F6-84C9-8A2B3EA9137F}" type="presOf" srcId="{601D9615-914D-4CB6-851F-76F3B20D50B5}" destId="{E0D59D94-7568-40BF-9CFC-4AD4EFF5BA4E}" srcOrd="0" destOrd="0" presId="urn:microsoft.com/office/officeart/2005/8/layout/hierarchy2"/>
    <dgm:cxn modelId="{90C8A9D5-FF1D-4E5E-9D62-28E53F07B02D}" type="presOf" srcId="{C15F4105-9285-4E38-98D5-7EC532C14DB1}" destId="{384A13D5-8522-41AC-9A2D-82052016B1C4}" srcOrd="0" destOrd="0" presId="urn:microsoft.com/office/officeart/2005/8/layout/hierarchy2"/>
    <dgm:cxn modelId="{F65D955D-A2B4-4BC3-B7FD-DA026B5CE6F3}" srcId="{1854B318-629C-4A94-8004-F0C9944790DB}" destId="{E8162CD5-7A25-4BCB-A3CF-6AC4C2328048}" srcOrd="0" destOrd="0" parTransId="{B3B87CDD-9DE8-4644-80F4-185A0DB8EB96}" sibTransId="{F541119E-6E29-4734-ACAD-C489401627D7}"/>
    <dgm:cxn modelId="{EF7DC8BA-5231-406C-8482-4D598D6E0CB9}" type="presOf" srcId="{F22E004E-A120-4248-80C1-7AC91407D18D}" destId="{A69B2306-7D49-4369-A6E3-D18309EBAA29}" srcOrd="0" destOrd="0" presId="urn:microsoft.com/office/officeart/2005/8/layout/hierarchy2"/>
    <dgm:cxn modelId="{2228848F-52A8-4677-B7EA-261A0A299C58}" type="presOf" srcId="{389397D7-64D3-4DAD-8155-9856EB0E2C84}" destId="{6F506AD4-2745-4208-B349-AAC016CE630B}" srcOrd="0" destOrd="0" presId="urn:microsoft.com/office/officeart/2005/8/layout/hierarchy2"/>
    <dgm:cxn modelId="{D9A783E5-15FB-4743-ABE4-DDF14BEB6D87}" type="presOf" srcId="{601D9615-914D-4CB6-851F-76F3B20D50B5}" destId="{79F9A54E-2AA8-4A17-BECF-9B16A1770748}" srcOrd="1" destOrd="0" presId="urn:microsoft.com/office/officeart/2005/8/layout/hierarchy2"/>
    <dgm:cxn modelId="{B2D1D280-9AA6-4154-973F-0BA7BA5B98C2}" type="presOf" srcId="{1854B318-629C-4A94-8004-F0C9944790DB}" destId="{11B3B8F4-E99B-4FA3-BC19-AFB4B344D5FE}" srcOrd="0" destOrd="0" presId="urn:microsoft.com/office/officeart/2005/8/layout/hierarchy2"/>
    <dgm:cxn modelId="{FEEEB9F3-8187-427D-A1D2-C87597AA7766}" type="presOf" srcId="{FA7C63A1-3CE7-4EEB-9B18-80AFFBDFC33B}" destId="{6F616415-3E14-4262-A03F-E2370E54E127}" srcOrd="0" destOrd="0" presId="urn:microsoft.com/office/officeart/2005/8/layout/hierarchy2"/>
    <dgm:cxn modelId="{F4A1AF03-CDD2-49B2-B48F-93C9A202A271}" type="presOf" srcId="{FA7C63A1-3CE7-4EEB-9B18-80AFFBDFC33B}" destId="{5FE6E57F-3653-4D5C-9853-185731517399}" srcOrd="1" destOrd="0" presId="urn:microsoft.com/office/officeart/2005/8/layout/hierarchy2"/>
    <dgm:cxn modelId="{CAE98341-8CD3-4773-B497-146339A9ADED}" type="presOf" srcId="{389397D7-64D3-4DAD-8155-9856EB0E2C84}" destId="{21FFE510-9886-4798-8241-0AF898B49F94}" srcOrd="1" destOrd="0" presId="urn:microsoft.com/office/officeart/2005/8/layout/hierarchy2"/>
    <dgm:cxn modelId="{D2905574-6B59-4166-BDDA-2B2B1C1C7D5B}" srcId="{E8162CD5-7A25-4BCB-A3CF-6AC4C2328048}" destId="{7F54BA88-CCD5-43E7-BE66-51D9B1201114}" srcOrd="0" destOrd="0" parTransId="{389397D7-64D3-4DAD-8155-9856EB0E2C84}" sibTransId="{22B28149-F69F-4337-BB22-ADDADA710FBE}"/>
    <dgm:cxn modelId="{8AB8E67E-454D-4BAF-A18D-9744F308B124}" srcId="{F22E004E-A120-4248-80C1-7AC91407D18D}" destId="{C15F4105-9285-4E38-98D5-7EC532C14DB1}" srcOrd="0" destOrd="0" parTransId="{FA7C63A1-3CE7-4EEB-9B18-80AFFBDFC33B}" sibTransId="{7CDBB8F3-995B-4F5F-AA7E-01E95A9658B8}"/>
    <dgm:cxn modelId="{B0297304-369B-4911-ABB1-4C24EBB152EA}" type="presOf" srcId="{E86438B6-4F1B-4548-BA13-2F47D6DEE19B}" destId="{39251CBE-BBCE-4FAC-BB1A-AEDD298D638E}" srcOrd="0" destOrd="0" presId="urn:microsoft.com/office/officeart/2005/8/layout/hierarchy2"/>
    <dgm:cxn modelId="{9EFC0724-8473-4D51-89F2-16466EEDAA23}" type="presOf" srcId="{57FF7657-9B4D-41F4-8812-1BAD02427535}" destId="{EDA05317-9454-4D85-BBB8-6196ED7ABADA}" srcOrd="1" destOrd="0" presId="urn:microsoft.com/office/officeart/2005/8/layout/hierarchy2"/>
    <dgm:cxn modelId="{857F23C3-61E4-418C-B8B1-06E4E20AF339}" srcId="{E8162CD5-7A25-4BCB-A3CF-6AC4C2328048}" destId="{E86438B6-4F1B-4548-BA13-2F47D6DEE19B}" srcOrd="1" destOrd="0" parTransId="{57FF7657-9B4D-41F4-8812-1BAD02427535}" sibTransId="{2BA5BC31-2CDA-4ABA-8281-255E9C1E4FC0}"/>
    <dgm:cxn modelId="{6E2F890E-7E6E-490A-8CAE-47F982E6B4D6}" type="presParOf" srcId="{11B3B8F4-E99B-4FA3-BC19-AFB4B344D5FE}" destId="{6E37E5E3-2645-4006-8B3C-10F6EEA0D406}" srcOrd="0" destOrd="0" presId="urn:microsoft.com/office/officeart/2005/8/layout/hierarchy2"/>
    <dgm:cxn modelId="{220E8A56-8AD8-4D8A-9B5A-C38A09C69955}" type="presParOf" srcId="{6E37E5E3-2645-4006-8B3C-10F6EEA0D406}" destId="{762708AC-7D25-4FEF-B10F-FBFEABD8B8A9}" srcOrd="0" destOrd="0" presId="urn:microsoft.com/office/officeart/2005/8/layout/hierarchy2"/>
    <dgm:cxn modelId="{F460F39E-B202-422F-8BCC-61FB701F1F13}" type="presParOf" srcId="{6E37E5E3-2645-4006-8B3C-10F6EEA0D406}" destId="{10D65FC9-EFE2-4509-924E-20F88BA002C9}" srcOrd="1" destOrd="0" presId="urn:microsoft.com/office/officeart/2005/8/layout/hierarchy2"/>
    <dgm:cxn modelId="{2F9DEE2A-4A31-40C6-AEC5-1E3A52F113E5}" type="presParOf" srcId="{10D65FC9-EFE2-4509-924E-20F88BA002C9}" destId="{6F506AD4-2745-4208-B349-AAC016CE630B}" srcOrd="0" destOrd="0" presId="urn:microsoft.com/office/officeart/2005/8/layout/hierarchy2"/>
    <dgm:cxn modelId="{1BC781CC-1CF8-4916-A2CF-02396AB905DD}" type="presParOf" srcId="{6F506AD4-2745-4208-B349-AAC016CE630B}" destId="{21FFE510-9886-4798-8241-0AF898B49F94}" srcOrd="0" destOrd="0" presId="urn:microsoft.com/office/officeart/2005/8/layout/hierarchy2"/>
    <dgm:cxn modelId="{E78B2894-FB2D-4C30-87D7-79612975C430}" type="presParOf" srcId="{10D65FC9-EFE2-4509-924E-20F88BA002C9}" destId="{19E778C5-518C-4792-94CA-C2F058EFCBD3}" srcOrd="1" destOrd="0" presId="urn:microsoft.com/office/officeart/2005/8/layout/hierarchy2"/>
    <dgm:cxn modelId="{32C8F147-0B85-4328-AE64-215E1E21C5C8}" type="presParOf" srcId="{19E778C5-518C-4792-94CA-C2F058EFCBD3}" destId="{6F2CD379-76D2-4560-A940-5ACC0ACF5F27}" srcOrd="0" destOrd="0" presId="urn:microsoft.com/office/officeart/2005/8/layout/hierarchy2"/>
    <dgm:cxn modelId="{2A4B90DD-F581-4B2B-A969-0B8B85BF260F}" type="presParOf" srcId="{19E778C5-518C-4792-94CA-C2F058EFCBD3}" destId="{FF2DE950-B31A-4C82-9D84-D756A248A7E2}" srcOrd="1" destOrd="0" presId="urn:microsoft.com/office/officeart/2005/8/layout/hierarchy2"/>
    <dgm:cxn modelId="{9925C9C0-E6F8-4320-BA90-20A352ED8512}" type="presParOf" srcId="{10D65FC9-EFE2-4509-924E-20F88BA002C9}" destId="{4D4B5A88-2232-487A-94E9-C47A06605C2B}" srcOrd="2" destOrd="0" presId="urn:microsoft.com/office/officeart/2005/8/layout/hierarchy2"/>
    <dgm:cxn modelId="{1CA80263-EA53-4F39-9FC4-CE3A16C7B290}" type="presParOf" srcId="{4D4B5A88-2232-487A-94E9-C47A06605C2B}" destId="{EDA05317-9454-4D85-BBB8-6196ED7ABADA}" srcOrd="0" destOrd="0" presId="urn:microsoft.com/office/officeart/2005/8/layout/hierarchy2"/>
    <dgm:cxn modelId="{49F358A9-A67A-4B87-AC9D-55913BD156C4}" type="presParOf" srcId="{10D65FC9-EFE2-4509-924E-20F88BA002C9}" destId="{18D47124-485D-4BE5-9EC5-6B063F494C38}" srcOrd="3" destOrd="0" presId="urn:microsoft.com/office/officeart/2005/8/layout/hierarchy2"/>
    <dgm:cxn modelId="{81B13F9E-CECF-4B51-AE12-58C8D224FAD7}" type="presParOf" srcId="{18D47124-485D-4BE5-9EC5-6B063F494C38}" destId="{39251CBE-BBCE-4FAC-BB1A-AEDD298D638E}" srcOrd="0" destOrd="0" presId="urn:microsoft.com/office/officeart/2005/8/layout/hierarchy2"/>
    <dgm:cxn modelId="{D87E5207-6BE0-400E-8128-70828E92CC8C}" type="presParOf" srcId="{18D47124-485D-4BE5-9EC5-6B063F494C38}" destId="{DF6E0B21-6E16-43C4-9A44-10EEC111621B}" srcOrd="1" destOrd="0" presId="urn:microsoft.com/office/officeart/2005/8/layout/hierarchy2"/>
    <dgm:cxn modelId="{17CA1E2B-F7AA-4EEB-A6B9-317B62478790}" type="presParOf" srcId="{10D65FC9-EFE2-4509-924E-20F88BA002C9}" destId="{E0D59D94-7568-40BF-9CFC-4AD4EFF5BA4E}" srcOrd="4" destOrd="0" presId="urn:microsoft.com/office/officeart/2005/8/layout/hierarchy2"/>
    <dgm:cxn modelId="{7D6A34EB-D4AD-4F62-B7FA-C9FE0911C1B1}" type="presParOf" srcId="{E0D59D94-7568-40BF-9CFC-4AD4EFF5BA4E}" destId="{79F9A54E-2AA8-4A17-BECF-9B16A1770748}" srcOrd="0" destOrd="0" presId="urn:microsoft.com/office/officeart/2005/8/layout/hierarchy2"/>
    <dgm:cxn modelId="{A1994414-FA92-4E87-BA72-AF0A5F247FE4}" type="presParOf" srcId="{10D65FC9-EFE2-4509-924E-20F88BA002C9}" destId="{26378973-047E-4F5F-B42E-2289499979B7}" srcOrd="5" destOrd="0" presId="urn:microsoft.com/office/officeart/2005/8/layout/hierarchy2"/>
    <dgm:cxn modelId="{DEA59B1E-FC90-44C0-83A6-234E6609978C}" type="presParOf" srcId="{26378973-047E-4F5F-B42E-2289499979B7}" destId="{A69B2306-7D49-4369-A6E3-D18309EBAA29}" srcOrd="0" destOrd="0" presId="urn:microsoft.com/office/officeart/2005/8/layout/hierarchy2"/>
    <dgm:cxn modelId="{BEBA39B9-3819-438D-982E-D94BF8805629}" type="presParOf" srcId="{26378973-047E-4F5F-B42E-2289499979B7}" destId="{8AA7E229-135F-4C11-8A4E-1A8637239D1C}" srcOrd="1" destOrd="0" presId="urn:microsoft.com/office/officeart/2005/8/layout/hierarchy2"/>
    <dgm:cxn modelId="{62E5D9F7-850F-4D18-908A-3854A2E1312A}" type="presParOf" srcId="{8AA7E229-135F-4C11-8A4E-1A8637239D1C}" destId="{6F616415-3E14-4262-A03F-E2370E54E127}" srcOrd="0" destOrd="0" presId="urn:microsoft.com/office/officeart/2005/8/layout/hierarchy2"/>
    <dgm:cxn modelId="{64433E62-899D-4831-AC91-3D34D997CF70}" type="presParOf" srcId="{6F616415-3E14-4262-A03F-E2370E54E127}" destId="{5FE6E57F-3653-4D5C-9853-185731517399}" srcOrd="0" destOrd="0" presId="urn:microsoft.com/office/officeart/2005/8/layout/hierarchy2"/>
    <dgm:cxn modelId="{0A46E45F-8161-45C8-AE0B-7E2AD9868B94}" type="presParOf" srcId="{8AA7E229-135F-4C11-8A4E-1A8637239D1C}" destId="{082674AD-7B0D-4E5B-846E-D9863A1D8334}" srcOrd="1" destOrd="0" presId="urn:microsoft.com/office/officeart/2005/8/layout/hierarchy2"/>
    <dgm:cxn modelId="{7EE0807B-D613-4C23-A2AA-EE5773CAF9D5}" type="presParOf" srcId="{082674AD-7B0D-4E5B-846E-D9863A1D8334}" destId="{384A13D5-8522-41AC-9A2D-82052016B1C4}" srcOrd="0" destOrd="0" presId="urn:microsoft.com/office/officeart/2005/8/layout/hierarchy2"/>
    <dgm:cxn modelId="{BF84E0DA-2A73-4101-9AE3-A310540558C7}" type="presParOf" srcId="{082674AD-7B0D-4E5B-846E-D9863A1D8334}" destId="{A10AF1C3-BF2C-485A-A60E-2A55A8425D2C}" srcOrd="1" destOrd="0" presId="urn:microsoft.com/office/officeart/2005/8/layout/hierarchy2"/>
  </dgm:cxnLst>
  <dgm:bg/>
  <dgm:whole/>
</dgm:dataModel>
</file>

<file path=ppt/diagrams/data3.xml><?xml version="1.0" encoding="utf-8"?>
<dgm:dataModel xmlns:dgm="http://schemas.openxmlformats.org/drawingml/2006/diagram" xmlns:a="http://schemas.openxmlformats.org/drawingml/2006/main">
  <dgm:ptLst>
    <dgm:pt modelId="{1D290F1A-719A-40B5-AAEB-9053413FB2ED}" type="doc">
      <dgm:prSet loTypeId="urn:microsoft.com/office/officeart/2005/8/layout/target1" loCatId="relationship" qsTypeId="urn:microsoft.com/office/officeart/2005/8/quickstyle/simple1" qsCatId="simple" csTypeId="urn:microsoft.com/office/officeart/2005/8/colors/accent1_2" csCatId="accent1" phldr="1"/>
      <dgm:spPr/>
    </dgm:pt>
    <dgm:pt modelId="{445C3848-1524-445A-8EF4-9309C49ADDA1}">
      <dgm:prSet phldrT="[Κείμενο]"/>
      <dgm:spPr/>
      <dgm:t>
        <a:bodyPr/>
        <a:lstStyle/>
        <a:p>
          <a:r>
            <a:rPr lang="el-GR" b="1" dirty="0" smtClean="0"/>
            <a:t>Ασθενείς</a:t>
          </a:r>
          <a:endParaRPr lang="el-GR" dirty="0"/>
        </a:p>
      </dgm:t>
    </dgm:pt>
    <dgm:pt modelId="{8E255A92-0C42-4DCB-AD63-03F7FCDE919B}" type="parTrans" cxnId="{3CC34D13-7FF7-4CC8-B932-8C4F06F34B6D}">
      <dgm:prSet/>
      <dgm:spPr/>
      <dgm:t>
        <a:bodyPr/>
        <a:lstStyle/>
        <a:p>
          <a:endParaRPr lang="el-GR"/>
        </a:p>
      </dgm:t>
    </dgm:pt>
    <dgm:pt modelId="{EC7A7DFC-B707-49F2-A55B-21BFCC168A9B}" type="sibTrans" cxnId="{3CC34D13-7FF7-4CC8-B932-8C4F06F34B6D}">
      <dgm:prSet/>
      <dgm:spPr/>
      <dgm:t>
        <a:bodyPr/>
        <a:lstStyle/>
        <a:p>
          <a:endParaRPr lang="el-GR"/>
        </a:p>
      </dgm:t>
    </dgm:pt>
    <dgm:pt modelId="{A051193B-BFD8-45E4-8CE6-278723EE5B97}">
      <dgm:prSet phldrT="[Κείμενο]"/>
      <dgm:spPr/>
      <dgm:t>
        <a:bodyPr/>
        <a:lstStyle/>
        <a:p>
          <a:r>
            <a:rPr lang="el-GR" b="1" dirty="0" smtClean="0"/>
            <a:t>Εν δυνάμει ασθενείς</a:t>
          </a:r>
          <a:endParaRPr lang="el-GR" dirty="0"/>
        </a:p>
      </dgm:t>
    </dgm:pt>
    <dgm:pt modelId="{81EFA199-7546-45EB-8B10-878E6C397397}" type="parTrans" cxnId="{F6DEF1D1-FB4A-4F55-BED4-BE401D15717E}">
      <dgm:prSet/>
      <dgm:spPr/>
      <dgm:t>
        <a:bodyPr/>
        <a:lstStyle/>
        <a:p>
          <a:endParaRPr lang="el-GR"/>
        </a:p>
      </dgm:t>
    </dgm:pt>
    <dgm:pt modelId="{B8B979DB-1FC6-497C-AE54-8637B6ABAEC2}" type="sibTrans" cxnId="{F6DEF1D1-FB4A-4F55-BED4-BE401D15717E}">
      <dgm:prSet/>
      <dgm:spPr/>
      <dgm:t>
        <a:bodyPr/>
        <a:lstStyle/>
        <a:p>
          <a:endParaRPr lang="el-GR"/>
        </a:p>
      </dgm:t>
    </dgm:pt>
    <dgm:pt modelId="{4846B27D-82AE-4235-83B7-1AED923321F8}">
      <dgm:prSet phldrT="[Κείμενο]"/>
      <dgm:spPr/>
      <dgm:t>
        <a:bodyPr/>
        <a:lstStyle/>
        <a:p>
          <a:r>
            <a:rPr lang="el-GR" b="1" dirty="0" smtClean="0"/>
            <a:t>Πραγματικά υγιείς </a:t>
          </a:r>
          <a:endParaRPr lang="el-GR" dirty="0"/>
        </a:p>
      </dgm:t>
    </dgm:pt>
    <dgm:pt modelId="{17FCBD32-6584-400F-AC82-B4D8DAD4D551}" type="parTrans" cxnId="{F9D54978-E654-4280-B9E3-C8F8435B02EE}">
      <dgm:prSet/>
      <dgm:spPr/>
      <dgm:t>
        <a:bodyPr/>
        <a:lstStyle/>
        <a:p>
          <a:endParaRPr lang="el-GR"/>
        </a:p>
      </dgm:t>
    </dgm:pt>
    <dgm:pt modelId="{101E45F5-C684-4971-98C3-314F1AF1DF45}" type="sibTrans" cxnId="{F9D54978-E654-4280-B9E3-C8F8435B02EE}">
      <dgm:prSet/>
      <dgm:spPr/>
      <dgm:t>
        <a:bodyPr/>
        <a:lstStyle/>
        <a:p>
          <a:endParaRPr lang="el-GR"/>
        </a:p>
      </dgm:t>
    </dgm:pt>
    <dgm:pt modelId="{B481F135-84FF-496C-8F51-C11C8B7ABC35}" type="pres">
      <dgm:prSet presAssocID="{1D290F1A-719A-40B5-AAEB-9053413FB2ED}" presName="composite" presStyleCnt="0">
        <dgm:presLayoutVars>
          <dgm:chMax val="5"/>
          <dgm:dir/>
          <dgm:resizeHandles val="exact"/>
        </dgm:presLayoutVars>
      </dgm:prSet>
      <dgm:spPr/>
    </dgm:pt>
    <dgm:pt modelId="{CD21817D-9082-4D93-A401-DC0A96C445BD}" type="pres">
      <dgm:prSet presAssocID="{445C3848-1524-445A-8EF4-9309C49ADDA1}" presName="circle1" presStyleLbl="lnNode1" presStyleIdx="0" presStyleCnt="3" custScaleX="169270" custScaleY="161461"/>
      <dgm:spPr>
        <a:solidFill>
          <a:srgbClr val="FF0000"/>
        </a:solidFill>
      </dgm:spPr>
    </dgm:pt>
    <dgm:pt modelId="{C17CB225-874C-4327-A894-320C1C48CF9D}" type="pres">
      <dgm:prSet presAssocID="{445C3848-1524-445A-8EF4-9309C49ADDA1}" presName="text1" presStyleLbl="revTx" presStyleIdx="0" presStyleCnt="3">
        <dgm:presLayoutVars>
          <dgm:bulletEnabled val="1"/>
        </dgm:presLayoutVars>
      </dgm:prSet>
      <dgm:spPr/>
      <dgm:t>
        <a:bodyPr/>
        <a:lstStyle/>
        <a:p>
          <a:endParaRPr lang="el-GR"/>
        </a:p>
      </dgm:t>
    </dgm:pt>
    <dgm:pt modelId="{9458ACAA-79E9-440C-BD9E-15DDE56D4FB8}" type="pres">
      <dgm:prSet presAssocID="{445C3848-1524-445A-8EF4-9309C49ADDA1}" presName="line1" presStyleLbl="callout" presStyleIdx="0" presStyleCnt="6"/>
      <dgm:spPr/>
    </dgm:pt>
    <dgm:pt modelId="{15D2258B-382D-4879-AF0D-41B0CB55F3B5}" type="pres">
      <dgm:prSet presAssocID="{445C3848-1524-445A-8EF4-9309C49ADDA1}" presName="d1" presStyleLbl="callout" presStyleIdx="1" presStyleCnt="6" custScaleX="109810" custScaleY="98535" custLinFactNeighborX="-2795" custLinFactNeighborY="1"/>
      <dgm:spPr>
        <a:ln w="25400"/>
      </dgm:spPr>
    </dgm:pt>
    <dgm:pt modelId="{4F27B0B5-72F1-4B17-A1D4-D38862F4BD3C}" type="pres">
      <dgm:prSet presAssocID="{A051193B-BFD8-45E4-8CE6-278723EE5B97}" presName="circle2" presStyleLbl="lnNode1" presStyleIdx="1" presStyleCnt="3" custLinFactNeighborX="86" custLinFactNeighborY="-1215"/>
      <dgm:spPr>
        <a:solidFill>
          <a:srgbClr val="FFFF00"/>
        </a:solidFill>
      </dgm:spPr>
    </dgm:pt>
    <dgm:pt modelId="{0FB309D3-97AA-41D8-9012-AA5719EEBE6D}" type="pres">
      <dgm:prSet presAssocID="{A051193B-BFD8-45E4-8CE6-278723EE5B97}" presName="text2" presStyleLbl="revTx" presStyleIdx="1" presStyleCnt="3">
        <dgm:presLayoutVars>
          <dgm:bulletEnabled val="1"/>
        </dgm:presLayoutVars>
      </dgm:prSet>
      <dgm:spPr/>
      <dgm:t>
        <a:bodyPr/>
        <a:lstStyle/>
        <a:p>
          <a:endParaRPr lang="el-GR"/>
        </a:p>
      </dgm:t>
    </dgm:pt>
    <dgm:pt modelId="{FB4C14EA-FFD4-438C-8792-9D6D01A2E847}" type="pres">
      <dgm:prSet presAssocID="{A051193B-BFD8-45E4-8CE6-278723EE5B97}" presName="line2" presStyleLbl="callout" presStyleIdx="2" presStyleCnt="6"/>
      <dgm:spPr/>
    </dgm:pt>
    <dgm:pt modelId="{075451D2-5E62-4AA2-9F0E-144827FC9C19}" type="pres">
      <dgm:prSet presAssocID="{A051193B-BFD8-45E4-8CE6-278723EE5B97}" presName="d2" presStyleLbl="callout" presStyleIdx="3" presStyleCnt="6" custFlipVert="1" custFlipHor="1" custScaleX="89778" custScaleY="49366" custLinFactNeighborX="7300" custLinFactNeighborY="-26255"/>
      <dgm:spPr>
        <a:ln w="25400"/>
      </dgm:spPr>
    </dgm:pt>
    <dgm:pt modelId="{62301493-80C4-449A-8185-FE64D426DCA9}" type="pres">
      <dgm:prSet presAssocID="{4846B27D-82AE-4235-83B7-1AED923321F8}" presName="circle3" presStyleLbl="lnNode1" presStyleIdx="2" presStyleCnt="3" custLinFactNeighborX="-1042" custLinFactNeighborY="521"/>
      <dgm:spPr>
        <a:solidFill>
          <a:srgbClr val="00B050"/>
        </a:solidFill>
      </dgm:spPr>
    </dgm:pt>
    <dgm:pt modelId="{5392CA86-6796-45B7-A227-D1C4614B0519}" type="pres">
      <dgm:prSet presAssocID="{4846B27D-82AE-4235-83B7-1AED923321F8}" presName="text3" presStyleLbl="revTx" presStyleIdx="2" presStyleCnt="3">
        <dgm:presLayoutVars>
          <dgm:bulletEnabled val="1"/>
        </dgm:presLayoutVars>
      </dgm:prSet>
      <dgm:spPr/>
      <dgm:t>
        <a:bodyPr/>
        <a:lstStyle/>
        <a:p>
          <a:endParaRPr lang="el-GR"/>
        </a:p>
      </dgm:t>
    </dgm:pt>
    <dgm:pt modelId="{77654FF9-CA77-4134-A41B-8BB4BF5F9248}" type="pres">
      <dgm:prSet presAssocID="{4846B27D-82AE-4235-83B7-1AED923321F8}" presName="line3" presStyleLbl="callout" presStyleIdx="4" presStyleCnt="6"/>
      <dgm:spPr/>
    </dgm:pt>
    <dgm:pt modelId="{AA67CDE2-51A0-4E74-B7EE-8E5BE8FFFD89}" type="pres">
      <dgm:prSet presAssocID="{4846B27D-82AE-4235-83B7-1AED923321F8}" presName="d3" presStyleLbl="callout" presStyleIdx="5" presStyleCnt="6" custScaleX="63163" custScaleY="14252" custLinFactNeighborX="19803" custLinFactNeighborY="-40789"/>
      <dgm:spPr>
        <a:ln w="25400"/>
      </dgm:spPr>
    </dgm:pt>
  </dgm:ptLst>
  <dgm:cxnLst>
    <dgm:cxn modelId="{F6DEF1D1-FB4A-4F55-BED4-BE401D15717E}" srcId="{1D290F1A-719A-40B5-AAEB-9053413FB2ED}" destId="{A051193B-BFD8-45E4-8CE6-278723EE5B97}" srcOrd="1" destOrd="0" parTransId="{81EFA199-7546-45EB-8B10-878E6C397397}" sibTransId="{B8B979DB-1FC6-497C-AE54-8637B6ABAEC2}"/>
    <dgm:cxn modelId="{6E21AB16-EADD-43AB-8241-B31A5C6780BE}" type="presOf" srcId="{A051193B-BFD8-45E4-8CE6-278723EE5B97}" destId="{0FB309D3-97AA-41D8-9012-AA5719EEBE6D}" srcOrd="0" destOrd="0" presId="urn:microsoft.com/office/officeart/2005/8/layout/target1"/>
    <dgm:cxn modelId="{F9D54978-E654-4280-B9E3-C8F8435B02EE}" srcId="{1D290F1A-719A-40B5-AAEB-9053413FB2ED}" destId="{4846B27D-82AE-4235-83B7-1AED923321F8}" srcOrd="2" destOrd="0" parTransId="{17FCBD32-6584-400F-AC82-B4D8DAD4D551}" sibTransId="{101E45F5-C684-4971-98C3-314F1AF1DF45}"/>
    <dgm:cxn modelId="{3CC34D13-7FF7-4CC8-B932-8C4F06F34B6D}" srcId="{1D290F1A-719A-40B5-AAEB-9053413FB2ED}" destId="{445C3848-1524-445A-8EF4-9309C49ADDA1}" srcOrd="0" destOrd="0" parTransId="{8E255A92-0C42-4DCB-AD63-03F7FCDE919B}" sibTransId="{EC7A7DFC-B707-49F2-A55B-21BFCC168A9B}"/>
    <dgm:cxn modelId="{4CAA417C-D643-4B80-A008-DEED5DDDF006}" type="presOf" srcId="{1D290F1A-719A-40B5-AAEB-9053413FB2ED}" destId="{B481F135-84FF-496C-8F51-C11C8B7ABC35}" srcOrd="0" destOrd="0" presId="urn:microsoft.com/office/officeart/2005/8/layout/target1"/>
    <dgm:cxn modelId="{01E3477D-3F34-484A-9F64-5FCE785DB0F7}" type="presOf" srcId="{445C3848-1524-445A-8EF4-9309C49ADDA1}" destId="{C17CB225-874C-4327-A894-320C1C48CF9D}" srcOrd="0" destOrd="0" presId="urn:microsoft.com/office/officeart/2005/8/layout/target1"/>
    <dgm:cxn modelId="{F0C14E39-710E-4435-B152-2541B39ECA81}" type="presOf" srcId="{4846B27D-82AE-4235-83B7-1AED923321F8}" destId="{5392CA86-6796-45B7-A227-D1C4614B0519}" srcOrd="0" destOrd="0" presId="urn:microsoft.com/office/officeart/2005/8/layout/target1"/>
    <dgm:cxn modelId="{73B60A29-0BB5-4BCD-B7A4-CDFB5278C5FB}" type="presParOf" srcId="{B481F135-84FF-496C-8F51-C11C8B7ABC35}" destId="{CD21817D-9082-4D93-A401-DC0A96C445BD}" srcOrd="0" destOrd="0" presId="urn:microsoft.com/office/officeart/2005/8/layout/target1"/>
    <dgm:cxn modelId="{6736A415-9A6D-4DB0-9EBD-F93E3E43BC5B}" type="presParOf" srcId="{B481F135-84FF-496C-8F51-C11C8B7ABC35}" destId="{C17CB225-874C-4327-A894-320C1C48CF9D}" srcOrd="1" destOrd="0" presId="urn:microsoft.com/office/officeart/2005/8/layout/target1"/>
    <dgm:cxn modelId="{940631D9-D51D-4409-91BB-7EB90F105025}" type="presParOf" srcId="{B481F135-84FF-496C-8F51-C11C8B7ABC35}" destId="{9458ACAA-79E9-440C-BD9E-15DDE56D4FB8}" srcOrd="2" destOrd="0" presId="urn:microsoft.com/office/officeart/2005/8/layout/target1"/>
    <dgm:cxn modelId="{B7F34F69-0C88-4B87-BECD-5407759AFE6C}" type="presParOf" srcId="{B481F135-84FF-496C-8F51-C11C8B7ABC35}" destId="{15D2258B-382D-4879-AF0D-41B0CB55F3B5}" srcOrd="3" destOrd="0" presId="urn:microsoft.com/office/officeart/2005/8/layout/target1"/>
    <dgm:cxn modelId="{B826137D-BE16-4F0D-B8EE-04C00556CF44}" type="presParOf" srcId="{B481F135-84FF-496C-8F51-C11C8B7ABC35}" destId="{4F27B0B5-72F1-4B17-A1D4-D38862F4BD3C}" srcOrd="4" destOrd="0" presId="urn:microsoft.com/office/officeart/2005/8/layout/target1"/>
    <dgm:cxn modelId="{9A6D5CD7-0161-404D-AEF6-4971F845DE9E}" type="presParOf" srcId="{B481F135-84FF-496C-8F51-C11C8B7ABC35}" destId="{0FB309D3-97AA-41D8-9012-AA5719EEBE6D}" srcOrd="5" destOrd="0" presId="urn:microsoft.com/office/officeart/2005/8/layout/target1"/>
    <dgm:cxn modelId="{A4AB263A-F2E5-435F-9041-FB4DB1FC2930}" type="presParOf" srcId="{B481F135-84FF-496C-8F51-C11C8B7ABC35}" destId="{FB4C14EA-FFD4-438C-8792-9D6D01A2E847}" srcOrd="6" destOrd="0" presId="urn:microsoft.com/office/officeart/2005/8/layout/target1"/>
    <dgm:cxn modelId="{0B0B4E39-2F0A-4781-BCB8-A9C597ED0302}" type="presParOf" srcId="{B481F135-84FF-496C-8F51-C11C8B7ABC35}" destId="{075451D2-5E62-4AA2-9F0E-144827FC9C19}" srcOrd="7" destOrd="0" presId="urn:microsoft.com/office/officeart/2005/8/layout/target1"/>
    <dgm:cxn modelId="{8F086F56-86AC-4CFC-A914-B3FF4865CBF0}" type="presParOf" srcId="{B481F135-84FF-496C-8F51-C11C8B7ABC35}" destId="{62301493-80C4-449A-8185-FE64D426DCA9}" srcOrd="8" destOrd="0" presId="urn:microsoft.com/office/officeart/2005/8/layout/target1"/>
    <dgm:cxn modelId="{314DD49B-2BEA-4E05-8FF0-7800D7CD5203}" type="presParOf" srcId="{B481F135-84FF-496C-8F51-C11C8B7ABC35}" destId="{5392CA86-6796-45B7-A227-D1C4614B0519}" srcOrd="9" destOrd="0" presId="urn:microsoft.com/office/officeart/2005/8/layout/target1"/>
    <dgm:cxn modelId="{FCC8EE6C-1419-4A8C-B8D1-5712DE0A4A72}" type="presParOf" srcId="{B481F135-84FF-496C-8F51-C11C8B7ABC35}" destId="{77654FF9-CA77-4134-A41B-8BB4BF5F9248}" srcOrd="10" destOrd="0" presId="urn:microsoft.com/office/officeart/2005/8/layout/target1"/>
    <dgm:cxn modelId="{92FF66D0-21F3-47A6-AE1E-F3410F637FCC}" type="presParOf" srcId="{B481F135-84FF-496C-8F51-C11C8B7ABC35}" destId="{AA67CDE2-51A0-4E74-B7EE-8E5BE8FFFD89}" srcOrd="11" destOrd="0" presId="urn:microsoft.com/office/officeart/2005/8/layout/target1"/>
  </dgm:cxnLst>
  <dgm:bg/>
  <dgm:whole/>
</dgm:dataModel>
</file>

<file path=ppt/diagrams/data4.xml><?xml version="1.0" encoding="utf-8"?>
<dgm:dataModel xmlns:dgm="http://schemas.openxmlformats.org/drawingml/2006/diagram" xmlns:a="http://schemas.openxmlformats.org/drawingml/2006/main">
  <dgm:ptLst>
    <dgm:pt modelId="{391D464C-AD96-4F66-A129-6DF9DF1C0644}"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l-GR"/>
        </a:p>
      </dgm:t>
    </dgm:pt>
    <dgm:pt modelId="{FBA6F7A0-466E-491F-9081-CB80E8224791}">
      <dgm:prSet phldrT="[Κείμενο]"/>
      <dgm:spPr>
        <a:solidFill>
          <a:srgbClr val="FF0000"/>
        </a:solidFill>
      </dgm:spPr>
      <dgm:t>
        <a:bodyPr/>
        <a:lstStyle/>
        <a:p>
          <a:r>
            <a:rPr lang="el-GR" b="1" i="0" u="none" dirty="0" smtClean="0"/>
            <a:t>Μόλυνση</a:t>
          </a:r>
          <a:endParaRPr lang="el-GR" dirty="0"/>
        </a:p>
      </dgm:t>
    </dgm:pt>
    <dgm:pt modelId="{003FEE08-5E33-4574-A7E1-935347AF25A5}" type="parTrans" cxnId="{AB2EA40D-CC08-4BEC-ACEF-34CFDA630098}">
      <dgm:prSet/>
      <dgm:spPr/>
      <dgm:t>
        <a:bodyPr/>
        <a:lstStyle/>
        <a:p>
          <a:endParaRPr lang="el-GR"/>
        </a:p>
      </dgm:t>
    </dgm:pt>
    <dgm:pt modelId="{9612D457-9487-48DF-8C11-671430FFDB3D}" type="sibTrans" cxnId="{AB2EA40D-CC08-4BEC-ACEF-34CFDA630098}">
      <dgm:prSet/>
      <dgm:spPr/>
      <dgm:t>
        <a:bodyPr/>
        <a:lstStyle/>
        <a:p>
          <a:endParaRPr lang="el-GR"/>
        </a:p>
      </dgm:t>
    </dgm:pt>
    <dgm:pt modelId="{EC2B3D16-06D5-474E-A3DC-6C404FC1812D}">
      <dgm:prSet phldrT="[Κείμενο]"/>
      <dgm:spPr>
        <a:solidFill>
          <a:srgbClr val="FFC000"/>
        </a:solidFill>
      </dgm:spPr>
      <dgm:t>
        <a:bodyPr/>
        <a:lstStyle/>
        <a:p>
          <a:r>
            <a:rPr lang="el-GR" b="1" i="0" u="none" dirty="0" smtClean="0"/>
            <a:t>Χρόνος επώασης</a:t>
          </a:r>
          <a:endParaRPr lang="el-GR" dirty="0"/>
        </a:p>
      </dgm:t>
    </dgm:pt>
    <dgm:pt modelId="{9C29F153-5BDA-47AD-8AC4-EFEAF3F4E838}" type="parTrans" cxnId="{306F9B05-2B28-4A62-844C-C8294846B2F7}">
      <dgm:prSet/>
      <dgm:spPr/>
      <dgm:t>
        <a:bodyPr/>
        <a:lstStyle/>
        <a:p>
          <a:endParaRPr lang="el-GR"/>
        </a:p>
      </dgm:t>
    </dgm:pt>
    <dgm:pt modelId="{BC63CA81-A302-4663-ABE6-DC7B15A235EE}" type="sibTrans" cxnId="{306F9B05-2B28-4A62-844C-C8294846B2F7}">
      <dgm:prSet/>
      <dgm:spPr/>
      <dgm:t>
        <a:bodyPr/>
        <a:lstStyle/>
        <a:p>
          <a:endParaRPr lang="el-GR"/>
        </a:p>
      </dgm:t>
    </dgm:pt>
    <dgm:pt modelId="{156B932B-B6BE-4945-BA9E-30527F8678CE}">
      <dgm:prSet phldrT="[Κείμενο]"/>
      <dgm:spPr>
        <a:solidFill>
          <a:srgbClr val="7030A0"/>
        </a:solidFill>
      </dgm:spPr>
      <dgm:t>
        <a:bodyPr/>
        <a:lstStyle/>
        <a:p>
          <a:r>
            <a:rPr lang="el-GR" b="1" i="0" u="none" dirty="0" smtClean="0"/>
            <a:t>Λοίμωξη</a:t>
          </a:r>
          <a:endParaRPr lang="el-GR" dirty="0"/>
        </a:p>
      </dgm:t>
    </dgm:pt>
    <dgm:pt modelId="{D55CEF1A-2631-452C-9FCB-9F1054971084}" type="parTrans" cxnId="{F227281C-CA61-479F-B577-CD5DFCC0141F}">
      <dgm:prSet/>
      <dgm:spPr/>
      <dgm:t>
        <a:bodyPr/>
        <a:lstStyle/>
        <a:p>
          <a:endParaRPr lang="el-GR"/>
        </a:p>
      </dgm:t>
    </dgm:pt>
    <dgm:pt modelId="{82763355-8940-4857-8A89-0A1E93DCE235}" type="sibTrans" cxnId="{F227281C-CA61-479F-B577-CD5DFCC0141F}">
      <dgm:prSet/>
      <dgm:spPr/>
      <dgm:t>
        <a:bodyPr/>
        <a:lstStyle/>
        <a:p>
          <a:endParaRPr lang="el-GR"/>
        </a:p>
      </dgm:t>
    </dgm:pt>
    <dgm:pt modelId="{10F7CA49-56AB-4680-BE50-F8FA12177048}">
      <dgm:prSet/>
      <dgm:spPr>
        <a:solidFill>
          <a:srgbClr val="92D050"/>
        </a:solidFill>
      </dgm:spPr>
      <dgm:t>
        <a:bodyPr/>
        <a:lstStyle/>
        <a:p>
          <a:r>
            <a:rPr lang="el-GR" dirty="0" smtClean="0"/>
            <a:t>Ίαση</a:t>
          </a:r>
          <a:endParaRPr lang="el-GR" dirty="0"/>
        </a:p>
      </dgm:t>
    </dgm:pt>
    <dgm:pt modelId="{E2F0DE14-467B-4412-9BD3-E5A466B794BA}" type="parTrans" cxnId="{742DE8E4-A4E0-444E-87B9-4B54EDEF150D}">
      <dgm:prSet/>
      <dgm:spPr/>
      <dgm:t>
        <a:bodyPr/>
        <a:lstStyle/>
        <a:p>
          <a:endParaRPr lang="el-GR"/>
        </a:p>
      </dgm:t>
    </dgm:pt>
    <dgm:pt modelId="{15106038-56EA-4136-83DB-71DD760B4171}" type="sibTrans" cxnId="{742DE8E4-A4E0-444E-87B9-4B54EDEF150D}">
      <dgm:prSet/>
      <dgm:spPr/>
      <dgm:t>
        <a:bodyPr/>
        <a:lstStyle/>
        <a:p>
          <a:endParaRPr lang="el-GR"/>
        </a:p>
      </dgm:t>
    </dgm:pt>
    <dgm:pt modelId="{45E032B1-AE82-4445-A520-B74F793795F7}">
      <dgm:prSet/>
      <dgm:spPr>
        <a:solidFill>
          <a:schemeClr val="tx1"/>
        </a:solidFill>
      </dgm:spPr>
      <dgm:t>
        <a:bodyPr/>
        <a:lstStyle/>
        <a:p>
          <a:r>
            <a:rPr lang="el-GR" dirty="0" smtClean="0"/>
            <a:t>Θάνατος</a:t>
          </a:r>
          <a:endParaRPr lang="el-GR" dirty="0"/>
        </a:p>
      </dgm:t>
    </dgm:pt>
    <dgm:pt modelId="{8AC25E03-1E73-45B6-B034-3E82BC414F19}" type="parTrans" cxnId="{4513FFC7-5D0A-44A7-B83C-182B6580E76D}">
      <dgm:prSet/>
      <dgm:spPr/>
      <dgm:t>
        <a:bodyPr/>
        <a:lstStyle/>
        <a:p>
          <a:endParaRPr lang="el-GR"/>
        </a:p>
      </dgm:t>
    </dgm:pt>
    <dgm:pt modelId="{F25BB11F-95F6-4E1A-BEB7-FD2CCFEF3C59}" type="sibTrans" cxnId="{4513FFC7-5D0A-44A7-B83C-182B6580E76D}">
      <dgm:prSet/>
      <dgm:spPr/>
      <dgm:t>
        <a:bodyPr/>
        <a:lstStyle/>
        <a:p>
          <a:endParaRPr lang="el-GR"/>
        </a:p>
      </dgm:t>
    </dgm:pt>
    <dgm:pt modelId="{A86FB1C4-E007-4AE7-8B49-2B8FD6E73A34}" type="pres">
      <dgm:prSet presAssocID="{391D464C-AD96-4F66-A129-6DF9DF1C0644}" presName="diagram" presStyleCnt="0">
        <dgm:presLayoutVars>
          <dgm:chPref val="1"/>
          <dgm:dir/>
          <dgm:animOne val="branch"/>
          <dgm:animLvl val="lvl"/>
          <dgm:resizeHandles val="exact"/>
        </dgm:presLayoutVars>
      </dgm:prSet>
      <dgm:spPr/>
      <dgm:t>
        <a:bodyPr/>
        <a:lstStyle/>
        <a:p>
          <a:endParaRPr lang="el-GR"/>
        </a:p>
      </dgm:t>
    </dgm:pt>
    <dgm:pt modelId="{2A8F9647-ACC4-4519-93CE-D0DBFAD6F3E2}" type="pres">
      <dgm:prSet presAssocID="{FBA6F7A0-466E-491F-9081-CB80E8224791}" presName="root1" presStyleCnt="0"/>
      <dgm:spPr/>
    </dgm:pt>
    <dgm:pt modelId="{6EEE99CF-AD35-4916-8E5E-EFE4A9C62786}" type="pres">
      <dgm:prSet presAssocID="{FBA6F7A0-466E-491F-9081-CB80E8224791}" presName="LevelOneTextNode" presStyleLbl="node0" presStyleIdx="0" presStyleCnt="1">
        <dgm:presLayoutVars>
          <dgm:chPref val="3"/>
        </dgm:presLayoutVars>
      </dgm:prSet>
      <dgm:spPr/>
      <dgm:t>
        <a:bodyPr/>
        <a:lstStyle/>
        <a:p>
          <a:endParaRPr lang="el-GR"/>
        </a:p>
      </dgm:t>
    </dgm:pt>
    <dgm:pt modelId="{58AE799D-EF7F-4B0E-B265-FAA2AC3746BC}" type="pres">
      <dgm:prSet presAssocID="{FBA6F7A0-466E-491F-9081-CB80E8224791}" presName="level2hierChild" presStyleCnt="0"/>
      <dgm:spPr/>
    </dgm:pt>
    <dgm:pt modelId="{A05997B4-C445-4992-9AC2-1561DB09A508}" type="pres">
      <dgm:prSet presAssocID="{9C29F153-5BDA-47AD-8AC4-EFEAF3F4E838}" presName="conn2-1" presStyleLbl="parChTrans1D2" presStyleIdx="0" presStyleCnt="1"/>
      <dgm:spPr/>
      <dgm:t>
        <a:bodyPr/>
        <a:lstStyle/>
        <a:p>
          <a:endParaRPr lang="el-GR"/>
        </a:p>
      </dgm:t>
    </dgm:pt>
    <dgm:pt modelId="{3FD6CE75-DE82-48C7-B3F0-0F3B125C4785}" type="pres">
      <dgm:prSet presAssocID="{9C29F153-5BDA-47AD-8AC4-EFEAF3F4E838}" presName="connTx" presStyleLbl="parChTrans1D2" presStyleIdx="0" presStyleCnt="1"/>
      <dgm:spPr/>
      <dgm:t>
        <a:bodyPr/>
        <a:lstStyle/>
        <a:p>
          <a:endParaRPr lang="el-GR"/>
        </a:p>
      </dgm:t>
    </dgm:pt>
    <dgm:pt modelId="{4C06B01A-4E7B-4836-B166-874E6E4B7E4D}" type="pres">
      <dgm:prSet presAssocID="{EC2B3D16-06D5-474E-A3DC-6C404FC1812D}" presName="root2" presStyleCnt="0"/>
      <dgm:spPr/>
    </dgm:pt>
    <dgm:pt modelId="{217953BC-D674-4119-B64A-F1912E52786E}" type="pres">
      <dgm:prSet presAssocID="{EC2B3D16-06D5-474E-A3DC-6C404FC1812D}" presName="LevelTwoTextNode" presStyleLbl="node2" presStyleIdx="0" presStyleCnt="1">
        <dgm:presLayoutVars>
          <dgm:chPref val="3"/>
        </dgm:presLayoutVars>
      </dgm:prSet>
      <dgm:spPr/>
      <dgm:t>
        <a:bodyPr/>
        <a:lstStyle/>
        <a:p>
          <a:endParaRPr lang="el-GR"/>
        </a:p>
      </dgm:t>
    </dgm:pt>
    <dgm:pt modelId="{EB6375BD-B4DF-4772-8076-8668E7313667}" type="pres">
      <dgm:prSet presAssocID="{EC2B3D16-06D5-474E-A3DC-6C404FC1812D}" presName="level3hierChild" presStyleCnt="0"/>
      <dgm:spPr/>
    </dgm:pt>
    <dgm:pt modelId="{08340D21-0786-424E-AAC2-93CF6BC14281}" type="pres">
      <dgm:prSet presAssocID="{D55CEF1A-2631-452C-9FCB-9F1054971084}" presName="conn2-1" presStyleLbl="parChTrans1D3" presStyleIdx="0" presStyleCnt="1"/>
      <dgm:spPr/>
      <dgm:t>
        <a:bodyPr/>
        <a:lstStyle/>
        <a:p>
          <a:endParaRPr lang="el-GR"/>
        </a:p>
      </dgm:t>
    </dgm:pt>
    <dgm:pt modelId="{9CFCDE53-D353-4E82-8AD2-D8A345F4E2BE}" type="pres">
      <dgm:prSet presAssocID="{D55CEF1A-2631-452C-9FCB-9F1054971084}" presName="connTx" presStyleLbl="parChTrans1D3" presStyleIdx="0" presStyleCnt="1"/>
      <dgm:spPr/>
      <dgm:t>
        <a:bodyPr/>
        <a:lstStyle/>
        <a:p>
          <a:endParaRPr lang="el-GR"/>
        </a:p>
      </dgm:t>
    </dgm:pt>
    <dgm:pt modelId="{88FB8512-B76D-4DF6-9E81-9BB78A1593CE}" type="pres">
      <dgm:prSet presAssocID="{156B932B-B6BE-4945-BA9E-30527F8678CE}" presName="root2" presStyleCnt="0"/>
      <dgm:spPr/>
    </dgm:pt>
    <dgm:pt modelId="{44FB6F65-B70F-4329-8F74-827DBFB8FF13}" type="pres">
      <dgm:prSet presAssocID="{156B932B-B6BE-4945-BA9E-30527F8678CE}" presName="LevelTwoTextNode" presStyleLbl="node3" presStyleIdx="0" presStyleCnt="1">
        <dgm:presLayoutVars>
          <dgm:chPref val="3"/>
        </dgm:presLayoutVars>
      </dgm:prSet>
      <dgm:spPr/>
      <dgm:t>
        <a:bodyPr/>
        <a:lstStyle/>
        <a:p>
          <a:endParaRPr lang="el-GR"/>
        </a:p>
      </dgm:t>
    </dgm:pt>
    <dgm:pt modelId="{A5918092-CF08-4074-8313-6ECA84606FA1}" type="pres">
      <dgm:prSet presAssocID="{156B932B-B6BE-4945-BA9E-30527F8678CE}" presName="level3hierChild" presStyleCnt="0"/>
      <dgm:spPr/>
    </dgm:pt>
    <dgm:pt modelId="{4C428DE1-0DB8-4645-AB39-79E3CDEC0A2C}" type="pres">
      <dgm:prSet presAssocID="{E2F0DE14-467B-4412-9BD3-E5A466B794BA}" presName="conn2-1" presStyleLbl="parChTrans1D4" presStyleIdx="0" presStyleCnt="2"/>
      <dgm:spPr/>
      <dgm:t>
        <a:bodyPr/>
        <a:lstStyle/>
        <a:p>
          <a:endParaRPr lang="el-GR"/>
        </a:p>
      </dgm:t>
    </dgm:pt>
    <dgm:pt modelId="{18D15705-C72E-4B23-93E7-0A216A51B614}" type="pres">
      <dgm:prSet presAssocID="{E2F0DE14-467B-4412-9BD3-E5A466B794BA}" presName="connTx" presStyleLbl="parChTrans1D4" presStyleIdx="0" presStyleCnt="2"/>
      <dgm:spPr/>
      <dgm:t>
        <a:bodyPr/>
        <a:lstStyle/>
        <a:p>
          <a:endParaRPr lang="el-GR"/>
        </a:p>
      </dgm:t>
    </dgm:pt>
    <dgm:pt modelId="{6C67A8D5-756B-43A6-9219-1626B104868C}" type="pres">
      <dgm:prSet presAssocID="{10F7CA49-56AB-4680-BE50-F8FA12177048}" presName="root2" presStyleCnt="0"/>
      <dgm:spPr/>
    </dgm:pt>
    <dgm:pt modelId="{BEF1E8A5-F14C-4CB7-814E-9C533A03B5E9}" type="pres">
      <dgm:prSet presAssocID="{10F7CA49-56AB-4680-BE50-F8FA12177048}" presName="LevelTwoTextNode" presStyleLbl="node4" presStyleIdx="0" presStyleCnt="2">
        <dgm:presLayoutVars>
          <dgm:chPref val="3"/>
        </dgm:presLayoutVars>
      </dgm:prSet>
      <dgm:spPr/>
      <dgm:t>
        <a:bodyPr/>
        <a:lstStyle/>
        <a:p>
          <a:endParaRPr lang="el-GR"/>
        </a:p>
      </dgm:t>
    </dgm:pt>
    <dgm:pt modelId="{37FCC43A-5913-4BD3-9679-FE8BC3F47FAE}" type="pres">
      <dgm:prSet presAssocID="{10F7CA49-56AB-4680-BE50-F8FA12177048}" presName="level3hierChild" presStyleCnt="0"/>
      <dgm:spPr/>
    </dgm:pt>
    <dgm:pt modelId="{AA06DE4B-AF14-4CEE-AFF1-679049EA7F0C}" type="pres">
      <dgm:prSet presAssocID="{8AC25E03-1E73-45B6-B034-3E82BC414F19}" presName="conn2-1" presStyleLbl="parChTrans1D4" presStyleIdx="1" presStyleCnt="2"/>
      <dgm:spPr/>
      <dgm:t>
        <a:bodyPr/>
        <a:lstStyle/>
        <a:p>
          <a:endParaRPr lang="el-GR"/>
        </a:p>
      </dgm:t>
    </dgm:pt>
    <dgm:pt modelId="{71B43D6E-76DB-4B9A-B55A-4A0CA52086BE}" type="pres">
      <dgm:prSet presAssocID="{8AC25E03-1E73-45B6-B034-3E82BC414F19}" presName="connTx" presStyleLbl="parChTrans1D4" presStyleIdx="1" presStyleCnt="2"/>
      <dgm:spPr/>
      <dgm:t>
        <a:bodyPr/>
        <a:lstStyle/>
        <a:p>
          <a:endParaRPr lang="el-GR"/>
        </a:p>
      </dgm:t>
    </dgm:pt>
    <dgm:pt modelId="{347047E8-7905-4978-9890-C027D7F1FABF}" type="pres">
      <dgm:prSet presAssocID="{45E032B1-AE82-4445-A520-B74F793795F7}" presName="root2" presStyleCnt="0"/>
      <dgm:spPr/>
    </dgm:pt>
    <dgm:pt modelId="{3DC02264-1F1D-4AF0-B28B-104BE8139F6D}" type="pres">
      <dgm:prSet presAssocID="{45E032B1-AE82-4445-A520-B74F793795F7}" presName="LevelTwoTextNode" presStyleLbl="node4" presStyleIdx="1" presStyleCnt="2">
        <dgm:presLayoutVars>
          <dgm:chPref val="3"/>
        </dgm:presLayoutVars>
      </dgm:prSet>
      <dgm:spPr/>
      <dgm:t>
        <a:bodyPr/>
        <a:lstStyle/>
        <a:p>
          <a:endParaRPr lang="el-GR"/>
        </a:p>
      </dgm:t>
    </dgm:pt>
    <dgm:pt modelId="{EE87F958-FDC9-4FC7-965B-F7348153863E}" type="pres">
      <dgm:prSet presAssocID="{45E032B1-AE82-4445-A520-B74F793795F7}" presName="level3hierChild" presStyleCnt="0"/>
      <dgm:spPr/>
    </dgm:pt>
  </dgm:ptLst>
  <dgm:cxnLst>
    <dgm:cxn modelId="{F227281C-CA61-479F-B577-CD5DFCC0141F}" srcId="{EC2B3D16-06D5-474E-A3DC-6C404FC1812D}" destId="{156B932B-B6BE-4945-BA9E-30527F8678CE}" srcOrd="0" destOrd="0" parTransId="{D55CEF1A-2631-452C-9FCB-9F1054971084}" sibTransId="{82763355-8940-4857-8A89-0A1E93DCE235}"/>
    <dgm:cxn modelId="{742DE8E4-A4E0-444E-87B9-4B54EDEF150D}" srcId="{156B932B-B6BE-4945-BA9E-30527F8678CE}" destId="{10F7CA49-56AB-4680-BE50-F8FA12177048}" srcOrd="0" destOrd="0" parTransId="{E2F0DE14-467B-4412-9BD3-E5A466B794BA}" sibTransId="{15106038-56EA-4136-83DB-71DD760B4171}"/>
    <dgm:cxn modelId="{7FCEC157-7934-42C5-A7BD-84D5FEA62299}" type="presOf" srcId="{E2F0DE14-467B-4412-9BD3-E5A466B794BA}" destId="{4C428DE1-0DB8-4645-AB39-79E3CDEC0A2C}" srcOrd="0" destOrd="0" presId="urn:microsoft.com/office/officeart/2005/8/layout/hierarchy2"/>
    <dgm:cxn modelId="{AB2EA40D-CC08-4BEC-ACEF-34CFDA630098}" srcId="{391D464C-AD96-4F66-A129-6DF9DF1C0644}" destId="{FBA6F7A0-466E-491F-9081-CB80E8224791}" srcOrd="0" destOrd="0" parTransId="{003FEE08-5E33-4574-A7E1-935347AF25A5}" sibTransId="{9612D457-9487-48DF-8C11-671430FFDB3D}"/>
    <dgm:cxn modelId="{5524C15A-E6AF-44C5-9283-42C67DAC5A11}" type="presOf" srcId="{45E032B1-AE82-4445-A520-B74F793795F7}" destId="{3DC02264-1F1D-4AF0-B28B-104BE8139F6D}" srcOrd="0" destOrd="0" presId="urn:microsoft.com/office/officeart/2005/8/layout/hierarchy2"/>
    <dgm:cxn modelId="{6DE0C842-C26A-4614-8BB8-28719EF3DA86}" type="presOf" srcId="{D55CEF1A-2631-452C-9FCB-9F1054971084}" destId="{08340D21-0786-424E-AAC2-93CF6BC14281}" srcOrd="0" destOrd="0" presId="urn:microsoft.com/office/officeart/2005/8/layout/hierarchy2"/>
    <dgm:cxn modelId="{825F151E-DCC6-4B95-8637-62F1BD017894}" type="presOf" srcId="{8AC25E03-1E73-45B6-B034-3E82BC414F19}" destId="{71B43D6E-76DB-4B9A-B55A-4A0CA52086BE}" srcOrd="1" destOrd="0" presId="urn:microsoft.com/office/officeart/2005/8/layout/hierarchy2"/>
    <dgm:cxn modelId="{4513FFC7-5D0A-44A7-B83C-182B6580E76D}" srcId="{156B932B-B6BE-4945-BA9E-30527F8678CE}" destId="{45E032B1-AE82-4445-A520-B74F793795F7}" srcOrd="1" destOrd="0" parTransId="{8AC25E03-1E73-45B6-B034-3E82BC414F19}" sibTransId="{F25BB11F-95F6-4E1A-BEB7-FD2CCFEF3C59}"/>
    <dgm:cxn modelId="{306F9B05-2B28-4A62-844C-C8294846B2F7}" srcId="{FBA6F7A0-466E-491F-9081-CB80E8224791}" destId="{EC2B3D16-06D5-474E-A3DC-6C404FC1812D}" srcOrd="0" destOrd="0" parTransId="{9C29F153-5BDA-47AD-8AC4-EFEAF3F4E838}" sibTransId="{BC63CA81-A302-4663-ABE6-DC7B15A235EE}"/>
    <dgm:cxn modelId="{59CA4CE0-43C1-495D-9DFA-6C805ECA9C65}" type="presOf" srcId="{391D464C-AD96-4F66-A129-6DF9DF1C0644}" destId="{A86FB1C4-E007-4AE7-8B49-2B8FD6E73A34}" srcOrd="0" destOrd="0" presId="urn:microsoft.com/office/officeart/2005/8/layout/hierarchy2"/>
    <dgm:cxn modelId="{F3B1B4A6-3AAB-44B9-8B9E-5C2B9EDF6ACC}" type="presOf" srcId="{9C29F153-5BDA-47AD-8AC4-EFEAF3F4E838}" destId="{3FD6CE75-DE82-48C7-B3F0-0F3B125C4785}" srcOrd="1" destOrd="0" presId="urn:microsoft.com/office/officeart/2005/8/layout/hierarchy2"/>
    <dgm:cxn modelId="{3CE2EA9D-F01B-423C-A4C7-8BD5026A4630}" type="presOf" srcId="{FBA6F7A0-466E-491F-9081-CB80E8224791}" destId="{6EEE99CF-AD35-4916-8E5E-EFE4A9C62786}" srcOrd="0" destOrd="0" presId="urn:microsoft.com/office/officeart/2005/8/layout/hierarchy2"/>
    <dgm:cxn modelId="{CF1EC918-DABA-499A-963E-B701C874D622}" type="presOf" srcId="{EC2B3D16-06D5-474E-A3DC-6C404FC1812D}" destId="{217953BC-D674-4119-B64A-F1912E52786E}" srcOrd="0" destOrd="0" presId="urn:microsoft.com/office/officeart/2005/8/layout/hierarchy2"/>
    <dgm:cxn modelId="{7F8DB957-AFF3-4D74-A647-1E9FA9E0D7DA}" type="presOf" srcId="{10F7CA49-56AB-4680-BE50-F8FA12177048}" destId="{BEF1E8A5-F14C-4CB7-814E-9C533A03B5E9}" srcOrd="0" destOrd="0" presId="urn:microsoft.com/office/officeart/2005/8/layout/hierarchy2"/>
    <dgm:cxn modelId="{7050B87C-00F8-420B-B4BA-5E338AFEDF6E}" type="presOf" srcId="{8AC25E03-1E73-45B6-B034-3E82BC414F19}" destId="{AA06DE4B-AF14-4CEE-AFF1-679049EA7F0C}" srcOrd="0" destOrd="0" presId="urn:microsoft.com/office/officeart/2005/8/layout/hierarchy2"/>
    <dgm:cxn modelId="{58764D9D-F7B5-443F-B052-C359E031C43D}" type="presOf" srcId="{D55CEF1A-2631-452C-9FCB-9F1054971084}" destId="{9CFCDE53-D353-4E82-8AD2-D8A345F4E2BE}" srcOrd="1" destOrd="0" presId="urn:microsoft.com/office/officeart/2005/8/layout/hierarchy2"/>
    <dgm:cxn modelId="{683763F7-ED50-4129-A2B6-1A939CCAB6C6}" type="presOf" srcId="{E2F0DE14-467B-4412-9BD3-E5A466B794BA}" destId="{18D15705-C72E-4B23-93E7-0A216A51B614}" srcOrd="1" destOrd="0" presId="urn:microsoft.com/office/officeart/2005/8/layout/hierarchy2"/>
    <dgm:cxn modelId="{17518CD8-FE8B-470D-9065-80D698AE5E6E}" type="presOf" srcId="{9C29F153-5BDA-47AD-8AC4-EFEAF3F4E838}" destId="{A05997B4-C445-4992-9AC2-1561DB09A508}" srcOrd="0" destOrd="0" presId="urn:microsoft.com/office/officeart/2005/8/layout/hierarchy2"/>
    <dgm:cxn modelId="{C9F924DE-6002-452C-913F-D9B0AE73A95E}" type="presOf" srcId="{156B932B-B6BE-4945-BA9E-30527F8678CE}" destId="{44FB6F65-B70F-4329-8F74-827DBFB8FF13}" srcOrd="0" destOrd="0" presId="urn:microsoft.com/office/officeart/2005/8/layout/hierarchy2"/>
    <dgm:cxn modelId="{72575A92-5C14-4A56-A704-9F44B968EE89}" type="presParOf" srcId="{A86FB1C4-E007-4AE7-8B49-2B8FD6E73A34}" destId="{2A8F9647-ACC4-4519-93CE-D0DBFAD6F3E2}" srcOrd="0" destOrd="0" presId="urn:microsoft.com/office/officeart/2005/8/layout/hierarchy2"/>
    <dgm:cxn modelId="{79CD51D0-4C6F-4E3C-B849-12E5C7419E0A}" type="presParOf" srcId="{2A8F9647-ACC4-4519-93CE-D0DBFAD6F3E2}" destId="{6EEE99CF-AD35-4916-8E5E-EFE4A9C62786}" srcOrd="0" destOrd="0" presId="urn:microsoft.com/office/officeart/2005/8/layout/hierarchy2"/>
    <dgm:cxn modelId="{02B25D17-7A6B-447F-88AE-755739BCAF21}" type="presParOf" srcId="{2A8F9647-ACC4-4519-93CE-D0DBFAD6F3E2}" destId="{58AE799D-EF7F-4B0E-B265-FAA2AC3746BC}" srcOrd="1" destOrd="0" presId="urn:microsoft.com/office/officeart/2005/8/layout/hierarchy2"/>
    <dgm:cxn modelId="{9223AB1E-B6E4-4AFC-BF53-55D7B692DA33}" type="presParOf" srcId="{58AE799D-EF7F-4B0E-B265-FAA2AC3746BC}" destId="{A05997B4-C445-4992-9AC2-1561DB09A508}" srcOrd="0" destOrd="0" presId="urn:microsoft.com/office/officeart/2005/8/layout/hierarchy2"/>
    <dgm:cxn modelId="{BEE4F67A-5F9A-4512-805D-AF50A72A4B75}" type="presParOf" srcId="{A05997B4-C445-4992-9AC2-1561DB09A508}" destId="{3FD6CE75-DE82-48C7-B3F0-0F3B125C4785}" srcOrd="0" destOrd="0" presId="urn:microsoft.com/office/officeart/2005/8/layout/hierarchy2"/>
    <dgm:cxn modelId="{14137E22-0C86-4959-B4C9-356D787A09C0}" type="presParOf" srcId="{58AE799D-EF7F-4B0E-B265-FAA2AC3746BC}" destId="{4C06B01A-4E7B-4836-B166-874E6E4B7E4D}" srcOrd="1" destOrd="0" presId="urn:microsoft.com/office/officeart/2005/8/layout/hierarchy2"/>
    <dgm:cxn modelId="{B1F874BE-A040-471C-84BA-68A82BFECE45}" type="presParOf" srcId="{4C06B01A-4E7B-4836-B166-874E6E4B7E4D}" destId="{217953BC-D674-4119-B64A-F1912E52786E}" srcOrd="0" destOrd="0" presId="urn:microsoft.com/office/officeart/2005/8/layout/hierarchy2"/>
    <dgm:cxn modelId="{CEA0DC36-94D2-488C-8090-E42BBE8C4BE6}" type="presParOf" srcId="{4C06B01A-4E7B-4836-B166-874E6E4B7E4D}" destId="{EB6375BD-B4DF-4772-8076-8668E7313667}" srcOrd="1" destOrd="0" presId="urn:microsoft.com/office/officeart/2005/8/layout/hierarchy2"/>
    <dgm:cxn modelId="{213A75A7-157C-493F-8C7A-884A2705EEEC}" type="presParOf" srcId="{EB6375BD-B4DF-4772-8076-8668E7313667}" destId="{08340D21-0786-424E-AAC2-93CF6BC14281}" srcOrd="0" destOrd="0" presId="urn:microsoft.com/office/officeart/2005/8/layout/hierarchy2"/>
    <dgm:cxn modelId="{B11A7F15-B984-407F-BED8-07907C9B4ACC}" type="presParOf" srcId="{08340D21-0786-424E-AAC2-93CF6BC14281}" destId="{9CFCDE53-D353-4E82-8AD2-D8A345F4E2BE}" srcOrd="0" destOrd="0" presId="urn:microsoft.com/office/officeart/2005/8/layout/hierarchy2"/>
    <dgm:cxn modelId="{1DFD62BE-EE46-4E97-9EFB-ED80D33B544E}" type="presParOf" srcId="{EB6375BD-B4DF-4772-8076-8668E7313667}" destId="{88FB8512-B76D-4DF6-9E81-9BB78A1593CE}" srcOrd="1" destOrd="0" presId="urn:microsoft.com/office/officeart/2005/8/layout/hierarchy2"/>
    <dgm:cxn modelId="{EE50D1B4-6035-40AE-B4E9-334F5403721C}" type="presParOf" srcId="{88FB8512-B76D-4DF6-9E81-9BB78A1593CE}" destId="{44FB6F65-B70F-4329-8F74-827DBFB8FF13}" srcOrd="0" destOrd="0" presId="urn:microsoft.com/office/officeart/2005/8/layout/hierarchy2"/>
    <dgm:cxn modelId="{2E197E73-35F9-4E5D-BF9E-25226B0A91B5}" type="presParOf" srcId="{88FB8512-B76D-4DF6-9E81-9BB78A1593CE}" destId="{A5918092-CF08-4074-8313-6ECA84606FA1}" srcOrd="1" destOrd="0" presId="urn:microsoft.com/office/officeart/2005/8/layout/hierarchy2"/>
    <dgm:cxn modelId="{EFEF584F-7EF3-43D8-941E-4815016FC3B9}" type="presParOf" srcId="{A5918092-CF08-4074-8313-6ECA84606FA1}" destId="{4C428DE1-0DB8-4645-AB39-79E3CDEC0A2C}" srcOrd="0" destOrd="0" presId="urn:microsoft.com/office/officeart/2005/8/layout/hierarchy2"/>
    <dgm:cxn modelId="{5E5A80F4-49BC-47FD-885A-82FC425984E9}" type="presParOf" srcId="{4C428DE1-0DB8-4645-AB39-79E3CDEC0A2C}" destId="{18D15705-C72E-4B23-93E7-0A216A51B614}" srcOrd="0" destOrd="0" presId="urn:microsoft.com/office/officeart/2005/8/layout/hierarchy2"/>
    <dgm:cxn modelId="{03B72E2B-5393-4DA1-99CF-27776F54A53A}" type="presParOf" srcId="{A5918092-CF08-4074-8313-6ECA84606FA1}" destId="{6C67A8D5-756B-43A6-9219-1626B104868C}" srcOrd="1" destOrd="0" presId="urn:microsoft.com/office/officeart/2005/8/layout/hierarchy2"/>
    <dgm:cxn modelId="{127EC898-9749-4798-BEE8-FEF31904200A}" type="presParOf" srcId="{6C67A8D5-756B-43A6-9219-1626B104868C}" destId="{BEF1E8A5-F14C-4CB7-814E-9C533A03B5E9}" srcOrd="0" destOrd="0" presId="urn:microsoft.com/office/officeart/2005/8/layout/hierarchy2"/>
    <dgm:cxn modelId="{8ED1B4EE-DE6E-473B-86C7-D5F84BEBD2FC}" type="presParOf" srcId="{6C67A8D5-756B-43A6-9219-1626B104868C}" destId="{37FCC43A-5913-4BD3-9679-FE8BC3F47FAE}" srcOrd="1" destOrd="0" presId="urn:microsoft.com/office/officeart/2005/8/layout/hierarchy2"/>
    <dgm:cxn modelId="{57FA067E-5995-4747-AAA1-3AC12A67E4DF}" type="presParOf" srcId="{A5918092-CF08-4074-8313-6ECA84606FA1}" destId="{AA06DE4B-AF14-4CEE-AFF1-679049EA7F0C}" srcOrd="2" destOrd="0" presId="urn:microsoft.com/office/officeart/2005/8/layout/hierarchy2"/>
    <dgm:cxn modelId="{1270B7D7-B0AB-47DA-863B-2FA42511EC0B}" type="presParOf" srcId="{AA06DE4B-AF14-4CEE-AFF1-679049EA7F0C}" destId="{71B43D6E-76DB-4B9A-B55A-4A0CA52086BE}" srcOrd="0" destOrd="0" presId="urn:microsoft.com/office/officeart/2005/8/layout/hierarchy2"/>
    <dgm:cxn modelId="{CB8848A0-C263-4241-8B18-511049F469BD}" type="presParOf" srcId="{A5918092-CF08-4074-8313-6ECA84606FA1}" destId="{347047E8-7905-4978-9890-C027D7F1FABF}" srcOrd="3" destOrd="0" presId="urn:microsoft.com/office/officeart/2005/8/layout/hierarchy2"/>
    <dgm:cxn modelId="{038F3566-026E-44F0-9454-2F5711E1F413}" type="presParOf" srcId="{347047E8-7905-4978-9890-C027D7F1FABF}" destId="{3DC02264-1F1D-4AF0-B28B-104BE8139F6D}" srcOrd="0" destOrd="0" presId="urn:microsoft.com/office/officeart/2005/8/layout/hierarchy2"/>
    <dgm:cxn modelId="{A95F7E83-B7E0-4DB9-8E70-07CD3E824546}" type="presParOf" srcId="{347047E8-7905-4978-9890-C027D7F1FABF}" destId="{EE87F958-FDC9-4FC7-965B-F7348153863E}" srcOrd="1" destOrd="0" presId="urn:microsoft.com/office/officeart/2005/8/layout/hierarchy2"/>
  </dgm:cxnLst>
  <dgm:bg/>
  <dgm:whole/>
</dgm:dataModel>
</file>

<file path=ppt/diagrams/data5.xml><?xml version="1.0" encoding="utf-8"?>
<dgm:dataModel xmlns:dgm="http://schemas.openxmlformats.org/drawingml/2006/diagram" xmlns:a="http://schemas.openxmlformats.org/drawingml/2006/main">
  <dgm:ptLst>
    <dgm:pt modelId="{2991F8DB-E7DB-44C6-B46B-9611E88B41D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8B36C33F-693A-45EC-B0FC-4772F1307570}">
      <dgm:prSet phldrT="[Κείμενο]" custT="1"/>
      <dgm:spPr>
        <a:solidFill>
          <a:srgbClr val="00B050"/>
        </a:solidFill>
      </dgm:spPr>
      <dgm:t>
        <a:bodyPr/>
        <a:lstStyle/>
        <a:p>
          <a:r>
            <a:rPr lang="el-GR" sz="2400" b="1" dirty="0" smtClean="0"/>
            <a:t>Άμεση μετάδοση</a:t>
          </a:r>
          <a:endParaRPr lang="el-GR" sz="2400" dirty="0"/>
        </a:p>
      </dgm:t>
    </dgm:pt>
    <dgm:pt modelId="{CE2E3615-A3D2-405D-8F27-6CB2CEB298A6}" type="parTrans" cxnId="{CD1F11B6-3F4A-4F2A-A756-1F09C124D844}">
      <dgm:prSet/>
      <dgm:spPr/>
      <dgm:t>
        <a:bodyPr/>
        <a:lstStyle/>
        <a:p>
          <a:endParaRPr lang="el-GR"/>
        </a:p>
      </dgm:t>
    </dgm:pt>
    <dgm:pt modelId="{1BFF9D6B-6A02-484C-B1B1-3B73FAA788DC}" type="sibTrans" cxnId="{CD1F11B6-3F4A-4F2A-A756-1F09C124D844}">
      <dgm:prSet/>
      <dgm:spPr/>
      <dgm:t>
        <a:bodyPr/>
        <a:lstStyle/>
        <a:p>
          <a:endParaRPr lang="el-GR"/>
        </a:p>
      </dgm:t>
    </dgm:pt>
    <dgm:pt modelId="{0377EF36-DABB-4A7F-BB19-16F3DF98CBC5}">
      <dgm:prSet phldrT="[Κείμενο]" custT="1"/>
      <dgm:spPr>
        <a:solidFill>
          <a:srgbClr val="0070C0"/>
        </a:solidFill>
      </dgm:spPr>
      <dgm:t>
        <a:bodyPr/>
        <a:lstStyle/>
        <a:p>
          <a:r>
            <a:rPr lang="el-GR" sz="1400" dirty="0" smtClean="0"/>
            <a:t>με άμεση επαφή</a:t>
          </a:r>
          <a:endParaRPr lang="el-GR" sz="1400" dirty="0"/>
        </a:p>
      </dgm:t>
    </dgm:pt>
    <dgm:pt modelId="{7FEE48B4-B711-48B9-9AD9-04BB1933BA63}" type="parTrans" cxnId="{6561B68E-9779-48AA-ADBE-3A9A0F23AD94}">
      <dgm:prSet/>
      <dgm:spPr/>
      <dgm:t>
        <a:bodyPr/>
        <a:lstStyle/>
        <a:p>
          <a:endParaRPr lang="el-GR"/>
        </a:p>
      </dgm:t>
    </dgm:pt>
    <dgm:pt modelId="{25A55A66-3AA0-4090-89D2-E1B37CCA68F5}" type="sibTrans" cxnId="{6561B68E-9779-48AA-ADBE-3A9A0F23AD94}">
      <dgm:prSet/>
      <dgm:spPr/>
      <dgm:t>
        <a:bodyPr/>
        <a:lstStyle/>
        <a:p>
          <a:endParaRPr lang="el-GR"/>
        </a:p>
      </dgm:t>
    </dgm:pt>
    <dgm:pt modelId="{57F7A8ED-BA2B-4AE7-B55A-0062DB69AB84}">
      <dgm:prSet phldrT="[Κείμενο]" custT="1"/>
      <dgm:spPr/>
      <dgm:t>
        <a:bodyPr/>
        <a:lstStyle/>
        <a:p>
          <a:r>
            <a:rPr lang="el-GR" sz="2000" dirty="0" smtClean="0"/>
            <a:t>Συνουσία</a:t>
          </a:r>
          <a:endParaRPr lang="el-GR" sz="2000" dirty="0"/>
        </a:p>
      </dgm:t>
    </dgm:pt>
    <dgm:pt modelId="{1D310C28-EBD8-47F4-AFD2-C6841612AD67}" type="parTrans" cxnId="{05C162DD-350B-4ABF-A06A-0BA0FEB87E7C}">
      <dgm:prSet/>
      <dgm:spPr/>
      <dgm:t>
        <a:bodyPr/>
        <a:lstStyle/>
        <a:p>
          <a:endParaRPr lang="el-GR"/>
        </a:p>
      </dgm:t>
    </dgm:pt>
    <dgm:pt modelId="{04B69084-7310-4576-B035-74FACB6AEB9E}" type="sibTrans" cxnId="{05C162DD-350B-4ABF-A06A-0BA0FEB87E7C}">
      <dgm:prSet/>
      <dgm:spPr/>
      <dgm:t>
        <a:bodyPr/>
        <a:lstStyle/>
        <a:p>
          <a:endParaRPr lang="el-GR"/>
        </a:p>
      </dgm:t>
    </dgm:pt>
    <dgm:pt modelId="{A2F4CCEA-9B4F-4ABC-B00F-3082E93E9E5B}">
      <dgm:prSet phldrT="[Κείμενο]" custT="1"/>
      <dgm:spPr/>
      <dgm:t>
        <a:bodyPr/>
        <a:lstStyle/>
        <a:p>
          <a:r>
            <a:rPr lang="el-GR" sz="2000" dirty="0" smtClean="0"/>
            <a:t>Φιλί</a:t>
          </a:r>
          <a:endParaRPr lang="el-GR" sz="2000" dirty="0"/>
        </a:p>
      </dgm:t>
    </dgm:pt>
    <dgm:pt modelId="{E653A86F-A97A-4886-A8AF-253DC984269C}" type="parTrans" cxnId="{E296C252-0542-4601-AC8A-908597C03852}">
      <dgm:prSet/>
      <dgm:spPr/>
      <dgm:t>
        <a:bodyPr/>
        <a:lstStyle/>
        <a:p>
          <a:endParaRPr lang="el-GR"/>
        </a:p>
      </dgm:t>
    </dgm:pt>
    <dgm:pt modelId="{44A2526C-7493-4834-8663-E81877B2C4A0}" type="sibTrans" cxnId="{E296C252-0542-4601-AC8A-908597C03852}">
      <dgm:prSet/>
      <dgm:spPr/>
      <dgm:t>
        <a:bodyPr/>
        <a:lstStyle/>
        <a:p>
          <a:endParaRPr lang="el-GR"/>
        </a:p>
      </dgm:t>
    </dgm:pt>
    <dgm:pt modelId="{D3E8A832-CC40-47EA-85E0-63F213C79185}">
      <dgm:prSet phldrT="[Κείμενο]" custT="1"/>
      <dgm:spPr>
        <a:solidFill>
          <a:srgbClr val="0070C0"/>
        </a:solidFill>
      </dgm:spPr>
      <dgm:t>
        <a:bodyPr/>
        <a:lstStyle/>
        <a:p>
          <a:r>
            <a:rPr lang="el-GR" sz="2000" dirty="0" smtClean="0"/>
            <a:t>με δάγκωμα</a:t>
          </a:r>
          <a:endParaRPr lang="el-GR" sz="2000" dirty="0"/>
        </a:p>
      </dgm:t>
    </dgm:pt>
    <dgm:pt modelId="{057EC7F6-E7CC-4DF5-B5D5-5CC3CE45038F}" type="parTrans" cxnId="{A3D7C97D-8DA8-4728-B8BB-65F612BFC6DC}">
      <dgm:prSet/>
      <dgm:spPr/>
      <dgm:t>
        <a:bodyPr/>
        <a:lstStyle/>
        <a:p>
          <a:endParaRPr lang="el-GR"/>
        </a:p>
      </dgm:t>
    </dgm:pt>
    <dgm:pt modelId="{74FD2AFA-3A91-49DE-8304-78EAC3BF50E2}" type="sibTrans" cxnId="{A3D7C97D-8DA8-4728-B8BB-65F612BFC6DC}">
      <dgm:prSet/>
      <dgm:spPr/>
      <dgm:t>
        <a:bodyPr/>
        <a:lstStyle/>
        <a:p>
          <a:endParaRPr lang="el-GR"/>
        </a:p>
      </dgm:t>
    </dgm:pt>
    <dgm:pt modelId="{B544BA66-B6B0-4E27-A9A9-D079CA2DB96F}">
      <dgm:prSet phldrT="[Κείμενο]" custT="1"/>
      <dgm:spPr/>
      <dgm:t>
        <a:bodyPr/>
        <a:lstStyle/>
        <a:p>
          <a:r>
            <a:rPr lang="el-GR" sz="2000" dirty="0" smtClean="0"/>
            <a:t>Λύσσα</a:t>
          </a:r>
          <a:endParaRPr lang="el-GR" sz="2000" dirty="0"/>
        </a:p>
      </dgm:t>
    </dgm:pt>
    <dgm:pt modelId="{327DAAAB-8D21-4248-AC45-3A8B62D3D785}" type="parTrans" cxnId="{050FCA09-D6CB-45E5-BAE5-4D0BB807EDFF}">
      <dgm:prSet/>
      <dgm:spPr/>
      <dgm:t>
        <a:bodyPr/>
        <a:lstStyle/>
        <a:p>
          <a:endParaRPr lang="el-GR"/>
        </a:p>
      </dgm:t>
    </dgm:pt>
    <dgm:pt modelId="{AEFF7D7C-A504-4227-B05D-42E5E6D2D809}" type="sibTrans" cxnId="{050FCA09-D6CB-45E5-BAE5-4D0BB807EDFF}">
      <dgm:prSet/>
      <dgm:spPr/>
      <dgm:t>
        <a:bodyPr/>
        <a:lstStyle/>
        <a:p>
          <a:endParaRPr lang="el-GR"/>
        </a:p>
      </dgm:t>
    </dgm:pt>
    <dgm:pt modelId="{4B798E0E-6F4B-4A72-BEEA-DF07C70311E6}">
      <dgm:prSet custT="1"/>
      <dgm:spPr>
        <a:solidFill>
          <a:srgbClr val="0070C0"/>
        </a:solidFill>
      </dgm:spPr>
      <dgm:t>
        <a:bodyPr/>
        <a:lstStyle/>
        <a:p>
          <a:r>
            <a:rPr lang="el-GR" sz="2000" dirty="0" smtClean="0"/>
            <a:t>με σταγονίδια</a:t>
          </a:r>
          <a:endParaRPr lang="el-GR" sz="2000" dirty="0"/>
        </a:p>
      </dgm:t>
    </dgm:pt>
    <dgm:pt modelId="{449ED102-5526-4CA0-808E-8A462A655267}" type="parTrans" cxnId="{CF88DE64-F873-440E-82DF-BA2474C70C10}">
      <dgm:prSet/>
      <dgm:spPr/>
      <dgm:t>
        <a:bodyPr/>
        <a:lstStyle/>
        <a:p>
          <a:endParaRPr lang="el-GR"/>
        </a:p>
      </dgm:t>
    </dgm:pt>
    <dgm:pt modelId="{5A30FD8C-B119-4402-8A1D-C2045709BE5C}" type="sibTrans" cxnId="{CF88DE64-F873-440E-82DF-BA2474C70C10}">
      <dgm:prSet/>
      <dgm:spPr/>
      <dgm:t>
        <a:bodyPr/>
        <a:lstStyle/>
        <a:p>
          <a:endParaRPr lang="el-GR"/>
        </a:p>
      </dgm:t>
    </dgm:pt>
    <dgm:pt modelId="{CE367487-F756-4434-888B-875D1F33332C}">
      <dgm:prSet/>
      <dgm:spPr>
        <a:solidFill>
          <a:srgbClr val="0070C0"/>
        </a:solidFill>
      </dgm:spPr>
      <dgm:t>
        <a:bodyPr/>
        <a:lstStyle/>
        <a:p>
          <a:r>
            <a:rPr lang="el-GR" dirty="0" smtClean="0"/>
            <a:t>με άμεση επαφή με μικροοργανισμούς του ελεύθερου περιβάλλοντος </a:t>
          </a:r>
          <a:endParaRPr lang="el-GR" dirty="0"/>
        </a:p>
      </dgm:t>
    </dgm:pt>
    <dgm:pt modelId="{95982547-7F73-45E9-BF27-796464B7DEA6}" type="parTrans" cxnId="{E28B8993-DAB1-421D-B4AF-4FAAD0C31CBB}">
      <dgm:prSet/>
      <dgm:spPr/>
      <dgm:t>
        <a:bodyPr/>
        <a:lstStyle/>
        <a:p>
          <a:endParaRPr lang="el-GR"/>
        </a:p>
      </dgm:t>
    </dgm:pt>
    <dgm:pt modelId="{590A79B2-08C5-4339-8457-7EB798677459}" type="sibTrans" cxnId="{E28B8993-DAB1-421D-B4AF-4FAAD0C31CBB}">
      <dgm:prSet/>
      <dgm:spPr/>
      <dgm:t>
        <a:bodyPr/>
        <a:lstStyle/>
        <a:p>
          <a:endParaRPr lang="el-GR"/>
        </a:p>
      </dgm:t>
    </dgm:pt>
    <dgm:pt modelId="{699A8939-DCD7-44A3-BE2C-C30B0D0EE771}">
      <dgm:prSet custT="1"/>
      <dgm:spPr/>
      <dgm:t>
        <a:bodyPr/>
        <a:lstStyle/>
        <a:p>
          <a:r>
            <a:rPr lang="el-GR" sz="2000" dirty="0" smtClean="0"/>
            <a:t>Βήχας</a:t>
          </a:r>
          <a:endParaRPr lang="el-GR" sz="2000" dirty="0"/>
        </a:p>
      </dgm:t>
    </dgm:pt>
    <dgm:pt modelId="{727CA498-CC9A-4CD1-8009-CC9724A70722}" type="parTrans" cxnId="{85781C9E-F1F8-44B5-8B82-5A278AEC9101}">
      <dgm:prSet/>
      <dgm:spPr/>
      <dgm:t>
        <a:bodyPr/>
        <a:lstStyle/>
        <a:p>
          <a:endParaRPr lang="el-GR"/>
        </a:p>
      </dgm:t>
    </dgm:pt>
    <dgm:pt modelId="{1FDBB683-2369-4A1C-9A5E-18A85C3E37F3}" type="sibTrans" cxnId="{85781C9E-F1F8-44B5-8B82-5A278AEC9101}">
      <dgm:prSet/>
      <dgm:spPr/>
      <dgm:t>
        <a:bodyPr/>
        <a:lstStyle/>
        <a:p>
          <a:endParaRPr lang="el-GR"/>
        </a:p>
      </dgm:t>
    </dgm:pt>
    <dgm:pt modelId="{477C4DA7-6A23-4F5D-86D9-B8EBC8366DE8}">
      <dgm:prSet custT="1"/>
      <dgm:spPr/>
      <dgm:t>
        <a:bodyPr/>
        <a:lstStyle/>
        <a:p>
          <a:r>
            <a:rPr lang="el-GR" sz="2000" dirty="0" smtClean="0"/>
            <a:t>Φτέρνισμα</a:t>
          </a:r>
          <a:endParaRPr lang="el-GR" sz="2000" dirty="0"/>
        </a:p>
      </dgm:t>
    </dgm:pt>
    <dgm:pt modelId="{6647F113-58A4-49A1-9BC4-3282CE3E9672}" type="parTrans" cxnId="{645455D3-CE4D-4C4C-BD43-D4EDCE137748}">
      <dgm:prSet/>
      <dgm:spPr/>
      <dgm:t>
        <a:bodyPr/>
        <a:lstStyle/>
        <a:p>
          <a:endParaRPr lang="el-GR"/>
        </a:p>
      </dgm:t>
    </dgm:pt>
    <dgm:pt modelId="{F8520C26-ED4B-4D4F-8422-00D08069A184}" type="sibTrans" cxnId="{645455D3-CE4D-4C4C-BD43-D4EDCE137748}">
      <dgm:prSet/>
      <dgm:spPr/>
      <dgm:t>
        <a:bodyPr/>
        <a:lstStyle/>
        <a:p>
          <a:endParaRPr lang="el-GR"/>
        </a:p>
      </dgm:t>
    </dgm:pt>
    <dgm:pt modelId="{85F270C4-C189-4A4A-BA33-F0E35614990B}">
      <dgm:prSet custT="1"/>
      <dgm:spPr/>
      <dgm:t>
        <a:bodyPr/>
        <a:lstStyle/>
        <a:p>
          <a:r>
            <a:rPr lang="el-GR" sz="2000" dirty="0" smtClean="0"/>
            <a:t>Τέτανος</a:t>
          </a:r>
          <a:endParaRPr lang="el-GR" sz="2000" dirty="0"/>
        </a:p>
      </dgm:t>
    </dgm:pt>
    <dgm:pt modelId="{C45C9743-DDEA-40D7-9905-A3CEA53F476E}" type="parTrans" cxnId="{B043823E-60FE-4831-AE0D-B4AA4CAD9582}">
      <dgm:prSet/>
      <dgm:spPr/>
      <dgm:t>
        <a:bodyPr/>
        <a:lstStyle/>
        <a:p>
          <a:endParaRPr lang="el-GR"/>
        </a:p>
      </dgm:t>
    </dgm:pt>
    <dgm:pt modelId="{C0E94EF9-2E88-4D13-A1CB-84611CC0DBB5}" type="sibTrans" cxnId="{B043823E-60FE-4831-AE0D-B4AA4CAD9582}">
      <dgm:prSet/>
      <dgm:spPr/>
      <dgm:t>
        <a:bodyPr/>
        <a:lstStyle/>
        <a:p>
          <a:endParaRPr lang="el-GR"/>
        </a:p>
      </dgm:t>
    </dgm:pt>
    <dgm:pt modelId="{0DAF379F-1155-48B4-A5BA-84B2A19E2D19}" type="pres">
      <dgm:prSet presAssocID="{2991F8DB-E7DB-44C6-B46B-9611E88B41DA}" presName="diagram" presStyleCnt="0">
        <dgm:presLayoutVars>
          <dgm:chPref val="1"/>
          <dgm:dir/>
          <dgm:animOne val="branch"/>
          <dgm:animLvl val="lvl"/>
          <dgm:resizeHandles val="exact"/>
        </dgm:presLayoutVars>
      </dgm:prSet>
      <dgm:spPr/>
      <dgm:t>
        <a:bodyPr/>
        <a:lstStyle/>
        <a:p>
          <a:endParaRPr lang="el-GR"/>
        </a:p>
      </dgm:t>
    </dgm:pt>
    <dgm:pt modelId="{977314B1-C306-4DE7-9A2E-7B30D0340723}" type="pres">
      <dgm:prSet presAssocID="{8B36C33F-693A-45EC-B0FC-4772F1307570}" presName="root1" presStyleCnt="0"/>
      <dgm:spPr/>
    </dgm:pt>
    <dgm:pt modelId="{9661AC65-94D0-4CC3-B91E-54A31683CA5E}" type="pres">
      <dgm:prSet presAssocID="{8B36C33F-693A-45EC-B0FC-4772F1307570}" presName="LevelOneTextNode" presStyleLbl="node0" presStyleIdx="0" presStyleCnt="1" custScaleX="126824" custScaleY="153070" custLinFactNeighborX="-74029" custLinFactNeighborY="-13753">
        <dgm:presLayoutVars>
          <dgm:chPref val="3"/>
        </dgm:presLayoutVars>
      </dgm:prSet>
      <dgm:spPr/>
      <dgm:t>
        <a:bodyPr/>
        <a:lstStyle/>
        <a:p>
          <a:endParaRPr lang="el-GR"/>
        </a:p>
      </dgm:t>
    </dgm:pt>
    <dgm:pt modelId="{E67127E3-5F2B-478D-8AE0-1A8D55498706}" type="pres">
      <dgm:prSet presAssocID="{8B36C33F-693A-45EC-B0FC-4772F1307570}" presName="level2hierChild" presStyleCnt="0"/>
      <dgm:spPr/>
    </dgm:pt>
    <dgm:pt modelId="{FF1C4A4D-3E75-46C3-8909-54C6F35E5DCB}" type="pres">
      <dgm:prSet presAssocID="{7FEE48B4-B711-48B9-9AD9-04BB1933BA63}" presName="conn2-1" presStyleLbl="parChTrans1D2" presStyleIdx="0" presStyleCnt="4"/>
      <dgm:spPr/>
      <dgm:t>
        <a:bodyPr/>
        <a:lstStyle/>
        <a:p>
          <a:endParaRPr lang="el-GR"/>
        </a:p>
      </dgm:t>
    </dgm:pt>
    <dgm:pt modelId="{02AE3DDC-0CDA-4434-84ED-DA08594ACF17}" type="pres">
      <dgm:prSet presAssocID="{7FEE48B4-B711-48B9-9AD9-04BB1933BA63}" presName="connTx" presStyleLbl="parChTrans1D2" presStyleIdx="0" presStyleCnt="4"/>
      <dgm:spPr/>
      <dgm:t>
        <a:bodyPr/>
        <a:lstStyle/>
        <a:p>
          <a:endParaRPr lang="el-GR"/>
        </a:p>
      </dgm:t>
    </dgm:pt>
    <dgm:pt modelId="{E6FDB57A-E754-4E2B-A329-59E1DC148126}" type="pres">
      <dgm:prSet presAssocID="{0377EF36-DABB-4A7F-BB19-16F3DF98CBC5}" presName="root2" presStyleCnt="0"/>
      <dgm:spPr/>
    </dgm:pt>
    <dgm:pt modelId="{39206903-F631-46FA-BD85-87D6DA01C3BB}" type="pres">
      <dgm:prSet presAssocID="{0377EF36-DABB-4A7F-BB19-16F3DF98CBC5}" presName="LevelTwoTextNode" presStyleLbl="node2" presStyleIdx="0" presStyleCnt="4" custLinFactNeighborX="-30981" custLinFactNeighborY="3472">
        <dgm:presLayoutVars>
          <dgm:chPref val="3"/>
        </dgm:presLayoutVars>
      </dgm:prSet>
      <dgm:spPr/>
      <dgm:t>
        <a:bodyPr/>
        <a:lstStyle/>
        <a:p>
          <a:endParaRPr lang="el-GR"/>
        </a:p>
      </dgm:t>
    </dgm:pt>
    <dgm:pt modelId="{788733C0-C8E2-4B1C-880C-60BE3C7641AC}" type="pres">
      <dgm:prSet presAssocID="{0377EF36-DABB-4A7F-BB19-16F3DF98CBC5}" presName="level3hierChild" presStyleCnt="0"/>
      <dgm:spPr/>
    </dgm:pt>
    <dgm:pt modelId="{3DDDFEF8-8BD1-40BC-B54F-1C868E1B37C6}" type="pres">
      <dgm:prSet presAssocID="{1D310C28-EBD8-47F4-AFD2-C6841612AD67}" presName="conn2-1" presStyleLbl="parChTrans1D3" presStyleIdx="0" presStyleCnt="6"/>
      <dgm:spPr/>
      <dgm:t>
        <a:bodyPr/>
        <a:lstStyle/>
        <a:p>
          <a:endParaRPr lang="el-GR"/>
        </a:p>
      </dgm:t>
    </dgm:pt>
    <dgm:pt modelId="{C7952128-0A83-4E40-843D-28001DBBE8CE}" type="pres">
      <dgm:prSet presAssocID="{1D310C28-EBD8-47F4-AFD2-C6841612AD67}" presName="connTx" presStyleLbl="parChTrans1D3" presStyleIdx="0" presStyleCnt="6"/>
      <dgm:spPr/>
      <dgm:t>
        <a:bodyPr/>
        <a:lstStyle/>
        <a:p>
          <a:endParaRPr lang="el-GR"/>
        </a:p>
      </dgm:t>
    </dgm:pt>
    <dgm:pt modelId="{4FEFFAAF-D363-4C97-B4BF-0003DE86D4EA}" type="pres">
      <dgm:prSet presAssocID="{57F7A8ED-BA2B-4AE7-B55A-0062DB69AB84}" presName="root2" presStyleCnt="0"/>
      <dgm:spPr/>
    </dgm:pt>
    <dgm:pt modelId="{275E750C-E961-4D74-BBDF-ADC2FC22DB66}" type="pres">
      <dgm:prSet presAssocID="{57F7A8ED-BA2B-4AE7-B55A-0062DB69AB84}" presName="LevelTwoTextNode" presStyleLbl="node3" presStyleIdx="0" presStyleCnt="6">
        <dgm:presLayoutVars>
          <dgm:chPref val="3"/>
        </dgm:presLayoutVars>
      </dgm:prSet>
      <dgm:spPr/>
      <dgm:t>
        <a:bodyPr/>
        <a:lstStyle/>
        <a:p>
          <a:endParaRPr lang="el-GR"/>
        </a:p>
      </dgm:t>
    </dgm:pt>
    <dgm:pt modelId="{1E876123-A153-4FC2-9CE6-36BD3486C3A5}" type="pres">
      <dgm:prSet presAssocID="{57F7A8ED-BA2B-4AE7-B55A-0062DB69AB84}" presName="level3hierChild" presStyleCnt="0"/>
      <dgm:spPr/>
    </dgm:pt>
    <dgm:pt modelId="{1C551D4C-77CC-4F74-82B5-BF86A2460583}" type="pres">
      <dgm:prSet presAssocID="{E653A86F-A97A-4886-A8AF-253DC984269C}" presName="conn2-1" presStyleLbl="parChTrans1D3" presStyleIdx="1" presStyleCnt="6"/>
      <dgm:spPr/>
      <dgm:t>
        <a:bodyPr/>
        <a:lstStyle/>
        <a:p>
          <a:endParaRPr lang="el-GR"/>
        </a:p>
      </dgm:t>
    </dgm:pt>
    <dgm:pt modelId="{C5B13679-02AA-4E68-8779-56085B98774B}" type="pres">
      <dgm:prSet presAssocID="{E653A86F-A97A-4886-A8AF-253DC984269C}" presName="connTx" presStyleLbl="parChTrans1D3" presStyleIdx="1" presStyleCnt="6"/>
      <dgm:spPr/>
      <dgm:t>
        <a:bodyPr/>
        <a:lstStyle/>
        <a:p>
          <a:endParaRPr lang="el-GR"/>
        </a:p>
      </dgm:t>
    </dgm:pt>
    <dgm:pt modelId="{8D0799D9-A50A-4FAF-80F0-DFAFA881B4D9}" type="pres">
      <dgm:prSet presAssocID="{A2F4CCEA-9B4F-4ABC-B00F-3082E93E9E5B}" presName="root2" presStyleCnt="0"/>
      <dgm:spPr/>
    </dgm:pt>
    <dgm:pt modelId="{8130453C-915D-4902-9B18-3C73EBE63329}" type="pres">
      <dgm:prSet presAssocID="{A2F4CCEA-9B4F-4ABC-B00F-3082E93E9E5B}" presName="LevelTwoTextNode" presStyleLbl="node3" presStyleIdx="1" presStyleCnt="6">
        <dgm:presLayoutVars>
          <dgm:chPref val="3"/>
        </dgm:presLayoutVars>
      </dgm:prSet>
      <dgm:spPr/>
      <dgm:t>
        <a:bodyPr/>
        <a:lstStyle/>
        <a:p>
          <a:endParaRPr lang="el-GR"/>
        </a:p>
      </dgm:t>
    </dgm:pt>
    <dgm:pt modelId="{8D395E8B-4A7E-4A74-A8EB-51DF7AA6A6B1}" type="pres">
      <dgm:prSet presAssocID="{A2F4CCEA-9B4F-4ABC-B00F-3082E93E9E5B}" presName="level3hierChild" presStyleCnt="0"/>
      <dgm:spPr/>
    </dgm:pt>
    <dgm:pt modelId="{0CFA1C5B-A476-4221-AEBF-B8EC3BB9FE0D}" type="pres">
      <dgm:prSet presAssocID="{449ED102-5526-4CA0-808E-8A462A655267}" presName="conn2-1" presStyleLbl="parChTrans1D2" presStyleIdx="1" presStyleCnt="4"/>
      <dgm:spPr/>
      <dgm:t>
        <a:bodyPr/>
        <a:lstStyle/>
        <a:p>
          <a:endParaRPr lang="el-GR"/>
        </a:p>
      </dgm:t>
    </dgm:pt>
    <dgm:pt modelId="{74E3FF12-20B6-4ED9-87DD-B94A76512DA3}" type="pres">
      <dgm:prSet presAssocID="{449ED102-5526-4CA0-808E-8A462A655267}" presName="connTx" presStyleLbl="parChTrans1D2" presStyleIdx="1" presStyleCnt="4"/>
      <dgm:spPr/>
      <dgm:t>
        <a:bodyPr/>
        <a:lstStyle/>
        <a:p>
          <a:endParaRPr lang="el-GR"/>
        </a:p>
      </dgm:t>
    </dgm:pt>
    <dgm:pt modelId="{5F346864-AAE4-4187-A2D5-D1CAB871D788}" type="pres">
      <dgm:prSet presAssocID="{4B798E0E-6F4B-4A72-BEEA-DF07C70311E6}" presName="root2" presStyleCnt="0"/>
      <dgm:spPr/>
    </dgm:pt>
    <dgm:pt modelId="{D784FDD2-30DB-4DDB-A70E-41A41BF60060}" type="pres">
      <dgm:prSet presAssocID="{4B798E0E-6F4B-4A72-BEEA-DF07C70311E6}" presName="LevelTwoTextNode" presStyleLbl="node2" presStyleIdx="1" presStyleCnt="4" custLinFactNeighborX="-30981" custLinFactNeighborY="-42251">
        <dgm:presLayoutVars>
          <dgm:chPref val="3"/>
        </dgm:presLayoutVars>
      </dgm:prSet>
      <dgm:spPr/>
      <dgm:t>
        <a:bodyPr/>
        <a:lstStyle/>
        <a:p>
          <a:endParaRPr lang="el-GR"/>
        </a:p>
      </dgm:t>
    </dgm:pt>
    <dgm:pt modelId="{64E4CFE4-D6E8-42ED-AE9C-EB88CA231B91}" type="pres">
      <dgm:prSet presAssocID="{4B798E0E-6F4B-4A72-BEEA-DF07C70311E6}" presName="level3hierChild" presStyleCnt="0"/>
      <dgm:spPr/>
    </dgm:pt>
    <dgm:pt modelId="{C94C50AA-D431-4177-987C-974B34D9B352}" type="pres">
      <dgm:prSet presAssocID="{727CA498-CC9A-4CD1-8009-CC9724A70722}" presName="conn2-1" presStyleLbl="parChTrans1D3" presStyleIdx="2" presStyleCnt="6"/>
      <dgm:spPr/>
      <dgm:t>
        <a:bodyPr/>
        <a:lstStyle/>
        <a:p>
          <a:endParaRPr lang="el-GR"/>
        </a:p>
      </dgm:t>
    </dgm:pt>
    <dgm:pt modelId="{89911872-7FE8-422C-9B89-09DCBED44BFC}" type="pres">
      <dgm:prSet presAssocID="{727CA498-CC9A-4CD1-8009-CC9724A70722}" presName="connTx" presStyleLbl="parChTrans1D3" presStyleIdx="2" presStyleCnt="6"/>
      <dgm:spPr/>
      <dgm:t>
        <a:bodyPr/>
        <a:lstStyle/>
        <a:p>
          <a:endParaRPr lang="el-GR"/>
        </a:p>
      </dgm:t>
    </dgm:pt>
    <dgm:pt modelId="{DE8A4001-641A-4EC8-9684-508631960D8A}" type="pres">
      <dgm:prSet presAssocID="{699A8939-DCD7-44A3-BE2C-C30B0D0EE771}" presName="root2" presStyleCnt="0"/>
      <dgm:spPr/>
    </dgm:pt>
    <dgm:pt modelId="{5FE9123C-2C7B-441A-8425-AE0D3AE4C7F9}" type="pres">
      <dgm:prSet presAssocID="{699A8939-DCD7-44A3-BE2C-C30B0D0EE771}" presName="LevelTwoTextNode" presStyleLbl="node3" presStyleIdx="2" presStyleCnt="6">
        <dgm:presLayoutVars>
          <dgm:chPref val="3"/>
        </dgm:presLayoutVars>
      </dgm:prSet>
      <dgm:spPr/>
      <dgm:t>
        <a:bodyPr/>
        <a:lstStyle/>
        <a:p>
          <a:endParaRPr lang="el-GR"/>
        </a:p>
      </dgm:t>
    </dgm:pt>
    <dgm:pt modelId="{747170E2-9E98-4BD9-8F9D-7AB8E0A56B38}" type="pres">
      <dgm:prSet presAssocID="{699A8939-DCD7-44A3-BE2C-C30B0D0EE771}" presName="level3hierChild" presStyleCnt="0"/>
      <dgm:spPr/>
    </dgm:pt>
    <dgm:pt modelId="{FC59F4C6-9F05-4045-B37A-FBF7705EB4FA}" type="pres">
      <dgm:prSet presAssocID="{6647F113-58A4-49A1-9BC4-3282CE3E9672}" presName="conn2-1" presStyleLbl="parChTrans1D3" presStyleIdx="3" presStyleCnt="6"/>
      <dgm:spPr/>
      <dgm:t>
        <a:bodyPr/>
        <a:lstStyle/>
        <a:p>
          <a:endParaRPr lang="el-GR"/>
        </a:p>
      </dgm:t>
    </dgm:pt>
    <dgm:pt modelId="{32C9B503-E8A7-43A3-A508-58537734D15D}" type="pres">
      <dgm:prSet presAssocID="{6647F113-58A4-49A1-9BC4-3282CE3E9672}" presName="connTx" presStyleLbl="parChTrans1D3" presStyleIdx="3" presStyleCnt="6"/>
      <dgm:spPr/>
      <dgm:t>
        <a:bodyPr/>
        <a:lstStyle/>
        <a:p>
          <a:endParaRPr lang="el-GR"/>
        </a:p>
      </dgm:t>
    </dgm:pt>
    <dgm:pt modelId="{9C6ED6B3-32E3-4D1E-AE5C-290400EA15EC}" type="pres">
      <dgm:prSet presAssocID="{477C4DA7-6A23-4F5D-86D9-B8EBC8366DE8}" presName="root2" presStyleCnt="0"/>
      <dgm:spPr/>
    </dgm:pt>
    <dgm:pt modelId="{FAAD47AA-6CBC-490C-9B76-1E7E73BB0DED}" type="pres">
      <dgm:prSet presAssocID="{477C4DA7-6A23-4F5D-86D9-B8EBC8366DE8}" presName="LevelTwoTextNode" presStyleLbl="node3" presStyleIdx="3" presStyleCnt="6">
        <dgm:presLayoutVars>
          <dgm:chPref val="3"/>
        </dgm:presLayoutVars>
      </dgm:prSet>
      <dgm:spPr/>
      <dgm:t>
        <a:bodyPr/>
        <a:lstStyle/>
        <a:p>
          <a:endParaRPr lang="el-GR"/>
        </a:p>
      </dgm:t>
    </dgm:pt>
    <dgm:pt modelId="{B98E2582-2E4B-4247-8B2C-240AC6A97375}" type="pres">
      <dgm:prSet presAssocID="{477C4DA7-6A23-4F5D-86D9-B8EBC8366DE8}" presName="level3hierChild" presStyleCnt="0"/>
      <dgm:spPr/>
    </dgm:pt>
    <dgm:pt modelId="{0AE0570A-4286-411A-B1CD-69532EA9056E}" type="pres">
      <dgm:prSet presAssocID="{95982547-7F73-45E9-BF27-796464B7DEA6}" presName="conn2-1" presStyleLbl="parChTrans1D2" presStyleIdx="2" presStyleCnt="4"/>
      <dgm:spPr/>
      <dgm:t>
        <a:bodyPr/>
        <a:lstStyle/>
        <a:p>
          <a:endParaRPr lang="el-GR"/>
        </a:p>
      </dgm:t>
    </dgm:pt>
    <dgm:pt modelId="{5E521D5B-4D94-405B-83C3-5B6B29D39863}" type="pres">
      <dgm:prSet presAssocID="{95982547-7F73-45E9-BF27-796464B7DEA6}" presName="connTx" presStyleLbl="parChTrans1D2" presStyleIdx="2" presStyleCnt="4"/>
      <dgm:spPr/>
      <dgm:t>
        <a:bodyPr/>
        <a:lstStyle/>
        <a:p>
          <a:endParaRPr lang="el-GR"/>
        </a:p>
      </dgm:t>
    </dgm:pt>
    <dgm:pt modelId="{3AFFAEC5-6B02-479C-B6D9-C5BA63AC494C}" type="pres">
      <dgm:prSet presAssocID="{CE367487-F756-4434-888B-875D1F33332C}" presName="root2" presStyleCnt="0"/>
      <dgm:spPr/>
    </dgm:pt>
    <dgm:pt modelId="{E39ADA61-1AE5-4C1B-9F53-7560F590C282}" type="pres">
      <dgm:prSet presAssocID="{CE367487-F756-4434-888B-875D1F33332C}" presName="LevelTwoTextNode" presStyleLbl="node2" presStyleIdx="2" presStyleCnt="4" custLinFactNeighborX="-30981" custLinFactNeighborY="-50949">
        <dgm:presLayoutVars>
          <dgm:chPref val="3"/>
        </dgm:presLayoutVars>
      </dgm:prSet>
      <dgm:spPr/>
      <dgm:t>
        <a:bodyPr/>
        <a:lstStyle/>
        <a:p>
          <a:endParaRPr lang="el-GR"/>
        </a:p>
      </dgm:t>
    </dgm:pt>
    <dgm:pt modelId="{F47E2BDC-AECE-4123-83F2-1A670E0D6F71}" type="pres">
      <dgm:prSet presAssocID="{CE367487-F756-4434-888B-875D1F33332C}" presName="level3hierChild" presStyleCnt="0"/>
      <dgm:spPr/>
    </dgm:pt>
    <dgm:pt modelId="{150EB741-8F29-4F5F-B5CB-C281BB7C81D8}" type="pres">
      <dgm:prSet presAssocID="{C45C9743-DDEA-40D7-9905-A3CEA53F476E}" presName="conn2-1" presStyleLbl="parChTrans1D3" presStyleIdx="4" presStyleCnt="6"/>
      <dgm:spPr/>
      <dgm:t>
        <a:bodyPr/>
        <a:lstStyle/>
        <a:p>
          <a:endParaRPr lang="el-GR"/>
        </a:p>
      </dgm:t>
    </dgm:pt>
    <dgm:pt modelId="{AD6A0BF9-3B4D-4276-B12C-3349353D236A}" type="pres">
      <dgm:prSet presAssocID="{C45C9743-DDEA-40D7-9905-A3CEA53F476E}" presName="connTx" presStyleLbl="parChTrans1D3" presStyleIdx="4" presStyleCnt="6"/>
      <dgm:spPr/>
      <dgm:t>
        <a:bodyPr/>
        <a:lstStyle/>
        <a:p>
          <a:endParaRPr lang="el-GR"/>
        </a:p>
      </dgm:t>
    </dgm:pt>
    <dgm:pt modelId="{73ABF7E6-A9C7-47B9-B29C-EEA0E6B6BF11}" type="pres">
      <dgm:prSet presAssocID="{85F270C4-C189-4A4A-BA33-F0E35614990B}" presName="root2" presStyleCnt="0"/>
      <dgm:spPr/>
    </dgm:pt>
    <dgm:pt modelId="{C1EF1504-B8E7-4472-839C-FF12FFE3BDAB}" type="pres">
      <dgm:prSet presAssocID="{85F270C4-C189-4A4A-BA33-F0E35614990B}" presName="LevelTwoTextNode" presStyleLbl="node3" presStyleIdx="4" presStyleCnt="6">
        <dgm:presLayoutVars>
          <dgm:chPref val="3"/>
        </dgm:presLayoutVars>
      </dgm:prSet>
      <dgm:spPr/>
      <dgm:t>
        <a:bodyPr/>
        <a:lstStyle/>
        <a:p>
          <a:endParaRPr lang="el-GR"/>
        </a:p>
      </dgm:t>
    </dgm:pt>
    <dgm:pt modelId="{3150B65E-3FBE-410E-9C1F-C74FCB11153B}" type="pres">
      <dgm:prSet presAssocID="{85F270C4-C189-4A4A-BA33-F0E35614990B}" presName="level3hierChild" presStyleCnt="0"/>
      <dgm:spPr/>
    </dgm:pt>
    <dgm:pt modelId="{A5C938A2-044E-476E-8AB5-687C4961427B}" type="pres">
      <dgm:prSet presAssocID="{057EC7F6-E7CC-4DF5-B5D5-5CC3CE45038F}" presName="conn2-1" presStyleLbl="parChTrans1D2" presStyleIdx="3" presStyleCnt="4"/>
      <dgm:spPr/>
      <dgm:t>
        <a:bodyPr/>
        <a:lstStyle/>
        <a:p>
          <a:endParaRPr lang="el-GR"/>
        </a:p>
      </dgm:t>
    </dgm:pt>
    <dgm:pt modelId="{85D18685-4D2F-4B67-86BD-14DBD5203C6D}" type="pres">
      <dgm:prSet presAssocID="{057EC7F6-E7CC-4DF5-B5D5-5CC3CE45038F}" presName="connTx" presStyleLbl="parChTrans1D2" presStyleIdx="3" presStyleCnt="4"/>
      <dgm:spPr/>
      <dgm:t>
        <a:bodyPr/>
        <a:lstStyle/>
        <a:p>
          <a:endParaRPr lang="el-GR"/>
        </a:p>
      </dgm:t>
    </dgm:pt>
    <dgm:pt modelId="{042F7B62-9FC8-409C-ADFE-ADE8006A53D9}" type="pres">
      <dgm:prSet presAssocID="{D3E8A832-CC40-47EA-85E0-63F213C79185}" presName="root2" presStyleCnt="0"/>
      <dgm:spPr/>
    </dgm:pt>
    <dgm:pt modelId="{BE5755E2-44ED-4034-BFDA-3651BFFB3E85}" type="pres">
      <dgm:prSet presAssocID="{D3E8A832-CC40-47EA-85E0-63F213C79185}" presName="LevelTwoTextNode" presStyleLbl="node2" presStyleIdx="3" presStyleCnt="4" custLinFactNeighborX="-28605" custLinFactNeighborY="-12384">
        <dgm:presLayoutVars>
          <dgm:chPref val="3"/>
        </dgm:presLayoutVars>
      </dgm:prSet>
      <dgm:spPr/>
      <dgm:t>
        <a:bodyPr/>
        <a:lstStyle/>
        <a:p>
          <a:endParaRPr lang="el-GR"/>
        </a:p>
      </dgm:t>
    </dgm:pt>
    <dgm:pt modelId="{30B4DBBA-2872-4823-B2C2-A1CEAA6EC762}" type="pres">
      <dgm:prSet presAssocID="{D3E8A832-CC40-47EA-85E0-63F213C79185}" presName="level3hierChild" presStyleCnt="0"/>
      <dgm:spPr/>
    </dgm:pt>
    <dgm:pt modelId="{436265E5-67DF-4B85-BDD9-2C0B1B1354F1}" type="pres">
      <dgm:prSet presAssocID="{327DAAAB-8D21-4248-AC45-3A8B62D3D785}" presName="conn2-1" presStyleLbl="parChTrans1D3" presStyleIdx="5" presStyleCnt="6"/>
      <dgm:spPr/>
      <dgm:t>
        <a:bodyPr/>
        <a:lstStyle/>
        <a:p>
          <a:endParaRPr lang="el-GR"/>
        </a:p>
      </dgm:t>
    </dgm:pt>
    <dgm:pt modelId="{CBB76CDE-F0E7-4FB1-9DFD-1E04ACA67F24}" type="pres">
      <dgm:prSet presAssocID="{327DAAAB-8D21-4248-AC45-3A8B62D3D785}" presName="connTx" presStyleLbl="parChTrans1D3" presStyleIdx="5" presStyleCnt="6"/>
      <dgm:spPr/>
      <dgm:t>
        <a:bodyPr/>
        <a:lstStyle/>
        <a:p>
          <a:endParaRPr lang="el-GR"/>
        </a:p>
      </dgm:t>
    </dgm:pt>
    <dgm:pt modelId="{582261CC-1BC1-42A7-AB67-C02CF181F416}" type="pres">
      <dgm:prSet presAssocID="{B544BA66-B6B0-4E27-A9A9-D079CA2DB96F}" presName="root2" presStyleCnt="0"/>
      <dgm:spPr/>
    </dgm:pt>
    <dgm:pt modelId="{38B7EADC-D346-4AB2-9A6C-F0D7F5981347}" type="pres">
      <dgm:prSet presAssocID="{B544BA66-B6B0-4E27-A9A9-D079CA2DB96F}" presName="LevelTwoTextNode" presStyleLbl="node3" presStyleIdx="5" presStyleCnt="6">
        <dgm:presLayoutVars>
          <dgm:chPref val="3"/>
        </dgm:presLayoutVars>
      </dgm:prSet>
      <dgm:spPr/>
      <dgm:t>
        <a:bodyPr/>
        <a:lstStyle/>
        <a:p>
          <a:endParaRPr lang="el-GR"/>
        </a:p>
      </dgm:t>
    </dgm:pt>
    <dgm:pt modelId="{0A53532A-2613-4437-8906-F1CDD3ED5CEA}" type="pres">
      <dgm:prSet presAssocID="{B544BA66-B6B0-4E27-A9A9-D079CA2DB96F}" presName="level3hierChild" presStyleCnt="0"/>
      <dgm:spPr/>
    </dgm:pt>
  </dgm:ptLst>
  <dgm:cxnLst>
    <dgm:cxn modelId="{930CF8EF-F8B0-41BD-8283-4375335A25EB}" type="presOf" srcId="{D3E8A832-CC40-47EA-85E0-63F213C79185}" destId="{BE5755E2-44ED-4034-BFDA-3651BFFB3E85}" srcOrd="0" destOrd="0" presId="urn:microsoft.com/office/officeart/2005/8/layout/hierarchy2"/>
    <dgm:cxn modelId="{B043823E-60FE-4831-AE0D-B4AA4CAD9582}" srcId="{CE367487-F756-4434-888B-875D1F33332C}" destId="{85F270C4-C189-4A4A-BA33-F0E35614990B}" srcOrd="0" destOrd="0" parTransId="{C45C9743-DDEA-40D7-9905-A3CEA53F476E}" sibTransId="{C0E94EF9-2E88-4D13-A1CB-84611CC0DBB5}"/>
    <dgm:cxn modelId="{B33CE6D1-F0F6-4A42-B5AD-670F228D0317}" type="presOf" srcId="{57F7A8ED-BA2B-4AE7-B55A-0062DB69AB84}" destId="{275E750C-E961-4D74-BBDF-ADC2FC22DB66}" srcOrd="0" destOrd="0" presId="urn:microsoft.com/office/officeart/2005/8/layout/hierarchy2"/>
    <dgm:cxn modelId="{E115D92F-710E-4B0E-BE55-490C76547FBF}" type="presOf" srcId="{6647F113-58A4-49A1-9BC4-3282CE3E9672}" destId="{FC59F4C6-9F05-4045-B37A-FBF7705EB4FA}" srcOrd="0" destOrd="0" presId="urn:microsoft.com/office/officeart/2005/8/layout/hierarchy2"/>
    <dgm:cxn modelId="{3EE4D453-4982-49EB-A02C-57FDBADE5625}" type="presOf" srcId="{699A8939-DCD7-44A3-BE2C-C30B0D0EE771}" destId="{5FE9123C-2C7B-441A-8425-AE0D3AE4C7F9}" srcOrd="0" destOrd="0" presId="urn:microsoft.com/office/officeart/2005/8/layout/hierarchy2"/>
    <dgm:cxn modelId="{CD1F11B6-3F4A-4F2A-A756-1F09C124D844}" srcId="{2991F8DB-E7DB-44C6-B46B-9611E88B41DA}" destId="{8B36C33F-693A-45EC-B0FC-4772F1307570}" srcOrd="0" destOrd="0" parTransId="{CE2E3615-A3D2-405D-8F27-6CB2CEB298A6}" sibTransId="{1BFF9D6B-6A02-484C-B1B1-3B73FAA788DC}"/>
    <dgm:cxn modelId="{183338F6-630B-4048-AC15-6CAB37DEBD74}" type="presOf" srcId="{2991F8DB-E7DB-44C6-B46B-9611E88B41DA}" destId="{0DAF379F-1155-48B4-A5BA-84B2A19E2D19}" srcOrd="0" destOrd="0" presId="urn:microsoft.com/office/officeart/2005/8/layout/hierarchy2"/>
    <dgm:cxn modelId="{86C9246E-BCBC-4876-9F10-F1516E8EEF6B}" type="presOf" srcId="{7FEE48B4-B711-48B9-9AD9-04BB1933BA63}" destId="{FF1C4A4D-3E75-46C3-8909-54C6F35E5DCB}" srcOrd="0" destOrd="0" presId="urn:microsoft.com/office/officeart/2005/8/layout/hierarchy2"/>
    <dgm:cxn modelId="{E28B8993-DAB1-421D-B4AF-4FAAD0C31CBB}" srcId="{8B36C33F-693A-45EC-B0FC-4772F1307570}" destId="{CE367487-F756-4434-888B-875D1F33332C}" srcOrd="2" destOrd="0" parTransId="{95982547-7F73-45E9-BF27-796464B7DEA6}" sibTransId="{590A79B2-08C5-4339-8457-7EB798677459}"/>
    <dgm:cxn modelId="{5008EA28-BCDE-4C01-A6EA-81925CB39F0E}" type="presOf" srcId="{C45C9743-DDEA-40D7-9905-A3CEA53F476E}" destId="{150EB741-8F29-4F5F-B5CB-C281BB7C81D8}" srcOrd="0" destOrd="0" presId="urn:microsoft.com/office/officeart/2005/8/layout/hierarchy2"/>
    <dgm:cxn modelId="{B663BB7C-4AB8-41DA-B04E-36B7D27A1DB3}" type="presOf" srcId="{327DAAAB-8D21-4248-AC45-3A8B62D3D785}" destId="{436265E5-67DF-4B85-BDD9-2C0B1B1354F1}" srcOrd="0" destOrd="0" presId="urn:microsoft.com/office/officeart/2005/8/layout/hierarchy2"/>
    <dgm:cxn modelId="{05C162DD-350B-4ABF-A06A-0BA0FEB87E7C}" srcId="{0377EF36-DABB-4A7F-BB19-16F3DF98CBC5}" destId="{57F7A8ED-BA2B-4AE7-B55A-0062DB69AB84}" srcOrd="0" destOrd="0" parTransId="{1D310C28-EBD8-47F4-AFD2-C6841612AD67}" sibTransId="{04B69084-7310-4576-B035-74FACB6AEB9E}"/>
    <dgm:cxn modelId="{D549C721-DC67-4136-AA9B-C670FB3B1285}" type="presOf" srcId="{6647F113-58A4-49A1-9BC4-3282CE3E9672}" destId="{32C9B503-E8A7-43A3-A508-58537734D15D}" srcOrd="1" destOrd="0" presId="urn:microsoft.com/office/officeart/2005/8/layout/hierarchy2"/>
    <dgm:cxn modelId="{B27AB78A-17E2-462E-8619-A64FB0EFF5C4}" type="presOf" srcId="{95982547-7F73-45E9-BF27-796464B7DEA6}" destId="{5E521D5B-4D94-405B-83C3-5B6B29D39863}" srcOrd="1" destOrd="0" presId="urn:microsoft.com/office/officeart/2005/8/layout/hierarchy2"/>
    <dgm:cxn modelId="{A3D7C97D-8DA8-4728-B8BB-65F612BFC6DC}" srcId="{8B36C33F-693A-45EC-B0FC-4772F1307570}" destId="{D3E8A832-CC40-47EA-85E0-63F213C79185}" srcOrd="3" destOrd="0" parTransId="{057EC7F6-E7CC-4DF5-B5D5-5CC3CE45038F}" sibTransId="{74FD2AFA-3A91-49DE-8304-78EAC3BF50E2}"/>
    <dgm:cxn modelId="{645455D3-CE4D-4C4C-BD43-D4EDCE137748}" srcId="{4B798E0E-6F4B-4A72-BEEA-DF07C70311E6}" destId="{477C4DA7-6A23-4F5D-86D9-B8EBC8366DE8}" srcOrd="1" destOrd="0" parTransId="{6647F113-58A4-49A1-9BC4-3282CE3E9672}" sibTransId="{F8520C26-ED4B-4D4F-8422-00D08069A184}"/>
    <dgm:cxn modelId="{CF88DE64-F873-440E-82DF-BA2474C70C10}" srcId="{8B36C33F-693A-45EC-B0FC-4772F1307570}" destId="{4B798E0E-6F4B-4A72-BEEA-DF07C70311E6}" srcOrd="1" destOrd="0" parTransId="{449ED102-5526-4CA0-808E-8A462A655267}" sibTransId="{5A30FD8C-B119-4402-8A1D-C2045709BE5C}"/>
    <dgm:cxn modelId="{6383E113-F292-4B07-8B17-0F52BFEB0A5B}" type="presOf" srcId="{C45C9743-DDEA-40D7-9905-A3CEA53F476E}" destId="{AD6A0BF9-3B4D-4276-B12C-3349353D236A}" srcOrd="1" destOrd="0" presId="urn:microsoft.com/office/officeart/2005/8/layout/hierarchy2"/>
    <dgm:cxn modelId="{19B8F2DA-6194-4251-B87C-D0ED1A229BEE}" type="presOf" srcId="{057EC7F6-E7CC-4DF5-B5D5-5CC3CE45038F}" destId="{85D18685-4D2F-4B67-86BD-14DBD5203C6D}" srcOrd="1" destOrd="0" presId="urn:microsoft.com/office/officeart/2005/8/layout/hierarchy2"/>
    <dgm:cxn modelId="{719CEB1B-069B-4AC5-9EE7-6B7CA88CE270}" type="presOf" srcId="{E653A86F-A97A-4886-A8AF-253DC984269C}" destId="{1C551D4C-77CC-4F74-82B5-BF86A2460583}" srcOrd="0" destOrd="0" presId="urn:microsoft.com/office/officeart/2005/8/layout/hierarchy2"/>
    <dgm:cxn modelId="{43CB6A50-735F-47BD-9E7A-E02E70E5B39D}" type="presOf" srcId="{1D310C28-EBD8-47F4-AFD2-C6841612AD67}" destId="{3DDDFEF8-8BD1-40BC-B54F-1C868E1B37C6}" srcOrd="0" destOrd="0" presId="urn:microsoft.com/office/officeart/2005/8/layout/hierarchy2"/>
    <dgm:cxn modelId="{806C2E96-96DD-4603-B591-4088F0B17DB4}" type="presOf" srcId="{E653A86F-A97A-4886-A8AF-253DC984269C}" destId="{C5B13679-02AA-4E68-8779-56085B98774B}" srcOrd="1" destOrd="0" presId="urn:microsoft.com/office/officeart/2005/8/layout/hierarchy2"/>
    <dgm:cxn modelId="{BD235694-C0D2-41CF-8110-15315FB9B213}" type="presOf" srcId="{A2F4CCEA-9B4F-4ABC-B00F-3082E93E9E5B}" destId="{8130453C-915D-4902-9B18-3C73EBE63329}" srcOrd="0" destOrd="0" presId="urn:microsoft.com/office/officeart/2005/8/layout/hierarchy2"/>
    <dgm:cxn modelId="{667538DC-BFC6-47A1-BA61-D84BE696943F}" type="presOf" srcId="{CE367487-F756-4434-888B-875D1F33332C}" destId="{E39ADA61-1AE5-4C1B-9F53-7560F590C282}" srcOrd="0" destOrd="0" presId="urn:microsoft.com/office/officeart/2005/8/layout/hierarchy2"/>
    <dgm:cxn modelId="{050FCA09-D6CB-45E5-BAE5-4D0BB807EDFF}" srcId="{D3E8A832-CC40-47EA-85E0-63F213C79185}" destId="{B544BA66-B6B0-4E27-A9A9-D079CA2DB96F}" srcOrd="0" destOrd="0" parTransId="{327DAAAB-8D21-4248-AC45-3A8B62D3D785}" sibTransId="{AEFF7D7C-A504-4227-B05D-42E5E6D2D809}"/>
    <dgm:cxn modelId="{85781C9E-F1F8-44B5-8B82-5A278AEC9101}" srcId="{4B798E0E-6F4B-4A72-BEEA-DF07C70311E6}" destId="{699A8939-DCD7-44A3-BE2C-C30B0D0EE771}" srcOrd="0" destOrd="0" parTransId="{727CA498-CC9A-4CD1-8009-CC9724A70722}" sibTransId="{1FDBB683-2369-4A1C-9A5E-18A85C3E37F3}"/>
    <dgm:cxn modelId="{F83C926E-6F53-4961-B00A-CD8055DF3A69}" type="presOf" srcId="{477C4DA7-6A23-4F5D-86D9-B8EBC8366DE8}" destId="{FAAD47AA-6CBC-490C-9B76-1E7E73BB0DED}" srcOrd="0" destOrd="0" presId="urn:microsoft.com/office/officeart/2005/8/layout/hierarchy2"/>
    <dgm:cxn modelId="{E89BEC45-98DE-4EA8-99F0-C9A057C83293}" type="presOf" srcId="{449ED102-5526-4CA0-808E-8A462A655267}" destId="{0CFA1C5B-A476-4221-AEBF-B8EC3BB9FE0D}" srcOrd="0" destOrd="0" presId="urn:microsoft.com/office/officeart/2005/8/layout/hierarchy2"/>
    <dgm:cxn modelId="{AFE7D566-06C8-45BB-86B7-389ABE862F98}" type="presOf" srcId="{B544BA66-B6B0-4E27-A9A9-D079CA2DB96F}" destId="{38B7EADC-D346-4AB2-9A6C-F0D7F5981347}" srcOrd="0" destOrd="0" presId="urn:microsoft.com/office/officeart/2005/8/layout/hierarchy2"/>
    <dgm:cxn modelId="{C14ECA30-71F5-47FC-B157-762F3174EC32}" type="presOf" srcId="{727CA498-CC9A-4CD1-8009-CC9724A70722}" destId="{C94C50AA-D431-4177-987C-974B34D9B352}" srcOrd="0" destOrd="0" presId="urn:microsoft.com/office/officeart/2005/8/layout/hierarchy2"/>
    <dgm:cxn modelId="{19456806-334B-4177-993E-155F83DF11D3}" type="presOf" srcId="{8B36C33F-693A-45EC-B0FC-4772F1307570}" destId="{9661AC65-94D0-4CC3-B91E-54A31683CA5E}" srcOrd="0" destOrd="0" presId="urn:microsoft.com/office/officeart/2005/8/layout/hierarchy2"/>
    <dgm:cxn modelId="{406F1141-82A8-4095-A7B9-6D0093AD0EA6}" type="presOf" srcId="{727CA498-CC9A-4CD1-8009-CC9724A70722}" destId="{89911872-7FE8-422C-9B89-09DCBED44BFC}" srcOrd="1" destOrd="0" presId="urn:microsoft.com/office/officeart/2005/8/layout/hierarchy2"/>
    <dgm:cxn modelId="{416E0560-9291-4A0A-8FD1-D5F8743FDAB5}" type="presOf" srcId="{7FEE48B4-B711-48B9-9AD9-04BB1933BA63}" destId="{02AE3DDC-0CDA-4434-84ED-DA08594ACF17}" srcOrd="1" destOrd="0" presId="urn:microsoft.com/office/officeart/2005/8/layout/hierarchy2"/>
    <dgm:cxn modelId="{9F31FAAC-032B-4C23-9D81-D2FCD125D88A}" type="presOf" srcId="{85F270C4-C189-4A4A-BA33-F0E35614990B}" destId="{C1EF1504-B8E7-4472-839C-FF12FFE3BDAB}" srcOrd="0" destOrd="0" presId="urn:microsoft.com/office/officeart/2005/8/layout/hierarchy2"/>
    <dgm:cxn modelId="{31B1C80B-B4E0-4BAC-9027-5D0156A68AC6}" type="presOf" srcId="{0377EF36-DABB-4A7F-BB19-16F3DF98CBC5}" destId="{39206903-F631-46FA-BD85-87D6DA01C3BB}" srcOrd="0" destOrd="0" presId="urn:microsoft.com/office/officeart/2005/8/layout/hierarchy2"/>
    <dgm:cxn modelId="{6561B68E-9779-48AA-ADBE-3A9A0F23AD94}" srcId="{8B36C33F-693A-45EC-B0FC-4772F1307570}" destId="{0377EF36-DABB-4A7F-BB19-16F3DF98CBC5}" srcOrd="0" destOrd="0" parTransId="{7FEE48B4-B711-48B9-9AD9-04BB1933BA63}" sibTransId="{25A55A66-3AA0-4090-89D2-E1B37CCA68F5}"/>
    <dgm:cxn modelId="{02F2C0B6-30CA-433C-891B-0EBA0FB10C1A}" type="presOf" srcId="{327DAAAB-8D21-4248-AC45-3A8B62D3D785}" destId="{CBB76CDE-F0E7-4FB1-9DFD-1E04ACA67F24}" srcOrd="1" destOrd="0" presId="urn:microsoft.com/office/officeart/2005/8/layout/hierarchy2"/>
    <dgm:cxn modelId="{BBFEC8CF-7E0E-4549-A85C-8E438CF08044}" type="presOf" srcId="{449ED102-5526-4CA0-808E-8A462A655267}" destId="{74E3FF12-20B6-4ED9-87DD-B94A76512DA3}" srcOrd="1" destOrd="0" presId="urn:microsoft.com/office/officeart/2005/8/layout/hierarchy2"/>
    <dgm:cxn modelId="{B7F8B076-05A4-44FB-9CA9-348E2A256F2C}" type="presOf" srcId="{1D310C28-EBD8-47F4-AFD2-C6841612AD67}" destId="{C7952128-0A83-4E40-843D-28001DBBE8CE}" srcOrd="1" destOrd="0" presId="urn:microsoft.com/office/officeart/2005/8/layout/hierarchy2"/>
    <dgm:cxn modelId="{E296C252-0542-4601-AC8A-908597C03852}" srcId="{0377EF36-DABB-4A7F-BB19-16F3DF98CBC5}" destId="{A2F4CCEA-9B4F-4ABC-B00F-3082E93E9E5B}" srcOrd="1" destOrd="0" parTransId="{E653A86F-A97A-4886-A8AF-253DC984269C}" sibTransId="{44A2526C-7493-4834-8663-E81877B2C4A0}"/>
    <dgm:cxn modelId="{02ABFCDE-3893-4065-A44F-6A9BC6C91961}" type="presOf" srcId="{4B798E0E-6F4B-4A72-BEEA-DF07C70311E6}" destId="{D784FDD2-30DB-4DDB-A70E-41A41BF60060}" srcOrd="0" destOrd="0" presId="urn:microsoft.com/office/officeart/2005/8/layout/hierarchy2"/>
    <dgm:cxn modelId="{A34F5418-B2EB-4A93-B0EA-8936280E5152}" type="presOf" srcId="{95982547-7F73-45E9-BF27-796464B7DEA6}" destId="{0AE0570A-4286-411A-B1CD-69532EA9056E}" srcOrd="0" destOrd="0" presId="urn:microsoft.com/office/officeart/2005/8/layout/hierarchy2"/>
    <dgm:cxn modelId="{9631F445-9396-449C-8794-C7BAFB2FDEA2}" type="presOf" srcId="{057EC7F6-E7CC-4DF5-B5D5-5CC3CE45038F}" destId="{A5C938A2-044E-476E-8AB5-687C4961427B}" srcOrd="0" destOrd="0" presId="urn:microsoft.com/office/officeart/2005/8/layout/hierarchy2"/>
    <dgm:cxn modelId="{08B0A1FC-6F6E-4E9B-8829-D339BCD7820F}" type="presParOf" srcId="{0DAF379F-1155-48B4-A5BA-84B2A19E2D19}" destId="{977314B1-C306-4DE7-9A2E-7B30D0340723}" srcOrd="0" destOrd="0" presId="urn:microsoft.com/office/officeart/2005/8/layout/hierarchy2"/>
    <dgm:cxn modelId="{83C5FA1D-07AC-47C1-ADBC-EDB90F12FBCB}" type="presParOf" srcId="{977314B1-C306-4DE7-9A2E-7B30D0340723}" destId="{9661AC65-94D0-4CC3-B91E-54A31683CA5E}" srcOrd="0" destOrd="0" presId="urn:microsoft.com/office/officeart/2005/8/layout/hierarchy2"/>
    <dgm:cxn modelId="{2096DFD3-8CFC-42E1-A5DC-288802B1DD8A}" type="presParOf" srcId="{977314B1-C306-4DE7-9A2E-7B30D0340723}" destId="{E67127E3-5F2B-478D-8AE0-1A8D55498706}" srcOrd="1" destOrd="0" presId="urn:microsoft.com/office/officeart/2005/8/layout/hierarchy2"/>
    <dgm:cxn modelId="{C50BDCD6-AD90-4C6D-BF94-59B0114702EF}" type="presParOf" srcId="{E67127E3-5F2B-478D-8AE0-1A8D55498706}" destId="{FF1C4A4D-3E75-46C3-8909-54C6F35E5DCB}" srcOrd="0" destOrd="0" presId="urn:microsoft.com/office/officeart/2005/8/layout/hierarchy2"/>
    <dgm:cxn modelId="{01A8771F-800C-4369-B7DB-BE38419E1CD5}" type="presParOf" srcId="{FF1C4A4D-3E75-46C3-8909-54C6F35E5DCB}" destId="{02AE3DDC-0CDA-4434-84ED-DA08594ACF17}" srcOrd="0" destOrd="0" presId="urn:microsoft.com/office/officeart/2005/8/layout/hierarchy2"/>
    <dgm:cxn modelId="{9BC9AAA8-6BA9-4579-A3F3-4739DC28D452}" type="presParOf" srcId="{E67127E3-5F2B-478D-8AE0-1A8D55498706}" destId="{E6FDB57A-E754-4E2B-A329-59E1DC148126}" srcOrd="1" destOrd="0" presId="urn:microsoft.com/office/officeart/2005/8/layout/hierarchy2"/>
    <dgm:cxn modelId="{2149CB91-E554-4942-AE43-41F397D53CA7}" type="presParOf" srcId="{E6FDB57A-E754-4E2B-A329-59E1DC148126}" destId="{39206903-F631-46FA-BD85-87D6DA01C3BB}" srcOrd="0" destOrd="0" presId="urn:microsoft.com/office/officeart/2005/8/layout/hierarchy2"/>
    <dgm:cxn modelId="{89EF786C-62D9-4D48-911B-32DCAA6309DA}" type="presParOf" srcId="{E6FDB57A-E754-4E2B-A329-59E1DC148126}" destId="{788733C0-C8E2-4B1C-880C-60BE3C7641AC}" srcOrd="1" destOrd="0" presId="urn:microsoft.com/office/officeart/2005/8/layout/hierarchy2"/>
    <dgm:cxn modelId="{CC3BD787-1540-4572-B78D-9A0688CD7C45}" type="presParOf" srcId="{788733C0-C8E2-4B1C-880C-60BE3C7641AC}" destId="{3DDDFEF8-8BD1-40BC-B54F-1C868E1B37C6}" srcOrd="0" destOrd="0" presId="urn:microsoft.com/office/officeart/2005/8/layout/hierarchy2"/>
    <dgm:cxn modelId="{6BB0F9CD-39DD-40AE-9DF8-8FA167FC0D45}" type="presParOf" srcId="{3DDDFEF8-8BD1-40BC-B54F-1C868E1B37C6}" destId="{C7952128-0A83-4E40-843D-28001DBBE8CE}" srcOrd="0" destOrd="0" presId="urn:microsoft.com/office/officeart/2005/8/layout/hierarchy2"/>
    <dgm:cxn modelId="{937FFC78-1793-4F26-8315-4FDF28E46858}" type="presParOf" srcId="{788733C0-C8E2-4B1C-880C-60BE3C7641AC}" destId="{4FEFFAAF-D363-4C97-B4BF-0003DE86D4EA}" srcOrd="1" destOrd="0" presId="urn:microsoft.com/office/officeart/2005/8/layout/hierarchy2"/>
    <dgm:cxn modelId="{6373EE44-ED67-4E30-8DF2-B3306B1A182F}" type="presParOf" srcId="{4FEFFAAF-D363-4C97-B4BF-0003DE86D4EA}" destId="{275E750C-E961-4D74-BBDF-ADC2FC22DB66}" srcOrd="0" destOrd="0" presId="urn:microsoft.com/office/officeart/2005/8/layout/hierarchy2"/>
    <dgm:cxn modelId="{4BD83F31-7598-494A-8A55-A22D1E370E2C}" type="presParOf" srcId="{4FEFFAAF-D363-4C97-B4BF-0003DE86D4EA}" destId="{1E876123-A153-4FC2-9CE6-36BD3486C3A5}" srcOrd="1" destOrd="0" presId="urn:microsoft.com/office/officeart/2005/8/layout/hierarchy2"/>
    <dgm:cxn modelId="{C7647FD3-D4AD-4D50-A6B7-525686259BC8}" type="presParOf" srcId="{788733C0-C8E2-4B1C-880C-60BE3C7641AC}" destId="{1C551D4C-77CC-4F74-82B5-BF86A2460583}" srcOrd="2" destOrd="0" presId="urn:microsoft.com/office/officeart/2005/8/layout/hierarchy2"/>
    <dgm:cxn modelId="{FF005FB4-C667-4A4A-B744-B94CF5664C0B}" type="presParOf" srcId="{1C551D4C-77CC-4F74-82B5-BF86A2460583}" destId="{C5B13679-02AA-4E68-8779-56085B98774B}" srcOrd="0" destOrd="0" presId="urn:microsoft.com/office/officeart/2005/8/layout/hierarchy2"/>
    <dgm:cxn modelId="{0E2D6727-4471-49D6-9758-DB3917C07140}" type="presParOf" srcId="{788733C0-C8E2-4B1C-880C-60BE3C7641AC}" destId="{8D0799D9-A50A-4FAF-80F0-DFAFA881B4D9}" srcOrd="3" destOrd="0" presId="urn:microsoft.com/office/officeart/2005/8/layout/hierarchy2"/>
    <dgm:cxn modelId="{EF19376F-39E3-4171-A491-8EF98C12715D}" type="presParOf" srcId="{8D0799D9-A50A-4FAF-80F0-DFAFA881B4D9}" destId="{8130453C-915D-4902-9B18-3C73EBE63329}" srcOrd="0" destOrd="0" presId="urn:microsoft.com/office/officeart/2005/8/layout/hierarchy2"/>
    <dgm:cxn modelId="{6F8979D0-48CF-472A-B315-BDE97E97F27D}" type="presParOf" srcId="{8D0799D9-A50A-4FAF-80F0-DFAFA881B4D9}" destId="{8D395E8B-4A7E-4A74-A8EB-51DF7AA6A6B1}" srcOrd="1" destOrd="0" presId="urn:microsoft.com/office/officeart/2005/8/layout/hierarchy2"/>
    <dgm:cxn modelId="{DFFE0292-E557-45E0-8CA0-BE130D2A7450}" type="presParOf" srcId="{E67127E3-5F2B-478D-8AE0-1A8D55498706}" destId="{0CFA1C5B-A476-4221-AEBF-B8EC3BB9FE0D}" srcOrd="2" destOrd="0" presId="urn:microsoft.com/office/officeart/2005/8/layout/hierarchy2"/>
    <dgm:cxn modelId="{0E0A8946-2F7E-4371-A17D-85CB24549869}" type="presParOf" srcId="{0CFA1C5B-A476-4221-AEBF-B8EC3BB9FE0D}" destId="{74E3FF12-20B6-4ED9-87DD-B94A76512DA3}" srcOrd="0" destOrd="0" presId="urn:microsoft.com/office/officeart/2005/8/layout/hierarchy2"/>
    <dgm:cxn modelId="{47D1E56D-D854-4816-8113-016EFC898821}" type="presParOf" srcId="{E67127E3-5F2B-478D-8AE0-1A8D55498706}" destId="{5F346864-AAE4-4187-A2D5-D1CAB871D788}" srcOrd="3" destOrd="0" presId="urn:microsoft.com/office/officeart/2005/8/layout/hierarchy2"/>
    <dgm:cxn modelId="{D9BF7DD6-E7C9-417E-9BEC-B4B339FA7D58}" type="presParOf" srcId="{5F346864-AAE4-4187-A2D5-D1CAB871D788}" destId="{D784FDD2-30DB-4DDB-A70E-41A41BF60060}" srcOrd="0" destOrd="0" presId="urn:microsoft.com/office/officeart/2005/8/layout/hierarchy2"/>
    <dgm:cxn modelId="{B66EB8BE-E03E-4AE2-BA7B-ACD743D691CF}" type="presParOf" srcId="{5F346864-AAE4-4187-A2D5-D1CAB871D788}" destId="{64E4CFE4-D6E8-42ED-AE9C-EB88CA231B91}" srcOrd="1" destOrd="0" presId="urn:microsoft.com/office/officeart/2005/8/layout/hierarchy2"/>
    <dgm:cxn modelId="{091D6BA6-A11B-4ED9-A260-1D7ABDF5EDC0}" type="presParOf" srcId="{64E4CFE4-D6E8-42ED-AE9C-EB88CA231B91}" destId="{C94C50AA-D431-4177-987C-974B34D9B352}" srcOrd="0" destOrd="0" presId="urn:microsoft.com/office/officeart/2005/8/layout/hierarchy2"/>
    <dgm:cxn modelId="{F6AB932C-AEC8-4CFF-8050-CC0953B05A61}" type="presParOf" srcId="{C94C50AA-D431-4177-987C-974B34D9B352}" destId="{89911872-7FE8-422C-9B89-09DCBED44BFC}" srcOrd="0" destOrd="0" presId="urn:microsoft.com/office/officeart/2005/8/layout/hierarchy2"/>
    <dgm:cxn modelId="{F7E061FA-A579-4553-ABBA-F730945D4522}" type="presParOf" srcId="{64E4CFE4-D6E8-42ED-AE9C-EB88CA231B91}" destId="{DE8A4001-641A-4EC8-9684-508631960D8A}" srcOrd="1" destOrd="0" presId="urn:microsoft.com/office/officeart/2005/8/layout/hierarchy2"/>
    <dgm:cxn modelId="{0DE81693-68FC-4C13-96AD-AF46FFC69C56}" type="presParOf" srcId="{DE8A4001-641A-4EC8-9684-508631960D8A}" destId="{5FE9123C-2C7B-441A-8425-AE0D3AE4C7F9}" srcOrd="0" destOrd="0" presId="urn:microsoft.com/office/officeart/2005/8/layout/hierarchy2"/>
    <dgm:cxn modelId="{7164220D-F0CF-4495-890C-D278B5892EBF}" type="presParOf" srcId="{DE8A4001-641A-4EC8-9684-508631960D8A}" destId="{747170E2-9E98-4BD9-8F9D-7AB8E0A56B38}" srcOrd="1" destOrd="0" presId="urn:microsoft.com/office/officeart/2005/8/layout/hierarchy2"/>
    <dgm:cxn modelId="{1B3DD2CD-224B-468B-96D7-1BA1686BCE73}" type="presParOf" srcId="{64E4CFE4-D6E8-42ED-AE9C-EB88CA231B91}" destId="{FC59F4C6-9F05-4045-B37A-FBF7705EB4FA}" srcOrd="2" destOrd="0" presId="urn:microsoft.com/office/officeart/2005/8/layout/hierarchy2"/>
    <dgm:cxn modelId="{1F8F0206-CC72-435A-91DC-30C68D6BED09}" type="presParOf" srcId="{FC59F4C6-9F05-4045-B37A-FBF7705EB4FA}" destId="{32C9B503-E8A7-43A3-A508-58537734D15D}" srcOrd="0" destOrd="0" presId="urn:microsoft.com/office/officeart/2005/8/layout/hierarchy2"/>
    <dgm:cxn modelId="{C5E1FE0F-2DA2-4AD1-A8DE-BBF4F526928B}" type="presParOf" srcId="{64E4CFE4-D6E8-42ED-AE9C-EB88CA231B91}" destId="{9C6ED6B3-32E3-4D1E-AE5C-290400EA15EC}" srcOrd="3" destOrd="0" presId="urn:microsoft.com/office/officeart/2005/8/layout/hierarchy2"/>
    <dgm:cxn modelId="{7F661451-5701-4F43-BAB9-841AF9F2897E}" type="presParOf" srcId="{9C6ED6B3-32E3-4D1E-AE5C-290400EA15EC}" destId="{FAAD47AA-6CBC-490C-9B76-1E7E73BB0DED}" srcOrd="0" destOrd="0" presId="urn:microsoft.com/office/officeart/2005/8/layout/hierarchy2"/>
    <dgm:cxn modelId="{18A3E0FB-EB02-47C7-95BB-6ED1D6AE7E4E}" type="presParOf" srcId="{9C6ED6B3-32E3-4D1E-AE5C-290400EA15EC}" destId="{B98E2582-2E4B-4247-8B2C-240AC6A97375}" srcOrd="1" destOrd="0" presId="urn:microsoft.com/office/officeart/2005/8/layout/hierarchy2"/>
    <dgm:cxn modelId="{6E133CEF-B64C-412C-B1EA-35590C6F18C8}" type="presParOf" srcId="{E67127E3-5F2B-478D-8AE0-1A8D55498706}" destId="{0AE0570A-4286-411A-B1CD-69532EA9056E}" srcOrd="4" destOrd="0" presId="urn:microsoft.com/office/officeart/2005/8/layout/hierarchy2"/>
    <dgm:cxn modelId="{D175F6CF-E265-4183-A408-1C53631CAE4F}" type="presParOf" srcId="{0AE0570A-4286-411A-B1CD-69532EA9056E}" destId="{5E521D5B-4D94-405B-83C3-5B6B29D39863}" srcOrd="0" destOrd="0" presId="urn:microsoft.com/office/officeart/2005/8/layout/hierarchy2"/>
    <dgm:cxn modelId="{5F9D75C8-2B6C-4165-94E9-294795BBC929}" type="presParOf" srcId="{E67127E3-5F2B-478D-8AE0-1A8D55498706}" destId="{3AFFAEC5-6B02-479C-B6D9-C5BA63AC494C}" srcOrd="5" destOrd="0" presId="urn:microsoft.com/office/officeart/2005/8/layout/hierarchy2"/>
    <dgm:cxn modelId="{94B28709-1ED4-47FB-B5C1-CEBC0EE906A4}" type="presParOf" srcId="{3AFFAEC5-6B02-479C-B6D9-C5BA63AC494C}" destId="{E39ADA61-1AE5-4C1B-9F53-7560F590C282}" srcOrd="0" destOrd="0" presId="urn:microsoft.com/office/officeart/2005/8/layout/hierarchy2"/>
    <dgm:cxn modelId="{9620A23B-D39E-40F3-9BF3-77C339105F4B}" type="presParOf" srcId="{3AFFAEC5-6B02-479C-B6D9-C5BA63AC494C}" destId="{F47E2BDC-AECE-4123-83F2-1A670E0D6F71}" srcOrd="1" destOrd="0" presId="urn:microsoft.com/office/officeart/2005/8/layout/hierarchy2"/>
    <dgm:cxn modelId="{F84C60BB-7BD3-4036-A275-F94B612331D9}" type="presParOf" srcId="{F47E2BDC-AECE-4123-83F2-1A670E0D6F71}" destId="{150EB741-8F29-4F5F-B5CB-C281BB7C81D8}" srcOrd="0" destOrd="0" presId="urn:microsoft.com/office/officeart/2005/8/layout/hierarchy2"/>
    <dgm:cxn modelId="{05FBB584-2711-4F09-A124-9E0BE54DFDD9}" type="presParOf" srcId="{150EB741-8F29-4F5F-B5CB-C281BB7C81D8}" destId="{AD6A0BF9-3B4D-4276-B12C-3349353D236A}" srcOrd="0" destOrd="0" presId="urn:microsoft.com/office/officeart/2005/8/layout/hierarchy2"/>
    <dgm:cxn modelId="{45E49833-8FC4-4A1B-A36A-FDA27885202C}" type="presParOf" srcId="{F47E2BDC-AECE-4123-83F2-1A670E0D6F71}" destId="{73ABF7E6-A9C7-47B9-B29C-EEA0E6B6BF11}" srcOrd="1" destOrd="0" presId="urn:microsoft.com/office/officeart/2005/8/layout/hierarchy2"/>
    <dgm:cxn modelId="{CBE83FE8-D6D7-49F5-930A-20E53B0297C1}" type="presParOf" srcId="{73ABF7E6-A9C7-47B9-B29C-EEA0E6B6BF11}" destId="{C1EF1504-B8E7-4472-839C-FF12FFE3BDAB}" srcOrd="0" destOrd="0" presId="urn:microsoft.com/office/officeart/2005/8/layout/hierarchy2"/>
    <dgm:cxn modelId="{A64A1346-1D7C-4E5B-9053-F00FE39A7386}" type="presParOf" srcId="{73ABF7E6-A9C7-47B9-B29C-EEA0E6B6BF11}" destId="{3150B65E-3FBE-410E-9C1F-C74FCB11153B}" srcOrd="1" destOrd="0" presId="urn:microsoft.com/office/officeart/2005/8/layout/hierarchy2"/>
    <dgm:cxn modelId="{843D823D-B2E6-4FD8-BC8C-73B2040F29EE}" type="presParOf" srcId="{E67127E3-5F2B-478D-8AE0-1A8D55498706}" destId="{A5C938A2-044E-476E-8AB5-687C4961427B}" srcOrd="6" destOrd="0" presId="urn:microsoft.com/office/officeart/2005/8/layout/hierarchy2"/>
    <dgm:cxn modelId="{38241DAE-973B-4D87-8542-7AED9FB02E34}" type="presParOf" srcId="{A5C938A2-044E-476E-8AB5-687C4961427B}" destId="{85D18685-4D2F-4B67-86BD-14DBD5203C6D}" srcOrd="0" destOrd="0" presId="urn:microsoft.com/office/officeart/2005/8/layout/hierarchy2"/>
    <dgm:cxn modelId="{BE9E349F-C42F-4D56-B670-44A37EF1633C}" type="presParOf" srcId="{E67127E3-5F2B-478D-8AE0-1A8D55498706}" destId="{042F7B62-9FC8-409C-ADFE-ADE8006A53D9}" srcOrd="7" destOrd="0" presId="urn:microsoft.com/office/officeart/2005/8/layout/hierarchy2"/>
    <dgm:cxn modelId="{C4450E83-713A-4249-B57A-FB846698061E}" type="presParOf" srcId="{042F7B62-9FC8-409C-ADFE-ADE8006A53D9}" destId="{BE5755E2-44ED-4034-BFDA-3651BFFB3E85}" srcOrd="0" destOrd="0" presId="urn:microsoft.com/office/officeart/2005/8/layout/hierarchy2"/>
    <dgm:cxn modelId="{CEF1C2EF-8EA7-4767-98EE-E7C7F25A32EF}" type="presParOf" srcId="{042F7B62-9FC8-409C-ADFE-ADE8006A53D9}" destId="{30B4DBBA-2872-4823-B2C2-A1CEAA6EC762}" srcOrd="1" destOrd="0" presId="urn:microsoft.com/office/officeart/2005/8/layout/hierarchy2"/>
    <dgm:cxn modelId="{732F0A60-7051-4665-93FC-60DEA1477307}" type="presParOf" srcId="{30B4DBBA-2872-4823-B2C2-A1CEAA6EC762}" destId="{436265E5-67DF-4B85-BDD9-2C0B1B1354F1}" srcOrd="0" destOrd="0" presId="urn:microsoft.com/office/officeart/2005/8/layout/hierarchy2"/>
    <dgm:cxn modelId="{6F55526D-653A-45BC-8979-0C68A47ED49C}" type="presParOf" srcId="{436265E5-67DF-4B85-BDD9-2C0B1B1354F1}" destId="{CBB76CDE-F0E7-4FB1-9DFD-1E04ACA67F24}" srcOrd="0" destOrd="0" presId="urn:microsoft.com/office/officeart/2005/8/layout/hierarchy2"/>
    <dgm:cxn modelId="{1C76A6AD-20CA-4674-A1DB-C7747BAC5B4E}" type="presParOf" srcId="{30B4DBBA-2872-4823-B2C2-A1CEAA6EC762}" destId="{582261CC-1BC1-42A7-AB67-C02CF181F416}" srcOrd="1" destOrd="0" presId="urn:microsoft.com/office/officeart/2005/8/layout/hierarchy2"/>
    <dgm:cxn modelId="{3DC2E73F-2D58-413A-9284-4BB783ABC105}" type="presParOf" srcId="{582261CC-1BC1-42A7-AB67-C02CF181F416}" destId="{38B7EADC-D346-4AB2-9A6C-F0D7F5981347}" srcOrd="0" destOrd="0" presId="urn:microsoft.com/office/officeart/2005/8/layout/hierarchy2"/>
    <dgm:cxn modelId="{A9080B14-3C99-4A99-ABAE-F9C7ED51FFBE}" type="presParOf" srcId="{582261CC-1BC1-42A7-AB67-C02CF181F416}" destId="{0A53532A-2613-4437-8906-F1CDD3ED5CEA}" srcOrd="1" destOrd="0" presId="urn:microsoft.com/office/officeart/2005/8/layout/hierarchy2"/>
  </dgm:cxnLst>
  <dgm:bg/>
  <dgm:whole/>
</dgm:dataModel>
</file>

<file path=ppt/diagrams/data6.xml><?xml version="1.0" encoding="utf-8"?>
<dgm:dataModel xmlns:dgm="http://schemas.openxmlformats.org/drawingml/2006/diagram" xmlns:a="http://schemas.openxmlformats.org/drawingml/2006/main">
  <dgm:ptLst>
    <dgm:pt modelId="{F1B6765D-9BE7-40A1-BB2D-B98DE398BAB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l-GR"/>
        </a:p>
      </dgm:t>
    </dgm:pt>
    <dgm:pt modelId="{EEEEBBBB-3638-48B1-A861-E53EAC4771C4}">
      <dgm:prSet phldrT="[Κείμενο]" custT="1"/>
      <dgm:spPr>
        <a:solidFill>
          <a:srgbClr val="00B050"/>
        </a:solidFill>
      </dgm:spPr>
      <dgm:t>
        <a:bodyPr/>
        <a:lstStyle/>
        <a:p>
          <a:r>
            <a:rPr lang="el-GR" sz="2400" b="1" dirty="0" smtClean="0"/>
            <a:t>Έμμεση μετάδοση</a:t>
          </a:r>
          <a:endParaRPr lang="el-GR" sz="2400" dirty="0"/>
        </a:p>
      </dgm:t>
    </dgm:pt>
    <dgm:pt modelId="{19248A5D-A4B4-4A17-AB79-9ADA7833920F}" type="parTrans" cxnId="{FBDFC37A-6AEE-4AD2-85E8-C726E8EB6848}">
      <dgm:prSet/>
      <dgm:spPr/>
      <dgm:t>
        <a:bodyPr/>
        <a:lstStyle/>
        <a:p>
          <a:endParaRPr lang="el-GR"/>
        </a:p>
      </dgm:t>
    </dgm:pt>
    <dgm:pt modelId="{C90293C9-5600-460A-B77D-76D3279B553E}" type="sibTrans" cxnId="{FBDFC37A-6AEE-4AD2-85E8-C726E8EB6848}">
      <dgm:prSet/>
      <dgm:spPr/>
      <dgm:t>
        <a:bodyPr/>
        <a:lstStyle/>
        <a:p>
          <a:endParaRPr lang="el-GR"/>
        </a:p>
      </dgm:t>
    </dgm:pt>
    <dgm:pt modelId="{4A6E8C09-717A-4ADA-BBD7-22F82C433363}">
      <dgm:prSet phldrT="[Κείμενο]"/>
      <dgm:spPr>
        <a:solidFill>
          <a:srgbClr val="00B0F0"/>
        </a:solidFill>
      </dgm:spPr>
      <dgm:t>
        <a:bodyPr/>
        <a:lstStyle/>
        <a:p>
          <a:r>
            <a:rPr lang="el-GR" dirty="0" smtClean="0"/>
            <a:t>Με όχημα </a:t>
          </a:r>
          <a:endParaRPr lang="el-GR" dirty="0"/>
        </a:p>
      </dgm:t>
    </dgm:pt>
    <dgm:pt modelId="{E4264930-A0C9-432B-9D07-D2663049EFD8}" type="parTrans" cxnId="{87A3F6F1-9F81-4F16-864D-C5C90BA194C9}">
      <dgm:prSet/>
      <dgm:spPr/>
      <dgm:t>
        <a:bodyPr/>
        <a:lstStyle/>
        <a:p>
          <a:endParaRPr lang="el-GR"/>
        </a:p>
      </dgm:t>
    </dgm:pt>
    <dgm:pt modelId="{BDB1D0EA-91A5-40BE-952F-69A2150EB696}" type="sibTrans" cxnId="{87A3F6F1-9F81-4F16-864D-C5C90BA194C9}">
      <dgm:prSet/>
      <dgm:spPr/>
      <dgm:t>
        <a:bodyPr/>
        <a:lstStyle/>
        <a:p>
          <a:endParaRPr lang="el-GR"/>
        </a:p>
      </dgm:t>
    </dgm:pt>
    <dgm:pt modelId="{3A533E0D-D76C-434C-8ED6-61416BEB3C97}">
      <dgm:prSet phldrT="[Κείμενο]"/>
      <dgm:spPr/>
      <dgm:t>
        <a:bodyPr/>
        <a:lstStyle/>
        <a:p>
          <a:r>
            <a:rPr lang="el-GR" dirty="0" smtClean="0"/>
            <a:t>Νερό, γάλα, τρόφιμα</a:t>
          </a:r>
          <a:endParaRPr lang="el-GR" dirty="0"/>
        </a:p>
      </dgm:t>
    </dgm:pt>
    <dgm:pt modelId="{934C9663-4B22-44A3-BB76-A1CE4861CAF3}" type="parTrans" cxnId="{997CD6FA-45E1-4AE4-9787-40082A1FA5B2}">
      <dgm:prSet/>
      <dgm:spPr/>
      <dgm:t>
        <a:bodyPr/>
        <a:lstStyle/>
        <a:p>
          <a:endParaRPr lang="el-GR"/>
        </a:p>
      </dgm:t>
    </dgm:pt>
    <dgm:pt modelId="{8D5F083B-F0AD-4462-80F2-18E2E7B86CC2}" type="sibTrans" cxnId="{997CD6FA-45E1-4AE4-9787-40082A1FA5B2}">
      <dgm:prSet/>
      <dgm:spPr/>
      <dgm:t>
        <a:bodyPr/>
        <a:lstStyle/>
        <a:p>
          <a:endParaRPr lang="el-GR"/>
        </a:p>
      </dgm:t>
    </dgm:pt>
    <dgm:pt modelId="{81488705-AADD-448F-833B-92B3E425DFF2}">
      <dgm:prSet phldrT="[Κείμενο]"/>
      <dgm:spPr/>
      <dgm:t>
        <a:bodyPr/>
        <a:lstStyle/>
        <a:p>
          <a:r>
            <a:rPr lang="el-GR" dirty="0" smtClean="0"/>
            <a:t>Είδη προσωπικής χρήσης </a:t>
          </a:r>
          <a:endParaRPr lang="el-GR" dirty="0"/>
        </a:p>
      </dgm:t>
    </dgm:pt>
    <dgm:pt modelId="{B7CB3FB8-FBE5-4DAD-B1B4-1AE28ABCE5B1}" type="parTrans" cxnId="{F275E434-A1BA-46D3-BAAE-54433C7184B0}">
      <dgm:prSet/>
      <dgm:spPr/>
      <dgm:t>
        <a:bodyPr/>
        <a:lstStyle/>
        <a:p>
          <a:endParaRPr lang="el-GR"/>
        </a:p>
      </dgm:t>
    </dgm:pt>
    <dgm:pt modelId="{508B2678-5055-4A06-B1EE-F34D9EDC259A}" type="sibTrans" cxnId="{F275E434-A1BA-46D3-BAAE-54433C7184B0}">
      <dgm:prSet/>
      <dgm:spPr/>
      <dgm:t>
        <a:bodyPr/>
        <a:lstStyle/>
        <a:p>
          <a:endParaRPr lang="el-GR"/>
        </a:p>
      </dgm:t>
    </dgm:pt>
    <dgm:pt modelId="{1C805BDE-D5E2-4F32-A322-CF68B576D990}">
      <dgm:prSet phldrT="[Κείμενο]"/>
      <dgm:spPr>
        <a:solidFill>
          <a:srgbClr val="00B0F0"/>
        </a:solidFill>
      </dgm:spPr>
      <dgm:t>
        <a:bodyPr/>
        <a:lstStyle/>
        <a:p>
          <a:r>
            <a:rPr lang="el-GR" dirty="0" smtClean="0"/>
            <a:t>Με ξενιστές </a:t>
          </a:r>
          <a:endParaRPr lang="el-GR" dirty="0"/>
        </a:p>
      </dgm:t>
    </dgm:pt>
    <dgm:pt modelId="{2CF228BA-ECF3-4FAE-9112-8D922ACAB834}" type="parTrans" cxnId="{932EA452-A58B-476A-B48A-6473BC40CCC8}">
      <dgm:prSet/>
      <dgm:spPr/>
      <dgm:t>
        <a:bodyPr/>
        <a:lstStyle/>
        <a:p>
          <a:endParaRPr lang="el-GR"/>
        </a:p>
      </dgm:t>
    </dgm:pt>
    <dgm:pt modelId="{A754AC4F-1755-4333-B2C9-255FD14B27D9}" type="sibTrans" cxnId="{932EA452-A58B-476A-B48A-6473BC40CCC8}">
      <dgm:prSet/>
      <dgm:spPr/>
      <dgm:t>
        <a:bodyPr/>
        <a:lstStyle/>
        <a:p>
          <a:endParaRPr lang="el-GR"/>
        </a:p>
      </dgm:t>
    </dgm:pt>
    <dgm:pt modelId="{ED56525C-5AD7-4397-8BB4-D6E1B928F003}">
      <dgm:prSet phldrT="[Κείμενο]"/>
      <dgm:spPr/>
      <dgm:t>
        <a:bodyPr/>
        <a:lstStyle/>
        <a:p>
          <a:r>
            <a:rPr lang="el-GR" dirty="0" smtClean="0"/>
            <a:t>Έντομα</a:t>
          </a:r>
          <a:endParaRPr lang="el-GR" dirty="0"/>
        </a:p>
      </dgm:t>
    </dgm:pt>
    <dgm:pt modelId="{CF9A7428-DE2B-467E-AB90-EC2BDA2623A5}" type="parTrans" cxnId="{19483018-EF6F-4AE2-A4E4-644AC8CC8FA4}">
      <dgm:prSet/>
      <dgm:spPr/>
      <dgm:t>
        <a:bodyPr/>
        <a:lstStyle/>
        <a:p>
          <a:endParaRPr lang="el-GR"/>
        </a:p>
      </dgm:t>
    </dgm:pt>
    <dgm:pt modelId="{BE3262D6-31CD-4CC2-B19E-48A25517BBA0}" type="sibTrans" cxnId="{19483018-EF6F-4AE2-A4E4-644AC8CC8FA4}">
      <dgm:prSet/>
      <dgm:spPr/>
      <dgm:t>
        <a:bodyPr/>
        <a:lstStyle/>
        <a:p>
          <a:endParaRPr lang="el-GR"/>
        </a:p>
      </dgm:t>
    </dgm:pt>
    <dgm:pt modelId="{79C9257C-A25D-48B8-8070-C594A5C05948}">
      <dgm:prSet/>
      <dgm:spPr>
        <a:solidFill>
          <a:srgbClr val="00B0F0"/>
        </a:solidFill>
      </dgm:spPr>
      <dgm:t>
        <a:bodyPr/>
        <a:lstStyle/>
        <a:p>
          <a:r>
            <a:rPr lang="el-GR" dirty="0" smtClean="0"/>
            <a:t>Με τον αέρα</a:t>
          </a:r>
          <a:endParaRPr lang="el-GR" dirty="0"/>
        </a:p>
      </dgm:t>
    </dgm:pt>
    <dgm:pt modelId="{EDD48176-B2DB-4309-8632-B5BE6E7E7944}" type="parTrans" cxnId="{FB77B9F0-9CEE-4C06-AB0B-629CF581828D}">
      <dgm:prSet/>
      <dgm:spPr/>
      <dgm:t>
        <a:bodyPr/>
        <a:lstStyle/>
        <a:p>
          <a:endParaRPr lang="el-GR"/>
        </a:p>
      </dgm:t>
    </dgm:pt>
    <dgm:pt modelId="{2F53EE0D-37ED-4CB7-9D44-ABAF4A3F37B5}" type="sibTrans" cxnId="{FB77B9F0-9CEE-4C06-AB0B-629CF581828D}">
      <dgm:prSet/>
      <dgm:spPr/>
      <dgm:t>
        <a:bodyPr/>
        <a:lstStyle/>
        <a:p>
          <a:endParaRPr lang="el-GR"/>
        </a:p>
      </dgm:t>
    </dgm:pt>
    <dgm:pt modelId="{91B9C8DA-2657-4BEB-90F2-E0BDB9D8BBE8}">
      <dgm:prSet/>
      <dgm:spPr/>
      <dgm:t>
        <a:bodyPr/>
        <a:lstStyle/>
        <a:p>
          <a:r>
            <a:rPr lang="el-GR" dirty="0" smtClean="0"/>
            <a:t>Σκόνη</a:t>
          </a:r>
          <a:endParaRPr lang="el-GR" dirty="0"/>
        </a:p>
      </dgm:t>
    </dgm:pt>
    <dgm:pt modelId="{E340CAB4-A7E9-4198-8C0E-0B10F757BA80}" type="parTrans" cxnId="{0DDBC2D5-76C4-4D83-A6F9-5C6CA84025EB}">
      <dgm:prSet/>
      <dgm:spPr/>
      <dgm:t>
        <a:bodyPr/>
        <a:lstStyle/>
        <a:p>
          <a:endParaRPr lang="el-GR"/>
        </a:p>
      </dgm:t>
    </dgm:pt>
    <dgm:pt modelId="{30D899FF-C9B2-46DD-BF07-47C77C9C097D}" type="sibTrans" cxnId="{0DDBC2D5-76C4-4D83-A6F9-5C6CA84025EB}">
      <dgm:prSet/>
      <dgm:spPr/>
      <dgm:t>
        <a:bodyPr/>
        <a:lstStyle/>
        <a:p>
          <a:endParaRPr lang="el-GR"/>
        </a:p>
      </dgm:t>
    </dgm:pt>
    <dgm:pt modelId="{D1067F33-E588-466E-AB4A-E0B52FF74FF0}">
      <dgm:prSet/>
      <dgm:spPr/>
      <dgm:t>
        <a:bodyPr/>
        <a:lstStyle/>
        <a:p>
          <a:r>
            <a:rPr lang="el-GR" dirty="0" smtClean="0"/>
            <a:t>Πυρήνες σταγονιδίων</a:t>
          </a:r>
          <a:endParaRPr lang="el-GR" dirty="0"/>
        </a:p>
      </dgm:t>
    </dgm:pt>
    <dgm:pt modelId="{54B3C92B-EBE0-40A4-9D77-8227FCF0F214}" type="parTrans" cxnId="{E45D1147-2E1F-4C56-BB07-0F99D34DE008}">
      <dgm:prSet/>
      <dgm:spPr/>
      <dgm:t>
        <a:bodyPr/>
        <a:lstStyle/>
        <a:p>
          <a:endParaRPr lang="el-GR"/>
        </a:p>
      </dgm:t>
    </dgm:pt>
    <dgm:pt modelId="{30CCDE5C-A044-4C4C-8E37-76914D02C157}" type="sibTrans" cxnId="{E45D1147-2E1F-4C56-BB07-0F99D34DE008}">
      <dgm:prSet/>
      <dgm:spPr/>
      <dgm:t>
        <a:bodyPr/>
        <a:lstStyle/>
        <a:p>
          <a:endParaRPr lang="el-GR"/>
        </a:p>
      </dgm:t>
    </dgm:pt>
    <dgm:pt modelId="{C1EA4398-7369-47C3-B118-03A44B80D64C}" type="pres">
      <dgm:prSet presAssocID="{F1B6765D-9BE7-40A1-BB2D-B98DE398BAB9}" presName="diagram" presStyleCnt="0">
        <dgm:presLayoutVars>
          <dgm:chPref val="1"/>
          <dgm:dir/>
          <dgm:animOne val="branch"/>
          <dgm:animLvl val="lvl"/>
          <dgm:resizeHandles val="exact"/>
        </dgm:presLayoutVars>
      </dgm:prSet>
      <dgm:spPr/>
      <dgm:t>
        <a:bodyPr/>
        <a:lstStyle/>
        <a:p>
          <a:endParaRPr lang="el-GR"/>
        </a:p>
      </dgm:t>
    </dgm:pt>
    <dgm:pt modelId="{5E99AE64-4EAD-49E0-84F5-74F49C038B3E}" type="pres">
      <dgm:prSet presAssocID="{EEEEBBBB-3638-48B1-A861-E53EAC4771C4}" presName="root1" presStyleCnt="0"/>
      <dgm:spPr/>
    </dgm:pt>
    <dgm:pt modelId="{84F1F3A6-DBB9-4C93-9F4F-55308831E608}" type="pres">
      <dgm:prSet presAssocID="{EEEEBBBB-3638-48B1-A861-E53EAC4771C4}" presName="LevelOneTextNode" presStyleLbl="node0" presStyleIdx="0" presStyleCnt="1" custScaleX="142097" custScaleY="134525">
        <dgm:presLayoutVars>
          <dgm:chPref val="3"/>
        </dgm:presLayoutVars>
      </dgm:prSet>
      <dgm:spPr/>
      <dgm:t>
        <a:bodyPr/>
        <a:lstStyle/>
        <a:p>
          <a:endParaRPr lang="el-GR"/>
        </a:p>
      </dgm:t>
    </dgm:pt>
    <dgm:pt modelId="{066A00D8-C534-4623-AF49-BE8C2F9403BB}" type="pres">
      <dgm:prSet presAssocID="{EEEEBBBB-3638-48B1-A861-E53EAC4771C4}" presName="level2hierChild" presStyleCnt="0"/>
      <dgm:spPr/>
    </dgm:pt>
    <dgm:pt modelId="{19FEF113-2DA2-4D92-82C8-4F2C5EE3308E}" type="pres">
      <dgm:prSet presAssocID="{E4264930-A0C9-432B-9D07-D2663049EFD8}" presName="conn2-1" presStyleLbl="parChTrans1D2" presStyleIdx="0" presStyleCnt="3"/>
      <dgm:spPr/>
      <dgm:t>
        <a:bodyPr/>
        <a:lstStyle/>
        <a:p>
          <a:endParaRPr lang="el-GR"/>
        </a:p>
      </dgm:t>
    </dgm:pt>
    <dgm:pt modelId="{D214DF4E-F283-4781-B1B8-5E11A6099DED}" type="pres">
      <dgm:prSet presAssocID="{E4264930-A0C9-432B-9D07-D2663049EFD8}" presName="connTx" presStyleLbl="parChTrans1D2" presStyleIdx="0" presStyleCnt="3"/>
      <dgm:spPr/>
      <dgm:t>
        <a:bodyPr/>
        <a:lstStyle/>
        <a:p>
          <a:endParaRPr lang="el-GR"/>
        </a:p>
      </dgm:t>
    </dgm:pt>
    <dgm:pt modelId="{5BA520CA-07DB-4649-9D60-66AD679D0A52}" type="pres">
      <dgm:prSet presAssocID="{4A6E8C09-717A-4ADA-BBD7-22F82C433363}" presName="root2" presStyleCnt="0"/>
      <dgm:spPr/>
    </dgm:pt>
    <dgm:pt modelId="{4465734E-12C9-4644-AB51-DAA8B899C369}" type="pres">
      <dgm:prSet presAssocID="{4A6E8C09-717A-4ADA-BBD7-22F82C433363}" presName="LevelTwoTextNode" presStyleLbl="node2" presStyleIdx="0" presStyleCnt="3">
        <dgm:presLayoutVars>
          <dgm:chPref val="3"/>
        </dgm:presLayoutVars>
      </dgm:prSet>
      <dgm:spPr/>
      <dgm:t>
        <a:bodyPr/>
        <a:lstStyle/>
        <a:p>
          <a:endParaRPr lang="el-GR"/>
        </a:p>
      </dgm:t>
    </dgm:pt>
    <dgm:pt modelId="{2ACC64F4-4867-41BC-93E5-B80E0FDF3710}" type="pres">
      <dgm:prSet presAssocID="{4A6E8C09-717A-4ADA-BBD7-22F82C433363}" presName="level3hierChild" presStyleCnt="0"/>
      <dgm:spPr/>
    </dgm:pt>
    <dgm:pt modelId="{2EBEFA78-8E7B-4383-90C3-AAC2EC177C58}" type="pres">
      <dgm:prSet presAssocID="{934C9663-4B22-44A3-BB76-A1CE4861CAF3}" presName="conn2-1" presStyleLbl="parChTrans1D3" presStyleIdx="0" presStyleCnt="5"/>
      <dgm:spPr/>
      <dgm:t>
        <a:bodyPr/>
        <a:lstStyle/>
        <a:p>
          <a:endParaRPr lang="el-GR"/>
        </a:p>
      </dgm:t>
    </dgm:pt>
    <dgm:pt modelId="{7AB089AB-3B71-4A39-A25A-BDD4C025FB08}" type="pres">
      <dgm:prSet presAssocID="{934C9663-4B22-44A3-BB76-A1CE4861CAF3}" presName="connTx" presStyleLbl="parChTrans1D3" presStyleIdx="0" presStyleCnt="5"/>
      <dgm:spPr/>
      <dgm:t>
        <a:bodyPr/>
        <a:lstStyle/>
        <a:p>
          <a:endParaRPr lang="el-GR"/>
        </a:p>
      </dgm:t>
    </dgm:pt>
    <dgm:pt modelId="{3F50497F-91CB-4137-AD8D-E181D2711193}" type="pres">
      <dgm:prSet presAssocID="{3A533E0D-D76C-434C-8ED6-61416BEB3C97}" presName="root2" presStyleCnt="0"/>
      <dgm:spPr/>
    </dgm:pt>
    <dgm:pt modelId="{AB12DE19-A00B-4D37-85BB-732E3122B000}" type="pres">
      <dgm:prSet presAssocID="{3A533E0D-D76C-434C-8ED6-61416BEB3C97}" presName="LevelTwoTextNode" presStyleLbl="node3" presStyleIdx="0" presStyleCnt="5">
        <dgm:presLayoutVars>
          <dgm:chPref val="3"/>
        </dgm:presLayoutVars>
      </dgm:prSet>
      <dgm:spPr/>
      <dgm:t>
        <a:bodyPr/>
        <a:lstStyle/>
        <a:p>
          <a:endParaRPr lang="el-GR"/>
        </a:p>
      </dgm:t>
    </dgm:pt>
    <dgm:pt modelId="{0464D140-BB69-4F6C-BB34-6C2FF1CE465E}" type="pres">
      <dgm:prSet presAssocID="{3A533E0D-D76C-434C-8ED6-61416BEB3C97}" presName="level3hierChild" presStyleCnt="0"/>
      <dgm:spPr/>
    </dgm:pt>
    <dgm:pt modelId="{9E29A30E-7324-4FA4-991E-0ACD2CF54C84}" type="pres">
      <dgm:prSet presAssocID="{B7CB3FB8-FBE5-4DAD-B1B4-1AE28ABCE5B1}" presName="conn2-1" presStyleLbl="parChTrans1D3" presStyleIdx="1" presStyleCnt="5"/>
      <dgm:spPr/>
      <dgm:t>
        <a:bodyPr/>
        <a:lstStyle/>
        <a:p>
          <a:endParaRPr lang="el-GR"/>
        </a:p>
      </dgm:t>
    </dgm:pt>
    <dgm:pt modelId="{63DCA10D-3D3A-4C48-BAAF-ED662D2DB76F}" type="pres">
      <dgm:prSet presAssocID="{B7CB3FB8-FBE5-4DAD-B1B4-1AE28ABCE5B1}" presName="connTx" presStyleLbl="parChTrans1D3" presStyleIdx="1" presStyleCnt="5"/>
      <dgm:spPr/>
      <dgm:t>
        <a:bodyPr/>
        <a:lstStyle/>
        <a:p>
          <a:endParaRPr lang="el-GR"/>
        </a:p>
      </dgm:t>
    </dgm:pt>
    <dgm:pt modelId="{53302D12-44CF-4F93-A9EC-BBB68B5228BF}" type="pres">
      <dgm:prSet presAssocID="{81488705-AADD-448F-833B-92B3E425DFF2}" presName="root2" presStyleCnt="0"/>
      <dgm:spPr/>
    </dgm:pt>
    <dgm:pt modelId="{A0181FB1-A766-4584-8B11-3186E76F63A1}" type="pres">
      <dgm:prSet presAssocID="{81488705-AADD-448F-833B-92B3E425DFF2}" presName="LevelTwoTextNode" presStyleLbl="node3" presStyleIdx="1" presStyleCnt="5">
        <dgm:presLayoutVars>
          <dgm:chPref val="3"/>
        </dgm:presLayoutVars>
      </dgm:prSet>
      <dgm:spPr/>
      <dgm:t>
        <a:bodyPr/>
        <a:lstStyle/>
        <a:p>
          <a:endParaRPr lang="el-GR"/>
        </a:p>
      </dgm:t>
    </dgm:pt>
    <dgm:pt modelId="{C86FB641-7A36-46CD-AFA6-90D280D15CFF}" type="pres">
      <dgm:prSet presAssocID="{81488705-AADD-448F-833B-92B3E425DFF2}" presName="level3hierChild" presStyleCnt="0"/>
      <dgm:spPr/>
    </dgm:pt>
    <dgm:pt modelId="{2396E037-B22F-4B4F-AEEF-2362C4C2AAA9}" type="pres">
      <dgm:prSet presAssocID="{2CF228BA-ECF3-4FAE-9112-8D922ACAB834}" presName="conn2-1" presStyleLbl="parChTrans1D2" presStyleIdx="1" presStyleCnt="3"/>
      <dgm:spPr/>
      <dgm:t>
        <a:bodyPr/>
        <a:lstStyle/>
        <a:p>
          <a:endParaRPr lang="el-GR"/>
        </a:p>
      </dgm:t>
    </dgm:pt>
    <dgm:pt modelId="{5EDE1314-954D-4290-92E2-E29C15395B96}" type="pres">
      <dgm:prSet presAssocID="{2CF228BA-ECF3-4FAE-9112-8D922ACAB834}" presName="connTx" presStyleLbl="parChTrans1D2" presStyleIdx="1" presStyleCnt="3"/>
      <dgm:spPr/>
      <dgm:t>
        <a:bodyPr/>
        <a:lstStyle/>
        <a:p>
          <a:endParaRPr lang="el-GR"/>
        </a:p>
      </dgm:t>
    </dgm:pt>
    <dgm:pt modelId="{D42A9A5A-C11B-4414-9B09-32312FB32A26}" type="pres">
      <dgm:prSet presAssocID="{1C805BDE-D5E2-4F32-A322-CF68B576D990}" presName="root2" presStyleCnt="0"/>
      <dgm:spPr/>
    </dgm:pt>
    <dgm:pt modelId="{AF1E87F2-E064-4239-A9EE-0BC02974F146}" type="pres">
      <dgm:prSet presAssocID="{1C805BDE-D5E2-4F32-A322-CF68B576D990}" presName="LevelTwoTextNode" presStyleLbl="node2" presStyleIdx="1" presStyleCnt="3" custLinFactNeighborX="-911" custLinFactNeighborY="-3276">
        <dgm:presLayoutVars>
          <dgm:chPref val="3"/>
        </dgm:presLayoutVars>
      </dgm:prSet>
      <dgm:spPr/>
      <dgm:t>
        <a:bodyPr/>
        <a:lstStyle/>
        <a:p>
          <a:endParaRPr lang="el-GR"/>
        </a:p>
      </dgm:t>
    </dgm:pt>
    <dgm:pt modelId="{76FC0E0B-EE99-4560-B416-21E01D892CEC}" type="pres">
      <dgm:prSet presAssocID="{1C805BDE-D5E2-4F32-A322-CF68B576D990}" presName="level3hierChild" presStyleCnt="0"/>
      <dgm:spPr/>
    </dgm:pt>
    <dgm:pt modelId="{6060516B-3C4D-4397-B749-73929A98396E}" type="pres">
      <dgm:prSet presAssocID="{CF9A7428-DE2B-467E-AB90-EC2BDA2623A5}" presName="conn2-1" presStyleLbl="parChTrans1D3" presStyleIdx="2" presStyleCnt="5"/>
      <dgm:spPr/>
      <dgm:t>
        <a:bodyPr/>
        <a:lstStyle/>
        <a:p>
          <a:endParaRPr lang="el-GR"/>
        </a:p>
      </dgm:t>
    </dgm:pt>
    <dgm:pt modelId="{4B03E61D-BA3A-4F23-997A-3D4904C7F379}" type="pres">
      <dgm:prSet presAssocID="{CF9A7428-DE2B-467E-AB90-EC2BDA2623A5}" presName="connTx" presStyleLbl="parChTrans1D3" presStyleIdx="2" presStyleCnt="5"/>
      <dgm:spPr/>
      <dgm:t>
        <a:bodyPr/>
        <a:lstStyle/>
        <a:p>
          <a:endParaRPr lang="el-GR"/>
        </a:p>
      </dgm:t>
    </dgm:pt>
    <dgm:pt modelId="{06D70685-B340-43AB-9D28-01048BA78E66}" type="pres">
      <dgm:prSet presAssocID="{ED56525C-5AD7-4397-8BB4-D6E1B928F003}" presName="root2" presStyleCnt="0"/>
      <dgm:spPr/>
    </dgm:pt>
    <dgm:pt modelId="{2A1FA362-73C6-4330-832B-81BE0F83288A}" type="pres">
      <dgm:prSet presAssocID="{ED56525C-5AD7-4397-8BB4-D6E1B928F003}" presName="LevelTwoTextNode" presStyleLbl="node3" presStyleIdx="2" presStyleCnt="5">
        <dgm:presLayoutVars>
          <dgm:chPref val="3"/>
        </dgm:presLayoutVars>
      </dgm:prSet>
      <dgm:spPr/>
      <dgm:t>
        <a:bodyPr/>
        <a:lstStyle/>
        <a:p>
          <a:endParaRPr lang="el-GR"/>
        </a:p>
      </dgm:t>
    </dgm:pt>
    <dgm:pt modelId="{6BA78422-873D-483D-B4B7-FC532323D0EF}" type="pres">
      <dgm:prSet presAssocID="{ED56525C-5AD7-4397-8BB4-D6E1B928F003}" presName="level3hierChild" presStyleCnt="0"/>
      <dgm:spPr/>
    </dgm:pt>
    <dgm:pt modelId="{9B8F6467-A190-4BFA-95C7-1444AD97CB9E}" type="pres">
      <dgm:prSet presAssocID="{EDD48176-B2DB-4309-8632-B5BE6E7E7944}" presName="conn2-1" presStyleLbl="parChTrans1D2" presStyleIdx="2" presStyleCnt="3"/>
      <dgm:spPr/>
      <dgm:t>
        <a:bodyPr/>
        <a:lstStyle/>
        <a:p>
          <a:endParaRPr lang="el-GR"/>
        </a:p>
      </dgm:t>
    </dgm:pt>
    <dgm:pt modelId="{2FEF08A9-17C1-4147-86E7-4586C9A53F2C}" type="pres">
      <dgm:prSet presAssocID="{EDD48176-B2DB-4309-8632-B5BE6E7E7944}" presName="connTx" presStyleLbl="parChTrans1D2" presStyleIdx="2" presStyleCnt="3"/>
      <dgm:spPr/>
      <dgm:t>
        <a:bodyPr/>
        <a:lstStyle/>
        <a:p>
          <a:endParaRPr lang="el-GR"/>
        </a:p>
      </dgm:t>
    </dgm:pt>
    <dgm:pt modelId="{9D1F10A4-9B2B-4204-B83F-E53F780BF3EA}" type="pres">
      <dgm:prSet presAssocID="{79C9257C-A25D-48B8-8070-C594A5C05948}" presName="root2" presStyleCnt="0"/>
      <dgm:spPr/>
    </dgm:pt>
    <dgm:pt modelId="{F8F0013F-2D94-4983-989D-C8642496A6B4}" type="pres">
      <dgm:prSet presAssocID="{79C9257C-A25D-48B8-8070-C594A5C05948}" presName="LevelTwoTextNode" presStyleLbl="node2" presStyleIdx="2" presStyleCnt="3" custLinFactNeighborX="-1485" custLinFactNeighborY="-10377">
        <dgm:presLayoutVars>
          <dgm:chPref val="3"/>
        </dgm:presLayoutVars>
      </dgm:prSet>
      <dgm:spPr/>
      <dgm:t>
        <a:bodyPr/>
        <a:lstStyle/>
        <a:p>
          <a:endParaRPr lang="el-GR"/>
        </a:p>
      </dgm:t>
    </dgm:pt>
    <dgm:pt modelId="{8B1508F8-D0AF-4DD7-8759-D6AE85EFDCF6}" type="pres">
      <dgm:prSet presAssocID="{79C9257C-A25D-48B8-8070-C594A5C05948}" presName="level3hierChild" presStyleCnt="0"/>
      <dgm:spPr/>
    </dgm:pt>
    <dgm:pt modelId="{45732049-53BD-4683-A1C4-ADF9C0A00800}" type="pres">
      <dgm:prSet presAssocID="{E340CAB4-A7E9-4198-8C0E-0B10F757BA80}" presName="conn2-1" presStyleLbl="parChTrans1D3" presStyleIdx="3" presStyleCnt="5"/>
      <dgm:spPr/>
      <dgm:t>
        <a:bodyPr/>
        <a:lstStyle/>
        <a:p>
          <a:endParaRPr lang="el-GR"/>
        </a:p>
      </dgm:t>
    </dgm:pt>
    <dgm:pt modelId="{24D5BD4A-AFAF-4147-87C8-36E27CABC8D7}" type="pres">
      <dgm:prSet presAssocID="{E340CAB4-A7E9-4198-8C0E-0B10F757BA80}" presName="connTx" presStyleLbl="parChTrans1D3" presStyleIdx="3" presStyleCnt="5"/>
      <dgm:spPr/>
      <dgm:t>
        <a:bodyPr/>
        <a:lstStyle/>
        <a:p>
          <a:endParaRPr lang="el-GR"/>
        </a:p>
      </dgm:t>
    </dgm:pt>
    <dgm:pt modelId="{6332D262-68E7-4486-A893-F2FC57979036}" type="pres">
      <dgm:prSet presAssocID="{91B9C8DA-2657-4BEB-90F2-E0BDB9D8BBE8}" presName="root2" presStyleCnt="0"/>
      <dgm:spPr/>
    </dgm:pt>
    <dgm:pt modelId="{F1A7610B-EB50-46FD-A4A1-616F75AE45EE}" type="pres">
      <dgm:prSet presAssocID="{91B9C8DA-2657-4BEB-90F2-E0BDB9D8BBE8}" presName="LevelTwoTextNode" presStyleLbl="node3" presStyleIdx="3" presStyleCnt="5">
        <dgm:presLayoutVars>
          <dgm:chPref val="3"/>
        </dgm:presLayoutVars>
      </dgm:prSet>
      <dgm:spPr/>
      <dgm:t>
        <a:bodyPr/>
        <a:lstStyle/>
        <a:p>
          <a:endParaRPr lang="el-GR"/>
        </a:p>
      </dgm:t>
    </dgm:pt>
    <dgm:pt modelId="{2B00D60D-CD07-4058-AE0C-F927C8B98F9E}" type="pres">
      <dgm:prSet presAssocID="{91B9C8DA-2657-4BEB-90F2-E0BDB9D8BBE8}" presName="level3hierChild" presStyleCnt="0"/>
      <dgm:spPr/>
    </dgm:pt>
    <dgm:pt modelId="{5965AC5F-214C-4660-BC9B-5CF95460399D}" type="pres">
      <dgm:prSet presAssocID="{54B3C92B-EBE0-40A4-9D77-8227FCF0F214}" presName="conn2-1" presStyleLbl="parChTrans1D3" presStyleIdx="4" presStyleCnt="5"/>
      <dgm:spPr/>
      <dgm:t>
        <a:bodyPr/>
        <a:lstStyle/>
        <a:p>
          <a:endParaRPr lang="el-GR"/>
        </a:p>
      </dgm:t>
    </dgm:pt>
    <dgm:pt modelId="{F3129143-4C36-4F3C-B3FB-94FAA77DF45A}" type="pres">
      <dgm:prSet presAssocID="{54B3C92B-EBE0-40A4-9D77-8227FCF0F214}" presName="connTx" presStyleLbl="parChTrans1D3" presStyleIdx="4" presStyleCnt="5"/>
      <dgm:spPr/>
      <dgm:t>
        <a:bodyPr/>
        <a:lstStyle/>
        <a:p>
          <a:endParaRPr lang="el-GR"/>
        </a:p>
      </dgm:t>
    </dgm:pt>
    <dgm:pt modelId="{C2D0E626-A4A7-473D-B467-4D7E4A631EA8}" type="pres">
      <dgm:prSet presAssocID="{D1067F33-E588-466E-AB4A-E0B52FF74FF0}" presName="root2" presStyleCnt="0"/>
      <dgm:spPr/>
    </dgm:pt>
    <dgm:pt modelId="{6247959B-5858-4AA5-AB0E-F5D01414C094}" type="pres">
      <dgm:prSet presAssocID="{D1067F33-E588-466E-AB4A-E0B52FF74FF0}" presName="LevelTwoTextNode" presStyleLbl="node3" presStyleIdx="4" presStyleCnt="5">
        <dgm:presLayoutVars>
          <dgm:chPref val="3"/>
        </dgm:presLayoutVars>
      </dgm:prSet>
      <dgm:spPr/>
      <dgm:t>
        <a:bodyPr/>
        <a:lstStyle/>
        <a:p>
          <a:endParaRPr lang="el-GR"/>
        </a:p>
      </dgm:t>
    </dgm:pt>
    <dgm:pt modelId="{519DA629-0DE4-4EAC-B034-AE0CB6818832}" type="pres">
      <dgm:prSet presAssocID="{D1067F33-E588-466E-AB4A-E0B52FF74FF0}" presName="level3hierChild" presStyleCnt="0"/>
      <dgm:spPr/>
    </dgm:pt>
  </dgm:ptLst>
  <dgm:cxnLst>
    <dgm:cxn modelId="{12C0E768-C454-47D1-9D0B-50139C34E492}" type="presOf" srcId="{F1B6765D-9BE7-40A1-BB2D-B98DE398BAB9}" destId="{C1EA4398-7369-47C3-B118-03A44B80D64C}" srcOrd="0" destOrd="0" presId="urn:microsoft.com/office/officeart/2005/8/layout/hierarchy2"/>
    <dgm:cxn modelId="{1634A180-27D4-459E-A8EE-2EBDF7AC57C0}" type="presOf" srcId="{2CF228BA-ECF3-4FAE-9112-8D922ACAB834}" destId="{5EDE1314-954D-4290-92E2-E29C15395B96}" srcOrd="1" destOrd="0" presId="urn:microsoft.com/office/officeart/2005/8/layout/hierarchy2"/>
    <dgm:cxn modelId="{2CF95A23-3491-4E40-9DB7-E9F7B680DC2E}" type="presOf" srcId="{3A533E0D-D76C-434C-8ED6-61416BEB3C97}" destId="{AB12DE19-A00B-4D37-85BB-732E3122B000}" srcOrd="0" destOrd="0" presId="urn:microsoft.com/office/officeart/2005/8/layout/hierarchy2"/>
    <dgm:cxn modelId="{87A3F6F1-9F81-4F16-864D-C5C90BA194C9}" srcId="{EEEEBBBB-3638-48B1-A861-E53EAC4771C4}" destId="{4A6E8C09-717A-4ADA-BBD7-22F82C433363}" srcOrd="0" destOrd="0" parTransId="{E4264930-A0C9-432B-9D07-D2663049EFD8}" sibTransId="{BDB1D0EA-91A5-40BE-952F-69A2150EB696}"/>
    <dgm:cxn modelId="{997CD6FA-45E1-4AE4-9787-40082A1FA5B2}" srcId="{4A6E8C09-717A-4ADA-BBD7-22F82C433363}" destId="{3A533E0D-D76C-434C-8ED6-61416BEB3C97}" srcOrd="0" destOrd="0" parTransId="{934C9663-4B22-44A3-BB76-A1CE4861CAF3}" sibTransId="{8D5F083B-F0AD-4462-80F2-18E2E7B86CC2}"/>
    <dgm:cxn modelId="{4EA24333-D21E-49C9-97F7-FB810A7E7019}" type="presOf" srcId="{CF9A7428-DE2B-467E-AB90-EC2BDA2623A5}" destId="{6060516B-3C4D-4397-B749-73929A98396E}" srcOrd="0" destOrd="0" presId="urn:microsoft.com/office/officeart/2005/8/layout/hierarchy2"/>
    <dgm:cxn modelId="{1B0D152C-144A-424F-A32C-1DB38B51FB1A}" type="presOf" srcId="{EDD48176-B2DB-4309-8632-B5BE6E7E7944}" destId="{9B8F6467-A190-4BFA-95C7-1444AD97CB9E}" srcOrd="0" destOrd="0" presId="urn:microsoft.com/office/officeart/2005/8/layout/hierarchy2"/>
    <dgm:cxn modelId="{8B2DA92F-73A1-46BF-BAC5-F9F38D3B91B2}" type="presOf" srcId="{EDD48176-B2DB-4309-8632-B5BE6E7E7944}" destId="{2FEF08A9-17C1-4147-86E7-4586C9A53F2C}" srcOrd="1" destOrd="0" presId="urn:microsoft.com/office/officeart/2005/8/layout/hierarchy2"/>
    <dgm:cxn modelId="{F275E434-A1BA-46D3-BAAE-54433C7184B0}" srcId="{4A6E8C09-717A-4ADA-BBD7-22F82C433363}" destId="{81488705-AADD-448F-833B-92B3E425DFF2}" srcOrd="1" destOrd="0" parTransId="{B7CB3FB8-FBE5-4DAD-B1B4-1AE28ABCE5B1}" sibTransId="{508B2678-5055-4A06-B1EE-F34D9EDC259A}"/>
    <dgm:cxn modelId="{56A53993-9106-4450-81CD-5814DEABAA00}" type="presOf" srcId="{54B3C92B-EBE0-40A4-9D77-8227FCF0F214}" destId="{F3129143-4C36-4F3C-B3FB-94FAA77DF45A}" srcOrd="1" destOrd="0" presId="urn:microsoft.com/office/officeart/2005/8/layout/hierarchy2"/>
    <dgm:cxn modelId="{0786C408-6718-477A-96BB-AE513A173F6F}" type="presOf" srcId="{81488705-AADD-448F-833B-92B3E425DFF2}" destId="{A0181FB1-A766-4584-8B11-3186E76F63A1}" srcOrd="0" destOrd="0" presId="urn:microsoft.com/office/officeart/2005/8/layout/hierarchy2"/>
    <dgm:cxn modelId="{C1E8B85A-68CF-495C-882C-7CDFCCA6588E}" type="presOf" srcId="{E340CAB4-A7E9-4198-8C0E-0B10F757BA80}" destId="{45732049-53BD-4683-A1C4-ADF9C0A00800}" srcOrd="0" destOrd="0" presId="urn:microsoft.com/office/officeart/2005/8/layout/hierarchy2"/>
    <dgm:cxn modelId="{E1CCDF1F-5205-49BC-9A0D-34B7A9E56B6F}" type="presOf" srcId="{934C9663-4B22-44A3-BB76-A1CE4861CAF3}" destId="{2EBEFA78-8E7B-4383-90C3-AAC2EC177C58}" srcOrd="0" destOrd="0" presId="urn:microsoft.com/office/officeart/2005/8/layout/hierarchy2"/>
    <dgm:cxn modelId="{284A33A3-FA5E-4B9D-8E38-EDCBDE0FA952}" type="presOf" srcId="{B7CB3FB8-FBE5-4DAD-B1B4-1AE28ABCE5B1}" destId="{9E29A30E-7324-4FA4-991E-0ACD2CF54C84}" srcOrd="0" destOrd="0" presId="urn:microsoft.com/office/officeart/2005/8/layout/hierarchy2"/>
    <dgm:cxn modelId="{A7C9D24F-7039-4D7F-80C9-B0BB1C2E58C5}" type="presOf" srcId="{79C9257C-A25D-48B8-8070-C594A5C05948}" destId="{F8F0013F-2D94-4983-989D-C8642496A6B4}" srcOrd="0" destOrd="0" presId="urn:microsoft.com/office/officeart/2005/8/layout/hierarchy2"/>
    <dgm:cxn modelId="{19483018-EF6F-4AE2-A4E4-644AC8CC8FA4}" srcId="{1C805BDE-D5E2-4F32-A322-CF68B576D990}" destId="{ED56525C-5AD7-4397-8BB4-D6E1B928F003}" srcOrd="0" destOrd="0" parTransId="{CF9A7428-DE2B-467E-AB90-EC2BDA2623A5}" sibTransId="{BE3262D6-31CD-4CC2-B19E-48A25517BBA0}"/>
    <dgm:cxn modelId="{EC5619B5-781C-42F3-BFD1-3D16E1111AC7}" type="presOf" srcId="{E4264930-A0C9-432B-9D07-D2663049EFD8}" destId="{D214DF4E-F283-4781-B1B8-5E11A6099DED}" srcOrd="1" destOrd="0" presId="urn:microsoft.com/office/officeart/2005/8/layout/hierarchy2"/>
    <dgm:cxn modelId="{557589E9-95E6-4572-97D8-CBBD96822A93}" type="presOf" srcId="{1C805BDE-D5E2-4F32-A322-CF68B576D990}" destId="{AF1E87F2-E064-4239-A9EE-0BC02974F146}" srcOrd="0" destOrd="0" presId="urn:microsoft.com/office/officeart/2005/8/layout/hierarchy2"/>
    <dgm:cxn modelId="{28B8C396-5454-4877-8922-22BD9B054DFD}" type="presOf" srcId="{54B3C92B-EBE0-40A4-9D77-8227FCF0F214}" destId="{5965AC5F-214C-4660-BC9B-5CF95460399D}" srcOrd="0" destOrd="0" presId="urn:microsoft.com/office/officeart/2005/8/layout/hierarchy2"/>
    <dgm:cxn modelId="{4A432A6F-0666-4866-B1D8-48093151A83A}" type="presOf" srcId="{91B9C8DA-2657-4BEB-90F2-E0BDB9D8BBE8}" destId="{F1A7610B-EB50-46FD-A4A1-616F75AE45EE}" srcOrd="0" destOrd="0" presId="urn:microsoft.com/office/officeart/2005/8/layout/hierarchy2"/>
    <dgm:cxn modelId="{E45D1147-2E1F-4C56-BB07-0F99D34DE008}" srcId="{79C9257C-A25D-48B8-8070-C594A5C05948}" destId="{D1067F33-E588-466E-AB4A-E0B52FF74FF0}" srcOrd="1" destOrd="0" parTransId="{54B3C92B-EBE0-40A4-9D77-8227FCF0F214}" sibTransId="{30CCDE5C-A044-4C4C-8E37-76914D02C157}"/>
    <dgm:cxn modelId="{932EA452-A58B-476A-B48A-6473BC40CCC8}" srcId="{EEEEBBBB-3638-48B1-A861-E53EAC4771C4}" destId="{1C805BDE-D5E2-4F32-A322-CF68B576D990}" srcOrd="1" destOrd="0" parTransId="{2CF228BA-ECF3-4FAE-9112-8D922ACAB834}" sibTransId="{A754AC4F-1755-4333-B2C9-255FD14B27D9}"/>
    <dgm:cxn modelId="{081C1D5E-86DF-4503-BD5D-8E6E5153817F}" type="presOf" srcId="{934C9663-4B22-44A3-BB76-A1CE4861CAF3}" destId="{7AB089AB-3B71-4A39-A25A-BDD4C025FB08}" srcOrd="1" destOrd="0" presId="urn:microsoft.com/office/officeart/2005/8/layout/hierarchy2"/>
    <dgm:cxn modelId="{BADABAD9-0E25-4515-B34A-0F1196BFC666}" type="presOf" srcId="{4A6E8C09-717A-4ADA-BBD7-22F82C433363}" destId="{4465734E-12C9-4644-AB51-DAA8B899C369}" srcOrd="0" destOrd="0" presId="urn:microsoft.com/office/officeart/2005/8/layout/hierarchy2"/>
    <dgm:cxn modelId="{927D9F0D-7152-473D-91E5-714A0E2D4F74}" type="presOf" srcId="{CF9A7428-DE2B-467E-AB90-EC2BDA2623A5}" destId="{4B03E61D-BA3A-4F23-997A-3D4904C7F379}" srcOrd="1" destOrd="0" presId="urn:microsoft.com/office/officeart/2005/8/layout/hierarchy2"/>
    <dgm:cxn modelId="{283D9C7F-B198-4F84-9E97-B0B0E1DC560A}" type="presOf" srcId="{E4264930-A0C9-432B-9D07-D2663049EFD8}" destId="{19FEF113-2DA2-4D92-82C8-4F2C5EE3308E}" srcOrd="0" destOrd="0" presId="urn:microsoft.com/office/officeart/2005/8/layout/hierarchy2"/>
    <dgm:cxn modelId="{22B5D39B-B16F-4E26-8145-142F3C874E0C}" type="presOf" srcId="{D1067F33-E588-466E-AB4A-E0B52FF74FF0}" destId="{6247959B-5858-4AA5-AB0E-F5D01414C094}" srcOrd="0" destOrd="0" presId="urn:microsoft.com/office/officeart/2005/8/layout/hierarchy2"/>
    <dgm:cxn modelId="{0DDBC2D5-76C4-4D83-A6F9-5C6CA84025EB}" srcId="{79C9257C-A25D-48B8-8070-C594A5C05948}" destId="{91B9C8DA-2657-4BEB-90F2-E0BDB9D8BBE8}" srcOrd="0" destOrd="0" parTransId="{E340CAB4-A7E9-4198-8C0E-0B10F757BA80}" sibTransId="{30D899FF-C9B2-46DD-BF07-47C77C9C097D}"/>
    <dgm:cxn modelId="{FB77B9F0-9CEE-4C06-AB0B-629CF581828D}" srcId="{EEEEBBBB-3638-48B1-A861-E53EAC4771C4}" destId="{79C9257C-A25D-48B8-8070-C594A5C05948}" srcOrd="2" destOrd="0" parTransId="{EDD48176-B2DB-4309-8632-B5BE6E7E7944}" sibTransId="{2F53EE0D-37ED-4CB7-9D44-ABAF4A3F37B5}"/>
    <dgm:cxn modelId="{6C2B25CD-B9CC-47BD-9F37-F9B56902977F}" type="presOf" srcId="{B7CB3FB8-FBE5-4DAD-B1B4-1AE28ABCE5B1}" destId="{63DCA10D-3D3A-4C48-BAAF-ED662D2DB76F}" srcOrd="1" destOrd="0" presId="urn:microsoft.com/office/officeart/2005/8/layout/hierarchy2"/>
    <dgm:cxn modelId="{9710A76A-A1D2-4061-8416-D430AE9CB50A}" type="presOf" srcId="{E340CAB4-A7E9-4198-8C0E-0B10F757BA80}" destId="{24D5BD4A-AFAF-4147-87C8-36E27CABC8D7}" srcOrd="1" destOrd="0" presId="urn:microsoft.com/office/officeart/2005/8/layout/hierarchy2"/>
    <dgm:cxn modelId="{2D0F18CB-0518-4425-B6DF-8FD0212CFA80}" type="presOf" srcId="{ED56525C-5AD7-4397-8BB4-D6E1B928F003}" destId="{2A1FA362-73C6-4330-832B-81BE0F83288A}" srcOrd="0" destOrd="0" presId="urn:microsoft.com/office/officeart/2005/8/layout/hierarchy2"/>
    <dgm:cxn modelId="{9D68DB93-DCBB-497D-BC38-774B0618E5DC}" type="presOf" srcId="{2CF228BA-ECF3-4FAE-9112-8D922ACAB834}" destId="{2396E037-B22F-4B4F-AEEF-2362C4C2AAA9}" srcOrd="0" destOrd="0" presId="urn:microsoft.com/office/officeart/2005/8/layout/hierarchy2"/>
    <dgm:cxn modelId="{5314CCAE-9388-4C75-8B10-FB3FBF2293EB}" type="presOf" srcId="{EEEEBBBB-3638-48B1-A861-E53EAC4771C4}" destId="{84F1F3A6-DBB9-4C93-9F4F-55308831E608}" srcOrd="0" destOrd="0" presId="urn:microsoft.com/office/officeart/2005/8/layout/hierarchy2"/>
    <dgm:cxn modelId="{FBDFC37A-6AEE-4AD2-85E8-C726E8EB6848}" srcId="{F1B6765D-9BE7-40A1-BB2D-B98DE398BAB9}" destId="{EEEEBBBB-3638-48B1-A861-E53EAC4771C4}" srcOrd="0" destOrd="0" parTransId="{19248A5D-A4B4-4A17-AB79-9ADA7833920F}" sibTransId="{C90293C9-5600-460A-B77D-76D3279B553E}"/>
    <dgm:cxn modelId="{4C1E4E97-AED2-42C1-9AF8-057F4DCA1831}" type="presParOf" srcId="{C1EA4398-7369-47C3-B118-03A44B80D64C}" destId="{5E99AE64-4EAD-49E0-84F5-74F49C038B3E}" srcOrd="0" destOrd="0" presId="urn:microsoft.com/office/officeart/2005/8/layout/hierarchy2"/>
    <dgm:cxn modelId="{8EAAE89E-C2F3-4E66-949B-C286D50D185D}" type="presParOf" srcId="{5E99AE64-4EAD-49E0-84F5-74F49C038B3E}" destId="{84F1F3A6-DBB9-4C93-9F4F-55308831E608}" srcOrd="0" destOrd="0" presId="urn:microsoft.com/office/officeart/2005/8/layout/hierarchy2"/>
    <dgm:cxn modelId="{25AA844E-78E8-44B9-AD0C-84AC45624794}" type="presParOf" srcId="{5E99AE64-4EAD-49E0-84F5-74F49C038B3E}" destId="{066A00D8-C534-4623-AF49-BE8C2F9403BB}" srcOrd="1" destOrd="0" presId="urn:microsoft.com/office/officeart/2005/8/layout/hierarchy2"/>
    <dgm:cxn modelId="{DC2CFD57-B9F4-41D4-BC72-9615B57D1832}" type="presParOf" srcId="{066A00D8-C534-4623-AF49-BE8C2F9403BB}" destId="{19FEF113-2DA2-4D92-82C8-4F2C5EE3308E}" srcOrd="0" destOrd="0" presId="urn:microsoft.com/office/officeart/2005/8/layout/hierarchy2"/>
    <dgm:cxn modelId="{DF9212FB-F70A-4BC7-9FDE-3F222F4DE1F6}" type="presParOf" srcId="{19FEF113-2DA2-4D92-82C8-4F2C5EE3308E}" destId="{D214DF4E-F283-4781-B1B8-5E11A6099DED}" srcOrd="0" destOrd="0" presId="urn:microsoft.com/office/officeart/2005/8/layout/hierarchy2"/>
    <dgm:cxn modelId="{BC01AC13-23F7-4FA6-A183-23D594534130}" type="presParOf" srcId="{066A00D8-C534-4623-AF49-BE8C2F9403BB}" destId="{5BA520CA-07DB-4649-9D60-66AD679D0A52}" srcOrd="1" destOrd="0" presId="urn:microsoft.com/office/officeart/2005/8/layout/hierarchy2"/>
    <dgm:cxn modelId="{7936FF43-8C06-4014-96CC-57544DC6878E}" type="presParOf" srcId="{5BA520CA-07DB-4649-9D60-66AD679D0A52}" destId="{4465734E-12C9-4644-AB51-DAA8B899C369}" srcOrd="0" destOrd="0" presId="urn:microsoft.com/office/officeart/2005/8/layout/hierarchy2"/>
    <dgm:cxn modelId="{A29B0DE5-3801-4214-9B27-62D195ABE93D}" type="presParOf" srcId="{5BA520CA-07DB-4649-9D60-66AD679D0A52}" destId="{2ACC64F4-4867-41BC-93E5-B80E0FDF3710}" srcOrd="1" destOrd="0" presId="urn:microsoft.com/office/officeart/2005/8/layout/hierarchy2"/>
    <dgm:cxn modelId="{4694D059-8CA2-4402-95B8-5935A26AFE7A}" type="presParOf" srcId="{2ACC64F4-4867-41BC-93E5-B80E0FDF3710}" destId="{2EBEFA78-8E7B-4383-90C3-AAC2EC177C58}" srcOrd="0" destOrd="0" presId="urn:microsoft.com/office/officeart/2005/8/layout/hierarchy2"/>
    <dgm:cxn modelId="{6B8FE8EE-B67B-4A11-B640-408D8F635083}" type="presParOf" srcId="{2EBEFA78-8E7B-4383-90C3-AAC2EC177C58}" destId="{7AB089AB-3B71-4A39-A25A-BDD4C025FB08}" srcOrd="0" destOrd="0" presId="urn:microsoft.com/office/officeart/2005/8/layout/hierarchy2"/>
    <dgm:cxn modelId="{C834BEC8-D14B-4CDF-9F41-B1F4ADA02EB7}" type="presParOf" srcId="{2ACC64F4-4867-41BC-93E5-B80E0FDF3710}" destId="{3F50497F-91CB-4137-AD8D-E181D2711193}" srcOrd="1" destOrd="0" presId="urn:microsoft.com/office/officeart/2005/8/layout/hierarchy2"/>
    <dgm:cxn modelId="{3E2C51C1-E433-4EB6-BEDC-72B15087D44D}" type="presParOf" srcId="{3F50497F-91CB-4137-AD8D-E181D2711193}" destId="{AB12DE19-A00B-4D37-85BB-732E3122B000}" srcOrd="0" destOrd="0" presId="urn:microsoft.com/office/officeart/2005/8/layout/hierarchy2"/>
    <dgm:cxn modelId="{8EC987C8-E562-4B27-BD2B-0FB36E04512F}" type="presParOf" srcId="{3F50497F-91CB-4137-AD8D-E181D2711193}" destId="{0464D140-BB69-4F6C-BB34-6C2FF1CE465E}" srcOrd="1" destOrd="0" presId="urn:microsoft.com/office/officeart/2005/8/layout/hierarchy2"/>
    <dgm:cxn modelId="{303DDFF7-F514-4009-BC93-98FF38BD0B23}" type="presParOf" srcId="{2ACC64F4-4867-41BC-93E5-B80E0FDF3710}" destId="{9E29A30E-7324-4FA4-991E-0ACD2CF54C84}" srcOrd="2" destOrd="0" presId="urn:microsoft.com/office/officeart/2005/8/layout/hierarchy2"/>
    <dgm:cxn modelId="{2323E0C0-B105-4C80-9072-3C161F6BCD30}" type="presParOf" srcId="{9E29A30E-7324-4FA4-991E-0ACD2CF54C84}" destId="{63DCA10D-3D3A-4C48-BAAF-ED662D2DB76F}" srcOrd="0" destOrd="0" presId="urn:microsoft.com/office/officeart/2005/8/layout/hierarchy2"/>
    <dgm:cxn modelId="{54827560-6E3D-4280-B86A-D03F5583486E}" type="presParOf" srcId="{2ACC64F4-4867-41BC-93E5-B80E0FDF3710}" destId="{53302D12-44CF-4F93-A9EC-BBB68B5228BF}" srcOrd="3" destOrd="0" presId="urn:microsoft.com/office/officeart/2005/8/layout/hierarchy2"/>
    <dgm:cxn modelId="{BD162FA2-AC63-4F62-9BDA-E11A5459246E}" type="presParOf" srcId="{53302D12-44CF-4F93-A9EC-BBB68B5228BF}" destId="{A0181FB1-A766-4584-8B11-3186E76F63A1}" srcOrd="0" destOrd="0" presId="urn:microsoft.com/office/officeart/2005/8/layout/hierarchy2"/>
    <dgm:cxn modelId="{44482066-94E4-4BB8-BAA2-167D1633E65F}" type="presParOf" srcId="{53302D12-44CF-4F93-A9EC-BBB68B5228BF}" destId="{C86FB641-7A36-46CD-AFA6-90D280D15CFF}" srcOrd="1" destOrd="0" presId="urn:microsoft.com/office/officeart/2005/8/layout/hierarchy2"/>
    <dgm:cxn modelId="{72121FF5-D0EC-48D0-80C3-167715764BEB}" type="presParOf" srcId="{066A00D8-C534-4623-AF49-BE8C2F9403BB}" destId="{2396E037-B22F-4B4F-AEEF-2362C4C2AAA9}" srcOrd="2" destOrd="0" presId="urn:microsoft.com/office/officeart/2005/8/layout/hierarchy2"/>
    <dgm:cxn modelId="{EBEF3B2B-4F94-409D-BDD4-324DDC4DAC0D}" type="presParOf" srcId="{2396E037-B22F-4B4F-AEEF-2362C4C2AAA9}" destId="{5EDE1314-954D-4290-92E2-E29C15395B96}" srcOrd="0" destOrd="0" presId="urn:microsoft.com/office/officeart/2005/8/layout/hierarchy2"/>
    <dgm:cxn modelId="{8923ED68-625B-433C-8D86-E53266736E4B}" type="presParOf" srcId="{066A00D8-C534-4623-AF49-BE8C2F9403BB}" destId="{D42A9A5A-C11B-4414-9B09-32312FB32A26}" srcOrd="3" destOrd="0" presId="urn:microsoft.com/office/officeart/2005/8/layout/hierarchy2"/>
    <dgm:cxn modelId="{ADD62280-DEE5-4541-A932-42AD406CD9E6}" type="presParOf" srcId="{D42A9A5A-C11B-4414-9B09-32312FB32A26}" destId="{AF1E87F2-E064-4239-A9EE-0BC02974F146}" srcOrd="0" destOrd="0" presId="urn:microsoft.com/office/officeart/2005/8/layout/hierarchy2"/>
    <dgm:cxn modelId="{1C505CDA-1CF1-43D5-82A5-9F7C78CF64AB}" type="presParOf" srcId="{D42A9A5A-C11B-4414-9B09-32312FB32A26}" destId="{76FC0E0B-EE99-4560-B416-21E01D892CEC}" srcOrd="1" destOrd="0" presId="urn:microsoft.com/office/officeart/2005/8/layout/hierarchy2"/>
    <dgm:cxn modelId="{FC342419-A9DB-44BA-9613-B3FE4CAD4694}" type="presParOf" srcId="{76FC0E0B-EE99-4560-B416-21E01D892CEC}" destId="{6060516B-3C4D-4397-B749-73929A98396E}" srcOrd="0" destOrd="0" presId="urn:microsoft.com/office/officeart/2005/8/layout/hierarchy2"/>
    <dgm:cxn modelId="{2B6C91A3-148B-4CD5-9DCD-510FF6784243}" type="presParOf" srcId="{6060516B-3C4D-4397-B749-73929A98396E}" destId="{4B03E61D-BA3A-4F23-997A-3D4904C7F379}" srcOrd="0" destOrd="0" presId="urn:microsoft.com/office/officeart/2005/8/layout/hierarchy2"/>
    <dgm:cxn modelId="{6FF8D107-320C-44F4-8E64-66CB0294D62B}" type="presParOf" srcId="{76FC0E0B-EE99-4560-B416-21E01D892CEC}" destId="{06D70685-B340-43AB-9D28-01048BA78E66}" srcOrd="1" destOrd="0" presId="urn:microsoft.com/office/officeart/2005/8/layout/hierarchy2"/>
    <dgm:cxn modelId="{029730C6-9CBC-43B6-8D19-E0281813F080}" type="presParOf" srcId="{06D70685-B340-43AB-9D28-01048BA78E66}" destId="{2A1FA362-73C6-4330-832B-81BE0F83288A}" srcOrd="0" destOrd="0" presId="urn:microsoft.com/office/officeart/2005/8/layout/hierarchy2"/>
    <dgm:cxn modelId="{90140D05-F0CC-4E98-A6A1-4DCEB52AC788}" type="presParOf" srcId="{06D70685-B340-43AB-9D28-01048BA78E66}" destId="{6BA78422-873D-483D-B4B7-FC532323D0EF}" srcOrd="1" destOrd="0" presId="urn:microsoft.com/office/officeart/2005/8/layout/hierarchy2"/>
    <dgm:cxn modelId="{DF6445E3-22FC-4130-85FB-477B514B3DFE}" type="presParOf" srcId="{066A00D8-C534-4623-AF49-BE8C2F9403BB}" destId="{9B8F6467-A190-4BFA-95C7-1444AD97CB9E}" srcOrd="4" destOrd="0" presId="urn:microsoft.com/office/officeart/2005/8/layout/hierarchy2"/>
    <dgm:cxn modelId="{F6C417D9-255F-4993-B883-7AA280AA0DC1}" type="presParOf" srcId="{9B8F6467-A190-4BFA-95C7-1444AD97CB9E}" destId="{2FEF08A9-17C1-4147-86E7-4586C9A53F2C}" srcOrd="0" destOrd="0" presId="urn:microsoft.com/office/officeart/2005/8/layout/hierarchy2"/>
    <dgm:cxn modelId="{51B2192E-5AD6-449C-9913-3350B0E88DA1}" type="presParOf" srcId="{066A00D8-C534-4623-AF49-BE8C2F9403BB}" destId="{9D1F10A4-9B2B-4204-B83F-E53F780BF3EA}" srcOrd="5" destOrd="0" presId="urn:microsoft.com/office/officeart/2005/8/layout/hierarchy2"/>
    <dgm:cxn modelId="{572B3608-E420-49C1-A0CC-0350973871AC}" type="presParOf" srcId="{9D1F10A4-9B2B-4204-B83F-E53F780BF3EA}" destId="{F8F0013F-2D94-4983-989D-C8642496A6B4}" srcOrd="0" destOrd="0" presId="urn:microsoft.com/office/officeart/2005/8/layout/hierarchy2"/>
    <dgm:cxn modelId="{90D4DD20-554B-426A-9865-E4DC0EB8605E}" type="presParOf" srcId="{9D1F10A4-9B2B-4204-B83F-E53F780BF3EA}" destId="{8B1508F8-D0AF-4DD7-8759-D6AE85EFDCF6}" srcOrd="1" destOrd="0" presId="urn:microsoft.com/office/officeart/2005/8/layout/hierarchy2"/>
    <dgm:cxn modelId="{91CF8E85-2A40-45E8-904E-06D3FDEF26C6}" type="presParOf" srcId="{8B1508F8-D0AF-4DD7-8759-D6AE85EFDCF6}" destId="{45732049-53BD-4683-A1C4-ADF9C0A00800}" srcOrd="0" destOrd="0" presId="urn:microsoft.com/office/officeart/2005/8/layout/hierarchy2"/>
    <dgm:cxn modelId="{5B1BD2B0-1093-459B-9AD3-06F768621798}" type="presParOf" srcId="{45732049-53BD-4683-A1C4-ADF9C0A00800}" destId="{24D5BD4A-AFAF-4147-87C8-36E27CABC8D7}" srcOrd="0" destOrd="0" presId="urn:microsoft.com/office/officeart/2005/8/layout/hierarchy2"/>
    <dgm:cxn modelId="{041D6625-EA4F-4EE5-81D9-77B7F0B18605}" type="presParOf" srcId="{8B1508F8-D0AF-4DD7-8759-D6AE85EFDCF6}" destId="{6332D262-68E7-4486-A893-F2FC57979036}" srcOrd="1" destOrd="0" presId="urn:microsoft.com/office/officeart/2005/8/layout/hierarchy2"/>
    <dgm:cxn modelId="{2F1375BA-903E-4FAF-9442-95A9C4BD1D0A}" type="presParOf" srcId="{6332D262-68E7-4486-A893-F2FC57979036}" destId="{F1A7610B-EB50-46FD-A4A1-616F75AE45EE}" srcOrd="0" destOrd="0" presId="urn:microsoft.com/office/officeart/2005/8/layout/hierarchy2"/>
    <dgm:cxn modelId="{CB91D42E-4B50-4F83-A921-5E42A606AD03}" type="presParOf" srcId="{6332D262-68E7-4486-A893-F2FC57979036}" destId="{2B00D60D-CD07-4058-AE0C-F927C8B98F9E}" srcOrd="1" destOrd="0" presId="urn:microsoft.com/office/officeart/2005/8/layout/hierarchy2"/>
    <dgm:cxn modelId="{F47F7488-2065-4188-8F75-78D4C9A7127A}" type="presParOf" srcId="{8B1508F8-D0AF-4DD7-8759-D6AE85EFDCF6}" destId="{5965AC5F-214C-4660-BC9B-5CF95460399D}" srcOrd="2" destOrd="0" presId="urn:microsoft.com/office/officeart/2005/8/layout/hierarchy2"/>
    <dgm:cxn modelId="{66D9B71A-8B8A-4E0A-B3B5-DE5EC0922597}" type="presParOf" srcId="{5965AC5F-214C-4660-BC9B-5CF95460399D}" destId="{F3129143-4C36-4F3C-B3FB-94FAA77DF45A}" srcOrd="0" destOrd="0" presId="urn:microsoft.com/office/officeart/2005/8/layout/hierarchy2"/>
    <dgm:cxn modelId="{1D4CA0C0-6D1F-412C-962C-CA86255E64CB}" type="presParOf" srcId="{8B1508F8-D0AF-4DD7-8759-D6AE85EFDCF6}" destId="{C2D0E626-A4A7-473D-B467-4D7E4A631EA8}" srcOrd="3" destOrd="0" presId="urn:microsoft.com/office/officeart/2005/8/layout/hierarchy2"/>
    <dgm:cxn modelId="{BA3B89C1-D6B9-4F67-AE99-051CD0A98B23}" type="presParOf" srcId="{C2D0E626-A4A7-473D-B467-4D7E4A631EA8}" destId="{6247959B-5858-4AA5-AB0E-F5D01414C094}" srcOrd="0" destOrd="0" presId="urn:microsoft.com/office/officeart/2005/8/layout/hierarchy2"/>
    <dgm:cxn modelId="{51282384-BD91-4FEF-A379-901545FDEBF0}" type="presParOf" srcId="{C2D0E626-A4A7-473D-B467-4D7E4A631EA8}" destId="{519DA629-0DE4-4EAC-B034-AE0CB6818832}" srcOrd="1" destOrd="0" presId="urn:microsoft.com/office/officeart/2005/8/layout/hierarchy2"/>
  </dgm:cxnLst>
  <dgm:bg/>
  <dgm:whole/>
</dgm:dataModel>
</file>

<file path=ppt/diagrams/data7.xml><?xml version="1.0" encoding="utf-8"?>
<dgm:dataModel xmlns:dgm="http://schemas.openxmlformats.org/drawingml/2006/diagram" xmlns:a="http://schemas.openxmlformats.org/drawingml/2006/main">
  <dgm:ptLst>
    <dgm:pt modelId="{D985AAAA-B4E4-42AF-8DEF-B18778DA2A2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l-GR"/>
        </a:p>
      </dgm:t>
    </dgm:pt>
    <dgm:pt modelId="{3CBF68A2-4DF2-4527-BFA0-2211B50CEE09}">
      <dgm:prSet phldrT="[Κείμενο]"/>
      <dgm:spPr/>
      <dgm:t>
        <a:bodyPr/>
        <a:lstStyle/>
        <a:p>
          <a:r>
            <a:rPr lang="el-GR" u="none" dirty="0" smtClean="0"/>
            <a:t>- Μετατρέπει την προβιταμίνη </a:t>
          </a:r>
          <a:r>
            <a:rPr lang="en-US" u="none" dirty="0" smtClean="0"/>
            <a:t>D</a:t>
          </a:r>
          <a:r>
            <a:rPr lang="el-GR" u="none" dirty="0" smtClean="0"/>
            <a:t>, που υπάρχει στις τροφές, σε βιταμίνη </a:t>
          </a:r>
          <a:r>
            <a:rPr lang="en-US" u="none" dirty="0" smtClean="0"/>
            <a:t>D</a:t>
          </a:r>
          <a:r>
            <a:rPr lang="el-GR" u="none" dirty="0" smtClean="0"/>
            <a:t>.</a:t>
          </a:r>
        </a:p>
        <a:p>
          <a:r>
            <a:rPr lang="el-GR" u="none" dirty="0" smtClean="0"/>
            <a:t>- Βοηθά την ανάπτυξη κατά την παιδική ηλικία και την αποφυγή εμφάνισης ραχίτιδας.</a:t>
          </a:r>
        </a:p>
        <a:p>
          <a:r>
            <a:rPr lang="el-GR" u="none" dirty="0" smtClean="0"/>
            <a:t>- Βοηθά στην επούλωση των τραυμάτων και αυξάνει την άμυνα του οργανισμού.</a:t>
          </a:r>
        </a:p>
        <a:p>
          <a:r>
            <a:rPr lang="el-GR" u="none" dirty="0" smtClean="0"/>
            <a:t>- Έχει καταστρεπτική δράση στους ιούς και στα βακτήρια και γι’ αυτό χρησιμοποιείται για την αποστείρωση χώρων.</a:t>
          </a:r>
        </a:p>
        <a:p>
          <a:r>
            <a:rPr lang="el-GR" dirty="0" smtClean="0"/>
            <a:t>- Βοηθά στην παραγωγή μελανίνης, η οποία δρα προστατευτικά στο δέρμα από τους κινδύνους που δημιουργεί η υπεριώδης και η υπέρυθρη ακτινοβολία</a:t>
          </a:r>
          <a:endParaRPr lang="el-GR" dirty="0"/>
        </a:p>
      </dgm:t>
    </dgm:pt>
    <dgm:pt modelId="{CEEDA12C-5AAC-4904-98DE-82326A1D7A4D}" type="parTrans" cxnId="{371BD6C6-5F9C-463F-A6E3-9C3ABC7874C6}">
      <dgm:prSet/>
      <dgm:spPr/>
      <dgm:t>
        <a:bodyPr/>
        <a:lstStyle/>
        <a:p>
          <a:endParaRPr lang="el-GR"/>
        </a:p>
      </dgm:t>
    </dgm:pt>
    <dgm:pt modelId="{C46B2BA7-7794-4B77-9981-2C329F0BF901}" type="sibTrans" cxnId="{371BD6C6-5F9C-463F-A6E3-9C3ABC7874C6}">
      <dgm:prSet/>
      <dgm:spPr/>
      <dgm:t>
        <a:bodyPr/>
        <a:lstStyle/>
        <a:p>
          <a:endParaRPr lang="el-GR"/>
        </a:p>
      </dgm:t>
    </dgm:pt>
    <dgm:pt modelId="{2695E397-8A1D-4917-8E82-A3FBC4EBDEFC}">
      <dgm:prSet phldrT="[Κείμενο]"/>
      <dgm:spPr/>
      <dgm:t>
        <a:bodyPr/>
        <a:lstStyle/>
        <a:p>
          <a:r>
            <a:rPr lang="el-GR" dirty="0" smtClean="0"/>
            <a:t>- Βλαπτική επίδραση στο δέρμα. </a:t>
          </a:r>
        </a:p>
        <a:p>
          <a:r>
            <a:rPr lang="el-GR" dirty="0" smtClean="0"/>
            <a:t>- Δημιουργεί εγκαύματα</a:t>
          </a:r>
        </a:p>
        <a:p>
          <a:r>
            <a:rPr lang="el-GR" dirty="0" smtClean="0"/>
            <a:t>- Ερεθισμός στα μάτια</a:t>
          </a:r>
        </a:p>
        <a:p>
          <a:r>
            <a:rPr lang="el-GR" dirty="0" smtClean="0"/>
            <a:t>- Καρκίνος.</a:t>
          </a:r>
          <a:endParaRPr lang="el-GR" dirty="0"/>
        </a:p>
      </dgm:t>
    </dgm:pt>
    <dgm:pt modelId="{92DB00B7-F1CA-4409-A1BE-66700A066880}" type="parTrans" cxnId="{F575EEBF-A44B-4DCB-A28B-77C989CE848A}">
      <dgm:prSet/>
      <dgm:spPr/>
      <dgm:t>
        <a:bodyPr/>
        <a:lstStyle/>
        <a:p>
          <a:endParaRPr lang="el-GR"/>
        </a:p>
      </dgm:t>
    </dgm:pt>
    <dgm:pt modelId="{734A4EDC-9C28-4ED1-B0DF-32B09DC93BC1}" type="sibTrans" cxnId="{F575EEBF-A44B-4DCB-A28B-77C989CE848A}">
      <dgm:prSet/>
      <dgm:spPr/>
      <dgm:t>
        <a:bodyPr/>
        <a:lstStyle/>
        <a:p>
          <a:endParaRPr lang="el-GR"/>
        </a:p>
      </dgm:t>
    </dgm:pt>
    <dgm:pt modelId="{F216DEF2-579E-4834-9F27-7DE0EE01B736}" type="pres">
      <dgm:prSet presAssocID="{D985AAAA-B4E4-42AF-8DEF-B18778DA2A2B}" presName="compositeShape" presStyleCnt="0">
        <dgm:presLayoutVars>
          <dgm:chMax val="2"/>
          <dgm:dir/>
          <dgm:resizeHandles val="exact"/>
        </dgm:presLayoutVars>
      </dgm:prSet>
      <dgm:spPr/>
      <dgm:t>
        <a:bodyPr/>
        <a:lstStyle/>
        <a:p>
          <a:endParaRPr lang="el-GR"/>
        </a:p>
      </dgm:t>
    </dgm:pt>
    <dgm:pt modelId="{43CD26A8-9503-4C72-A54D-211617C45CF5}" type="pres">
      <dgm:prSet presAssocID="{3CBF68A2-4DF2-4527-BFA0-2211B50CEE09}" presName="upArrow" presStyleLbl="node1" presStyleIdx="0" presStyleCnt="2" custScaleX="71173" custScaleY="82483" custLinFactNeighborX="2095" custLinFactNeighborY="-117"/>
      <dgm:spPr>
        <a:solidFill>
          <a:srgbClr val="00B050"/>
        </a:solidFill>
      </dgm:spPr>
    </dgm:pt>
    <dgm:pt modelId="{FC6165A1-E692-4572-9656-47CAEE7EBE3A}" type="pres">
      <dgm:prSet presAssocID="{3CBF68A2-4DF2-4527-BFA0-2211B50CEE09}" presName="upArrowText" presStyleLbl="revTx" presStyleIdx="0" presStyleCnt="2" custScaleX="113515" custScaleY="120265" custLinFactNeighborX="8493" custLinFactNeighborY="6825">
        <dgm:presLayoutVars>
          <dgm:chMax val="0"/>
          <dgm:bulletEnabled val="1"/>
        </dgm:presLayoutVars>
      </dgm:prSet>
      <dgm:spPr/>
      <dgm:t>
        <a:bodyPr/>
        <a:lstStyle/>
        <a:p>
          <a:endParaRPr lang="el-GR"/>
        </a:p>
      </dgm:t>
    </dgm:pt>
    <dgm:pt modelId="{9B924137-31E7-4A38-8C74-2DB639843111}" type="pres">
      <dgm:prSet presAssocID="{2695E397-8A1D-4917-8E82-A3FBC4EBDEFC}" presName="downArrow" presStyleLbl="node1" presStyleIdx="1" presStyleCnt="2" custScaleX="78196" custScaleY="72234" custLinFactNeighborX="1912" custLinFactNeighborY="0"/>
      <dgm:spPr>
        <a:solidFill>
          <a:srgbClr val="FF0000"/>
        </a:solidFill>
      </dgm:spPr>
    </dgm:pt>
    <dgm:pt modelId="{1704AE4C-D961-4256-9146-258794B9BB10}" type="pres">
      <dgm:prSet presAssocID="{2695E397-8A1D-4917-8E82-A3FBC4EBDEFC}" presName="downArrowText" presStyleLbl="revTx" presStyleIdx="1" presStyleCnt="2">
        <dgm:presLayoutVars>
          <dgm:chMax val="0"/>
          <dgm:bulletEnabled val="1"/>
        </dgm:presLayoutVars>
      </dgm:prSet>
      <dgm:spPr/>
      <dgm:t>
        <a:bodyPr/>
        <a:lstStyle/>
        <a:p>
          <a:endParaRPr lang="el-GR"/>
        </a:p>
      </dgm:t>
    </dgm:pt>
  </dgm:ptLst>
  <dgm:cxnLst>
    <dgm:cxn modelId="{418B0A06-4CED-4725-8BE8-F09E234F43A3}" type="presOf" srcId="{D985AAAA-B4E4-42AF-8DEF-B18778DA2A2B}" destId="{F216DEF2-579E-4834-9F27-7DE0EE01B736}" srcOrd="0" destOrd="0" presId="urn:microsoft.com/office/officeart/2005/8/layout/arrow4"/>
    <dgm:cxn modelId="{94A98113-6846-4E27-9748-AA0D69533FEA}" type="presOf" srcId="{2695E397-8A1D-4917-8E82-A3FBC4EBDEFC}" destId="{1704AE4C-D961-4256-9146-258794B9BB10}" srcOrd="0" destOrd="0" presId="urn:microsoft.com/office/officeart/2005/8/layout/arrow4"/>
    <dgm:cxn modelId="{40377DB0-D94D-4750-B4D8-6310920A7146}" type="presOf" srcId="{3CBF68A2-4DF2-4527-BFA0-2211B50CEE09}" destId="{FC6165A1-E692-4572-9656-47CAEE7EBE3A}" srcOrd="0" destOrd="0" presId="urn:microsoft.com/office/officeart/2005/8/layout/arrow4"/>
    <dgm:cxn modelId="{371BD6C6-5F9C-463F-A6E3-9C3ABC7874C6}" srcId="{D985AAAA-B4E4-42AF-8DEF-B18778DA2A2B}" destId="{3CBF68A2-4DF2-4527-BFA0-2211B50CEE09}" srcOrd="0" destOrd="0" parTransId="{CEEDA12C-5AAC-4904-98DE-82326A1D7A4D}" sibTransId="{C46B2BA7-7794-4B77-9981-2C329F0BF901}"/>
    <dgm:cxn modelId="{F575EEBF-A44B-4DCB-A28B-77C989CE848A}" srcId="{D985AAAA-B4E4-42AF-8DEF-B18778DA2A2B}" destId="{2695E397-8A1D-4917-8E82-A3FBC4EBDEFC}" srcOrd="1" destOrd="0" parTransId="{92DB00B7-F1CA-4409-A1BE-66700A066880}" sibTransId="{734A4EDC-9C28-4ED1-B0DF-32B09DC93BC1}"/>
    <dgm:cxn modelId="{3B2D3BA0-E184-4E5F-840D-9C819A67D4DE}" type="presParOf" srcId="{F216DEF2-579E-4834-9F27-7DE0EE01B736}" destId="{43CD26A8-9503-4C72-A54D-211617C45CF5}" srcOrd="0" destOrd="0" presId="urn:microsoft.com/office/officeart/2005/8/layout/arrow4"/>
    <dgm:cxn modelId="{F46A6265-4B8B-4979-B3E1-823B7343568F}" type="presParOf" srcId="{F216DEF2-579E-4834-9F27-7DE0EE01B736}" destId="{FC6165A1-E692-4572-9656-47CAEE7EBE3A}" srcOrd="1" destOrd="0" presId="urn:microsoft.com/office/officeart/2005/8/layout/arrow4"/>
    <dgm:cxn modelId="{9F4B7FFA-9660-4AB2-8895-BF051B63365A}" type="presParOf" srcId="{F216DEF2-579E-4834-9F27-7DE0EE01B736}" destId="{9B924137-31E7-4A38-8C74-2DB639843111}" srcOrd="2" destOrd="0" presId="urn:microsoft.com/office/officeart/2005/8/layout/arrow4"/>
    <dgm:cxn modelId="{A39E877D-FAB0-444A-943F-B0BE3F6CD873}" type="presParOf" srcId="{F216DEF2-579E-4834-9F27-7DE0EE01B736}" destId="{1704AE4C-D961-4256-9146-258794B9BB10}" srcOrd="3" destOrd="0" presId="urn:microsoft.com/office/officeart/2005/8/layout/arrow4"/>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F4D14-8B7F-4DED-A969-5E4CFAA9BC7F}" type="datetimeFigureOut">
              <a:rPr lang="el-GR" smtClean="0"/>
              <a:pPr/>
              <a:t>4/4/2022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20092-DA5B-4430-83EB-898E56C7B02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B9820092-DA5B-4430-83EB-898E56C7B024}" type="slidenum">
              <a:rPr lang="el-GR" smtClean="0"/>
              <a:pPr/>
              <a:t>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820092-DA5B-4430-83EB-898E56C7B024}" type="slidenum">
              <a:rPr lang="el-GR" smtClean="0"/>
              <a:pPr/>
              <a:t>146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9820092-DA5B-4430-83EB-898E56C7B024}" type="slidenum">
              <a:rPr lang="el-GR" smtClean="0"/>
              <a:pPr/>
              <a:t>153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2D2A3F9F-93ED-426D-B7C8-7C92AEB0C1C4}" type="datetime1">
              <a:rPr lang="el-GR" smtClean="0"/>
              <a:pPr/>
              <a:t>4/4/2022</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r>
              <a:rPr lang="el-GR" smtClean="0"/>
              <a:t>Παυλίδου Κυριακή             2ο ΕΠΑΛ Πτολεμαΐδας</a:t>
            </a:r>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BDC631B-A5E9-40E1-90B8-A7E479D70E75}" type="datetime1">
              <a:rPr lang="el-GR" smtClean="0"/>
              <a:pPr/>
              <a:t>4/4/2022</a:t>
            </a:fld>
            <a:endParaRPr lang="el-GR"/>
          </a:p>
        </p:txBody>
      </p:sp>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D005440-C42B-4CC5-A963-22E9761222FE}" type="datetime1">
              <a:rPr lang="el-GR" smtClean="0"/>
              <a:pPr/>
              <a:t>4/4/2022</a:t>
            </a:fld>
            <a:endParaRPr lang="el-GR"/>
          </a:p>
        </p:txBody>
      </p:sp>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E61DFBE7-CCD3-4222-A317-FF21A43096EE}" type="datetime1">
              <a:rPr lang="el-GR" smtClean="0"/>
              <a:pPr/>
              <a:t>4/4/2022</a:t>
            </a:fld>
            <a:endParaRPr lang="el-GR"/>
          </a:p>
        </p:txBody>
      </p:sp>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753BEBA-D86E-45BB-812C-F80F4B87629E}" type="datetime1">
              <a:rPr lang="el-GR" smtClean="0"/>
              <a:pPr/>
              <a:t>4/4/2022</a:t>
            </a:fld>
            <a:endParaRPr lang="el-GR"/>
          </a:p>
        </p:txBody>
      </p:sp>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CE934CD-3E77-4F26-9194-D86FD6CC1F60}" type="datetime1">
              <a:rPr lang="el-GR" smtClean="0"/>
              <a:pPr/>
              <a:t>4/4/2022</a:t>
            </a:fld>
            <a:endParaRPr lang="el-GR"/>
          </a:p>
        </p:txBody>
      </p:sp>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D142ACD1-233B-4DCE-92CE-AC5B71A800A2}" type="datetime1">
              <a:rPr lang="el-GR" smtClean="0"/>
              <a:pPr/>
              <a:t>4/4/2022</a:t>
            </a:fld>
            <a:endParaRPr lang="el-GR"/>
          </a:p>
        </p:txBody>
      </p:sp>
      <p:sp>
        <p:nvSpPr>
          <p:cNvPr id="27" name="26 - Θέση αριθμού διαφάνειας"/>
          <p:cNvSpPr>
            <a:spLocks noGrp="1"/>
          </p:cNvSpPr>
          <p:nvPr>
            <p:ph type="sldNum" sz="quarter" idx="11"/>
          </p:nvPr>
        </p:nvSpPr>
        <p:spPr/>
        <p:txBody>
          <a:bodyPr rtlCol="0"/>
          <a:lstStyle/>
          <a:p>
            <a:fld id="{D3F1D1C4-C2D9-4231-9FB2-B2D9D97AA41D}" type="slidenum">
              <a:rPr lang="el-GR" smtClean="0"/>
              <a:pPr/>
              <a:t>‹#›</a:t>
            </a:fld>
            <a:endParaRPr lang="el-GR"/>
          </a:p>
        </p:txBody>
      </p:sp>
      <p:sp>
        <p:nvSpPr>
          <p:cNvPr id="28" name="27 - Θέση υποσέλιδου"/>
          <p:cNvSpPr>
            <a:spLocks noGrp="1"/>
          </p:cNvSpPr>
          <p:nvPr>
            <p:ph type="ftr" sz="quarter" idx="12"/>
          </p:nvPr>
        </p:nvSpPr>
        <p:spPr/>
        <p:txBody>
          <a:bodyPr rtlCol="0"/>
          <a:lstStyle/>
          <a:p>
            <a:r>
              <a:rPr lang="el-GR" smtClean="0"/>
              <a:t>Παυλίδου Κυριακή             2ο ΕΠΑΛ Πτολεμαΐδας</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361280DF-DD94-4AAC-B646-F3EAA4AD7A35}" type="datetime1">
              <a:rPr lang="el-GR" smtClean="0"/>
              <a:pPr/>
              <a:t>4/4/2022</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r>
              <a:rPr lang="el-GR" smtClean="0"/>
              <a:t>Παυλίδου Κυριακή             2ο ΕΠΑΛ Πτολεμαΐδας</a:t>
            </a:r>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F18C7BC-01A0-4F7E-BBBD-77B44AAB4837}" type="datetime1">
              <a:rPr lang="el-GR" smtClean="0"/>
              <a:pPr/>
              <a:t>4/4/2022</a:t>
            </a:fld>
            <a:endParaRPr lang="el-GR"/>
          </a:p>
        </p:txBody>
      </p:sp>
      <p:sp>
        <p:nvSpPr>
          <p:cNvPr id="3" name="2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41E79C8-06DA-4B3D-B303-24FE6BD8EEE6}" type="datetime1">
              <a:rPr lang="el-GR" smtClean="0"/>
              <a:pPr/>
              <a:t>4/4/2022</a:t>
            </a:fld>
            <a:endParaRPr lang="el-GR"/>
          </a:p>
        </p:txBody>
      </p:sp>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000A7F9-BAEA-4F99-BEDC-B3FF5E94EF85}" type="datetime1">
              <a:rPr lang="el-GR" smtClean="0"/>
              <a:pPr/>
              <a:t>4/4/2022</a:t>
            </a:fld>
            <a:endParaRPr lang="el-GR"/>
          </a:p>
        </p:txBody>
      </p:sp>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51704F6-2324-4E5E-82E0-367BA5D7A321}" type="datetime1">
              <a:rPr lang="el-GR" smtClean="0"/>
              <a:pPr/>
              <a:t>4/4/2022</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el-GR" smtClean="0"/>
              <a:t>Παυλίδου Κυριακή             2ο ΕΠΑΛ Πτολεμαΐδας</a:t>
            </a:r>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10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1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932;&#959;%20&#961;&#945;&#948;&#953;&#949;&#957;&#949;&#961;&#947;&#972;%20&#957;&#941;&#966;&#959;&#962;%20&#964;&#959;&#965;%20&#932;&#963;&#941;&#961;&#957;&#959;&#956;&#960;&#953;&#955;%20&#954;&#945;&#953;%20&#960;&#959;&#965;%20&#941;&#966;&#964;&#945;&#963;&#949;.mp4"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docs.google.com/forms/d/1c0YOKcoQpFXQmtixAYBNSQxw8BXjv1ftgHO3c6xr_mY/edit?usp=sharing"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SXOLEIO%20KIKH\&#933;&#915;&#921;&#917;&#921;&#925;&#919;\&#933;&#947;&#953;&#949;&#953;&#957;&#942;%20&#960;&#945;&#961;&#959;&#965;&#963;&#943;&#945;&#963;&#951;\teridona.mp4" TargetMode="External"/></Relationships>
</file>

<file path=ppt/slides/_rels/slide16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17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0.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17.gif"/><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n7RVWKa6Fjk" TargetMode="External"/><Relationship Id="rId2" Type="http://schemas.openxmlformats.org/officeDocument/2006/relationships/hyperlink" Target="https://www.youtube.com/watch?v=cMQXs0MC9K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healthmap.org/covid-1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ho.in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IlsYd_AHiEI"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2" Type="http://schemas.openxmlformats.org/officeDocument/2006/relationships/hyperlink" Target="https://eody.gov.gr/epidimiologika-statistika-dedomena/etisies-epidimiologikes-ekthesei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docs.google.com/forms/d/e/1FAIpQLSfjXjicVOT6f3D1TUM3Gg15493B1S9VtxJWD1iPz7M4ko7H4g/viewform?usp=sf_link"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3.png"/><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934;&#964;&#941;&#961;&#957;&#953;&#963;&#956;&#945;%20&#946;&#943;&#957;&#964;&#949;&#959;.mp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The%20Story%20of%20Cholera%20cropped.mp4"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cough.mp4"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ideo" Target="file:///C:\SXOLEIO%20KIKH\videos\&#933;&#915;&#921;&#917;&#921;&#925;&#919;\The%20Story%20of%20Coronavirus.mp4"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22.png"/><Relationship Id="rId4" Type="http://schemas.openxmlformats.org/officeDocument/2006/relationships/image" Target="../media/image50.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Υγιεινή</a:t>
            </a:r>
            <a:endParaRPr lang="el-GR" dirty="0"/>
          </a:p>
        </p:txBody>
      </p:sp>
      <p:sp>
        <p:nvSpPr>
          <p:cNvPr id="3" name="2 - Υπότιτλος"/>
          <p:cNvSpPr>
            <a:spLocks noGrp="1"/>
          </p:cNvSpPr>
          <p:nvPr>
            <p:ph type="subTitle" idx="1"/>
          </p:nvPr>
        </p:nvSpPr>
        <p:spPr/>
        <p:txBody>
          <a:bodyPr/>
          <a:lstStyle/>
          <a:p>
            <a:r>
              <a:rPr lang="el-GR" dirty="0" smtClean="0"/>
              <a:t>Παυλίδου Κυριακή</a:t>
            </a:r>
          </a:p>
          <a:p>
            <a:r>
              <a:rPr lang="el-GR" dirty="0" smtClean="0"/>
              <a:t>2</a:t>
            </a:r>
            <a:r>
              <a:rPr lang="el-GR" baseline="30000" dirty="0" smtClean="0"/>
              <a:t>ο</a:t>
            </a:r>
            <a:r>
              <a:rPr lang="el-GR" dirty="0" smtClean="0"/>
              <a:t> ΕΠΑΛ Πτολεμαΐδας</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Ατομική υγιεινή</a:t>
            </a:r>
            <a:endParaRPr lang="el-GR" dirty="0"/>
          </a:p>
        </p:txBody>
      </p:sp>
      <p:sp>
        <p:nvSpPr>
          <p:cNvPr id="3" name="2 - Θέση περιεχομένου"/>
          <p:cNvSpPr>
            <a:spLocks noGrp="1"/>
          </p:cNvSpPr>
          <p:nvPr>
            <p:ph idx="1"/>
          </p:nvPr>
        </p:nvSpPr>
        <p:spPr/>
        <p:txBody>
          <a:bodyPr/>
          <a:lstStyle/>
          <a:p>
            <a:r>
              <a:rPr lang="el-GR" dirty="0" smtClean="0"/>
              <a:t>Είναι ο κλάδος της υγιεινής που ασχολείται με τους παράγοντες, οι οποίοι επιδρούν στην υγεία του ατόμου και διατυπώνει αρχές με σκοπό να εφαρμοστούν </a:t>
            </a:r>
            <a:r>
              <a:rPr lang="el-GR" dirty="0" smtClean="0">
                <a:solidFill>
                  <a:srgbClr val="FF0000"/>
                </a:solidFill>
              </a:rPr>
              <a:t>από το άτομο</a:t>
            </a:r>
            <a:r>
              <a:rPr lang="el-GR" dirty="0" smtClean="0"/>
              <a:t>, ώστε να υπάρξει πρόληψη, διατήρηση και προαγωγή της.</a:t>
            </a:r>
          </a:p>
          <a:p>
            <a:endParaRPr lang="el-GR" dirty="0" smtClean="0"/>
          </a:p>
          <a:p>
            <a:r>
              <a:rPr lang="el-GR" dirty="0" smtClean="0"/>
              <a:t>Σύνολο μέσων και πρακτικών</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Προληπτικά μέτρα </a:t>
            </a:r>
            <a:r>
              <a:rPr lang="en-US" dirty="0" smtClean="0"/>
              <a:t/>
            </a:r>
            <a:br>
              <a:rPr lang="en-US" dirty="0" smtClean="0"/>
            </a:br>
            <a:r>
              <a:rPr lang="el-GR" dirty="0" smtClean="0"/>
              <a:t>θερμοπληξίας</a:t>
            </a:r>
            <a:endParaRPr lang="el-GR" dirty="0"/>
          </a:p>
        </p:txBody>
      </p:sp>
      <p:sp>
        <p:nvSpPr>
          <p:cNvPr id="3" name="2 - Θέση περιεχομένου"/>
          <p:cNvSpPr>
            <a:spLocks noGrp="1"/>
          </p:cNvSpPr>
          <p:nvPr>
            <p:ph idx="1"/>
          </p:nvPr>
        </p:nvSpPr>
        <p:spPr/>
        <p:txBody>
          <a:bodyPr>
            <a:normAutofit fontScale="92500" lnSpcReduction="20000"/>
          </a:bodyPr>
          <a:lstStyle/>
          <a:p>
            <a:pPr lvl="0"/>
            <a:r>
              <a:rPr lang="el-GR" dirty="0" smtClean="0"/>
              <a:t>Να αποφεύγεται η βαριά σωματική εργασία και το βάδισμα στον ήλιο.</a:t>
            </a:r>
          </a:p>
          <a:p>
            <a:pPr lvl="0"/>
            <a:r>
              <a:rPr lang="el-GR" dirty="0" smtClean="0"/>
              <a:t>Διατροφή</a:t>
            </a:r>
          </a:p>
          <a:p>
            <a:pPr lvl="1"/>
            <a:r>
              <a:rPr lang="el-GR" dirty="0" smtClean="0"/>
              <a:t>Τα γεύματα να είναι μικρά και ελαφρά. </a:t>
            </a:r>
          </a:p>
          <a:p>
            <a:pPr lvl="1"/>
            <a:r>
              <a:rPr lang="el-GR" dirty="0" smtClean="0"/>
              <a:t>Να αποφεύγονται οι λιπαρές τροφές και </a:t>
            </a:r>
          </a:p>
          <a:p>
            <a:pPr lvl="1"/>
            <a:r>
              <a:rPr lang="el-GR" dirty="0" smtClean="0"/>
              <a:t>να προτιμούνται τα φρούτα και τα λαχανικά. </a:t>
            </a:r>
          </a:p>
          <a:p>
            <a:pPr lvl="1"/>
            <a:r>
              <a:rPr lang="el-GR" dirty="0" smtClean="0"/>
              <a:t>Να γίνεται κατανάλωση άφθονου νερού και χυμών φρούτων. </a:t>
            </a:r>
          </a:p>
          <a:p>
            <a:pPr lvl="1"/>
            <a:r>
              <a:rPr lang="el-GR" dirty="0" smtClean="0"/>
              <a:t>Εάν η εφίδρωση είναι μεγάλη, να προστίθεται στο φαγητό επιπλέον αλάτι.</a:t>
            </a:r>
          </a:p>
          <a:p>
            <a:pPr lvl="1"/>
            <a:r>
              <a:rPr lang="el-GR" dirty="0" smtClean="0"/>
              <a:t>Να αποφεύγεται η κατανάλωση οινοπνευματωδών ποτών.</a:t>
            </a:r>
          </a:p>
          <a:p>
            <a:pPr lvl="0"/>
            <a:r>
              <a:rPr lang="el-GR" dirty="0" smtClean="0"/>
              <a:t>.</a:t>
            </a:r>
          </a:p>
          <a:p>
            <a:endParaRPr lang="el-GR" dirty="0"/>
          </a:p>
        </p:txBody>
      </p:sp>
      <p:pic>
        <p:nvPicPr>
          <p:cNvPr id="4" name="3 - Εικόνα" descr="sunburn.png"/>
          <p:cNvPicPr>
            <a:picLocks noChangeAspect="1"/>
          </p:cNvPicPr>
          <p:nvPr/>
        </p:nvPicPr>
        <p:blipFill>
          <a:blip r:embed="rId2"/>
          <a:stretch>
            <a:fillRect/>
          </a:stretch>
        </p:blipFill>
        <p:spPr>
          <a:xfrm>
            <a:off x="6357950" y="571480"/>
            <a:ext cx="2428892" cy="1549465"/>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Προληπτικά μέτρα </a:t>
            </a:r>
            <a:r>
              <a:rPr lang="en-US" dirty="0" smtClean="0"/>
              <a:t/>
            </a:r>
            <a:br>
              <a:rPr lang="en-US" dirty="0" smtClean="0"/>
            </a:br>
            <a:r>
              <a:rPr lang="el-GR" dirty="0" smtClean="0"/>
              <a:t>θερμοπληξίας</a:t>
            </a:r>
            <a:endParaRPr lang="el-GR" dirty="0"/>
          </a:p>
        </p:txBody>
      </p:sp>
      <p:sp>
        <p:nvSpPr>
          <p:cNvPr id="3" name="2 - Θέση περιεχομένου"/>
          <p:cNvSpPr>
            <a:spLocks noGrp="1"/>
          </p:cNvSpPr>
          <p:nvPr>
            <p:ph idx="1"/>
          </p:nvPr>
        </p:nvSpPr>
        <p:spPr/>
        <p:txBody>
          <a:bodyPr/>
          <a:lstStyle/>
          <a:p>
            <a:pPr lvl="0"/>
            <a:r>
              <a:rPr lang="en-US" dirty="0" smtClean="0"/>
              <a:t>T</a:t>
            </a:r>
            <a:r>
              <a:rPr lang="el-GR" dirty="0" smtClean="0"/>
              <a:t>α ενδύματα να είναι ανοικτού χρώματος, ελαφριά, βαμβακερά και άνετα.</a:t>
            </a:r>
          </a:p>
          <a:p>
            <a:pPr lvl="0"/>
            <a:r>
              <a:rPr lang="el-GR" dirty="0" smtClean="0"/>
              <a:t>Να χρησιμοποιούνται καπέλο και γυαλιά ηλίου.</a:t>
            </a:r>
          </a:p>
          <a:p>
            <a:pPr lvl="0"/>
            <a:r>
              <a:rPr lang="el-GR" dirty="0" smtClean="0"/>
              <a:t>Να γίνονται πολλά χλιαρά μπάνια κατά τη διάρκεια της ημέρας.</a:t>
            </a:r>
          </a:p>
          <a:p>
            <a:pPr lvl="0"/>
            <a:r>
              <a:rPr lang="el-GR" dirty="0" smtClean="0"/>
              <a:t>Να αποφεύγονται τα ταξίδια σε ώρες με υψηλή θερμοκρασία.</a:t>
            </a:r>
          </a:p>
          <a:p>
            <a:pPr lvl="0"/>
            <a:r>
              <a:rPr lang="el-GR" dirty="0" smtClean="0"/>
              <a:t>Να δίνεται ιδιαίτερη προσοχή στα βρέφη και στους ηλικιωμένους.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4 - Εικόνα" descr="sunburn.png"/>
          <p:cNvPicPr>
            <a:picLocks noChangeAspect="1"/>
          </p:cNvPicPr>
          <p:nvPr/>
        </p:nvPicPr>
        <p:blipFill>
          <a:blip r:embed="rId2"/>
          <a:stretch>
            <a:fillRect/>
          </a:stretch>
        </p:blipFill>
        <p:spPr>
          <a:xfrm>
            <a:off x="6357950" y="571480"/>
            <a:ext cx="2428892" cy="1549465"/>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Γ. ΥΓΡΑΣΙΑ</a:t>
            </a:r>
            <a:br>
              <a:rPr lang="el-GR" b="1"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Υγρασία είναι το ποσό των υδρατμών σε ένα κυβικό μέτρο αέρα. </a:t>
            </a:r>
          </a:p>
          <a:p>
            <a:r>
              <a:rPr lang="el-GR" dirty="0" smtClean="0"/>
              <a:t>Οι υδρατμοί προέρχονται από την εξάτμιση του νερού που βρίσκεται επάνω στη Γη, κυρίως στη θάλασσα.</a:t>
            </a:r>
          </a:p>
          <a:p>
            <a:r>
              <a:rPr lang="el-GR" dirty="0" smtClean="0"/>
              <a:t>Το ποσό της υγρασίας είναι συνάρτηση της θερμοκρασίας του αέρα. </a:t>
            </a:r>
          </a:p>
          <a:p>
            <a:r>
              <a:rPr lang="el-GR" dirty="0" smtClean="0"/>
              <a:t>Ο θερμός αέρας κατακρατεί μεγαλύτερη ποσότητα υδρατμών.</a:t>
            </a:r>
          </a:p>
          <a:p>
            <a:r>
              <a:rPr lang="el-GR" dirty="0" smtClean="0"/>
              <a:t>Η ύπαρξη των υδρατμών στον ατμοσφαιρικό αέρα είναι απαραίτητη για τη διατήρηση της ζωής.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Δ. ΑΤΜΟΣΦΑΙΡΙΚΗ ΠΙΕΣΗ</a:t>
            </a:r>
            <a:endParaRPr lang="el-GR" dirty="0"/>
          </a:p>
        </p:txBody>
      </p:sp>
      <p:sp>
        <p:nvSpPr>
          <p:cNvPr id="3" name="2 - Θέση περιεχομένου"/>
          <p:cNvSpPr>
            <a:spLocks noGrp="1"/>
          </p:cNvSpPr>
          <p:nvPr>
            <p:ph idx="1"/>
          </p:nvPr>
        </p:nvSpPr>
        <p:spPr/>
        <p:txBody>
          <a:bodyPr/>
          <a:lstStyle/>
          <a:p>
            <a:r>
              <a:rPr lang="el-GR" dirty="0" smtClean="0"/>
              <a:t>Η ατμοσφαιρική πίεση δημιουργείται όταν τα ανώτερα στρώματα της ατμόσφαιρας ασκούν πίεση στα κατώτερα.</a:t>
            </a:r>
          </a:p>
          <a:p>
            <a:r>
              <a:rPr lang="el-GR" dirty="0" smtClean="0"/>
              <a:t>Μετριέται με υδραργυρικά ή μεταλλικά βαρόμετρα.</a:t>
            </a:r>
          </a:p>
          <a:p>
            <a:r>
              <a:rPr lang="el-GR" dirty="0" smtClean="0"/>
              <a:t>Οι απότομες αλλαγές της πίεσης προκαλούν νοσηρές καταστάσεις στον άνθρωπο.</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642918"/>
            <a:ext cx="8229600" cy="1066800"/>
          </a:xfrm>
        </p:spPr>
        <p:txBody>
          <a:bodyPr>
            <a:normAutofit fontScale="90000"/>
          </a:bodyPr>
          <a:lstStyle/>
          <a:p>
            <a:r>
              <a:rPr lang="el-GR" b="1" dirty="0" smtClean="0"/>
              <a:t>Δ. ΑΤΜΟΣΦΑΙΡΙΚΗ ΠΙΕΣΗ</a:t>
            </a:r>
            <a:br>
              <a:rPr lang="el-GR" b="1" dirty="0" smtClean="0"/>
            </a:br>
            <a:endParaRPr lang="el-GR" dirty="0"/>
          </a:p>
        </p:txBody>
      </p:sp>
      <p:pic>
        <p:nvPicPr>
          <p:cNvPr id="14" name="13 - Θέση περιεχομένου" descr="Πίεση.jpg"/>
          <p:cNvPicPr>
            <a:picLocks noGrp="1" noChangeAspect="1"/>
          </p:cNvPicPr>
          <p:nvPr>
            <p:ph idx="1"/>
          </p:nvPr>
        </p:nvPicPr>
        <p:blipFill>
          <a:blip r:embed="rId2"/>
          <a:stretch>
            <a:fillRect/>
          </a:stretch>
        </p:blipFill>
        <p:spPr>
          <a:xfrm>
            <a:off x="857224" y="1275462"/>
            <a:ext cx="7572428" cy="5368248"/>
          </a:xfrm>
        </p:spPr>
      </p:pic>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cxnSp>
        <p:nvCxnSpPr>
          <p:cNvPr id="6" name="5 - Ευθεία γραμμή σύνδεσης"/>
          <p:cNvCxnSpPr/>
          <p:nvPr/>
        </p:nvCxnSpPr>
        <p:spPr>
          <a:xfrm rot="16200000" flipV="1">
            <a:off x="1000100" y="2357430"/>
            <a:ext cx="214314" cy="7143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6 - Ευθεία γραμμή σύνδεσης"/>
          <p:cNvCxnSpPr/>
          <p:nvPr/>
        </p:nvCxnSpPr>
        <p:spPr>
          <a:xfrm rot="5400000" flipH="1" flipV="1">
            <a:off x="1066776" y="2362192"/>
            <a:ext cx="295276" cy="1428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9 - Ευθεία γραμμή σύνδεσης"/>
          <p:cNvCxnSpPr/>
          <p:nvPr/>
        </p:nvCxnSpPr>
        <p:spPr>
          <a:xfrm rot="16200000" flipV="1">
            <a:off x="892943" y="2964653"/>
            <a:ext cx="357190" cy="14287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rot="16200000" flipV="1">
            <a:off x="857224" y="4143380"/>
            <a:ext cx="428628" cy="1428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rot="5400000" flipH="1" flipV="1">
            <a:off x="1035819" y="2964653"/>
            <a:ext cx="428628" cy="2143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rot="5400000" flipH="1" flipV="1">
            <a:off x="1071538" y="4143380"/>
            <a:ext cx="428628" cy="142876"/>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642918"/>
            <a:ext cx="6115064" cy="1066800"/>
          </a:xfrm>
        </p:spPr>
        <p:txBody>
          <a:bodyPr>
            <a:normAutofit fontScale="90000"/>
          </a:bodyPr>
          <a:lstStyle/>
          <a:p>
            <a:r>
              <a:rPr lang="el-GR" dirty="0" smtClean="0"/>
              <a:t>Νόσοι λόγω διαφοράς πίεσης</a:t>
            </a:r>
            <a:endParaRPr lang="el-GR" dirty="0"/>
          </a:p>
        </p:txBody>
      </p:sp>
      <p:sp>
        <p:nvSpPr>
          <p:cNvPr id="3" name="2 - Θέση περιεχομένου"/>
          <p:cNvSpPr>
            <a:spLocks noGrp="1"/>
          </p:cNvSpPr>
          <p:nvPr>
            <p:ph idx="1"/>
          </p:nvPr>
        </p:nvSpPr>
        <p:spPr/>
        <p:txBody>
          <a:bodyPr/>
          <a:lstStyle/>
          <a:p>
            <a:r>
              <a:rPr lang="el-GR" dirty="0" smtClean="0"/>
              <a:t>Νόσος των δυτών (μεγάλη πίεση)</a:t>
            </a:r>
          </a:p>
          <a:p>
            <a:r>
              <a:rPr lang="el-GR" dirty="0" smtClean="0"/>
              <a:t>Νόσος των αεροπόρων(μικρή πίεση)</a:t>
            </a:r>
            <a:endParaRPr lang="el-GR" dirty="0"/>
          </a:p>
        </p:txBody>
      </p:sp>
      <p:pic>
        <p:nvPicPr>
          <p:cNvPr id="4" name="3 - Εικόνα" descr="ΝΟΣΟΣ_ΤΩΝ_ΔΥΤΩΝ.jpg"/>
          <p:cNvPicPr>
            <a:picLocks noChangeAspect="1"/>
          </p:cNvPicPr>
          <p:nvPr/>
        </p:nvPicPr>
        <p:blipFill>
          <a:blip r:embed="rId2"/>
          <a:stretch>
            <a:fillRect/>
          </a:stretch>
        </p:blipFill>
        <p:spPr>
          <a:xfrm>
            <a:off x="6215074" y="642918"/>
            <a:ext cx="2731453" cy="1857388"/>
          </a:xfrm>
          <a:prstGeom prst="rect">
            <a:avLst/>
          </a:prstGeom>
        </p:spPr>
      </p:pic>
      <p:pic>
        <p:nvPicPr>
          <p:cNvPr id="2050" name="Picture 2"/>
          <p:cNvPicPr>
            <a:picLocks noChangeAspect="1" noChangeArrowheads="1"/>
          </p:cNvPicPr>
          <p:nvPr/>
        </p:nvPicPr>
        <p:blipFill>
          <a:blip r:embed="rId3"/>
          <a:srcRect/>
          <a:stretch>
            <a:fillRect/>
          </a:stretch>
        </p:blipFill>
        <p:spPr bwMode="auto">
          <a:xfrm>
            <a:off x="4357686" y="4000504"/>
            <a:ext cx="4581525" cy="2066925"/>
          </a:xfrm>
          <a:prstGeom prst="rect">
            <a:avLst/>
          </a:prstGeom>
          <a:noFill/>
          <a:ln w="9525">
            <a:noFill/>
            <a:miter lim="800000"/>
            <a:headEnd/>
            <a:tailEnd/>
          </a:ln>
          <a:effectLst/>
        </p:spPr>
      </p:pic>
      <p:pic>
        <p:nvPicPr>
          <p:cNvPr id="6" name="5 - Εικόνα" descr="ορειβάτες.jpg"/>
          <p:cNvPicPr>
            <a:picLocks noChangeAspect="1"/>
          </p:cNvPicPr>
          <p:nvPr/>
        </p:nvPicPr>
        <p:blipFill>
          <a:blip r:embed="rId4"/>
          <a:stretch>
            <a:fillRect/>
          </a:stretch>
        </p:blipFill>
        <p:spPr>
          <a:xfrm>
            <a:off x="928662" y="3857628"/>
            <a:ext cx="2964677" cy="2414590"/>
          </a:xfrm>
          <a:prstGeom prst="rect">
            <a:avLst/>
          </a:prstGeom>
        </p:spPr>
      </p:pic>
      <p:sp>
        <p:nvSpPr>
          <p:cNvPr id="7" name="6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000108"/>
            <a:ext cx="5686436" cy="1071554"/>
          </a:xfrm>
        </p:spPr>
        <p:txBody>
          <a:bodyPr>
            <a:normAutofit fontScale="90000"/>
          </a:bodyPr>
          <a:lstStyle/>
          <a:p>
            <a:r>
              <a:rPr lang="el-GR" dirty="0" smtClean="0"/>
              <a:t>Νόσοι λόγω διαφοράς πίεσης</a:t>
            </a:r>
            <a:endParaRPr lang="el-GR" dirty="0"/>
          </a:p>
        </p:txBody>
      </p:sp>
      <p:sp>
        <p:nvSpPr>
          <p:cNvPr id="3" name="2 - Θέση περιεχομένου"/>
          <p:cNvSpPr>
            <a:spLocks noGrp="1"/>
          </p:cNvSpPr>
          <p:nvPr>
            <p:ph idx="1"/>
          </p:nvPr>
        </p:nvSpPr>
        <p:spPr/>
        <p:txBody>
          <a:bodyPr/>
          <a:lstStyle/>
          <a:p>
            <a:pPr>
              <a:buNone/>
            </a:pPr>
            <a:r>
              <a:rPr lang="el-GR" dirty="0" smtClean="0"/>
              <a:t>Νόσος των δυτών</a:t>
            </a:r>
          </a:p>
          <a:p>
            <a:r>
              <a:rPr lang="el-GR" dirty="0" smtClean="0"/>
              <a:t>Το Ν</a:t>
            </a:r>
            <a:r>
              <a:rPr lang="el-GR" baseline="-25000" dirty="0" smtClean="0"/>
              <a:t>2</a:t>
            </a:r>
            <a:r>
              <a:rPr lang="el-GR" dirty="0" smtClean="0"/>
              <a:t> δεν διαλύεται στο πλάσμα αλλά σχηματίζει φυσαλίδες μέσα στο αίμα που προκαλούν εμβολές σε διάφορα όργανα.</a:t>
            </a:r>
          </a:p>
          <a:p>
            <a:r>
              <a:rPr lang="el-GR" dirty="0" smtClean="0"/>
              <a:t>Πρόληψη: σταδιακή επάνοδος στην επιφάνεια</a:t>
            </a:r>
          </a:p>
          <a:p>
            <a:r>
              <a:rPr lang="el-GR" dirty="0" smtClean="0"/>
              <a:t>Αντιμετώπιση: Τοποθέτηση του δύτη σε θάλαμο </a:t>
            </a:r>
            <a:r>
              <a:rPr lang="el-GR" dirty="0" err="1" smtClean="0"/>
              <a:t>υπερπίεσης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4 - Εικόνα" descr="ΝΟΣΟΣ_ΤΩΝ_ΔΥΤΩΝ.jpg"/>
          <p:cNvPicPr>
            <a:picLocks noChangeAspect="1"/>
          </p:cNvPicPr>
          <p:nvPr/>
        </p:nvPicPr>
        <p:blipFill>
          <a:blip r:embed="rId2"/>
          <a:stretch>
            <a:fillRect/>
          </a:stretch>
        </p:blipFill>
        <p:spPr>
          <a:xfrm>
            <a:off x="6215074" y="642918"/>
            <a:ext cx="2731453" cy="1857388"/>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Νόσοι λόγω διαφοράς πίεσης</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Νόσος των αεροπόρων</a:t>
            </a:r>
          </a:p>
          <a:p>
            <a:r>
              <a:rPr lang="el-GR" dirty="0" smtClean="0"/>
              <a:t>Δυσκολία στην αναπνοή στους ορειβάτες σε ύψος πάνω από τα 3000μ.</a:t>
            </a:r>
          </a:p>
          <a:p>
            <a:r>
              <a:rPr lang="el-GR" dirty="0" smtClean="0"/>
              <a:t>Πρόληψη: Σταδιακή άνοδος, με διακοπές, ελαφρά ενδυμασία, θρεπτική και ελαφριά τροφή.</a:t>
            </a:r>
          </a:p>
          <a:p>
            <a:endParaRPr lang="el-GR" dirty="0" smtClean="0"/>
          </a:p>
          <a:p>
            <a:r>
              <a:rPr lang="el-GR" dirty="0" smtClean="0"/>
              <a:t>Οι ορεσίβιοι δεν παρουσιάζουν διαταραχές, λόγω προσαρμογής.</a:t>
            </a:r>
          </a:p>
          <a:p>
            <a:r>
              <a:rPr lang="el-GR" dirty="0" smtClean="0"/>
              <a:t>Στα αεροπλάνα υπάρχει σταθερή πίεση στον θάλαμο επιβατών.</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4 - Εικόνα" descr="ορειβάτες.jpg"/>
          <p:cNvPicPr>
            <a:picLocks noChangeAspect="1"/>
          </p:cNvPicPr>
          <p:nvPr/>
        </p:nvPicPr>
        <p:blipFill>
          <a:blip r:embed="rId2"/>
          <a:stretch>
            <a:fillRect/>
          </a:stretch>
        </p:blipFill>
        <p:spPr>
          <a:xfrm>
            <a:off x="6858016" y="714356"/>
            <a:ext cx="2087548" cy="170021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Ηλιακή ακτινοβολία</a:t>
            </a:r>
            <a:endParaRPr lang="el-GR" dirty="0"/>
          </a:p>
        </p:txBody>
      </p:sp>
      <p:pic>
        <p:nvPicPr>
          <p:cNvPr id="4" name="3 - Θέση περιεχομένου" descr="Φάσμα.png"/>
          <p:cNvPicPr>
            <a:picLocks noGrp="1" noChangeAspect="1"/>
          </p:cNvPicPr>
          <p:nvPr>
            <p:ph idx="1"/>
          </p:nvPr>
        </p:nvPicPr>
        <p:blipFill>
          <a:blip r:embed="rId2"/>
          <a:stretch>
            <a:fillRect/>
          </a:stretch>
        </p:blipFill>
        <p:spPr>
          <a:xfrm>
            <a:off x="142876" y="2143116"/>
            <a:ext cx="8858280" cy="4481045"/>
          </a:xfr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Ηλιακή ακτινοβολία-Φάσμα</a:t>
            </a:r>
            <a:endParaRPr lang="el-GR" dirty="0"/>
          </a:p>
        </p:txBody>
      </p:sp>
      <p:sp>
        <p:nvSpPr>
          <p:cNvPr id="3" name="2 - Θέση περιεχομένου"/>
          <p:cNvSpPr>
            <a:spLocks noGrp="1"/>
          </p:cNvSpPr>
          <p:nvPr>
            <p:ph idx="1"/>
          </p:nvPr>
        </p:nvSpPr>
        <p:spPr/>
        <p:txBody>
          <a:bodyPr/>
          <a:lstStyle/>
          <a:p>
            <a:r>
              <a:rPr lang="el-GR" b="1" dirty="0" err="1" smtClean="0"/>
              <a:t>Ιονίζουσα</a:t>
            </a:r>
            <a:endParaRPr lang="el-GR" b="1" dirty="0" smtClean="0"/>
          </a:p>
          <a:p>
            <a:r>
              <a:rPr lang="el-GR" b="1" dirty="0" smtClean="0"/>
              <a:t>Υπεριώδης</a:t>
            </a:r>
          </a:p>
          <a:p>
            <a:r>
              <a:rPr lang="el-GR" b="1" dirty="0" smtClean="0"/>
              <a:t>Ορατή</a:t>
            </a:r>
          </a:p>
          <a:p>
            <a:r>
              <a:rPr lang="el-GR" b="1" dirty="0" smtClean="0"/>
              <a:t>Υπέρυθρη</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Δημόσια υγιεινή</a:t>
            </a:r>
            <a:endParaRPr lang="el-GR" dirty="0"/>
          </a:p>
        </p:txBody>
      </p:sp>
      <p:sp>
        <p:nvSpPr>
          <p:cNvPr id="3" name="2 - Θέση περιεχομένου"/>
          <p:cNvSpPr>
            <a:spLocks noGrp="1"/>
          </p:cNvSpPr>
          <p:nvPr>
            <p:ph idx="1"/>
          </p:nvPr>
        </p:nvSpPr>
        <p:spPr/>
        <p:txBody>
          <a:bodyPr/>
          <a:lstStyle/>
          <a:p>
            <a:r>
              <a:rPr lang="el-GR" dirty="0" smtClean="0"/>
              <a:t>Είναι το σύνολο των μέτρων που εφαρμόζονται </a:t>
            </a:r>
            <a:r>
              <a:rPr lang="el-GR" dirty="0" smtClean="0">
                <a:solidFill>
                  <a:srgbClr val="FF0000"/>
                </a:solidFill>
              </a:rPr>
              <a:t>από το κράτος </a:t>
            </a:r>
            <a:r>
              <a:rPr lang="el-GR" dirty="0" smtClean="0"/>
              <a:t>με σκοπό την πρόληψη, διατήρηση και προαγωγή της υγείας του </a:t>
            </a:r>
            <a:r>
              <a:rPr lang="el-GR" dirty="0" smtClean="0">
                <a:solidFill>
                  <a:srgbClr val="FF0000"/>
                </a:solidFill>
              </a:rPr>
              <a:t>πληθυσμού</a:t>
            </a:r>
            <a:r>
              <a:rPr lang="el-GR" dirty="0" smtClean="0"/>
              <a:t>. Αυτό επιτυγχάνεται:</a:t>
            </a:r>
          </a:p>
          <a:p>
            <a:pPr lvl="1"/>
            <a:r>
              <a:rPr lang="el-GR" dirty="0" smtClean="0"/>
              <a:t>Με την εξυγίανση του περιβάλλοντος</a:t>
            </a:r>
          </a:p>
          <a:p>
            <a:pPr lvl="1"/>
            <a:r>
              <a:rPr lang="el-GR" dirty="0" smtClean="0"/>
              <a:t>Τον έλεγχο των λοιμωδών νοσημάτων</a:t>
            </a:r>
          </a:p>
          <a:p>
            <a:pPr lvl="1"/>
            <a:r>
              <a:rPr lang="el-GR" dirty="0" smtClean="0"/>
              <a:t>Την αγωγή υγείας του πληθυσμού</a:t>
            </a:r>
          </a:p>
          <a:p>
            <a:pPr lvl="1"/>
            <a:r>
              <a:rPr lang="el-GR" dirty="0" smtClean="0"/>
              <a:t>Την οργάνωση των υγειονομικών και νοσηλευτικών υπηρεσιών.</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Υπεριώδης ακτινοβολία</a:t>
            </a:r>
            <a:endParaRPr lang="el-GR" dirty="0"/>
          </a:p>
        </p:txBody>
      </p:sp>
      <p:graphicFrame>
        <p:nvGraphicFramePr>
          <p:cNvPr id="4" name="3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43CD26A8-9503-4C72-A54D-211617C45CF5}"/>
                                            </p:graphicEl>
                                          </p:spTgt>
                                        </p:tgtEl>
                                        <p:attrNameLst>
                                          <p:attrName>style.visibility</p:attrName>
                                        </p:attrNameLst>
                                      </p:cBhvr>
                                      <p:to>
                                        <p:strVal val="visible"/>
                                      </p:to>
                                    </p:set>
                                    <p:animEffect transition="in" filter="fade">
                                      <p:cBhvr>
                                        <p:cTn id="7" dur="2000"/>
                                        <p:tgtEl>
                                          <p:spTgt spid="4">
                                            <p:graphicEl>
                                              <a:dgm id="{43CD26A8-9503-4C72-A54D-211617C45CF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C6165A1-E692-4572-9656-47CAEE7EBE3A}"/>
                                            </p:graphicEl>
                                          </p:spTgt>
                                        </p:tgtEl>
                                        <p:attrNameLst>
                                          <p:attrName>style.visibility</p:attrName>
                                        </p:attrNameLst>
                                      </p:cBhvr>
                                      <p:to>
                                        <p:strVal val="visible"/>
                                      </p:to>
                                    </p:set>
                                    <p:animEffect transition="in" filter="fade">
                                      <p:cBhvr>
                                        <p:cTn id="10" dur="2000"/>
                                        <p:tgtEl>
                                          <p:spTgt spid="4">
                                            <p:graphicEl>
                                              <a:dgm id="{FC6165A1-E692-4572-9656-47CAEE7EBE3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9B924137-31E7-4A38-8C74-2DB639843111}"/>
                                            </p:graphicEl>
                                          </p:spTgt>
                                        </p:tgtEl>
                                        <p:attrNameLst>
                                          <p:attrName>style.visibility</p:attrName>
                                        </p:attrNameLst>
                                      </p:cBhvr>
                                      <p:to>
                                        <p:strVal val="visible"/>
                                      </p:to>
                                    </p:set>
                                    <p:animEffect transition="in" filter="fade">
                                      <p:cBhvr>
                                        <p:cTn id="15" dur="2000"/>
                                        <p:tgtEl>
                                          <p:spTgt spid="4">
                                            <p:graphicEl>
                                              <a:dgm id="{9B924137-31E7-4A38-8C74-2DB63984311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1704AE4C-D961-4256-9146-258794B9BB10}"/>
                                            </p:graphicEl>
                                          </p:spTgt>
                                        </p:tgtEl>
                                        <p:attrNameLst>
                                          <p:attrName>style.visibility</p:attrName>
                                        </p:attrNameLst>
                                      </p:cBhvr>
                                      <p:to>
                                        <p:strVal val="visible"/>
                                      </p:to>
                                    </p:set>
                                    <p:animEffect transition="in" filter="fade">
                                      <p:cBhvr>
                                        <p:cTn id="18" dur="2000"/>
                                        <p:tgtEl>
                                          <p:spTgt spid="4">
                                            <p:graphicEl>
                                              <a:dgm id="{1704AE4C-D961-4256-9146-258794B9BB1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Ορατή Ακτινοβολία </a:t>
            </a:r>
            <a:endParaRPr lang="el-GR" dirty="0"/>
          </a:p>
        </p:txBody>
      </p:sp>
      <p:sp>
        <p:nvSpPr>
          <p:cNvPr id="3" name="2 - Θέση περιεχομένου"/>
          <p:cNvSpPr>
            <a:spLocks noGrp="1"/>
          </p:cNvSpPr>
          <p:nvPr>
            <p:ph idx="1"/>
          </p:nvPr>
        </p:nvSpPr>
        <p:spPr/>
        <p:txBody>
          <a:bodyPr/>
          <a:lstStyle/>
          <a:p>
            <a:r>
              <a:rPr lang="el-GR" dirty="0" smtClean="0"/>
              <a:t>Λειτουργία της φωτοσύνθεσης (χλωροφύλλη).</a:t>
            </a:r>
          </a:p>
          <a:p>
            <a:r>
              <a:rPr lang="el-GR" dirty="0" smtClean="0"/>
              <a:t>Καλή λειτουργία της όρασης</a:t>
            </a:r>
          </a:p>
          <a:p>
            <a:r>
              <a:rPr lang="el-GR" dirty="0" smtClean="0"/>
              <a:t>Πνευματική και ψυχική ευεξία του ανθρώπου.</a:t>
            </a:r>
          </a:p>
          <a:p>
            <a:endParaRPr lang="el-GR" dirty="0"/>
          </a:p>
        </p:txBody>
      </p:sp>
      <p:pic>
        <p:nvPicPr>
          <p:cNvPr id="6146" name="Picture 2"/>
          <p:cNvPicPr>
            <a:picLocks noChangeAspect="1" noChangeArrowheads="1"/>
          </p:cNvPicPr>
          <p:nvPr/>
        </p:nvPicPr>
        <p:blipFill>
          <a:blip r:embed="rId2"/>
          <a:srcRect l="3125"/>
          <a:stretch>
            <a:fillRect/>
          </a:stretch>
        </p:blipFill>
        <p:spPr bwMode="auto">
          <a:xfrm>
            <a:off x="857224" y="4500570"/>
            <a:ext cx="2214562" cy="16002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r="2564"/>
          <a:stretch>
            <a:fillRect/>
          </a:stretch>
        </p:blipFill>
        <p:spPr bwMode="auto">
          <a:xfrm>
            <a:off x="3428992" y="4500570"/>
            <a:ext cx="2714644" cy="1594791"/>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6500826" y="4071942"/>
            <a:ext cx="2100262" cy="2076450"/>
          </a:xfrm>
          <a:prstGeom prst="rect">
            <a:avLst/>
          </a:prstGeom>
          <a:noFill/>
          <a:ln w="9525">
            <a:noFill/>
            <a:miter lim="800000"/>
            <a:headEnd/>
            <a:tailEnd/>
          </a:ln>
          <a:effectLst/>
        </p:spPr>
      </p:pic>
      <p:sp>
        <p:nvSpPr>
          <p:cNvPr id="7" name="6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t>Υπέρυθρη Ακτινοβολία</a:t>
            </a:r>
            <a:br>
              <a:rPr lang="el-GR" dirty="0" smtClean="0"/>
            </a:br>
            <a:endParaRPr lang="el-GR" dirty="0"/>
          </a:p>
        </p:txBody>
      </p:sp>
      <p:sp>
        <p:nvSpPr>
          <p:cNvPr id="3" name="2 - Θέση περιεχομένου"/>
          <p:cNvSpPr>
            <a:spLocks noGrp="1"/>
          </p:cNvSpPr>
          <p:nvPr>
            <p:ph idx="1"/>
          </p:nvPr>
        </p:nvSpPr>
        <p:spPr>
          <a:xfrm>
            <a:off x="457200" y="2786058"/>
            <a:ext cx="8229600" cy="2786082"/>
          </a:xfrm>
        </p:spPr>
        <p:txBody>
          <a:bodyPr/>
          <a:lstStyle/>
          <a:p>
            <a:r>
              <a:rPr lang="el-GR" dirty="0" smtClean="0"/>
              <a:t>Κύρια πηγή θερμότητας πάνω στη Γη</a:t>
            </a:r>
          </a:p>
          <a:p>
            <a:r>
              <a:rPr lang="el-GR" dirty="0" smtClean="0"/>
              <a:t>Επιπτώσεις στην υγεία ανάλογες του χρονικού διαστήματος της έκθεσης στον ήλιο χωρίς προστασία </a:t>
            </a:r>
          </a:p>
          <a:p>
            <a:pPr>
              <a:buNone/>
            </a:pPr>
            <a:r>
              <a:rPr lang="el-GR" dirty="0" smtClean="0"/>
              <a:t>   (π.χ. ερεθισμός του δέρματος, έγκαυμα κ.λπ.).</a:t>
            </a:r>
            <a:endParaRPr lang="el-GR" dirty="0"/>
          </a:p>
        </p:txBody>
      </p:sp>
      <p:pic>
        <p:nvPicPr>
          <p:cNvPr id="7170" name="Picture 2"/>
          <p:cNvPicPr>
            <a:picLocks noChangeAspect="1" noChangeArrowheads="1"/>
          </p:cNvPicPr>
          <p:nvPr/>
        </p:nvPicPr>
        <p:blipFill>
          <a:blip r:embed="rId2"/>
          <a:srcRect/>
          <a:stretch>
            <a:fillRect/>
          </a:stretch>
        </p:blipFill>
        <p:spPr bwMode="auto">
          <a:xfrm>
            <a:off x="6357950" y="885314"/>
            <a:ext cx="2214578" cy="1681658"/>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Ηλιοθεραπεία</a:t>
            </a:r>
            <a:endParaRPr lang="el-GR" dirty="0"/>
          </a:p>
        </p:txBody>
      </p:sp>
      <p:sp>
        <p:nvSpPr>
          <p:cNvPr id="3" name="2 - Θέση περιεχομένου"/>
          <p:cNvSpPr>
            <a:spLocks noGrp="1"/>
          </p:cNvSpPr>
          <p:nvPr>
            <p:ph idx="1"/>
          </p:nvPr>
        </p:nvSpPr>
        <p:spPr/>
        <p:txBody>
          <a:bodyPr/>
          <a:lstStyle/>
          <a:p>
            <a:r>
              <a:rPr lang="el-GR" dirty="0" smtClean="0"/>
              <a:t>Είναι η εκμετάλλευση της ηλιακής ακτινοβολίας για θεραπευτικούς σκοπούς και για την τόνωση της υγείας.</a:t>
            </a:r>
            <a:endParaRPr lang="el-GR" dirty="0"/>
          </a:p>
        </p:txBody>
      </p:sp>
      <p:pic>
        <p:nvPicPr>
          <p:cNvPr id="3074" name="Picture 2"/>
          <p:cNvPicPr>
            <a:picLocks noChangeAspect="1" noChangeArrowheads="1"/>
          </p:cNvPicPr>
          <p:nvPr/>
        </p:nvPicPr>
        <p:blipFill>
          <a:blip r:embed="rId2"/>
          <a:srcRect l="11509" r="4092"/>
          <a:stretch>
            <a:fillRect/>
          </a:stretch>
        </p:blipFill>
        <p:spPr bwMode="auto">
          <a:xfrm>
            <a:off x="6929454" y="3500438"/>
            <a:ext cx="1571636" cy="2890876"/>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7" name="6 - Εικόνα" descr="hawaiin-sun-clipart-13.png"/>
          <p:cNvPicPr>
            <a:picLocks noChangeAspect="1"/>
          </p:cNvPicPr>
          <p:nvPr/>
        </p:nvPicPr>
        <p:blipFill>
          <a:blip r:embed="rId3"/>
          <a:stretch>
            <a:fillRect/>
          </a:stretch>
        </p:blipFill>
        <p:spPr>
          <a:xfrm>
            <a:off x="428596" y="3929066"/>
            <a:ext cx="2571768" cy="1928826"/>
          </a:xfrm>
          <a:prstGeom prst="rect">
            <a:avLst/>
          </a:prstGeom>
        </p:spPr>
      </p:pic>
      <p:sp>
        <p:nvSpPr>
          <p:cNvPr id="8" name="7 - TextBox"/>
          <p:cNvSpPr txBox="1"/>
          <p:nvPr/>
        </p:nvSpPr>
        <p:spPr>
          <a:xfrm>
            <a:off x="3143240" y="4214818"/>
            <a:ext cx="2214578" cy="830997"/>
          </a:xfrm>
          <a:prstGeom prst="rect">
            <a:avLst/>
          </a:prstGeom>
          <a:noFill/>
        </p:spPr>
        <p:txBody>
          <a:bodyPr wrap="square" rtlCol="0">
            <a:spAutoFit/>
          </a:bodyPr>
          <a:lstStyle/>
          <a:p>
            <a:r>
              <a:rPr lang="en-US" sz="2400" dirty="0" smtClean="0"/>
              <a:t>8-12</a:t>
            </a:r>
            <a:r>
              <a:rPr lang="el-GR" sz="2400" dirty="0" smtClean="0"/>
              <a:t>πμ</a:t>
            </a:r>
          </a:p>
          <a:p>
            <a:r>
              <a:rPr lang="el-GR" sz="2400" dirty="0" smtClean="0"/>
              <a:t>4-7μμ</a:t>
            </a:r>
            <a:endParaRPr lang="el-GR" sz="24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142984"/>
            <a:ext cx="5186370" cy="1071554"/>
          </a:xfrm>
        </p:spPr>
        <p:txBody>
          <a:bodyPr>
            <a:normAutofit fontScale="90000"/>
          </a:bodyPr>
          <a:lstStyle/>
          <a:p>
            <a:r>
              <a:rPr lang="el-GR" dirty="0" smtClean="0"/>
              <a:t>Ζ. ΑΤΜΟΣΦΑΙΡΙΚΗ ΡΥΠΑΝΣΗ</a:t>
            </a:r>
            <a:br>
              <a:rPr lang="el-GR" dirty="0" smtClean="0"/>
            </a:br>
            <a:endParaRPr lang="el-GR" dirty="0"/>
          </a:p>
        </p:txBody>
      </p:sp>
      <p:sp>
        <p:nvSpPr>
          <p:cNvPr id="3" name="2 - Θέση περιεχομένου"/>
          <p:cNvSpPr>
            <a:spLocks noGrp="1"/>
          </p:cNvSpPr>
          <p:nvPr>
            <p:ph idx="1"/>
          </p:nvPr>
        </p:nvSpPr>
        <p:spPr>
          <a:xfrm>
            <a:off x="428596" y="2643182"/>
            <a:ext cx="8229600" cy="3394154"/>
          </a:xfrm>
        </p:spPr>
        <p:txBody>
          <a:bodyPr/>
          <a:lstStyle/>
          <a:p>
            <a:r>
              <a:rPr lang="el-GR" dirty="0" smtClean="0"/>
              <a:t>Είναι η αλλοίωση της σύστασης του αέρα από την παρουσία ουσιών (στερεών, υγρών, αερίων), οι οποίες μπορεί να είναι μεγάλες συγκεντρώσεις των ιδίων των συστατικών του ατμοσφαιρικού αέρα (πχ </a:t>
            </a:r>
            <a:r>
              <a:rPr lang="en-US" dirty="0" smtClean="0"/>
              <a:t>C</a:t>
            </a:r>
            <a:r>
              <a:rPr lang="el-GR" dirty="0" smtClean="0"/>
              <a:t>0</a:t>
            </a:r>
            <a:r>
              <a:rPr lang="el-GR" baseline="-25000" dirty="0" smtClean="0"/>
              <a:t>2</a:t>
            </a:r>
            <a:r>
              <a:rPr lang="el-GR" dirty="0" smtClean="0"/>
              <a:t>) ή ουσιών ξένων προς αυτόν.</a:t>
            </a:r>
            <a:endParaRPr lang="en-US" dirty="0" smtClean="0"/>
          </a:p>
          <a:p>
            <a:r>
              <a:rPr lang="el-GR" dirty="0" smtClean="0"/>
              <a:t>Οι ουσίες, που προκαλούν ατμοσφαιρική ρύπανση ονομάζονται </a:t>
            </a:r>
            <a:r>
              <a:rPr lang="el-GR" b="1" dirty="0" smtClean="0"/>
              <a:t>ρύποι </a:t>
            </a:r>
            <a:r>
              <a:rPr lang="el-GR" dirty="0" smtClean="0"/>
              <a:t>ή </a:t>
            </a:r>
            <a:r>
              <a:rPr lang="el-GR" b="1" dirty="0" smtClean="0"/>
              <a:t>ρυπαντές.</a:t>
            </a:r>
            <a:endParaRPr lang="el-GR" dirty="0" smtClean="0"/>
          </a:p>
          <a:p>
            <a:endParaRPr lang="el-GR" dirty="0"/>
          </a:p>
        </p:txBody>
      </p:sp>
      <p:pic>
        <p:nvPicPr>
          <p:cNvPr id="4" name="3 - Εικόνα" descr="ρυπανση.jpg"/>
          <p:cNvPicPr>
            <a:picLocks noChangeAspect="1"/>
          </p:cNvPicPr>
          <p:nvPr/>
        </p:nvPicPr>
        <p:blipFill>
          <a:blip r:embed="rId2"/>
          <a:stretch>
            <a:fillRect/>
          </a:stretch>
        </p:blipFill>
        <p:spPr>
          <a:xfrm>
            <a:off x="5500694" y="928670"/>
            <a:ext cx="3451093" cy="1339024"/>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ΑΤΜΟΣΦΑΙΡΙΚΗ ΡΥΠΑΝΣΗ</a:t>
            </a:r>
            <a:br>
              <a:rPr lang="el-GR" dirty="0" smtClean="0"/>
            </a:br>
            <a:endParaRPr lang="el-GR" dirty="0"/>
          </a:p>
        </p:txBody>
      </p:sp>
      <p:sp>
        <p:nvSpPr>
          <p:cNvPr id="3" name="2 - Θέση περιεχομένου"/>
          <p:cNvSpPr>
            <a:spLocks noGrp="1"/>
          </p:cNvSpPr>
          <p:nvPr>
            <p:ph idx="1"/>
          </p:nvPr>
        </p:nvSpPr>
        <p:spPr>
          <a:xfrm>
            <a:off x="457200" y="1857364"/>
            <a:ext cx="8229600" cy="4717172"/>
          </a:xfrm>
        </p:spPr>
        <p:txBody>
          <a:bodyPr/>
          <a:lstStyle/>
          <a:p>
            <a:pPr>
              <a:buNone/>
            </a:pPr>
            <a:r>
              <a:rPr lang="el-GR" dirty="0" err="1" smtClean="0"/>
              <a:t>Καπνομίχλη</a:t>
            </a:r>
            <a:r>
              <a:rPr lang="el-GR" dirty="0" smtClean="0"/>
              <a:t> τύπου Λονδίνου (1952)</a:t>
            </a:r>
          </a:p>
          <a:p>
            <a:r>
              <a:rPr lang="el-GR" dirty="0" smtClean="0"/>
              <a:t>1 εβδομάδα</a:t>
            </a:r>
          </a:p>
          <a:p>
            <a:r>
              <a:rPr lang="el-GR" dirty="0" smtClean="0"/>
              <a:t>4000 θάνατοι</a:t>
            </a:r>
          </a:p>
          <a:p>
            <a:r>
              <a:rPr lang="en-US" dirty="0" smtClean="0"/>
              <a:t>SO</a:t>
            </a:r>
            <a:r>
              <a:rPr lang="en-US" sz="1800" dirty="0" smtClean="0"/>
              <a:t>2</a:t>
            </a:r>
            <a:r>
              <a:rPr lang="el-GR" dirty="0" smtClean="0"/>
              <a:t> και καπνός</a:t>
            </a:r>
          </a:p>
          <a:p>
            <a:endParaRPr lang="el-GR" dirty="0" smtClean="0"/>
          </a:p>
          <a:p>
            <a:pPr>
              <a:buNone/>
            </a:pPr>
            <a:endParaRPr lang="el-GR" dirty="0" smtClean="0"/>
          </a:p>
          <a:p>
            <a:pPr>
              <a:buNone/>
            </a:pPr>
            <a:r>
              <a:rPr lang="el-GR" dirty="0" smtClean="0"/>
              <a:t>Ελλάδα</a:t>
            </a:r>
          </a:p>
          <a:p>
            <a:r>
              <a:rPr lang="el-GR" dirty="0" smtClean="0"/>
              <a:t>Κλοφέν -τοξικό</a:t>
            </a:r>
          </a:p>
          <a:p>
            <a:r>
              <a:rPr lang="el-GR" dirty="0" smtClean="0"/>
              <a:t>Λιγνίτης-νέφος</a:t>
            </a:r>
          </a:p>
          <a:p>
            <a:r>
              <a:rPr lang="en-US" dirty="0" smtClean="0"/>
              <a:t>SO</a:t>
            </a:r>
            <a:r>
              <a:rPr lang="en-US" baseline="-25000" dirty="0" smtClean="0"/>
              <a:t>2</a:t>
            </a:r>
            <a:r>
              <a:rPr lang="en-US" dirty="0" smtClean="0"/>
              <a:t>-</a:t>
            </a:r>
            <a:r>
              <a:rPr lang="el-GR" dirty="0" smtClean="0"/>
              <a:t>Γλυπτά Ακρόπολης-</a:t>
            </a:r>
            <a:r>
              <a:rPr lang="el-GR" dirty="0" err="1" smtClean="0"/>
              <a:t>Οξινη</a:t>
            </a:r>
            <a:r>
              <a:rPr lang="el-GR" dirty="0" smtClean="0"/>
              <a:t> βροχή</a:t>
            </a:r>
            <a:endParaRPr lang="el-GR" dirty="0"/>
          </a:p>
        </p:txBody>
      </p:sp>
      <p:pic>
        <p:nvPicPr>
          <p:cNvPr id="4099" name="Picture 3"/>
          <p:cNvPicPr>
            <a:picLocks noChangeAspect="1" noChangeArrowheads="1"/>
          </p:cNvPicPr>
          <p:nvPr/>
        </p:nvPicPr>
        <p:blipFill>
          <a:blip r:embed="rId2"/>
          <a:srcRect/>
          <a:stretch>
            <a:fillRect/>
          </a:stretch>
        </p:blipFill>
        <p:spPr bwMode="auto">
          <a:xfrm>
            <a:off x="6572264" y="1714488"/>
            <a:ext cx="1876449" cy="905668"/>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5386372" y="4214818"/>
            <a:ext cx="3286148" cy="1643074"/>
          </a:xfrm>
          <a:prstGeom prst="rect">
            <a:avLst/>
          </a:prstGeom>
          <a:noFill/>
          <a:ln w="9525">
            <a:noFill/>
            <a:miter lim="800000"/>
            <a:headEnd/>
            <a:tailEnd/>
          </a:ln>
          <a:effectLst/>
        </p:spPr>
      </p:pic>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500042"/>
            <a:ext cx="5500726" cy="1066800"/>
          </a:xfrm>
        </p:spPr>
        <p:txBody>
          <a:bodyPr>
            <a:normAutofit fontScale="90000"/>
          </a:bodyPr>
          <a:lstStyle/>
          <a:p>
            <a:r>
              <a:rPr lang="el-GR" dirty="0" smtClean="0"/>
              <a:t>Πηγές της ατμοσφαιρικής ρύπανσης</a:t>
            </a:r>
            <a:endParaRPr lang="el-GR" dirty="0"/>
          </a:p>
        </p:txBody>
      </p:sp>
      <p:sp>
        <p:nvSpPr>
          <p:cNvPr id="3" name="2 - Θέση περιεχομένου"/>
          <p:cNvSpPr>
            <a:spLocks noGrp="1"/>
          </p:cNvSpPr>
          <p:nvPr>
            <p:ph idx="1"/>
          </p:nvPr>
        </p:nvSpPr>
        <p:spPr>
          <a:xfrm>
            <a:off x="457200" y="1714488"/>
            <a:ext cx="8229600" cy="4860048"/>
          </a:xfrm>
        </p:spPr>
        <p:txBody>
          <a:bodyPr>
            <a:normAutofit fontScale="92500" lnSpcReduction="20000"/>
          </a:bodyPr>
          <a:lstStyle/>
          <a:p>
            <a:pPr>
              <a:buNone/>
            </a:pPr>
            <a:r>
              <a:rPr lang="el-GR" b="1" dirty="0" smtClean="0"/>
              <a:t>Φυσικές πηγές</a:t>
            </a:r>
          </a:p>
          <a:p>
            <a:r>
              <a:rPr lang="el-GR" dirty="0" smtClean="0"/>
              <a:t>ηφαιστειακές εκρήξεις</a:t>
            </a:r>
          </a:p>
          <a:p>
            <a:r>
              <a:rPr lang="el-GR" dirty="0" smtClean="0"/>
              <a:t>πυρκαγιές δασών</a:t>
            </a:r>
          </a:p>
          <a:p>
            <a:r>
              <a:rPr lang="el-GR" dirty="0" smtClean="0"/>
              <a:t>κοσμική ακτινοβολία</a:t>
            </a:r>
          </a:p>
          <a:p>
            <a:r>
              <a:rPr lang="el-GR" dirty="0" smtClean="0"/>
              <a:t>αποσύνθεση της οργανικής ύλης</a:t>
            </a:r>
          </a:p>
          <a:p>
            <a:r>
              <a:rPr lang="el-GR" dirty="0" smtClean="0"/>
              <a:t>αποσάθρωση του εδάφους</a:t>
            </a:r>
          </a:p>
          <a:p>
            <a:pPr>
              <a:buNone/>
            </a:pPr>
            <a:endParaRPr lang="el-GR" dirty="0" smtClean="0"/>
          </a:p>
          <a:p>
            <a:pPr>
              <a:buNone/>
            </a:pPr>
            <a:r>
              <a:rPr lang="el-GR" b="1" dirty="0" smtClean="0"/>
              <a:t>Ανθρωπογενείς πηγές</a:t>
            </a:r>
          </a:p>
          <a:p>
            <a:r>
              <a:rPr lang="el-GR" dirty="0" smtClean="0"/>
              <a:t>βιομηχανία</a:t>
            </a:r>
          </a:p>
          <a:p>
            <a:r>
              <a:rPr lang="el-GR" dirty="0" smtClean="0"/>
              <a:t>συγκοινωνία</a:t>
            </a:r>
          </a:p>
          <a:p>
            <a:r>
              <a:rPr lang="el-GR" dirty="0" smtClean="0"/>
              <a:t>οικιακή θέρμανση </a:t>
            </a:r>
          </a:p>
          <a:p>
            <a:r>
              <a:rPr lang="el-GR" dirty="0" smtClean="0"/>
              <a:t>και σχετίζεται με τις καιρικές συνθήκες, την τοπογραφική θέση των πόλεων και την πολεοδομία.</a:t>
            </a:r>
            <a:endParaRPr lang="el-GR" dirty="0"/>
          </a:p>
        </p:txBody>
      </p:sp>
      <p:pic>
        <p:nvPicPr>
          <p:cNvPr id="4" name="3 - Εικόνα" descr="ρυπανση.jpg"/>
          <p:cNvPicPr>
            <a:picLocks noChangeAspect="1"/>
          </p:cNvPicPr>
          <p:nvPr/>
        </p:nvPicPr>
        <p:blipFill>
          <a:blip r:embed="rId2"/>
          <a:stretch>
            <a:fillRect/>
          </a:stretch>
        </p:blipFill>
        <p:spPr>
          <a:xfrm>
            <a:off x="5692907" y="1071546"/>
            <a:ext cx="3451093" cy="1339024"/>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Κυριότεροι ρύποι</a:t>
            </a:r>
            <a:endParaRPr lang="el-GR" dirty="0"/>
          </a:p>
        </p:txBody>
      </p:sp>
      <p:sp>
        <p:nvSpPr>
          <p:cNvPr id="3" name="2 - Θέση περιεχομένου"/>
          <p:cNvSpPr>
            <a:spLocks noGrp="1"/>
          </p:cNvSpPr>
          <p:nvPr>
            <p:ph idx="1"/>
          </p:nvPr>
        </p:nvSpPr>
        <p:spPr/>
        <p:txBody>
          <a:bodyPr/>
          <a:lstStyle/>
          <a:p>
            <a:r>
              <a:rPr lang="el-GR" dirty="0" smtClean="0"/>
              <a:t>Διοξείδιο του Θείου </a:t>
            </a:r>
            <a:r>
              <a:rPr lang="en-US" dirty="0" smtClean="0"/>
              <a:t>S0</a:t>
            </a:r>
            <a:r>
              <a:rPr lang="en-US" baseline="-25000" dirty="0" smtClean="0"/>
              <a:t>2</a:t>
            </a:r>
            <a:endParaRPr lang="el-GR" dirty="0" smtClean="0"/>
          </a:p>
          <a:p>
            <a:r>
              <a:rPr lang="el-GR" dirty="0" smtClean="0"/>
              <a:t>Μονοξείδιο του Άνθρακα </a:t>
            </a:r>
            <a:r>
              <a:rPr lang="en-US" dirty="0" smtClean="0"/>
              <a:t>CO</a:t>
            </a:r>
            <a:endParaRPr lang="el-GR" dirty="0" smtClean="0"/>
          </a:p>
          <a:p>
            <a:pPr lvl="0"/>
            <a:r>
              <a:rPr lang="el-GR" dirty="0" smtClean="0"/>
              <a:t>Διοξείδιο του Άνθρακα </a:t>
            </a:r>
            <a:r>
              <a:rPr lang="en-US" dirty="0" smtClean="0"/>
              <a:t>C0</a:t>
            </a:r>
            <a:r>
              <a:rPr lang="en-US" baseline="-25000" dirty="0" smtClean="0"/>
              <a:t>2</a:t>
            </a:r>
            <a:endParaRPr lang="el-GR" dirty="0" smtClean="0"/>
          </a:p>
          <a:p>
            <a:pPr lvl="0"/>
            <a:r>
              <a:rPr lang="el-GR" dirty="0" smtClean="0"/>
              <a:t>Υδρογονάνθρακες</a:t>
            </a:r>
          </a:p>
          <a:p>
            <a:pPr lvl="0"/>
            <a:r>
              <a:rPr lang="el-GR" dirty="0" smtClean="0"/>
              <a:t>Όζον 0</a:t>
            </a:r>
            <a:r>
              <a:rPr lang="el-GR" baseline="-25000" dirty="0" smtClean="0"/>
              <a:t>3</a:t>
            </a:r>
            <a:endParaRPr lang="el-GR" dirty="0" smtClean="0"/>
          </a:p>
          <a:p>
            <a:pPr lvl="0"/>
            <a:r>
              <a:rPr lang="el-GR" dirty="0" smtClean="0"/>
              <a:t>Ατμοσφαιρικά σωματίδια</a:t>
            </a:r>
          </a:p>
          <a:p>
            <a:endParaRPr lang="el-GR" dirty="0"/>
          </a:p>
        </p:txBody>
      </p:sp>
      <p:pic>
        <p:nvPicPr>
          <p:cNvPr id="4" name="3 - Εικόνα" descr="ρυπανση.jpg"/>
          <p:cNvPicPr>
            <a:picLocks noChangeAspect="1"/>
          </p:cNvPicPr>
          <p:nvPr/>
        </p:nvPicPr>
        <p:blipFill>
          <a:blip r:embed="rId2"/>
          <a:stretch>
            <a:fillRect/>
          </a:stretch>
        </p:blipFill>
        <p:spPr>
          <a:xfrm>
            <a:off x="5500694" y="928670"/>
            <a:ext cx="3451093" cy="1339024"/>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ΑΚΤΙΝΟΒΟΛΙΑ</a:t>
            </a:r>
            <a:endParaRPr lang="el-GR" dirty="0"/>
          </a:p>
        </p:txBody>
      </p:sp>
      <p:sp>
        <p:nvSpPr>
          <p:cNvPr id="3" name="2 - Θέση περιεχομένου"/>
          <p:cNvSpPr>
            <a:spLocks noGrp="1"/>
          </p:cNvSpPr>
          <p:nvPr>
            <p:ph idx="1"/>
          </p:nvPr>
        </p:nvSpPr>
        <p:spPr/>
        <p:txBody>
          <a:bodyPr/>
          <a:lstStyle/>
          <a:p>
            <a:pPr>
              <a:buNone/>
            </a:pPr>
            <a:r>
              <a:rPr lang="el-GR" b="1" dirty="0" smtClean="0"/>
              <a:t>Α. Φυσικές πηγές</a:t>
            </a:r>
          </a:p>
          <a:p>
            <a:pPr lvl="0"/>
            <a:r>
              <a:rPr lang="el-GR" dirty="0" smtClean="0"/>
              <a:t>Κοσμική ακτινοβολία που προέρχεται από το Διάστημα και είναι οι ακτίνες α, β, γ.</a:t>
            </a:r>
          </a:p>
          <a:p>
            <a:pPr lvl="0"/>
            <a:r>
              <a:rPr lang="el-GR" dirty="0" smtClean="0"/>
              <a:t>Ραδιενεργά πετρώματα. Σε ορισμένες περιοχές υπάρχουν πετρώματα, που περιέχουν Ουράνιο, Ράδιο, κ.ά.</a:t>
            </a:r>
          </a:p>
          <a:p>
            <a:pPr lvl="0"/>
            <a:r>
              <a:rPr lang="el-GR" dirty="0" smtClean="0"/>
              <a:t>Ραδιενεργά ισότοπα που υπάρχουν στο νερό, στα τρόφιμα και στον αέρα.</a:t>
            </a:r>
            <a:endParaRPr lang="el-GR" dirty="0"/>
          </a:p>
        </p:txBody>
      </p:sp>
      <p:pic>
        <p:nvPicPr>
          <p:cNvPr id="4" name="3 - Εικόνα" descr="ραδιενεργεια.jpg"/>
          <p:cNvPicPr>
            <a:picLocks noChangeAspect="1"/>
          </p:cNvPicPr>
          <p:nvPr/>
        </p:nvPicPr>
        <p:blipFill>
          <a:blip r:embed="rId2"/>
          <a:stretch>
            <a:fillRect/>
          </a:stretch>
        </p:blipFill>
        <p:spPr>
          <a:xfrm>
            <a:off x="7072330" y="1000108"/>
            <a:ext cx="1409700" cy="1238250"/>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ΑΚΤΙΝΟΒΟΛΙΑ</a:t>
            </a:r>
            <a:endParaRPr lang="el-GR" dirty="0"/>
          </a:p>
        </p:txBody>
      </p:sp>
      <p:sp>
        <p:nvSpPr>
          <p:cNvPr id="3" name="2 - Θέση περιεχομένου"/>
          <p:cNvSpPr>
            <a:spLocks noGrp="1"/>
          </p:cNvSpPr>
          <p:nvPr>
            <p:ph idx="1"/>
          </p:nvPr>
        </p:nvSpPr>
        <p:spPr/>
        <p:txBody>
          <a:bodyPr/>
          <a:lstStyle/>
          <a:p>
            <a:pPr>
              <a:buNone/>
            </a:pPr>
            <a:r>
              <a:rPr lang="el-GR" b="1" dirty="0" smtClean="0"/>
              <a:t>Β. Τεχνητές πηγές</a:t>
            </a:r>
          </a:p>
          <a:p>
            <a:pPr lvl="0"/>
            <a:r>
              <a:rPr lang="el-GR" dirty="0" smtClean="0"/>
              <a:t>Ιατρική εφαρμογή των ακτινών X και ραδιοϊσοτόπων στην ακτινοδιαγνωστική και ακτινοθεραπεία.</a:t>
            </a:r>
          </a:p>
          <a:p>
            <a:pPr lvl="0"/>
            <a:r>
              <a:rPr lang="el-GR" dirty="0" smtClean="0"/>
              <a:t>Βιομηχανίες παραγωγής και χρησιμοποίησης για ειρηνικούς σκοπούς των ακτινών X και των ραδιοϊσοτόπων.</a:t>
            </a:r>
          </a:p>
          <a:p>
            <a:pPr lvl="0"/>
            <a:r>
              <a:rPr lang="el-GR" dirty="0" smtClean="0"/>
              <a:t>Πυρηνικές εκρήξεις.</a:t>
            </a:r>
          </a:p>
          <a:p>
            <a:endParaRPr lang="el-GR" dirty="0"/>
          </a:p>
        </p:txBody>
      </p:sp>
      <p:pic>
        <p:nvPicPr>
          <p:cNvPr id="4" name="3 - Εικόνα" descr="ραδιενεργεια.jpg"/>
          <p:cNvPicPr>
            <a:picLocks noChangeAspect="1"/>
          </p:cNvPicPr>
          <p:nvPr/>
        </p:nvPicPr>
        <p:blipFill>
          <a:blip r:embed="rId2"/>
          <a:stretch>
            <a:fillRect/>
          </a:stretch>
        </p:blipFill>
        <p:spPr>
          <a:xfrm>
            <a:off x="7072330" y="1000108"/>
            <a:ext cx="1409700" cy="1238250"/>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Ατομική ή Δημόσια υγιεινή;</a:t>
            </a:r>
            <a:endParaRPr lang="el-GR" dirty="0"/>
          </a:p>
        </p:txBody>
      </p:sp>
      <p:sp>
        <p:nvSpPr>
          <p:cNvPr id="3" name="2 - Θέση περιεχομένου"/>
          <p:cNvSpPr>
            <a:spLocks noGrp="1"/>
          </p:cNvSpPr>
          <p:nvPr>
            <p:ph idx="1"/>
          </p:nvPr>
        </p:nvSpPr>
        <p:spPr/>
        <p:txBody>
          <a:bodyPr>
            <a:normAutofit/>
          </a:bodyPr>
          <a:lstStyle/>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graphicFrame>
        <p:nvGraphicFramePr>
          <p:cNvPr id="5" name="4 - Πίνακας"/>
          <p:cNvGraphicFramePr>
            <a:graphicFrameLocks noGrp="1"/>
          </p:cNvGraphicFramePr>
          <p:nvPr/>
        </p:nvGraphicFramePr>
        <p:xfrm>
          <a:off x="500034" y="2214554"/>
          <a:ext cx="8215369" cy="3826838"/>
        </p:xfrm>
        <a:graphic>
          <a:graphicData uri="http://schemas.openxmlformats.org/drawingml/2006/table">
            <a:tbl>
              <a:tblPr firstRow="1" bandRow="1">
                <a:tableStyleId>{5C22544A-7EE6-4342-B048-85BDC9FD1C3A}</a:tableStyleId>
              </a:tblPr>
              <a:tblGrid>
                <a:gridCol w="5006276"/>
                <a:gridCol w="1708896"/>
                <a:gridCol w="1500197"/>
              </a:tblGrid>
              <a:tr h="428628">
                <a:tc>
                  <a:txBody>
                    <a:bodyPr/>
                    <a:lstStyle/>
                    <a:p>
                      <a:endParaRPr lang="el-GR" dirty="0"/>
                    </a:p>
                  </a:txBody>
                  <a:tcPr/>
                </a:tc>
                <a:tc>
                  <a:txBody>
                    <a:bodyPr/>
                    <a:lstStyle/>
                    <a:p>
                      <a:pPr algn="ctr"/>
                      <a:r>
                        <a:rPr lang="el-GR" dirty="0" smtClean="0"/>
                        <a:t>Ατομική</a:t>
                      </a:r>
                      <a:endParaRPr lang="el-GR" dirty="0"/>
                    </a:p>
                  </a:txBody>
                  <a:tcPr/>
                </a:tc>
                <a:tc>
                  <a:txBody>
                    <a:bodyPr/>
                    <a:lstStyle/>
                    <a:p>
                      <a:pPr algn="ctr"/>
                      <a:r>
                        <a:rPr lang="el-GR" dirty="0" smtClean="0"/>
                        <a:t>Δημόσια</a:t>
                      </a:r>
                      <a:endParaRPr lang="el-GR" dirty="0"/>
                    </a:p>
                  </a:txBody>
                  <a:tcPr/>
                </a:tc>
              </a:tr>
              <a:tr h="431490">
                <a:tc>
                  <a:txBody>
                    <a:bodyPr/>
                    <a:lstStyle/>
                    <a:p>
                      <a:r>
                        <a:rPr lang="el-GR" dirty="0" smtClean="0"/>
                        <a:t>Κράνος στη μηχανή</a:t>
                      </a:r>
                      <a:endParaRPr lang="el-GR" dirty="0"/>
                    </a:p>
                  </a:txBody>
                  <a:tcPr/>
                </a:tc>
                <a:tc>
                  <a:txBody>
                    <a:bodyPr/>
                    <a:lstStyle/>
                    <a:p>
                      <a:pPr algn="ctr"/>
                      <a:endParaRPr lang="el-GR" dirty="0"/>
                    </a:p>
                  </a:txBody>
                  <a:tcPr/>
                </a:tc>
                <a:tc>
                  <a:txBody>
                    <a:bodyPr/>
                    <a:lstStyle/>
                    <a:p>
                      <a:pPr algn="ctr"/>
                      <a:endParaRPr lang="el-G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Ζώνη στο αυτοκίνητο</a:t>
                      </a:r>
                      <a:endParaRPr lang="el-GR" dirty="0"/>
                    </a:p>
                  </a:txBody>
                  <a:tcPr/>
                </a:tc>
                <a:tc>
                  <a:txBody>
                    <a:bodyPr/>
                    <a:lstStyle/>
                    <a:p>
                      <a:pPr algn="ctr"/>
                      <a:endParaRPr lang="el-GR" dirty="0"/>
                    </a:p>
                  </a:txBody>
                  <a:tcPr/>
                </a:tc>
                <a:tc>
                  <a:txBody>
                    <a:bodyPr/>
                    <a:lstStyle/>
                    <a:p>
                      <a:pPr algn="ctr"/>
                      <a:endParaRPr lang="el-G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Εφαρμογή του ΚΟΚ</a:t>
                      </a:r>
                      <a:endParaRPr lang="el-GR" dirty="0"/>
                    </a:p>
                  </a:txBody>
                  <a:tcPr/>
                </a:tc>
                <a:tc>
                  <a:txBody>
                    <a:bodyPr/>
                    <a:lstStyle/>
                    <a:p>
                      <a:pPr algn="ctr"/>
                      <a:endParaRPr lang="el-GR" dirty="0"/>
                    </a:p>
                  </a:txBody>
                  <a:tcPr/>
                </a:tc>
                <a:tc>
                  <a:txBody>
                    <a:bodyPr/>
                    <a:lstStyle/>
                    <a:p>
                      <a:pPr algn="ct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Βρώμικο σπίτι</a:t>
                      </a:r>
                      <a:endParaRPr lang="el-GR" dirty="0"/>
                    </a:p>
                  </a:txBody>
                  <a:tcPr/>
                </a:tc>
                <a:tc>
                  <a:txBody>
                    <a:bodyPr/>
                    <a:lstStyle/>
                    <a:p>
                      <a:pPr algn="ctr"/>
                      <a:endParaRPr lang="el-GR" dirty="0"/>
                    </a:p>
                  </a:txBody>
                  <a:tcPr/>
                </a:tc>
                <a:tc>
                  <a:txBody>
                    <a:bodyPr/>
                    <a:lstStyle/>
                    <a:p>
                      <a:pPr algn="ctr"/>
                      <a:endParaRPr lang="el-G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Σκουπίδια στο περιβάλλον</a:t>
                      </a:r>
                      <a:endParaRPr lang="el-GR" dirty="0"/>
                    </a:p>
                  </a:txBody>
                  <a:tcPr/>
                </a:tc>
                <a:tc>
                  <a:txBody>
                    <a:bodyPr/>
                    <a:lstStyle/>
                    <a:p>
                      <a:pPr algn="ctr"/>
                      <a:endParaRPr lang="el-GR"/>
                    </a:p>
                  </a:txBody>
                  <a:tcPr/>
                </a:tc>
                <a:tc>
                  <a:txBody>
                    <a:bodyPr/>
                    <a:lstStyle/>
                    <a:p>
                      <a:pPr algn="ct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Κάπνισμα σε κλειστούς χώρους</a:t>
                      </a:r>
                      <a:endParaRPr lang="el-GR" dirty="0"/>
                    </a:p>
                  </a:txBody>
                  <a:tcPr/>
                </a:tc>
                <a:tc>
                  <a:txBody>
                    <a:bodyPr/>
                    <a:lstStyle/>
                    <a:p>
                      <a:pPr algn="ctr"/>
                      <a:endParaRPr lang="el-GR" dirty="0"/>
                    </a:p>
                  </a:txBody>
                  <a:tcPr/>
                </a:tc>
                <a:tc>
                  <a:txBody>
                    <a:bodyPr/>
                    <a:lstStyle/>
                    <a:p>
                      <a:pPr algn="ctr"/>
                      <a:endParaRPr lang="el-G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Κάπνισμα σε εξωτερικούς χώρους</a:t>
                      </a:r>
                    </a:p>
                  </a:txBody>
                  <a:tcPr/>
                </a:tc>
                <a:tc>
                  <a:txBody>
                    <a:bodyPr/>
                    <a:lstStyle/>
                    <a:p>
                      <a:pPr algn="ctr"/>
                      <a:endParaRPr lang="el-GR" dirty="0"/>
                    </a:p>
                  </a:txBody>
                  <a:tcPr/>
                </a:tc>
                <a:tc>
                  <a:txBody>
                    <a:bodyPr/>
                    <a:lstStyle/>
                    <a:p>
                      <a:pPr algn="ctr"/>
                      <a:endParaRPr lang="el-G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Εμβολιασμός</a:t>
                      </a:r>
                    </a:p>
                  </a:txBody>
                  <a:tcPr/>
                </a:tc>
                <a:tc>
                  <a:txBody>
                    <a:bodyPr/>
                    <a:lstStyle/>
                    <a:p>
                      <a:pPr algn="ctr"/>
                      <a:endParaRPr lang="el-GR" dirty="0"/>
                    </a:p>
                  </a:txBody>
                  <a:tcPr/>
                </a:tc>
                <a:tc>
                  <a:txBody>
                    <a:bodyPr/>
                    <a:lstStyle/>
                    <a:p>
                      <a:pPr algn="ctr"/>
                      <a:endParaRPr lang="el-GR" dirty="0"/>
                    </a:p>
                  </a:txBody>
                  <a:tcPr/>
                </a:tc>
              </a:tr>
              <a:tr h="370840">
                <a:tc>
                  <a:txBody>
                    <a:bodyPr/>
                    <a:lstStyle/>
                    <a:p>
                      <a:r>
                        <a:rPr lang="el-GR" dirty="0" smtClean="0"/>
                        <a:t>Μάσκα </a:t>
                      </a:r>
                      <a:endParaRPr lang="el-GR" dirty="0"/>
                    </a:p>
                  </a:txBody>
                  <a:tcPr/>
                </a:tc>
                <a:tc>
                  <a:txBody>
                    <a:bodyPr/>
                    <a:lstStyle/>
                    <a:p>
                      <a:pPr algn="ctr"/>
                      <a:endParaRPr lang="el-GR" dirty="0"/>
                    </a:p>
                  </a:txBody>
                  <a:tcPr/>
                </a:tc>
                <a:tc>
                  <a:txBody>
                    <a:bodyPr/>
                    <a:lstStyle/>
                    <a:p>
                      <a:pPr algn="ctr"/>
                      <a:endParaRPr lang="el-GR" dirty="0"/>
                    </a:p>
                  </a:txBody>
                  <a:tcPr/>
                </a:tc>
              </a:tr>
            </a:tbl>
          </a:graphicData>
        </a:graphic>
      </p:graphicFrame>
      <p:sp>
        <p:nvSpPr>
          <p:cNvPr id="6" name="5 - TextBox"/>
          <p:cNvSpPr txBox="1"/>
          <p:nvPr/>
        </p:nvSpPr>
        <p:spPr>
          <a:xfrm>
            <a:off x="6143636" y="2643182"/>
            <a:ext cx="428628" cy="369332"/>
          </a:xfrm>
          <a:prstGeom prst="rect">
            <a:avLst/>
          </a:prstGeom>
          <a:noFill/>
        </p:spPr>
        <p:txBody>
          <a:bodyPr wrap="square" rtlCol="0">
            <a:spAutoFit/>
          </a:bodyPr>
          <a:lstStyle/>
          <a:p>
            <a:pPr algn="ctr"/>
            <a:r>
              <a:rPr lang="el-GR" dirty="0" smtClean="0"/>
              <a:t>√</a:t>
            </a:r>
            <a:endParaRPr lang="el-GR" dirty="0"/>
          </a:p>
        </p:txBody>
      </p:sp>
      <p:sp>
        <p:nvSpPr>
          <p:cNvPr id="7" name="6 - TextBox"/>
          <p:cNvSpPr txBox="1"/>
          <p:nvPr/>
        </p:nvSpPr>
        <p:spPr>
          <a:xfrm>
            <a:off x="7786710" y="5715016"/>
            <a:ext cx="428628" cy="369332"/>
          </a:xfrm>
          <a:prstGeom prst="rect">
            <a:avLst/>
          </a:prstGeom>
          <a:noFill/>
        </p:spPr>
        <p:txBody>
          <a:bodyPr wrap="square" rtlCol="0">
            <a:spAutoFit/>
          </a:bodyPr>
          <a:lstStyle/>
          <a:p>
            <a:pPr algn="ctr"/>
            <a:r>
              <a:rPr lang="el-GR" dirty="0" smtClean="0"/>
              <a:t>√</a:t>
            </a:r>
            <a:endParaRPr lang="el-GR" dirty="0"/>
          </a:p>
        </p:txBody>
      </p:sp>
      <p:sp>
        <p:nvSpPr>
          <p:cNvPr id="8" name="7 - TextBox"/>
          <p:cNvSpPr txBox="1"/>
          <p:nvPr/>
        </p:nvSpPr>
        <p:spPr>
          <a:xfrm>
            <a:off x="7643834" y="3500438"/>
            <a:ext cx="428628" cy="369332"/>
          </a:xfrm>
          <a:prstGeom prst="rect">
            <a:avLst/>
          </a:prstGeom>
          <a:noFill/>
        </p:spPr>
        <p:txBody>
          <a:bodyPr wrap="square" rtlCol="0">
            <a:spAutoFit/>
          </a:bodyPr>
          <a:lstStyle/>
          <a:p>
            <a:pPr algn="ctr"/>
            <a:r>
              <a:rPr lang="el-GR" dirty="0" smtClean="0"/>
              <a:t>√</a:t>
            </a:r>
            <a:endParaRPr lang="el-GR" dirty="0"/>
          </a:p>
        </p:txBody>
      </p:sp>
      <p:sp>
        <p:nvSpPr>
          <p:cNvPr id="9" name="8 - TextBox"/>
          <p:cNvSpPr txBox="1"/>
          <p:nvPr/>
        </p:nvSpPr>
        <p:spPr>
          <a:xfrm>
            <a:off x="6143636" y="3786190"/>
            <a:ext cx="428628" cy="369332"/>
          </a:xfrm>
          <a:prstGeom prst="rect">
            <a:avLst/>
          </a:prstGeom>
          <a:noFill/>
        </p:spPr>
        <p:txBody>
          <a:bodyPr wrap="square" rtlCol="0">
            <a:spAutoFit/>
          </a:bodyPr>
          <a:lstStyle/>
          <a:p>
            <a:pPr algn="ctr"/>
            <a:r>
              <a:rPr lang="el-GR" dirty="0" smtClean="0"/>
              <a:t>√</a:t>
            </a:r>
            <a:endParaRPr lang="el-GR" dirty="0"/>
          </a:p>
        </p:txBody>
      </p:sp>
      <p:sp>
        <p:nvSpPr>
          <p:cNvPr id="10" name="9 - TextBox"/>
          <p:cNvSpPr txBox="1"/>
          <p:nvPr/>
        </p:nvSpPr>
        <p:spPr>
          <a:xfrm>
            <a:off x="6286512" y="5286388"/>
            <a:ext cx="428628" cy="369332"/>
          </a:xfrm>
          <a:prstGeom prst="rect">
            <a:avLst/>
          </a:prstGeom>
          <a:noFill/>
        </p:spPr>
        <p:txBody>
          <a:bodyPr wrap="square" rtlCol="0">
            <a:spAutoFit/>
          </a:bodyPr>
          <a:lstStyle/>
          <a:p>
            <a:pPr algn="ctr"/>
            <a:r>
              <a:rPr lang="el-GR" dirty="0" smtClean="0"/>
              <a:t>√</a:t>
            </a:r>
            <a:endParaRPr lang="el-GR" dirty="0"/>
          </a:p>
        </p:txBody>
      </p:sp>
      <p:sp>
        <p:nvSpPr>
          <p:cNvPr id="11" name="10 - TextBox"/>
          <p:cNvSpPr txBox="1"/>
          <p:nvPr/>
        </p:nvSpPr>
        <p:spPr>
          <a:xfrm>
            <a:off x="6286512" y="4929198"/>
            <a:ext cx="428628" cy="369332"/>
          </a:xfrm>
          <a:prstGeom prst="rect">
            <a:avLst/>
          </a:prstGeom>
          <a:noFill/>
        </p:spPr>
        <p:txBody>
          <a:bodyPr wrap="square" rtlCol="0">
            <a:spAutoFit/>
          </a:bodyPr>
          <a:lstStyle/>
          <a:p>
            <a:pPr algn="ctr"/>
            <a:r>
              <a:rPr lang="el-GR" dirty="0" smtClean="0"/>
              <a:t>√</a:t>
            </a:r>
            <a:endParaRPr lang="el-GR" dirty="0"/>
          </a:p>
        </p:txBody>
      </p:sp>
      <p:sp>
        <p:nvSpPr>
          <p:cNvPr id="12" name="11 - TextBox"/>
          <p:cNvSpPr txBox="1"/>
          <p:nvPr/>
        </p:nvSpPr>
        <p:spPr>
          <a:xfrm>
            <a:off x="7715272" y="4572008"/>
            <a:ext cx="428628" cy="369332"/>
          </a:xfrm>
          <a:prstGeom prst="rect">
            <a:avLst/>
          </a:prstGeom>
          <a:noFill/>
        </p:spPr>
        <p:txBody>
          <a:bodyPr wrap="square" rtlCol="0">
            <a:spAutoFit/>
          </a:bodyPr>
          <a:lstStyle/>
          <a:p>
            <a:pPr algn="ctr"/>
            <a:r>
              <a:rPr lang="el-GR" dirty="0" smtClean="0"/>
              <a:t>√</a:t>
            </a:r>
            <a:endParaRPr lang="el-GR" dirty="0"/>
          </a:p>
        </p:txBody>
      </p:sp>
      <p:sp>
        <p:nvSpPr>
          <p:cNvPr id="13" name="12 - TextBox"/>
          <p:cNvSpPr txBox="1"/>
          <p:nvPr/>
        </p:nvSpPr>
        <p:spPr>
          <a:xfrm>
            <a:off x="7715272" y="4214818"/>
            <a:ext cx="428628" cy="369332"/>
          </a:xfrm>
          <a:prstGeom prst="rect">
            <a:avLst/>
          </a:prstGeom>
          <a:noFill/>
        </p:spPr>
        <p:txBody>
          <a:bodyPr wrap="square" rtlCol="0">
            <a:spAutoFit/>
          </a:bodyPr>
          <a:lstStyle/>
          <a:p>
            <a:pPr algn="ctr"/>
            <a:r>
              <a:rPr lang="el-GR" dirty="0" smtClean="0"/>
              <a:t>√</a:t>
            </a:r>
            <a:endParaRPr lang="el-GR" dirty="0"/>
          </a:p>
        </p:txBody>
      </p:sp>
      <p:sp>
        <p:nvSpPr>
          <p:cNvPr id="14" name="13 - TextBox"/>
          <p:cNvSpPr txBox="1"/>
          <p:nvPr/>
        </p:nvSpPr>
        <p:spPr>
          <a:xfrm>
            <a:off x="6286512" y="5715016"/>
            <a:ext cx="428628" cy="369332"/>
          </a:xfrm>
          <a:prstGeom prst="rect">
            <a:avLst/>
          </a:prstGeom>
          <a:noFill/>
        </p:spPr>
        <p:txBody>
          <a:bodyPr wrap="square" rtlCol="0">
            <a:spAutoFit/>
          </a:bodyPr>
          <a:lstStyle/>
          <a:p>
            <a:pPr algn="ctr"/>
            <a:r>
              <a:rPr lang="el-GR" dirty="0" smtClean="0"/>
              <a:t>√</a:t>
            </a:r>
            <a:endParaRPr lang="el-GR" dirty="0"/>
          </a:p>
        </p:txBody>
      </p:sp>
      <p:sp>
        <p:nvSpPr>
          <p:cNvPr id="15" name="14 - TextBox"/>
          <p:cNvSpPr txBox="1"/>
          <p:nvPr/>
        </p:nvSpPr>
        <p:spPr>
          <a:xfrm>
            <a:off x="6143636" y="3143248"/>
            <a:ext cx="428628" cy="369332"/>
          </a:xfrm>
          <a:prstGeom prst="rect">
            <a:avLst/>
          </a:prstGeom>
          <a:noFill/>
        </p:spPr>
        <p:txBody>
          <a:bodyPr wrap="square" rtlCol="0">
            <a:spAutoFit/>
          </a:bodyPr>
          <a:lstStyle/>
          <a:p>
            <a:pPr algn="ctr"/>
            <a:r>
              <a:rPr lang="el-GR" dirty="0" smtClean="0"/>
              <a:t>√</a:t>
            </a:r>
            <a:endParaRPr lang="el-GR" dirty="0"/>
          </a:p>
        </p:txBody>
      </p:sp>
      <p:sp>
        <p:nvSpPr>
          <p:cNvPr id="16" name="15 - TextBox"/>
          <p:cNvSpPr txBox="1"/>
          <p:nvPr/>
        </p:nvSpPr>
        <p:spPr>
          <a:xfrm>
            <a:off x="7715272" y="5286388"/>
            <a:ext cx="428628" cy="369332"/>
          </a:xfrm>
          <a:prstGeom prst="rect">
            <a:avLst/>
          </a:prstGeom>
          <a:noFill/>
        </p:spPr>
        <p:txBody>
          <a:bodyPr wrap="square" rtlCol="0">
            <a:spAutoFit/>
          </a:bodyPr>
          <a:lstStyle/>
          <a:p>
            <a:pPr algn="ctr"/>
            <a:r>
              <a:rPr lang="el-GR"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additive="base">
                                        <p:cTn id="54" dur="500" fill="hold"/>
                                        <p:tgtEl>
                                          <p:spTgt spid="10"/>
                                        </p:tgtEl>
                                        <p:attrNameLst>
                                          <p:attrName>ppt_x</p:attrName>
                                        </p:attrNameLst>
                                      </p:cBhvr>
                                      <p:tavLst>
                                        <p:tav tm="0">
                                          <p:val>
                                            <p:strVal val="#ppt_x"/>
                                          </p:val>
                                        </p:tav>
                                        <p:tav tm="100000">
                                          <p:val>
                                            <p:strVal val="#ppt_x"/>
                                          </p:val>
                                        </p:tav>
                                      </p:tavLst>
                                    </p:anim>
                                    <p:anim calcmode="lin" valueType="num">
                                      <p:cBhvr additive="base">
                                        <p:cTn id="55" dur="500" fill="hold"/>
                                        <p:tgtEl>
                                          <p:spTgt spid="1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ΑΚΤΙΝΟΒΟΛΙΑ</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b="1" dirty="0" smtClean="0"/>
              <a:t>Βιολογικά αποτελέσματα :</a:t>
            </a:r>
          </a:p>
          <a:p>
            <a:pPr lvl="0"/>
            <a:r>
              <a:rPr lang="el-GR" dirty="0" smtClean="0"/>
              <a:t>Ακαριαίος θάνατος ή θάνατος μέσα σε λίγες ημέρες ή εβδομάδες. Αυτό εξαρτάται από τη δόση της ακτινοβολίας.</a:t>
            </a:r>
          </a:p>
          <a:p>
            <a:pPr lvl="0"/>
            <a:r>
              <a:rPr lang="el-GR" dirty="0" smtClean="0"/>
              <a:t>Λευχαιμία.</a:t>
            </a:r>
          </a:p>
          <a:p>
            <a:pPr lvl="0"/>
            <a:r>
              <a:rPr lang="el-GR" dirty="0" smtClean="0"/>
              <a:t>Καρκινογένεση.</a:t>
            </a:r>
          </a:p>
          <a:p>
            <a:r>
              <a:rPr lang="el-GR" dirty="0" smtClean="0"/>
              <a:t>Γενετικές μεταλλάξεις που εμφανίζονται στις επόμενες γενιές.</a:t>
            </a:r>
          </a:p>
          <a:p>
            <a:r>
              <a:rPr lang="el-GR" dirty="0" smtClean="0"/>
              <a:t>Συγγενείς ανωμαλίες στη διάπλαση του εμβρύου.</a:t>
            </a:r>
          </a:p>
          <a:p>
            <a:r>
              <a:rPr lang="el-GR" dirty="0" smtClean="0"/>
              <a:t>Στείρωση.</a:t>
            </a:r>
          </a:p>
          <a:p>
            <a:endParaRPr lang="el-GR" dirty="0"/>
          </a:p>
        </p:txBody>
      </p:sp>
      <p:pic>
        <p:nvPicPr>
          <p:cNvPr id="4" name="3 - Εικόνα" descr="ραδιενεργεια.jpg"/>
          <p:cNvPicPr>
            <a:picLocks noChangeAspect="1"/>
          </p:cNvPicPr>
          <p:nvPr/>
        </p:nvPicPr>
        <p:blipFill>
          <a:blip r:embed="rId2"/>
          <a:stretch>
            <a:fillRect/>
          </a:stretch>
        </p:blipFill>
        <p:spPr>
          <a:xfrm>
            <a:off x="7072330" y="1000108"/>
            <a:ext cx="1409700" cy="1238250"/>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Ραδιοϊσότοπα</a:t>
            </a:r>
            <a:endParaRPr lang="el-GR" dirty="0"/>
          </a:p>
        </p:txBody>
      </p:sp>
      <p:sp>
        <p:nvSpPr>
          <p:cNvPr id="3" name="2 - Θέση περιεχομένου"/>
          <p:cNvSpPr>
            <a:spLocks noGrp="1"/>
          </p:cNvSpPr>
          <p:nvPr>
            <p:ph idx="1"/>
          </p:nvPr>
        </p:nvSpPr>
        <p:spPr/>
        <p:txBody>
          <a:bodyPr/>
          <a:lstStyle/>
          <a:p>
            <a:r>
              <a:rPr lang="el-GR" dirty="0" smtClean="0"/>
              <a:t>Μεταφέρονται </a:t>
            </a:r>
          </a:p>
          <a:p>
            <a:r>
              <a:rPr lang="el-GR" dirty="0" smtClean="0"/>
              <a:t>Μολύνουν νερό, αέρα, έδαφος</a:t>
            </a:r>
          </a:p>
          <a:p>
            <a:r>
              <a:rPr lang="el-GR" dirty="0" smtClean="0"/>
              <a:t>Επηρεάζουν την τροφική αλυσίδα (Εσκιμώοι)</a:t>
            </a:r>
          </a:p>
          <a:p>
            <a:endParaRPr lang="el-GR" dirty="0" smtClean="0"/>
          </a:p>
          <a:p>
            <a:r>
              <a:rPr lang="el-GR" dirty="0" smtClean="0"/>
              <a:t>Στρόντιο-90, </a:t>
            </a:r>
          </a:p>
          <a:p>
            <a:r>
              <a:rPr lang="el-GR" dirty="0" smtClean="0"/>
              <a:t>Καίσιο-137 </a:t>
            </a:r>
          </a:p>
          <a:p>
            <a:r>
              <a:rPr lang="el-GR" dirty="0" smtClean="0"/>
              <a:t>Ιώδιο-131 </a:t>
            </a:r>
          </a:p>
          <a:p>
            <a:endParaRPr lang="el-GR" dirty="0" smtClean="0"/>
          </a:p>
          <a:p>
            <a:r>
              <a:rPr lang="el-GR" dirty="0" err="1" smtClean="0">
                <a:hlinkClick r:id="rId2" action="ppaction://hlinkfile"/>
              </a:rPr>
              <a:t>Τσέρνομπιλ</a:t>
            </a:r>
            <a:endParaRPr lang="el-GR" dirty="0" smtClean="0"/>
          </a:p>
          <a:p>
            <a:endParaRPr lang="el-GR" dirty="0" smtClean="0"/>
          </a:p>
        </p:txBody>
      </p:sp>
      <p:pic>
        <p:nvPicPr>
          <p:cNvPr id="4" name="3 - Εικόνα" descr="ραδιενεργεια.jpg"/>
          <p:cNvPicPr>
            <a:picLocks noChangeAspect="1"/>
          </p:cNvPicPr>
          <p:nvPr/>
        </p:nvPicPr>
        <p:blipFill>
          <a:blip r:embed="rId3"/>
          <a:stretch>
            <a:fillRect/>
          </a:stretch>
        </p:blipFill>
        <p:spPr>
          <a:xfrm>
            <a:off x="7072330" y="1000108"/>
            <a:ext cx="1409700" cy="1238250"/>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229600" cy="1066800"/>
          </a:xfrm>
        </p:spPr>
        <p:txBody>
          <a:bodyPr/>
          <a:lstStyle/>
          <a:p>
            <a:r>
              <a:rPr lang="el-GR" dirty="0" smtClean="0"/>
              <a:t>Μεταφορά ραδιοϊσοτόπων</a:t>
            </a:r>
            <a:endParaRPr lang="el-GR" dirty="0"/>
          </a:p>
        </p:txBody>
      </p:sp>
      <p:pic>
        <p:nvPicPr>
          <p:cNvPr id="6" name="5 - Θέση περιεχομένου" descr="trofiki.jpg"/>
          <p:cNvPicPr>
            <a:picLocks noGrp="1" noChangeAspect="1"/>
          </p:cNvPicPr>
          <p:nvPr>
            <p:ph idx="1"/>
          </p:nvPr>
        </p:nvPicPr>
        <p:blipFill>
          <a:blip r:embed="rId2"/>
          <a:stretch>
            <a:fillRect/>
          </a:stretch>
        </p:blipFill>
        <p:spPr>
          <a:xfrm>
            <a:off x="642910" y="1643050"/>
            <a:ext cx="7890190" cy="4429156"/>
          </a:xfrm>
        </p:spPr>
      </p:pic>
      <p:sp>
        <p:nvSpPr>
          <p:cNvPr id="8" name="7 - Βέλος αναστροφής"/>
          <p:cNvSpPr/>
          <p:nvPr/>
        </p:nvSpPr>
        <p:spPr>
          <a:xfrm rot="5400000" flipH="1">
            <a:off x="4572000" y="1357298"/>
            <a:ext cx="285752" cy="857256"/>
          </a:xfrm>
          <a:prstGeom prst="uturnArrow">
            <a:avLst>
              <a:gd name="adj1" fmla="val 17123"/>
              <a:gd name="adj2" fmla="val 19092"/>
              <a:gd name="adj3" fmla="val 25000"/>
              <a:gd name="adj4" fmla="val 43750"/>
              <a:gd name="adj5" fmla="val 2732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solidFill>
                <a:schemeClr val="tx1"/>
              </a:solidFill>
            </a:endParaRPr>
          </a:p>
        </p:txBody>
      </p:sp>
      <p:sp>
        <p:nvSpPr>
          <p:cNvPr id="9" name="8 - Βέλος αναστροφής"/>
          <p:cNvSpPr/>
          <p:nvPr/>
        </p:nvSpPr>
        <p:spPr>
          <a:xfrm rot="5400000" flipH="1">
            <a:off x="4929190" y="1428736"/>
            <a:ext cx="285752" cy="857256"/>
          </a:xfrm>
          <a:prstGeom prst="uturnArrow">
            <a:avLst>
              <a:gd name="adj1" fmla="val 17123"/>
              <a:gd name="adj2" fmla="val 19092"/>
              <a:gd name="adj3" fmla="val 25000"/>
              <a:gd name="adj4" fmla="val 43750"/>
              <a:gd name="adj5" fmla="val 2732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solidFill>
                <a:schemeClr val="tx1"/>
              </a:solidFill>
            </a:endParaRPr>
          </a:p>
        </p:txBody>
      </p:sp>
      <p:sp>
        <p:nvSpPr>
          <p:cNvPr id="10" name="9 - Βέλος αναστροφής"/>
          <p:cNvSpPr/>
          <p:nvPr/>
        </p:nvSpPr>
        <p:spPr>
          <a:xfrm rot="5400000">
            <a:off x="4652962" y="1785926"/>
            <a:ext cx="347666" cy="919170"/>
          </a:xfrm>
          <a:prstGeom prst="uturnArrow">
            <a:avLst>
              <a:gd name="adj1" fmla="val 9030"/>
              <a:gd name="adj2" fmla="val 25000"/>
              <a:gd name="adj3" fmla="val 33093"/>
              <a:gd name="adj4" fmla="val 43750"/>
              <a:gd name="adj5" fmla="val 4262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a:solidFill>
                <a:schemeClr val="tx1"/>
              </a:solidFill>
            </a:endParaRPr>
          </a:p>
        </p:txBody>
      </p:sp>
      <p:cxnSp>
        <p:nvCxnSpPr>
          <p:cNvPr id="12" name="11 - Ευθεία γραμμή σύνδεσης"/>
          <p:cNvCxnSpPr/>
          <p:nvPr/>
        </p:nvCxnSpPr>
        <p:spPr>
          <a:xfrm rot="16200000" flipV="1">
            <a:off x="7893867" y="2250273"/>
            <a:ext cx="285752" cy="214314"/>
          </a:xfrm>
          <a:prstGeom prst="line">
            <a:avLst/>
          </a:prstGeom>
        </p:spPr>
        <p:style>
          <a:lnRef idx="2">
            <a:schemeClr val="accent5"/>
          </a:lnRef>
          <a:fillRef idx="0">
            <a:schemeClr val="accent5"/>
          </a:fillRef>
          <a:effectRef idx="1">
            <a:schemeClr val="accent5"/>
          </a:effectRef>
          <a:fontRef idx="minor">
            <a:schemeClr val="tx1"/>
          </a:fontRef>
        </p:style>
      </p:cxnSp>
      <p:cxnSp>
        <p:nvCxnSpPr>
          <p:cNvPr id="15" name="14 - Ευθεία γραμμή σύνδεσης"/>
          <p:cNvCxnSpPr/>
          <p:nvPr/>
        </p:nvCxnSpPr>
        <p:spPr>
          <a:xfrm rot="16200000" flipV="1">
            <a:off x="7322363" y="2178835"/>
            <a:ext cx="285752" cy="214314"/>
          </a:xfrm>
          <a:prstGeom prst="line">
            <a:avLst/>
          </a:prstGeom>
        </p:spPr>
        <p:style>
          <a:lnRef idx="2">
            <a:schemeClr val="accent5"/>
          </a:lnRef>
          <a:fillRef idx="0">
            <a:schemeClr val="accent5"/>
          </a:fillRef>
          <a:effectRef idx="1">
            <a:schemeClr val="accent5"/>
          </a:effectRef>
          <a:fontRef idx="minor">
            <a:schemeClr val="tx1"/>
          </a:fontRef>
        </p:style>
      </p:cxnSp>
      <p:cxnSp>
        <p:nvCxnSpPr>
          <p:cNvPr id="16" name="15 - Ευθεία γραμμή σύνδεσης"/>
          <p:cNvCxnSpPr/>
          <p:nvPr/>
        </p:nvCxnSpPr>
        <p:spPr>
          <a:xfrm rot="16200000" flipV="1">
            <a:off x="7679553" y="2250273"/>
            <a:ext cx="285752" cy="214314"/>
          </a:xfrm>
          <a:prstGeom prst="line">
            <a:avLst/>
          </a:prstGeom>
        </p:spPr>
        <p:style>
          <a:lnRef idx="2">
            <a:schemeClr val="accent5"/>
          </a:lnRef>
          <a:fillRef idx="0">
            <a:schemeClr val="accent5"/>
          </a:fillRef>
          <a:effectRef idx="1">
            <a:schemeClr val="accent5"/>
          </a:effectRef>
          <a:fontRef idx="minor">
            <a:schemeClr val="tx1"/>
          </a:fontRef>
        </p:style>
      </p:cxnSp>
      <p:cxnSp>
        <p:nvCxnSpPr>
          <p:cNvPr id="17" name="16 - Ευθεία γραμμή σύνδεσης"/>
          <p:cNvCxnSpPr/>
          <p:nvPr/>
        </p:nvCxnSpPr>
        <p:spPr>
          <a:xfrm rot="16200000" flipV="1">
            <a:off x="7465239" y="2178835"/>
            <a:ext cx="285752" cy="214314"/>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17 - Ευθεία γραμμή σύνδεσης"/>
          <p:cNvCxnSpPr/>
          <p:nvPr/>
        </p:nvCxnSpPr>
        <p:spPr>
          <a:xfrm rot="16200000" flipV="1">
            <a:off x="8036743" y="2250273"/>
            <a:ext cx="285752" cy="214314"/>
          </a:xfrm>
          <a:prstGeom prst="line">
            <a:avLst/>
          </a:prstGeom>
        </p:spPr>
        <p:style>
          <a:lnRef idx="2">
            <a:schemeClr val="accent5"/>
          </a:lnRef>
          <a:fillRef idx="0">
            <a:schemeClr val="accent5"/>
          </a:fillRef>
          <a:effectRef idx="1">
            <a:schemeClr val="accent5"/>
          </a:effectRef>
          <a:fontRef idx="minor">
            <a:schemeClr val="tx1"/>
          </a:fontRef>
        </p:style>
      </p:cxnSp>
      <p:sp>
        <p:nvSpPr>
          <p:cNvPr id="19" name="18 - TextBox"/>
          <p:cNvSpPr txBox="1"/>
          <p:nvPr/>
        </p:nvSpPr>
        <p:spPr>
          <a:xfrm>
            <a:off x="3786182" y="2000240"/>
            <a:ext cx="928694" cy="369332"/>
          </a:xfrm>
          <a:prstGeom prst="rect">
            <a:avLst/>
          </a:prstGeom>
          <a:noFill/>
        </p:spPr>
        <p:txBody>
          <a:bodyPr wrap="square" rtlCol="0">
            <a:spAutoFit/>
          </a:bodyPr>
          <a:lstStyle/>
          <a:p>
            <a:r>
              <a:rPr lang="el-GR" dirty="0" smtClean="0"/>
              <a:t>Αέρας</a:t>
            </a:r>
            <a:endParaRPr lang="el-GR" dirty="0"/>
          </a:p>
        </p:txBody>
      </p:sp>
      <p:sp>
        <p:nvSpPr>
          <p:cNvPr id="20" name="19 - TextBox"/>
          <p:cNvSpPr txBox="1"/>
          <p:nvPr/>
        </p:nvSpPr>
        <p:spPr>
          <a:xfrm>
            <a:off x="6215074" y="1928802"/>
            <a:ext cx="1071570" cy="369332"/>
          </a:xfrm>
          <a:prstGeom prst="rect">
            <a:avLst/>
          </a:prstGeom>
          <a:noFill/>
        </p:spPr>
        <p:txBody>
          <a:bodyPr wrap="square" rtlCol="0">
            <a:spAutoFit/>
          </a:bodyPr>
          <a:lstStyle/>
          <a:p>
            <a:r>
              <a:rPr lang="el-GR" dirty="0" smtClean="0"/>
              <a:t>Βροχή</a:t>
            </a:r>
            <a:endParaRPr lang="el-GR" dirty="0"/>
          </a:p>
        </p:txBody>
      </p:sp>
      <p:sp>
        <p:nvSpPr>
          <p:cNvPr id="21" name="20 - TextBox"/>
          <p:cNvSpPr txBox="1"/>
          <p:nvPr/>
        </p:nvSpPr>
        <p:spPr>
          <a:xfrm>
            <a:off x="3000364" y="5643578"/>
            <a:ext cx="1143008" cy="369332"/>
          </a:xfrm>
          <a:prstGeom prst="rect">
            <a:avLst/>
          </a:prstGeom>
          <a:noFill/>
        </p:spPr>
        <p:txBody>
          <a:bodyPr wrap="square" rtlCol="0">
            <a:spAutoFit/>
          </a:bodyPr>
          <a:lstStyle/>
          <a:p>
            <a:r>
              <a:rPr lang="el-GR" dirty="0" smtClean="0"/>
              <a:t>Νερό</a:t>
            </a:r>
            <a:endParaRPr lang="el-GR" dirty="0"/>
          </a:p>
        </p:txBody>
      </p:sp>
      <p:sp>
        <p:nvSpPr>
          <p:cNvPr id="22" name="21 - TextBox"/>
          <p:cNvSpPr txBox="1"/>
          <p:nvPr/>
        </p:nvSpPr>
        <p:spPr>
          <a:xfrm>
            <a:off x="5072066" y="4286256"/>
            <a:ext cx="1000132" cy="369332"/>
          </a:xfrm>
          <a:prstGeom prst="rect">
            <a:avLst/>
          </a:prstGeom>
          <a:noFill/>
        </p:spPr>
        <p:txBody>
          <a:bodyPr wrap="square" rtlCol="0">
            <a:spAutoFit/>
          </a:bodyPr>
          <a:lstStyle/>
          <a:p>
            <a:r>
              <a:rPr lang="el-GR" dirty="0" smtClean="0"/>
              <a:t>Φυτά</a:t>
            </a:r>
            <a:endParaRPr lang="el-GR" dirty="0"/>
          </a:p>
        </p:txBody>
      </p:sp>
      <p:sp>
        <p:nvSpPr>
          <p:cNvPr id="23" name="22 - TextBox"/>
          <p:cNvSpPr txBox="1"/>
          <p:nvPr/>
        </p:nvSpPr>
        <p:spPr>
          <a:xfrm>
            <a:off x="7715272" y="3786190"/>
            <a:ext cx="928694" cy="369332"/>
          </a:xfrm>
          <a:prstGeom prst="rect">
            <a:avLst/>
          </a:prstGeom>
          <a:noFill/>
        </p:spPr>
        <p:txBody>
          <a:bodyPr wrap="square" rtlCol="0">
            <a:spAutoFit/>
          </a:bodyPr>
          <a:lstStyle/>
          <a:p>
            <a:r>
              <a:rPr lang="el-GR" dirty="0" smtClean="0"/>
              <a:t>Ζώα</a:t>
            </a:r>
            <a:endParaRPr lang="el-G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ΑΚΤΙΝΟΒΟΛΙΑ</a:t>
            </a:r>
            <a:endParaRPr lang="el-GR" dirty="0"/>
          </a:p>
        </p:txBody>
      </p:sp>
      <p:sp>
        <p:nvSpPr>
          <p:cNvPr id="3" name="2 - Θέση περιεχομένου"/>
          <p:cNvSpPr>
            <a:spLocks noGrp="1"/>
          </p:cNvSpPr>
          <p:nvPr>
            <p:ph idx="1"/>
          </p:nvPr>
        </p:nvSpPr>
        <p:spPr/>
        <p:txBody>
          <a:bodyPr/>
          <a:lstStyle/>
          <a:p>
            <a:pPr>
              <a:buNone/>
            </a:pPr>
            <a:r>
              <a:rPr lang="el-GR" b="1" dirty="0" smtClean="0"/>
              <a:t>Προστασία</a:t>
            </a:r>
          </a:p>
          <a:p>
            <a:r>
              <a:rPr lang="el-GR" dirty="0" smtClean="0"/>
              <a:t>Μόλυβδος</a:t>
            </a:r>
          </a:p>
          <a:p>
            <a:r>
              <a:rPr lang="el-GR" dirty="0" smtClean="0"/>
              <a:t>Περιορισμός στη χρήση ραδιοϊσοτόπων</a:t>
            </a:r>
          </a:p>
          <a:p>
            <a:r>
              <a:rPr lang="el-GR" dirty="0" smtClean="0"/>
              <a:t>Απαγόρευση πυρηνικών δοκιμών</a:t>
            </a:r>
            <a:endParaRPr lang="el-GR" dirty="0"/>
          </a:p>
        </p:txBody>
      </p:sp>
      <p:pic>
        <p:nvPicPr>
          <p:cNvPr id="4" name="3 - Εικόνα" descr="ραδιενεργεια.jpg"/>
          <p:cNvPicPr>
            <a:picLocks noChangeAspect="1"/>
          </p:cNvPicPr>
          <p:nvPr/>
        </p:nvPicPr>
        <p:blipFill>
          <a:blip r:embed="rId2"/>
          <a:stretch>
            <a:fillRect/>
          </a:stretch>
        </p:blipFill>
        <p:spPr>
          <a:xfrm>
            <a:off x="7072330" y="1000108"/>
            <a:ext cx="1409700" cy="1238250"/>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Κεφάλαιο 5</a:t>
            </a:r>
            <a:r>
              <a:rPr lang="el-GR" baseline="30000" dirty="0" smtClean="0"/>
              <a:t>ο</a:t>
            </a:r>
            <a:r>
              <a:rPr lang="el-GR" dirty="0" smtClean="0"/>
              <a:t> </a:t>
            </a:r>
            <a:endParaRPr lang="el-GR" dirty="0"/>
          </a:p>
        </p:txBody>
      </p:sp>
      <p:sp>
        <p:nvSpPr>
          <p:cNvPr id="3" name="2 - Υπότιτλος"/>
          <p:cNvSpPr>
            <a:spLocks noGrp="1"/>
          </p:cNvSpPr>
          <p:nvPr>
            <p:ph type="subTitle" idx="1"/>
          </p:nvPr>
        </p:nvSpPr>
        <p:spPr/>
        <p:txBody>
          <a:bodyPr/>
          <a:lstStyle/>
          <a:p>
            <a:r>
              <a:rPr lang="el-GR" b="1" dirty="0" smtClean="0"/>
              <a:t>5.2. ΥΓΙΕΙΝΗ ΤΩΝ ΤΡΟΦΙΜΩΝ</a:t>
            </a:r>
            <a:endParaRPr lang="el-GR" b="1"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42918"/>
            <a:ext cx="8229600" cy="714380"/>
          </a:xfrm>
        </p:spPr>
        <p:txBody>
          <a:bodyPr>
            <a:normAutofit/>
          </a:bodyPr>
          <a:lstStyle/>
          <a:p>
            <a:r>
              <a:rPr lang="el-GR" dirty="0" smtClean="0"/>
              <a:t>Τρόφιμα</a:t>
            </a:r>
            <a:endParaRPr lang="el-GR" dirty="0"/>
          </a:p>
        </p:txBody>
      </p:sp>
      <p:sp>
        <p:nvSpPr>
          <p:cNvPr id="3" name="2 - Θέση περιεχομένου"/>
          <p:cNvSpPr>
            <a:spLocks noGrp="1"/>
          </p:cNvSpPr>
          <p:nvPr>
            <p:ph idx="1"/>
          </p:nvPr>
        </p:nvSpPr>
        <p:spPr>
          <a:xfrm>
            <a:off x="457200" y="1500174"/>
            <a:ext cx="6115064" cy="5074362"/>
          </a:xfrm>
        </p:spPr>
        <p:txBody>
          <a:bodyPr>
            <a:normAutofit fontScale="55000" lnSpcReduction="20000"/>
          </a:bodyPr>
          <a:lstStyle/>
          <a:p>
            <a:r>
              <a:rPr lang="el-GR" b="1" dirty="0" smtClean="0"/>
              <a:t>Τρόφιμα </a:t>
            </a:r>
            <a:r>
              <a:rPr lang="el-GR" dirty="0" smtClean="0"/>
              <a:t>είναι τα προϊόντα φυτικής και ζωικής προέλευσης που χρησιμοποιούνται για τη διατροφή του ανθρώπου.</a:t>
            </a:r>
          </a:p>
          <a:p>
            <a:endParaRPr lang="el-GR" dirty="0" smtClean="0"/>
          </a:p>
          <a:p>
            <a:r>
              <a:rPr lang="el-GR" b="1" dirty="0" smtClean="0"/>
              <a:t>Τρόφιμα φυτικής προέλευσης </a:t>
            </a:r>
            <a:endParaRPr lang="el-GR" dirty="0" smtClean="0"/>
          </a:p>
          <a:p>
            <a:r>
              <a:rPr lang="el-GR" dirty="0" smtClean="0"/>
              <a:t>τα δημητριακά </a:t>
            </a:r>
          </a:p>
          <a:p>
            <a:r>
              <a:rPr lang="el-GR" dirty="0" smtClean="0"/>
              <a:t>τα όσπρια </a:t>
            </a:r>
          </a:p>
          <a:p>
            <a:r>
              <a:rPr lang="el-GR" dirty="0" smtClean="0"/>
              <a:t>οι πατάτες</a:t>
            </a:r>
          </a:p>
          <a:p>
            <a:r>
              <a:rPr lang="el-GR" dirty="0" smtClean="0"/>
              <a:t>οι ξηροί καρποί</a:t>
            </a:r>
          </a:p>
          <a:p>
            <a:r>
              <a:rPr lang="el-GR" dirty="0" smtClean="0"/>
              <a:t>τα φρούτα, τα λαχανικά</a:t>
            </a:r>
          </a:p>
          <a:p>
            <a:r>
              <a:rPr lang="el-GR" dirty="0" smtClean="0"/>
              <a:t>τα λίπη φυτικής προέλευσης (ελαιόλαδο, σπορέλαια, μαργαρίνη)</a:t>
            </a:r>
          </a:p>
          <a:p>
            <a:endParaRPr lang="el-GR" dirty="0" smtClean="0"/>
          </a:p>
          <a:p>
            <a:r>
              <a:rPr lang="el-GR" b="1" dirty="0" smtClean="0"/>
              <a:t>Τρόφιμα ζωικής προέλευσης </a:t>
            </a:r>
            <a:endParaRPr lang="el-GR" dirty="0" smtClean="0"/>
          </a:p>
          <a:p>
            <a:r>
              <a:rPr lang="el-GR" dirty="0" smtClean="0"/>
              <a:t>το κρέας και τα εντόσθια των ζώων</a:t>
            </a:r>
          </a:p>
          <a:p>
            <a:r>
              <a:rPr lang="el-GR" dirty="0" smtClean="0"/>
              <a:t>τα ψάρια </a:t>
            </a:r>
          </a:p>
          <a:p>
            <a:r>
              <a:rPr lang="el-GR" dirty="0" smtClean="0"/>
              <a:t>τα αυγά </a:t>
            </a:r>
          </a:p>
          <a:p>
            <a:r>
              <a:rPr lang="el-GR" dirty="0" smtClean="0"/>
              <a:t>το γάλα και τα προϊόντα του (βούτυρο, τυρί, γιαούρτι κ.λπ.).</a:t>
            </a:r>
          </a:p>
          <a:p>
            <a:endParaRPr lang="el-GR" dirty="0" smtClean="0"/>
          </a:p>
          <a:p>
            <a:endParaRPr lang="el-GR" dirty="0" smtClean="0"/>
          </a:p>
          <a:p>
            <a:endParaRPr lang="el-GR" dirty="0" smtClean="0"/>
          </a:p>
          <a:p>
            <a:r>
              <a:rPr lang="el-GR" dirty="0" smtClean="0"/>
              <a:t>Στην κατηγορία των τροφίμων υπάγονται επίσης τα καρυκεύματα και τα ευφραντικά (καφές, τσάι, κ.λπ.)</a:t>
            </a:r>
          </a:p>
          <a:p>
            <a:endParaRPr lang="el-GR" dirty="0"/>
          </a:p>
        </p:txBody>
      </p:sp>
      <p:pic>
        <p:nvPicPr>
          <p:cNvPr id="3074" name="Picture 2"/>
          <p:cNvPicPr>
            <a:picLocks noChangeAspect="1" noChangeArrowheads="1"/>
          </p:cNvPicPr>
          <p:nvPr/>
        </p:nvPicPr>
        <p:blipFill>
          <a:blip r:embed="rId2"/>
          <a:srcRect/>
          <a:stretch>
            <a:fillRect/>
          </a:stretch>
        </p:blipFill>
        <p:spPr bwMode="auto">
          <a:xfrm>
            <a:off x="6572264" y="2000240"/>
            <a:ext cx="2295870" cy="1463301"/>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l="6668"/>
          <a:stretch>
            <a:fillRect/>
          </a:stretch>
        </p:blipFill>
        <p:spPr bwMode="auto">
          <a:xfrm>
            <a:off x="6572264" y="3714752"/>
            <a:ext cx="2357422" cy="1485237"/>
          </a:xfrm>
          <a:prstGeom prst="rect">
            <a:avLst/>
          </a:prstGeom>
          <a:noFill/>
          <a:ln w="9525">
            <a:noFill/>
            <a:miter lim="800000"/>
            <a:headEnd/>
            <a:tailEnd/>
          </a:ln>
          <a:effectLst/>
        </p:spPr>
      </p:pic>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t>ΑΛΛΟΙΩΣΕΙΣ ΤΡΟΦΙΜΩΝ</a:t>
            </a:r>
            <a:br>
              <a:rPr lang="el-GR" dirty="0" smtClean="0"/>
            </a:br>
            <a:endParaRPr lang="el-GR" dirty="0"/>
          </a:p>
        </p:txBody>
      </p:sp>
      <p:sp>
        <p:nvSpPr>
          <p:cNvPr id="3" name="2 - Θέση περιεχομένου"/>
          <p:cNvSpPr>
            <a:spLocks noGrp="1"/>
          </p:cNvSpPr>
          <p:nvPr>
            <p:ph idx="1"/>
          </p:nvPr>
        </p:nvSpPr>
        <p:spPr/>
        <p:txBody>
          <a:bodyPr/>
          <a:lstStyle/>
          <a:p>
            <a:r>
              <a:rPr lang="el-GR" b="1" dirty="0" smtClean="0"/>
              <a:t>Αλλοίωση τροφίμων </a:t>
            </a:r>
            <a:r>
              <a:rPr lang="el-GR" dirty="0" smtClean="0"/>
              <a:t>θεωρείται η μεταβολή της σύστασης των τροφίμων, με αποτέλεσμα να γίνονται ανθυγιεινά και να επηρεάζεται η θρεπτική αξία και η όψη τους.</a:t>
            </a:r>
          </a:p>
          <a:p>
            <a:endParaRPr lang="el-GR" dirty="0"/>
          </a:p>
        </p:txBody>
      </p:sp>
      <p:pic>
        <p:nvPicPr>
          <p:cNvPr id="9218" name="Picture 2"/>
          <p:cNvPicPr>
            <a:picLocks noChangeAspect="1" noChangeArrowheads="1"/>
          </p:cNvPicPr>
          <p:nvPr/>
        </p:nvPicPr>
        <p:blipFill>
          <a:blip r:embed="rId2"/>
          <a:srcRect/>
          <a:stretch>
            <a:fillRect/>
          </a:stretch>
        </p:blipFill>
        <p:spPr bwMode="auto">
          <a:xfrm>
            <a:off x="6000760" y="4484977"/>
            <a:ext cx="2143140" cy="1987275"/>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ΑΛΛΟΙΩΣΕΙΣ ΤΡΟΦΙΜΩΝ-Κατηγορίες</a:t>
            </a:r>
            <a:endParaRPr lang="el-GR" dirty="0"/>
          </a:p>
        </p:txBody>
      </p:sp>
      <p:sp>
        <p:nvSpPr>
          <p:cNvPr id="3" name="2 - Θέση περιεχομένου"/>
          <p:cNvSpPr>
            <a:spLocks noGrp="1"/>
          </p:cNvSpPr>
          <p:nvPr>
            <p:ph idx="1"/>
          </p:nvPr>
        </p:nvSpPr>
        <p:spPr>
          <a:xfrm>
            <a:off x="457200" y="2249424"/>
            <a:ext cx="6758006" cy="4325112"/>
          </a:xfrm>
        </p:spPr>
        <p:txBody>
          <a:bodyPr>
            <a:normAutofit fontScale="85000" lnSpcReduction="10000"/>
          </a:bodyPr>
          <a:lstStyle/>
          <a:p>
            <a:pPr>
              <a:buNone/>
            </a:pPr>
            <a:r>
              <a:rPr lang="el-GR" b="1" dirty="0" smtClean="0"/>
              <a:t>Η πρώτη κατηγορία </a:t>
            </a:r>
            <a:r>
              <a:rPr lang="el-GR" dirty="0" smtClean="0"/>
              <a:t>περιλαμβάνει τα τρόφιμα που αλλοιώνονται γρήγορα, όπως: </a:t>
            </a:r>
          </a:p>
          <a:p>
            <a:r>
              <a:rPr lang="el-GR" dirty="0" smtClean="0"/>
              <a:t>ψάρια, κρέας, κοτόπουλα, γάλα, αυγά, φρούτα, λαχανικά. Στα τρόφιμα αυτά πρέπει να δίνεται ιδιαίτερη φροντίδα κατά τη συντήρησή τους.</a:t>
            </a:r>
          </a:p>
          <a:p>
            <a:endParaRPr lang="el-GR" dirty="0" smtClean="0"/>
          </a:p>
          <a:p>
            <a:pPr>
              <a:buNone/>
            </a:pPr>
            <a:r>
              <a:rPr lang="el-GR" dirty="0" smtClean="0"/>
              <a:t>Η </a:t>
            </a:r>
            <a:r>
              <a:rPr lang="el-GR" b="1" dirty="0" smtClean="0"/>
              <a:t>δεύτερη κατηγορία </a:t>
            </a:r>
            <a:r>
              <a:rPr lang="el-GR" dirty="0" smtClean="0"/>
              <a:t>περιλαμβάνει τα τρόφιμα που δεν αλλοιώνονται, όπως:</a:t>
            </a:r>
          </a:p>
          <a:p>
            <a:r>
              <a:rPr lang="el-GR" dirty="0" smtClean="0"/>
              <a:t> η ζάχαρη, το ρύζι, το αλεύρι, τα φασόλια. Έχουν χαμηλή περιεκτικότητα σε υγρασία και διατηρούνται για μεγάλο χρονικό διάστημα.</a:t>
            </a:r>
          </a:p>
          <a:p>
            <a:endParaRPr lang="el-GR" dirty="0"/>
          </a:p>
        </p:txBody>
      </p:sp>
      <p:pic>
        <p:nvPicPr>
          <p:cNvPr id="4098" name="Picture 2"/>
          <p:cNvPicPr>
            <a:picLocks noChangeAspect="1" noChangeArrowheads="1"/>
          </p:cNvPicPr>
          <p:nvPr/>
        </p:nvPicPr>
        <p:blipFill>
          <a:blip r:embed="rId2"/>
          <a:srcRect/>
          <a:stretch>
            <a:fillRect/>
          </a:stretch>
        </p:blipFill>
        <p:spPr bwMode="auto">
          <a:xfrm>
            <a:off x="7643834" y="2285992"/>
            <a:ext cx="1209675" cy="193357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7286644" y="5042276"/>
            <a:ext cx="1857356" cy="1020399"/>
          </a:xfrm>
          <a:prstGeom prst="rect">
            <a:avLst/>
          </a:prstGeom>
          <a:noFill/>
          <a:ln w="9525">
            <a:noFill/>
            <a:miter lim="800000"/>
            <a:headEnd/>
            <a:tailEnd/>
          </a:ln>
          <a:effectLst/>
        </p:spPr>
      </p:pic>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Παράγοντες αλλοίωσης τροφίμων</a:t>
            </a:r>
            <a:endParaRPr lang="el-GR" dirty="0"/>
          </a:p>
        </p:txBody>
      </p:sp>
      <p:sp>
        <p:nvSpPr>
          <p:cNvPr id="3" name="2 - Θέση περιεχομένου"/>
          <p:cNvSpPr>
            <a:spLocks noGrp="1"/>
          </p:cNvSpPr>
          <p:nvPr>
            <p:ph idx="1"/>
          </p:nvPr>
        </p:nvSpPr>
        <p:spPr/>
        <p:txBody>
          <a:bodyPr/>
          <a:lstStyle/>
          <a:p>
            <a:pPr lvl="0"/>
            <a:r>
              <a:rPr lang="el-GR" dirty="0" smtClean="0"/>
              <a:t>Μικροοργανισμοί.</a:t>
            </a:r>
          </a:p>
          <a:p>
            <a:pPr lvl="0"/>
            <a:r>
              <a:rPr lang="el-GR" dirty="0" smtClean="0"/>
              <a:t>Η δράση των ένζυμων</a:t>
            </a:r>
          </a:p>
          <a:p>
            <a:pPr lvl="0"/>
            <a:r>
              <a:rPr lang="el-GR" dirty="0" smtClean="0"/>
              <a:t>Η υγρασία</a:t>
            </a:r>
          </a:p>
          <a:p>
            <a:pPr lvl="0"/>
            <a:r>
              <a:rPr lang="el-GR" dirty="0" smtClean="0"/>
              <a:t>Το οξυγόνο της ατμόσφαιρας</a:t>
            </a:r>
          </a:p>
          <a:p>
            <a:pPr lvl="0"/>
            <a:r>
              <a:rPr lang="el-GR" dirty="0" smtClean="0"/>
              <a:t>Θερμοκρασία</a:t>
            </a:r>
          </a:p>
          <a:p>
            <a:pPr lvl="0"/>
            <a:r>
              <a:rPr lang="el-GR" dirty="0" smtClean="0"/>
              <a:t>Τα τρωκτικά και τα έντομα</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t>ΑΣΘΕΝΕΙΕΣ ΠΟΥ ΜΕΤΑΔΙΔΟΝΤΑΙ ΜΕ ΤΑ ΤΡΟΦΙΜΑ</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Ασθένειες που έχουν ως αιτία διάφορους μικροοργανισμούς και τις τοξίνες τους</a:t>
            </a:r>
          </a:p>
          <a:p>
            <a:endParaRPr lang="el-GR" dirty="0" smtClean="0"/>
          </a:p>
          <a:p>
            <a:r>
              <a:rPr lang="el-GR" dirty="0" smtClean="0"/>
              <a:t>Ασθένειες που οφείλονται σε δηλητηριώδεις ουσίες οι οποίες υπάρχουν στα ίδια τα τρόφιμα</a:t>
            </a:r>
            <a:endParaRPr lang="el-GR" dirty="0"/>
          </a:p>
        </p:txBody>
      </p:sp>
      <p:pic>
        <p:nvPicPr>
          <p:cNvPr id="8194" name="Picture 2"/>
          <p:cNvPicPr>
            <a:picLocks noChangeAspect="1" noChangeArrowheads="1"/>
          </p:cNvPicPr>
          <p:nvPr/>
        </p:nvPicPr>
        <p:blipFill>
          <a:blip r:embed="rId2"/>
          <a:srcRect/>
          <a:stretch>
            <a:fillRect/>
          </a:stretch>
        </p:blipFill>
        <p:spPr bwMode="auto">
          <a:xfrm>
            <a:off x="6643702" y="4714884"/>
            <a:ext cx="1966914" cy="1977604"/>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Κοινωνική υγιεινή</a:t>
            </a:r>
            <a:endParaRPr lang="el-GR" dirty="0"/>
          </a:p>
        </p:txBody>
      </p:sp>
      <p:sp>
        <p:nvSpPr>
          <p:cNvPr id="3" name="2 - Θέση περιεχομένου"/>
          <p:cNvSpPr>
            <a:spLocks noGrp="1"/>
          </p:cNvSpPr>
          <p:nvPr>
            <p:ph idx="1"/>
          </p:nvPr>
        </p:nvSpPr>
        <p:spPr/>
        <p:txBody>
          <a:bodyPr/>
          <a:lstStyle/>
          <a:p>
            <a:r>
              <a:rPr lang="el-GR" dirty="0" smtClean="0"/>
              <a:t>Είναι ο κλάδος της υγιεινής που ασχολείται με τους </a:t>
            </a:r>
            <a:r>
              <a:rPr lang="el-GR" dirty="0" smtClean="0">
                <a:solidFill>
                  <a:srgbClr val="FF0000"/>
                </a:solidFill>
              </a:rPr>
              <a:t>κοινωνικούς</a:t>
            </a:r>
            <a:r>
              <a:rPr lang="el-GR" dirty="0" smtClean="0"/>
              <a:t> και </a:t>
            </a:r>
            <a:r>
              <a:rPr lang="el-GR" dirty="0" smtClean="0">
                <a:solidFill>
                  <a:srgbClr val="FF0000"/>
                </a:solidFill>
              </a:rPr>
              <a:t>οικονομικούς</a:t>
            </a:r>
            <a:r>
              <a:rPr lang="el-GR" dirty="0" smtClean="0"/>
              <a:t> </a:t>
            </a:r>
            <a:r>
              <a:rPr lang="el-GR" dirty="0" smtClean="0">
                <a:solidFill>
                  <a:srgbClr val="FF0000"/>
                </a:solidFill>
              </a:rPr>
              <a:t>παράγοντες</a:t>
            </a:r>
            <a:r>
              <a:rPr lang="el-GR" dirty="0" smtClean="0"/>
              <a:t> που επιδρούν βλαπτικά στην υγεία του </a:t>
            </a:r>
            <a:r>
              <a:rPr lang="el-GR" dirty="0" smtClean="0">
                <a:solidFill>
                  <a:srgbClr val="FF0000"/>
                </a:solidFill>
              </a:rPr>
              <a:t>πληθυσμού</a:t>
            </a:r>
            <a:r>
              <a:rPr lang="el-GR" dirty="0" smtClean="0"/>
              <a:t>, με σκοπό την εξουδετέρωση τους και την ενίσχυση των ευεργετικών παραγόντων.</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dirty="0" smtClean="0"/>
              <a:t>ΥΓΕΙΟΝΟΜΙΚΑ ΜΕΤΡΑ ΠΡΟΣΤΑΣΙΑΣ ΤΡΟΦΙΜΩΝ</a:t>
            </a:r>
            <a:br>
              <a:rPr lang="el-GR" dirty="0" smtClean="0"/>
            </a:br>
            <a:endParaRPr lang="el-GR" dirty="0"/>
          </a:p>
        </p:txBody>
      </p:sp>
      <p:sp>
        <p:nvSpPr>
          <p:cNvPr id="3" name="2 - Θέση περιεχομένου"/>
          <p:cNvSpPr>
            <a:spLocks noGrp="1"/>
          </p:cNvSpPr>
          <p:nvPr>
            <p:ph idx="1"/>
          </p:nvPr>
        </p:nvSpPr>
        <p:spPr/>
        <p:txBody>
          <a:bodyPr>
            <a:normAutofit fontScale="70000" lnSpcReduction="20000"/>
          </a:bodyPr>
          <a:lstStyle/>
          <a:p>
            <a:pPr lvl="0"/>
            <a:r>
              <a:rPr lang="el-GR" dirty="0" smtClean="0"/>
              <a:t>Οι ασχολούμενοι με τα τρόφιμα πρέπει να είναι υγιείς και να τηρούν τους κανόνες υγιεινής.</a:t>
            </a:r>
          </a:p>
          <a:p>
            <a:pPr lvl="0"/>
            <a:r>
              <a:rPr lang="el-GR" dirty="0" smtClean="0"/>
              <a:t>Ασφαλής παραγωγή τροφίμων (ζωοτροφές, σφάγια, ψάρια, άλευρα, λαχανικά, γαλακτοκομικά προϊόντα). Πρέπει να είναι απαλλαγμένα από μικροοργανισμούς, να μην είναι σάπια, μουχλιασμένα και αλλοιωμένα.</a:t>
            </a:r>
          </a:p>
          <a:p>
            <a:pPr lvl="0"/>
            <a:r>
              <a:rPr lang="el-GR" dirty="0" smtClean="0"/>
              <a:t>Σωστή συντήρηση και διατήρηση των τροφίμων με απλή ψύξη, κατάψυξη, παστερίωση, αποστείρωση, ξήρανση, ακτινοβολία, ανάλογα πάντα με την φύση των τροφίμων.</a:t>
            </a:r>
          </a:p>
          <a:p>
            <a:pPr lvl="0"/>
            <a:r>
              <a:rPr lang="el-GR" dirty="0" smtClean="0"/>
              <a:t>Κατάλληλοι χώροι αποθήκευσης των τροφίμων.</a:t>
            </a:r>
          </a:p>
          <a:p>
            <a:pPr lvl="0"/>
            <a:r>
              <a:rPr lang="el-GR" dirty="0" smtClean="0"/>
              <a:t>Σχολαστική καθαριότητα στις επιφάνειες εργασίας, (πα σκεύη, στις πετσέτες και στους χώρους εργασίας.</a:t>
            </a:r>
          </a:p>
          <a:p>
            <a:pPr lvl="0"/>
            <a:r>
              <a:rPr lang="el-GR" dirty="0" smtClean="0"/>
              <a:t>Προστασία των τροφίμων από έντομα, τρωκτικά και άλλα ζώα.</a:t>
            </a:r>
          </a:p>
          <a:p>
            <a:pPr lvl="0"/>
            <a:r>
              <a:rPr lang="el-GR" dirty="0" smtClean="0"/>
              <a:t>Τα απορρίμματα να φυλάσσονται σε κάδους με σκέπαστρο και έξω από τους χοίρους εργασίας.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85794"/>
            <a:ext cx="8229600" cy="1424006"/>
          </a:xfrm>
        </p:spPr>
        <p:txBody>
          <a:bodyPr>
            <a:normAutofit/>
          </a:bodyPr>
          <a:lstStyle/>
          <a:p>
            <a:r>
              <a:rPr lang="el-GR" sz="2800" dirty="0" smtClean="0"/>
              <a:t>ΟΙ ΔΕΚΑ ΧΡΥΣΟΙ ΚΑΝΟΝΕΣ ΤΟΥ Π.Ο.Υ. ΓΙΑ ΤΗΝ ΑΣΦΑΛΗ ΠΡΟΕΤΟΙΜΑΣΙΑ ΤΩΝ ΤΡΟΦΙΜΩΝ</a:t>
            </a:r>
            <a:endParaRPr lang="el-GR" sz="2800" dirty="0"/>
          </a:p>
        </p:txBody>
      </p:sp>
      <p:sp>
        <p:nvSpPr>
          <p:cNvPr id="3" name="2 - Θέση περιεχομένου"/>
          <p:cNvSpPr>
            <a:spLocks noGrp="1"/>
          </p:cNvSpPr>
          <p:nvPr>
            <p:ph idx="1"/>
          </p:nvPr>
        </p:nvSpPr>
        <p:spPr/>
        <p:txBody>
          <a:bodyPr>
            <a:normAutofit fontScale="70000" lnSpcReduction="20000"/>
          </a:bodyPr>
          <a:lstStyle/>
          <a:p>
            <a:pPr lvl="0"/>
            <a:r>
              <a:rPr lang="el-GR" dirty="0" smtClean="0"/>
              <a:t>Επιλέξτε τρόφιμα που έχουν ασφαλή προετοιμασία. Για παράδειγμα αγοράστε, αν έχετε αμφιβολία, παστεριωμένο γάλα αντί για νωπό.</a:t>
            </a:r>
          </a:p>
          <a:p>
            <a:pPr lvl="0"/>
            <a:r>
              <a:rPr lang="el-GR" dirty="0" smtClean="0"/>
              <a:t>Μαγειρέψτε καλά τα τρόφιμα, ιδιαίτερα τα κοτόπουλα, τα ερυθρά κρέατα και το γάλα. Υπάρχει περίπτωση να είναι μολυσμένα με μικροοργανισμούς που προκαλούν λοιμώξεις.</a:t>
            </a:r>
          </a:p>
          <a:p>
            <a:pPr lvl="0"/>
            <a:r>
              <a:rPr lang="el-GR" dirty="0" smtClean="0"/>
              <a:t>Καταναλώνετε τα μαγειρεμένα τρόφιμα αμέσως. Επειδή στην πράξη είναι δύσκολο, καλό είναι να μην παραμένουν πάνω από 4-5 ώρες εκτός ψυγείου.</a:t>
            </a:r>
          </a:p>
          <a:p>
            <a:pPr lvl="0"/>
            <a:r>
              <a:rPr lang="el-GR" dirty="0" smtClean="0"/>
              <a:t>Διατηρήστε τα μαγειρεμένα τρόφιμα σωστά. Η</a:t>
            </a:r>
            <a:r>
              <a:rPr lang="el-GR" b="1" dirty="0" smtClean="0"/>
              <a:t> </a:t>
            </a:r>
            <a:r>
              <a:rPr lang="el-GR" dirty="0" smtClean="0"/>
              <a:t>προετοιμασία του φαγητού εκ των προτέρων και η συντήρηση μετά, συμβαίνει συχνά. Και γι αυτό καλό είναι το φαγητό να συντηρείται ή σε θερμοκρασία </a:t>
            </a:r>
            <a:r>
              <a:rPr lang="el-GR" b="1" dirty="0" smtClean="0"/>
              <a:t>μεγαλύτερη από 60°</a:t>
            </a:r>
            <a:r>
              <a:rPr lang="en-US" b="1" dirty="0" smtClean="0"/>
              <a:t>C </a:t>
            </a:r>
            <a:r>
              <a:rPr lang="el-GR" b="1" dirty="0" smtClean="0"/>
              <a:t>ή μικρότερη από 10°</a:t>
            </a:r>
            <a:r>
              <a:rPr lang="en-US" b="1" dirty="0" smtClean="0"/>
              <a:t>C</a:t>
            </a:r>
            <a:r>
              <a:rPr lang="el-GR" dirty="0" smtClean="0"/>
              <a:t>.</a:t>
            </a:r>
          </a:p>
          <a:p>
            <a:pPr lvl="0"/>
            <a:r>
              <a:rPr lang="el-GR" dirty="0" smtClean="0"/>
              <a:t>Αναθερμάνετε τα μαγειρεμένα τρόφιμα αποτελεσματικά. Αποτελεσματική αναθέρμανση σημαίνει ότι όλα τα μέρη του τροφίμου θα θερμανθούν τουλάχιστον στους </a:t>
            </a:r>
            <a:r>
              <a:rPr lang="el-GR" b="1" dirty="0" smtClean="0"/>
              <a:t>70°</a:t>
            </a:r>
            <a:r>
              <a:rPr lang="en-US" b="1" dirty="0" smtClean="0"/>
              <a:t>C</a:t>
            </a:r>
            <a:r>
              <a:rPr lang="el-GR" b="1" dirty="0" smtClean="0"/>
              <a:t>.</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ΟΙ ΔΕΚΑ ΧΡΥΣΟΙ ΚΑΝΟΝΕΣ ΤΟΥ Π.Ο.Υ. ΓΙΑ ΤΗΝ ΑΣΦΑΛΗ ΠΡΟΕΤΟΙΜΑΣΙΑ ΤΩΝ ΤΡΟΦΙΜΩΝ</a:t>
            </a:r>
            <a:endParaRPr lang="el-GR" sz="2800" dirty="0"/>
          </a:p>
        </p:txBody>
      </p:sp>
      <p:sp>
        <p:nvSpPr>
          <p:cNvPr id="3" name="2 - Θέση περιεχομένου"/>
          <p:cNvSpPr>
            <a:spLocks noGrp="1"/>
          </p:cNvSpPr>
          <p:nvPr>
            <p:ph idx="1"/>
          </p:nvPr>
        </p:nvSpPr>
        <p:spPr/>
        <p:txBody>
          <a:bodyPr>
            <a:normAutofit fontScale="77500" lnSpcReduction="20000"/>
          </a:bodyPr>
          <a:lstStyle/>
          <a:p>
            <a:pPr lvl="0"/>
            <a:r>
              <a:rPr lang="el-GR" dirty="0" smtClean="0"/>
              <a:t>Αποφεύγετε την επαφή των ωμών τροφίμων με μαγειρεμένα. Τα μαγειρεμένα τρόφιμα μπορεί να μολυνθούν όταν έλθουν σε επαφή με τα ωμά. </a:t>
            </a:r>
          </a:p>
          <a:p>
            <a:pPr lvl="0"/>
            <a:r>
              <a:rPr lang="el-GR" dirty="0" smtClean="0"/>
              <a:t>Πλένετε καλά και συχνά τα χέρια σας πριν ασχοληθείτε με τα τρόφιμα και μην ξεχνάτε ότι τα κατοικίδια ζώα έχουν επικίνδυνα μικρόβια, τα οποία μπορούν μέσω των χεριών να περάσουν στα τρόφιμα.</a:t>
            </a:r>
          </a:p>
          <a:p>
            <a:pPr lvl="0"/>
            <a:r>
              <a:rPr lang="el-GR" dirty="0" smtClean="0"/>
              <a:t>Διατηρείτε καθαρές όλες τις επιφάνειες της κουζίνας.</a:t>
            </a:r>
          </a:p>
          <a:p>
            <a:pPr lvl="0"/>
            <a:r>
              <a:rPr lang="el-GR" dirty="0" smtClean="0"/>
              <a:t>Προστατέψτε τα τρόφιμα από έντομα, τρωκτικά και άλλα ζώα. Τα ζώα συχνά είναι φορείς παθογόνων μικροοργανισμών, οι οποίοι προκαλούν τροφικές δηλητηριάσεις.</a:t>
            </a:r>
          </a:p>
          <a:p>
            <a:r>
              <a:rPr lang="el-GR" dirty="0" smtClean="0"/>
              <a:t>Χρησιμοποιείτε κατάλληλο νερό και, αν έχετε οποιαδήποτε αμφιβολία, βράστε το προτού το χρησιμοποιήσετε</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Επαναληπτικό τεστ</a:t>
            </a:r>
            <a:endParaRPr lang="el-GR" dirty="0"/>
          </a:p>
        </p:txBody>
      </p:sp>
      <p:sp>
        <p:nvSpPr>
          <p:cNvPr id="3" name="2 - Θέση περιεχομένου"/>
          <p:cNvSpPr>
            <a:spLocks noGrp="1"/>
          </p:cNvSpPr>
          <p:nvPr>
            <p:ph idx="1"/>
          </p:nvPr>
        </p:nvSpPr>
        <p:spPr/>
        <p:txBody>
          <a:bodyPr/>
          <a:lstStyle/>
          <a:p>
            <a:r>
              <a:rPr lang="en-GB" dirty="0" smtClean="0">
                <a:hlinkClick r:id="rId2"/>
              </a:rPr>
              <a:t>https://docs.google.com/forms/d/1c0YOKcoQpFXQmtixAYBNSQxw8BXjv1ftgHO3c6xr_mY/edit?usp=sharing</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Κεφάλαιο 5</a:t>
            </a:r>
            <a:r>
              <a:rPr lang="el-GR" baseline="30000" dirty="0" smtClean="0"/>
              <a:t>ο</a:t>
            </a:r>
            <a:r>
              <a:rPr lang="el-GR" dirty="0" smtClean="0"/>
              <a:t> </a:t>
            </a:r>
            <a:endParaRPr lang="el-GR" dirty="0"/>
          </a:p>
        </p:txBody>
      </p:sp>
      <p:sp>
        <p:nvSpPr>
          <p:cNvPr id="3" name="2 - Υπότιτλος"/>
          <p:cNvSpPr>
            <a:spLocks noGrp="1"/>
          </p:cNvSpPr>
          <p:nvPr>
            <p:ph type="subTitle" idx="1"/>
          </p:nvPr>
        </p:nvSpPr>
        <p:spPr/>
        <p:txBody>
          <a:bodyPr/>
          <a:lstStyle/>
          <a:p>
            <a:r>
              <a:rPr lang="el-GR" dirty="0" smtClean="0"/>
              <a:t>5.3. ΝΕΡΟ - ΥΔΡΕΥΣΗ</a:t>
            </a:r>
            <a:endParaRPr lang="el-GR"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5257808" cy="1066800"/>
          </a:xfrm>
        </p:spPr>
        <p:txBody>
          <a:bodyPr/>
          <a:lstStyle/>
          <a:p>
            <a:r>
              <a:rPr lang="el-GR" dirty="0" smtClean="0"/>
              <a:t>Η σημασία του νερού</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Το νερό αποτελεί το 90% του αίματος και το 60-70% του σώματος. Είναι το βασικό συστατικό των κυττάρων των φυτικών και ζωικών οργανισμών.</a:t>
            </a:r>
          </a:p>
          <a:p>
            <a:r>
              <a:rPr lang="el-GR" dirty="0" smtClean="0"/>
              <a:t>Όλες οι χημικές αντιδράσεις του οργανισμού μας γίνονται παρουσία νερού. </a:t>
            </a:r>
          </a:p>
          <a:p>
            <a:r>
              <a:rPr lang="el-GR" dirty="0" smtClean="0"/>
              <a:t>Το νερό μεταφέρει τα θρεπτικά συστατικά και αποβάλλει τα άχρηστα προϊόντα του μεταβολισμού </a:t>
            </a:r>
          </a:p>
          <a:p>
            <a:r>
              <a:rPr lang="el-GR" dirty="0" smtClean="0"/>
              <a:t>Συμβάλλει στην ρύθμιση της θερμοκρασίας του σώματος</a:t>
            </a:r>
            <a:endParaRPr lang="el-GR" dirty="0"/>
          </a:p>
        </p:txBody>
      </p:sp>
      <p:pic>
        <p:nvPicPr>
          <p:cNvPr id="5122" name="Picture 2"/>
          <p:cNvPicPr>
            <a:picLocks noChangeAspect="1" noChangeArrowheads="1"/>
          </p:cNvPicPr>
          <p:nvPr/>
        </p:nvPicPr>
        <p:blipFill>
          <a:blip r:embed="rId2"/>
          <a:srcRect/>
          <a:stretch>
            <a:fillRect/>
          </a:stretch>
        </p:blipFill>
        <p:spPr bwMode="auto">
          <a:xfrm>
            <a:off x="6715140" y="928670"/>
            <a:ext cx="2066929" cy="1292695"/>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σημασία του νερού-</a:t>
            </a:r>
            <a:br>
              <a:rPr lang="el-GR" dirty="0" smtClean="0"/>
            </a:br>
            <a:r>
              <a:rPr lang="el-GR" dirty="0" smtClean="0"/>
              <a:t>πρόσληψη-αποβολή</a:t>
            </a:r>
            <a:endParaRPr lang="el-GR" dirty="0"/>
          </a:p>
        </p:txBody>
      </p:sp>
      <p:sp>
        <p:nvSpPr>
          <p:cNvPr id="3" name="2 - Θέση περιεχομένου"/>
          <p:cNvSpPr>
            <a:spLocks noGrp="1"/>
          </p:cNvSpPr>
          <p:nvPr>
            <p:ph idx="1"/>
          </p:nvPr>
        </p:nvSpPr>
        <p:spPr/>
        <p:txBody>
          <a:bodyPr/>
          <a:lstStyle/>
          <a:p>
            <a:r>
              <a:rPr lang="el-GR" dirty="0" smtClean="0"/>
              <a:t>Ο άνθρωπος προσλαμβάνει καθημερινά 2-3 λίτρα νερό, ανάλογα με την απασχόλησή του και τις καιρικές συνθήκες</a:t>
            </a:r>
          </a:p>
          <a:p>
            <a:r>
              <a:rPr lang="el-GR" dirty="0" smtClean="0"/>
              <a:t>Η πρόσληψη γίνεται με τη μορφή νερού, διαφόρων υγρών, τροφών, φρούτων και λαχανικών. </a:t>
            </a:r>
          </a:p>
          <a:p>
            <a:r>
              <a:rPr lang="el-GR" dirty="0" smtClean="0"/>
              <a:t>Αποβάλλεται με τα ούρα, τα κόπρανα, την αναπνοή και τον ιδρώτα. </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Picture 2"/>
          <p:cNvPicPr>
            <a:picLocks noChangeAspect="1" noChangeArrowheads="1"/>
          </p:cNvPicPr>
          <p:nvPr/>
        </p:nvPicPr>
        <p:blipFill>
          <a:blip r:embed="rId2"/>
          <a:srcRect/>
          <a:stretch>
            <a:fillRect/>
          </a:stretch>
        </p:blipFill>
        <p:spPr bwMode="auto">
          <a:xfrm>
            <a:off x="6715140" y="928670"/>
            <a:ext cx="2066929" cy="12926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Χρήση νερού</a:t>
            </a:r>
            <a:endParaRPr lang="el-GR" dirty="0"/>
          </a:p>
        </p:txBody>
      </p:sp>
      <p:sp>
        <p:nvSpPr>
          <p:cNvPr id="3" name="2 - Θέση περιεχομένου"/>
          <p:cNvSpPr>
            <a:spLocks noGrp="1"/>
          </p:cNvSpPr>
          <p:nvPr>
            <p:ph idx="1"/>
          </p:nvPr>
        </p:nvSpPr>
        <p:spPr/>
        <p:txBody>
          <a:bodyPr>
            <a:normAutofit fontScale="62500" lnSpcReduction="20000"/>
          </a:bodyPr>
          <a:lstStyle/>
          <a:p>
            <a:pPr>
              <a:buNone/>
            </a:pPr>
            <a:r>
              <a:rPr lang="el-GR" dirty="0" smtClean="0"/>
              <a:t>Το νερό χρησιμοποιείται </a:t>
            </a:r>
          </a:p>
          <a:p>
            <a:r>
              <a:rPr lang="el-GR" dirty="0" smtClean="0"/>
              <a:t>ως πόσιμο </a:t>
            </a:r>
          </a:p>
          <a:p>
            <a:r>
              <a:rPr lang="el-GR" dirty="0" smtClean="0"/>
              <a:t>για την ατομική καθαριότητα </a:t>
            </a:r>
          </a:p>
          <a:p>
            <a:r>
              <a:rPr lang="el-GR" dirty="0" smtClean="0"/>
              <a:t>για οικιακή χρήση </a:t>
            </a:r>
          </a:p>
          <a:p>
            <a:r>
              <a:rPr lang="el-GR" dirty="0" smtClean="0"/>
              <a:t>στη γεωργία</a:t>
            </a:r>
          </a:p>
          <a:p>
            <a:r>
              <a:rPr lang="el-GR" dirty="0" smtClean="0"/>
              <a:t> στην κτηνοτροφία </a:t>
            </a:r>
          </a:p>
          <a:p>
            <a:r>
              <a:rPr lang="el-GR" dirty="0" smtClean="0"/>
              <a:t>στη βιομηχανία </a:t>
            </a:r>
          </a:p>
          <a:p>
            <a:r>
              <a:rPr lang="el-GR" dirty="0" smtClean="0"/>
              <a:t>στα ξενοδοχεία </a:t>
            </a:r>
          </a:p>
          <a:p>
            <a:r>
              <a:rPr lang="el-GR" dirty="0" smtClean="0"/>
              <a:t>στα νοσοκομεία</a:t>
            </a:r>
          </a:p>
          <a:p>
            <a:r>
              <a:rPr lang="el-GR" dirty="0" smtClean="0"/>
              <a:t>στα σχολεία κ.λπ. </a:t>
            </a:r>
          </a:p>
          <a:p>
            <a:endParaRPr lang="el-GR" dirty="0" smtClean="0"/>
          </a:p>
          <a:p>
            <a:r>
              <a:rPr lang="el-GR" dirty="0" smtClean="0"/>
              <a:t>Με την άνοδο του βιοτικού επιπέδου, η ετήσια κατά κεφαλή κατανάλωση νερού αυξάνεται συνεχώς. Στο μέλλον οι ανάγκες θα είναι μεγαλύτερες από τις σημερινές.</a:t>
            </a:r>
          </a:p>
          <a:p>
            <a:endParaRPr lang="el-GR" dirty="0" smtClean="0"/>
          </a:p>
          <a:p>
            <a:r>
              <a:rPr lang="el-GR" dirty="0" smtClean="0"/>
              <a:t>Το νερό προέρχεται από τα νερά της βροχής, από τα επιφανειακά νερά (ποτάμια, λίμνες) και από τα υπόγεια νερά.</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Picture 2"/>
          <p:cNvPicPr>
            <a:picLocks noChangeAspect="1" noChangeArrowheads="1"/>
          </p:cNvPicPr>
          <p:nvPr/>
        </p:nvPicPr>
        <p:blipFill>
          <a:blip r:embed="rId2"/>
          <a:srcRect/>
          <a:stretch>
            <a:fillRect/>
          </a:stretch>
        </p:blipFill>
        <p:spPr bwMode="auto">
          <a:xfrm>
            <a:off x="6715140" y="928670"/>
            <a:ext cx="2066929" cy="129269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wipe(down)">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642918"/>
            <a:ext cx="8229600" cy="1066800"/>
          </a:xfrm>
        </p:spPr>
        <p:txBody>
          <a:bodyPr/>
          <a:lstStyle/>
          <a:p>
            <a:r>
              <a:rPr lang="el-GR" dirty="0" smtClean="0"/>
              <a:t>Χαρακτηριστικά του πόσιμου νερού</a:t>
            </a:r>
            <a:endParaRPr lang="el-GR" dirty="0"/>
          </a:p>
        </p:txBody>
      </p:sp>
      <p:sp>
        <p:nvSpPr>
          <p:cNvPr id="3" name="2 - Θέση περιεχομένου"/>
          <p:cNvSpPr>
            <a:spLocks noGrp="1"/>
          </p:cNvSpPr>
          <p:nvPr>
            <p:ph idx="1"/>
          </p:nvPr>
        </p:nvSpPr>
        <p:spPr>
          <a:xfrm>
            <a:off x="457200" y="1643050"/>
            <a:ext cx="8229600" cy="4931486"/>
          </a:xfrm>
        </p:spPr>
        <p:txBody>
          <a:bodyPr>
            <a:normAutofit fontScale="55000" lnSpcReduction="20000"/>
          </a:bodyPr>
          <a:lstStyle/>
          <a:p>
            <a:pPr lvl="0"/>
            <a:r>
              <a:rPr lang="el-GR" dirty="0" smtClean="0"/>
              <a:t>Το πόσιμο νερό πρέπει να είναι άχρωμο, άοσμο και άγευστο.</a:t>
            </a:r>
          </a:p>
          <a:p>
            <a:pPr lvl="0"/>
            <a:endParaRPr lang="el-GR" dirty="0" smtClean="0"/>
          </a:p>
          <a:p>
            <a:pPr lvl="0"/>
            <a:r>
              <a:rPr lang="el-GR" dirty="0" smtClean="0"/>
              <a:t>Η θερμοκρασία του πρέπει να είναι μεταξύ 5°-15°</a:t>
            </a:r>
            <a:r>
              <a:rPr lang="en-US" dirty="0" smtClean="0"/>
              <a:t>C</a:t>
            </a:r>
            <a:r>
              <a:rPr lang="el-GR" dirty="0" smtClean="0"/>
              <a:t>. Υψηλότερες θερμοκρασίες (πάνω από 25°</a:t>
            </a:r>
            <a:r>
              <a:rPr lang="en-US" dirty="0" smtClean="0"/>
              <a:t>C</a:t>
            </a:r>
            <a:r>
              <a:rPr lang="el-GR" dirty="0" smtClean="0"/>
              <a:t>) κάνουν το νερό να έχει δυσάρεστη γεύση.</a:t>
            </a:r>
          </a:p>
          <a:p>
            <a:pPr lvl="0"/>
            <a:endParaRPr lang="el-GR" dirty="0" smtClean="0"/>
          </a:p>
          <a:p>
            <a:r>
              <a:rPr lang="el-GR" dirty="0" smtClean="0"/>
              <a:t>Η σκληρότητα του νερού πρέπει να είναι κανονική, δηλαδή τα διάφορα άλατα να βρίσκονται σε σωστή αναλογία.</a:t>
            </a:r>
          </a:p>
          <a:p>
            <a:endParaRPr lang="el-GR" dirty="0" smtClean="0"/>
          </a:p>
          <a:p>
            <a:pPr lvl="0"/>
            <a:r>
              <a:rPr lang="el-GR" dirty="0" smtClean="0"/>
              <a:t>Η αντίδρασή του πρέπει να είναι ουδέτερη ως ελαφρά αλκαλική (</a:t>
            </a:r>
            <a:r>
              <a:rPr lang="en-US" dirty="0" smtClean="0"/>
              <a:t>pH </a:t>
            </a:r>
            <a:r>
              <a:rPr lang="el-GR" dirty="0" smtClean="0"/>
              <a:t>6,8 - 7,8).</a:t>
            </a:r>
          </a:p>
          <a:p>
            <a:pPr lvl="0"/>
            <a:endParaRPr lang="el-GR" dirty="0" smtClean="0"/>
          </a:p>
          <a:p>
            <a:pPr lvl="0"/>
            <a:r>
              <a:rPr lang="el-GR" dirty="0" smtClean="0"/>
              <a:t>Να μην περιέχει χημικές ουσίες ή όταν υπάρχουν, δεν επιτρέπεται να υπερβαίνουν ορισμένη αναλογία. Όταν ο μόλυβδος π.χ. βρίσκεται στο πόσιμο νερό σε μεγάλη ανα­λογία, προκαλούνται χρόνιες δηλητηριάσεις.</a:t>
            </a:r>
          </a:p>
          <a:p>
            <a:pPr lvl="0"/>
            <a:endParaRPr lang="el-GR" dirty="0" smtClean="0"/>
          </a:p>
          <a:p>
            <a:pPr lvl="0"/>
            <a:r>
              <a:rPr lang="el-GR" dirty="0" smtClean="0"/>
              <a:t>Να μην περιέχει αζωτούχες ενώσεις. Η παρουσία των ενώσεων αυτών αποτελεί ένδειξη μόλυνσης του νερού από λύματα, περιττώματα κ.λπ. και όχι απόδειξη μόλυνσης, διότι μπορεί οι αζωτούχες ενώσεις να προέρχονται από λιπάσματα ή από την γεωλογική σύσταση του εδάφους.</a:t>
            </a:r>
          </a:p>
          <a:p>
            <a:pPr lvl="0"/>
            <a:endParaRPr lang="el-GR" dirty="0" smtClean="0"/>
          </a:p>
          <a:p>
            <a:pPr lvl="0"/>
            <a:r>
              <a:rPr lang="el-GR" dirty="0" smtClean="0"/>
              <a:t>Τα χλωριούχα άλατα υπάρχουν σε μικρές ποσότητες στο νερό (30</a:t>
            </a:r>
            <a:r>
              <a:rPr lang="en-US" dirty="0" smtClean="0"/>
              <a:t>mg</a:t>
            </a:r>
            <a:r>
              <a:rPr lang="el-GR" dirty="0" smtClean="0"/>
              <a:t>/</a:t>
            </a:r>
            <a:r>
              <a:rPr lang="en-US" dirty="0" err="1" smtClean="0"/>
              <a:t>lt</a:t>
            </a:r>
            <a:r>
              <a:rPr lang="el-GR" dirty="0" smtClean="0"/>
              <a:t>). Αν το νερό βρίσκεται κοντά οε θάλασσα ή αλυκές, είναι φυσιολογικό να υπάρχουν σε μεγαλύτερες ποσότητες. Εάν όχι, τότε αποτελεί ένδειξη μόλυνσης.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20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Χημική εξέταση του νερού</a:t>
            </a:r>
            <a:endParaRPr lang="el-GR" dirty="0"/>
          </a:p>
        </p:txBody>
      </p:sp>
      <p:sp>
        <p:nvSpPr>
          <p:cNvPr id="3" name="2 - Θέση περιεχομένου"/>
          <p:cNvSpPr>
            <a:spLocks noGrp="1"/>
          </p:cNvSpPr>
          <p:nvPr>
            <p:ph idx="1"/>
          </p:nvPr>
        </p:nvSpPr>
        <p:spPr/>
        <p:txBody>
          <a:bodyPr/>
          <a:lstStyle/>
          <a:p>
            <a:pPr lvl="0"/>
            <a:r>
              <a:rPr lang="el-GR" dirty="0" smtClean="0"/>
              <a:t>της σκληρότητας</a:t>
            </a:r>
          </a:p>
          <a:p>
            <a:pPr lvl="0"/>
            <a:r>
              <a:rPr lang="el-GR" dirty="0" smtClean="0"/>
              <a:t>των χημικών ουσιών</a:t>
            </a:r>
          </a:p>
          <a:p>
            <a:pPr lvl="0"/>
            <a:r>
              <a:rPr lang="el-GR" dirty="0" smtClean="0"/>
              <a:t>των νιτρικών και νιτρωδών αλάτων και της αμμωνίας (αζωτούχες ενώσεις)  (Ν)</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Κοινωνικά νοσήματα</a:t>
            </a:r>
            <a:endParaRPr lang="el-GR" dirty="0"/>
          </a:p>
        </p:txBody>
      </p:sp>
      <p:sp>
        <p:nvSpPr>
          <p:cNvPr id="3" name="2 - Θέση περιεχομένου"/>
          <p:cNvSpPr>
            <a:spLocks noGrp="1"/>
          </p:cNvSpPr>
          <p:nvPr>
            <p:ph idx="1"/>
          </p:nvPr>
        </p:nvSpPr>
        <p:spPr/>
        <p:txBody>
          <a:bodyPr>
            <a:normAutofit/>
          </a:bodyPr>
          <a:lstStyle/>
          <a:p>
            <a:r>
              <a:rPr lang="el-GR" dirty="0" smtClean="0"/>
              <a:t>φυματίωση </a:t>
            </a:r>
          </a:p>
          <a:p>
            <a:r>
              <a:rPr lang="el-GR" dirty="0" smtClean="0"/>
              <a:t>ψυχικά νοσήματα</a:t>
            </a:r>
          </a:p>
          <a:p>
            <a:r>
              <a:rPr lang="el-GR" dirty="0" smtClean="0"/>
              <a:t>τοξικομανία </a:t>
            </a:r>
          </a:p>
          <a:p>
            <a:r>
              <a:rPr lang="el-GR" dirty="0" smtClean="0"/>
              <a:t>αλκοολισμός</a:t>
            </a:r>
          </a:p>
          <a:p>
            <a:r>
              <a:rPr lang="el-GR" dirty="0" smtClean="0"/>
              <a:t>κάπνισμα</a:t>
            </a:r>
          </a:p>
          <a:p>
            <a:endParaRPr lang="el-GR" dirty="0" smtClean="0"/>
          </a:p>
          <a:p>
            <a:pPr>
              <a:buNone/>
            </a:pPr>
            <a:r>
              <a:rPr lang="el-GR" dirty="0" smtClean="0"/>
              <a:t> 	Στην εμφάνισή τους και μετάδοσή τους συμβάλλουν δυσμενείς </a:t>
            </a:r>
            <a:r>
              <a:rPr lang="el-GR" b="1" dirty="0" smtClean="0"/>
              <a:t>οικονομικοί</a:t>
            </a:r>
            <a:r>
              <a:rPr lang="el-GR" dirty="0" smtClean="0"/>
              <a:t> και </a:t>
            </a:r>
            <a:r>
              <a:rPr lang="el-GR" b="1" dirty="0" smtClean="0"/>
              <a:t>κοινωνικοί</a:t>
            </a:r>
            <a:r>
              <a:rPr lang="el-GR" dirty="0" smtClean="0"/>
              <a:t> παράγοντες</a:t>
            </a:r>
            <a:endParaRPr lang="el-GR" dirty="0"/>
          </a:p>
        </p:txBody>
      </p:sp>
      <p:pic>
        <p:nvPicPr>
          <p:cNvPr id="4" name="3 - Εικόνα" descr="κάπνισμα.jpg"/>
          <p:cNvPicPr>
            <a:picLocks noChangeAspect="1"/>
          </p:cNvPicPr>
          <p:nvPr/>
        </p:nvPicPr>
        <p:blipFill>
          <a:blip r:embed="rId2"/>
          <a:stretch>
            <a:fillRect/>
          </a:stretch>
        </p:blipFill>
        <p:spPr>
          <a:xfrm>
            <a:off x="5715008" y="714356"/>
            <a:ext cx="3171825" cy="1438275"/>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Μικροβιολογική εξέταση του νερού</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Δείκτες (κολοβακτηρίδια)</a:t>
            </a:r>
          </a:p>
          <a:p>
            <a:r>
              <a:rPr lang="el-GR" dirty="0" smtClean="0"/>
              <a:t>Αναζήτηση παθογόνων μικροβίων και παράσιτων</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ΥΔΡΕΥΣΗ</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Ο καλύτερος τρόπος ύδρευσης είναι με το υδραγωγείο</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229600" cy="1066800"/>
          </a:xfrm>
        </p:spPr>
        <p:txBody>
          <a:bodyPr/>
          <a:lstStyle/>
          <a:p>
            <a:r>
              <a:rPr lang="el-GR" dirty="0" smtClean="0"/>
              <a:t>Υδραγωγείο</a:t>
            </a:r>
            <a:endParaRPr lang="el-GR" dirty="0"/>
          </a:p>
        </p:txBody>
      </p:sp>
      <p:pic>
        <p:nvPicPr>
          <p:cNvPr id="9" name="8 - Θέση περιεχομένου" descr="υδραγωγείο.jpg"/>
          <p:cNvPicPr>
            <a:picLocks noGrp="1" noChangeAspect="1"/>
          </p:cNvPicPr>
          <p:nvPr>
            <p:ph idx="1"/>
          </p:nvPr>
        </p:nvPicPr>
        <p:blipFill>
          <a:blip r:embed="rId2"/>
          <a:stretch>
            <a:fillRect/>
          </a:stretch>
        </p:blipFill>
        <p:spPr>
          <a:xfrm>
            <a:off x="1000100" y="2646656"/>
            <a:ext cx="5839034" cy="3684827"/>
          </a:xfrm>
        </p:spPr>
      </p:pic>
      <p:sp>
        <p:nvSpPr>
          <p:cNvPr id="10" name="9 - TextBox"/>
          <p:cNvSpPr txBox="1"/>
          <p:nvPr/>
        </p:nvSpPr>
        <p:spPr>
          <a:xfrm>
            <a:off x="500034" y="2202412"/>
            <a:ext cx="1500198" cy="369332"/>
          </a:xfrm>
          <a:prstGeom prst="rect">
            <a:avLst/>
          </a:prstGeom>
          <a:noFill/>
        </p:spPr>
        <p:txBody>
          <a:bodyPr wrap="square" rtlCol="0">
            <a:spAutoFit/>
          </a:bodyPr>
          <a:lstStyle/>
          <a:p>
            <a:r>
              <a:rPr lang="el-GR" dirty="0" smtClean="0"/>
              <a:t>Πίδακες</a:t>
            </a:r>
            <a:endParaRPr lang="el-GR" dirty="0"/>
          </a:p>
        </p:txBody>
      </p:sp>
      <p:sp>
        <p:nvSpPr>
          <p:cNvPr id="11" name="10 - TextBox"/>
          <p:cNvSpPr txBox="1"/>
          <p:nvPr/>
        </p:nvSpPr>
        <p:spPr>
          <a:xfrm>
            <a:off x="2500298" y="1928802"/>
            <a:ext cx="1428760" cy="646331"/>
          </a:xfrm>
          <a:prstGeom prst="rect">
            <a:avLst/>
          </a:prstGeom>
          <a:noFill/>
        </p:spPr>
        <p:txBody>
          <a:bodyPr wrap="square" rtlCol="0">
            <a:spAutoFit/>
          </a:bodyPr>
          <a:lstStyle/>
          <a:p>
            <a:r>
              <a:rPr lang="el-GR" dirty="0" smtClean="0"/>
              <a:t>Δεξαμενή καθίζησης</a:t>
            </a:r>
            <a:endParaRPr lang="el-GR" dirty="0"/>
          </a:p>
        </p:txBody>
      </p:sp>
      <p:sp>
        <p:nvSpPr>
          <p:cNvPr id="12" name="11 - TextBox"/>
          <p:cNvSpPr txBox="1"/>
          <p:nvPr/>
        </p:nvSpPr>
        <p:spPr>
          <a:xfrm>
            <a:off x="6786578" y="3214686"/>
            <a:ext cx="2071702" cy="369332"/>
          </a:xfrm>
          <a:prstGeom prst="rect">
            <a:avLst/>
          </a:prstGeom>
          <a:noFill/>
        </p:spPr>
        <p:txBody>
          <a:bodyPr wrap="square" rtlCol="0">
            <a:spAutoFit/>
          </a:bodyPr>
          <a:lstStyle/>
          <a:p>
            <a:r>
              <a:rPr lang="el-GR" dirty="0" err="1" smtClean="0"/>
              <a:t>Αμμοδιυλιστήριο</a:t>
            </a:r>
            <a:endParaRPr lang="el-GR" dirty="0"/>
          </a:p>
        </p:txBody>
      </p:sp>
      <p:sp>
        <p:nvSpPr>
          <p:cNvPr id="13" name="12 - TextBox"/>
          <p:cNvSpPr txBox="1"/>
          <p:nvPr/>
        </p:nvSpPr>
        <p:spPr>
          <a:xfrm>
            <a:off x="357190" y="6202940"/>
            <a:ext cx="1357290" cy="369332"/>
          </a:xfrm>
          <a:prstGeom prst="rect">
            <a:avLst/>
          </a:prstGeom>
          <a:noFill/>
        </p:spPr>
        <p:txBody>
          <a:bodyPr wrap="square" rtlCol="0">
            <a:spAutoFit/>
          </a:bodyPr>
          <a:lstStyle/>
          <a:p>
            <a:r>
              <a:rPr lang="el-GR" dirty="0" smtClean="0"/>
              <a:t>Πηγή</a:t>
            </a:r>
            <a:endParaRPr lang="el-GR" dirty="0"/>
          </a:p>
        </p:txBody>
      </p:sp>
      <p:sp>
        <p:nvSpPr>
          <p:cNvPr id="14" name="13 - TextBox"/>
          <p:cNvSpPr txBox="1"/>
          <p:nvPr/>
        </p:nvSpPr>
        <p:spPr>
          <a:xfrm>
            <a:off x="6786578" y="6072206"/>
            <a:ext cx="1928826" cy="369332"/>
          </a:xfrm>
          <a:prstGeom prst="rect">
            <a:avLst/>
          </a:prstGeom>
          <a:noFill/>
        </p:spPr>
        <p:txBody>
          <a:bodyPr wrap="square" rtlCol="0">
            <a:spAutoFit/>
          </a:bodyPr>
          <a:lstStyle/>
          <a:p>
            <a:r>
              <a:rPr lang="el-GR" dirty="0" smtClean="0"/>
              <a:t>Χλωρίωση</a:t>
            </a:r>
            <a:endParaRPr lang="el-GR" dirty="0"/>
          </a:p>
        </p:txBody>
      </p:sp>
      <p:sp>
        <p:nvSpPr>
          <p:cNvPr id="15" name="1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δίκτυο σωλήνων διανομής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Να είναι σε καλή κατάσταση και να μη βρίσκεται κοντά στο δίκτυο αποχέτευσης, γιατί σε περίπτωση φθοράς μπορεί τα ακάθαρτα νερά να μολύνουν το σύστημα ύδρευσης με δυσμενείς επιπτώσεις στην υγεία του ανθρώπου.</a:t>
            </a:r>
          </a:p>
          <a:p>
            <a:endParaRPr lang="el-GR" dirty="0" smtClean="0"/>
          </a:p>
          <a:p>
            <a:r>
              <a:rPr lang="el-GR" dirty="0" smtClean="0"/>
              <a:t>Το νερό μέσα στους σωλήνες πρέπει να είναι </a:t>
            </a:r>
            <a:r>
              <a:rPr lang="el-GR" u="sng" dirty="0" smtClean="0"/>
              <a:t>υπό πίεση και συνεχή ροή</a:t>
            </a:r>
            <a:r>
              <a:rPr lang="el-GR" dirty="0" smtClean="0"/>
              <a:t>. Μετά από όλη αυτή την πολύπλοκη διαδικασία το νερό είναι έτοιμο για πόση.</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ΑΠΟΧΕΤΕΥΣΗ - ΑΠΟΡΡΙΜΜΑΤΑ</a:t>
            </a:r>
            <a:endParaRPr lang="el-GR" dirty="0"/>
          </a:p>
        </p:txBody>
      </p:sp>
      <p:sp>
        <p:nvSpPr>
          <p:cNvPr id="3" name="2 - Θέση περιεχομένου"/>
          <p:cNvSpPr>
            <a:spLocks noGrp="1"/>
          </p:cNvSpPr>
          <p:nvPr>
            <p:ph idx="1"/>
          </p:nvPr>
        </p:nvSpPr>
        <p:spPr/>
        <p:txBody>
          <a:bodyPr/>
          <a:lstStyle/>
          <a:p>
            <a:r>
              <a:rPr lang="el-GR" b="1" dirty="0" smtClean="0"/>
              <a:t>ΑΠΟΧΕΤΕΥΣΗ </a:t>
            </a:r>
            <a:r>
              <a:rPr lang="el-GR" dirty="0" smtClean="0"/>
              <a:t>είναι το σύνολο έργων και εγκαταστάσεων για τη </a:t>
            </a:r>
            <a:r>
              <a:rPr lang="el-GR" u="sng" dirty="0" smtClean="0"/>
              <a:t>συλλογή</a:t>
            </a:r>
            <a:r>
              <a:rPr lang="el-GR" dirty="0" smtClean="0"/>
              <a:t>, </a:t>
            </a:r>
            <a:r>
              <a:rPr lang="el-GR" u="sng" dirty="0" smtClean="0"/>
              <a:t>μεταφορά</a:t>
            </a:r>
            <a:r>
              <a:rPr lang="el-GR" dirty="0" smtClean="0"/>
              <a:t>, </a:t>
            </a:r>
            <a:r>
              <a:rPr lang="el-GR" u="sng" dirty="0" smtClean="0"/>
              <a:t>επεξεργασία</a:t>
            </a:r>
            <a:r>
              <a:rPr lang="el-GR" dirty="0" smtClean="0"/>
              <a:t> και </a:t>
            </a:r>
            <a:r>
              <a:rPr lang="el-GR" u="sng" dirty="0" smtClean="0"/>
              <a:t>διάθεση</a:t>
            </a:r>
            <a:r>
              <a:rPr lang="el-GR" dirty="0" smtClean="0"/>
              <a:t> των υγρών απορριμμάτων από το σημείο παραγωγής τους μέχρι τον τελικό προορισμό τους.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Λύματα</a:t>
            </a:r>
            <a:endParaRPr lang="el-GR" dirty="0"/>
          </a:p>
        </p:txBody>
      </p:sp>
      <p:sp>
        <p:nvSpPr>
          <p:cNvPr id="3" name="2 - Θέση περιεχομένου"/>
          <p:cNvSpPr>
            <a:spLocks noGrp="1"/>
          </p:cNvSpPr>
          <p:nvPr>
            <p:ph idx="1"/>
          </p:nvPr>
        </p:nvSpPr>
        <p:spPr/>
        <p:txBody>
          <a:bodyPr/>
          <a:lstStyle/>
          <a:p>
            <a:pPr>
              <a:buNone/>
            </a:pPr>
            <a:r>
              <a:rPr lang="el-GR" dirty="0" smtClean="0"/>
              <a:t>Τα υγρά απορρίμματα λέγονται </a:t>
            </a:r>
            <a:r>
              <a:rPr lang="el-GR" b="1" dirty="0" smtClean="0"/>
              <a:t>λύματα </a:t>
            </a:r>
            <a:r>
              <a:rPr lang="el-GR" dirty="0" smtClean="0"/>
              <a:t>και περιλαμβάνουν:</a:t>
            </a:r>
          </a:p>
          <a:p>
            <a:pPr lvl="0"/>
            <a:r>
              <a:rPr lang="el-GR" b="1" dirty="0" smtClean="0"/>
              <a:t>Τα αστικά λύματα </a:t>
            </a:r>
            <a:r>
              <a:rPr lang="el-GR" dirty="0" smtClean="0"/>
              <a:t>τα οποία είναι τα υγρά απόβλητα από τις κατοικίες, ιδρύματα κ.λπ.</a:t>
            </a:r>
          </a:p>
          <a:p>
            <a:pPr lvl="0"/>
            <a:r>
              <a:rPr lang="el-GR" b="1" dirty="0" smtClean="0"/>
              <a:t>Τα βιομηχανικά ή γεωργικά απόβλητα </a:t>
            </a:r>
            <a:r>
              <a:rPr lang="el-GR" dirty="0" smtClean="0"/>
              <a:t>τα οποία είναι τα υγρά απόβλητα από κάθε είδους εργοστάσια, βιομηχανίες, γεωργικές και άλλες εγκαταστάσεις, και πολλές φορές είναι τοξικά.</a:t>
            </a:r>
          </a:p>
          <a:p>
            <a:r>
              <a:rPr lang="el-GR" dirty="0" smtClean="0"/>
              <a:t>Το </a:t>
            </a:r>
            <a:r>
              <a:rPr lang="el-GR" b="1" dirty="0" smtClean="0"/>
              <a:t>νερό της βροχής </a:t>
            </a:r>
            <a:r>
              <a:rPr lang="el-GR" dirty="0" smtClean="0"/>
              <a:t>και</a:t>
            </a:r>
            <a:r>
              <a:rPr lang="el-GR" b="1" dirty="0" smtClean="0"/>
              <a:t> του χιονιού</a:t>
            </a:r>
            <a:endParaRPr lang="el-GR" b="1"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Συστήματα αποχέτευσης</a:t>
            </a:r>
            <a:endParaRPr lang="el-GR" dirty="0"/>
          </a:p>
        </p:txBody>
      </p:sp>
      <p:sp>
        <p:nvSpPr>
          <p:cNvPr id="3" name="2 - Θέση περιεχομένου"/>
          <p:cNvSpPr>
            <a:spLocks noGrp="1"/>
          </p:cNvSpPr>
          <p:nvPr>
            <p:ph idx="1"/>
          </p:nvPr>
        </p:nvSpPr>
        <p:spPr/>
        <p:txBody>
          <a:bodyPr/>
          <a:lstStyle/>
          <a:p>
            <a:pPr>
              <a:buNone/>
            </a:pPr>
            <a:r>
              <a:rPr lang="el-GR" b="1" dirty="0" smtClean="0"/>
              <a:t>Το δίκτυο υπονόμων </a:t>
            </a:r>
          </a:p>
          <a:p>
            <a:r>
              <a:rPr lang="el-GR" dirty="0" smtClean="0"/>
              <a:t>Ασφαλέστερο και υγιεινότερο σύστημα αποχέτευσης </a:t>
            </a:r>
          </a:p>
          <a:p>
            <a:r>
              <a:rPr lang="el-GR" dirty="0" smtClean="0"/>
              <a:t>Συλλέγονται τα λύματα της περιοχής, επεξεργάζονται και απομακρύνονται σε υγρό περιβάλλον (θάλασσα, λίμνη, ποταμό) κατά τρόπο αποδεκτό για το περιβάλλον και τη δημόσια υγεία.</a:t>
            </a:r>
          </a:p>
          <a:p>
            <a:pPr>
              <a:buNone/>
            </a:pPr>
            <a:r>
              <a:rPr lang="el-GR" b="1" dirty="0" smtClean="0"/>
              <a:t>Βόθροι</a:t>
            </a:r>
            <a:endParaRPr lang="el-GR" b="1"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Δίκτυα υπονόμων</a:t>
            </a:r>
            <a:endParaRPr lang="el-GR" dirty="0"/>
          </a:p>
        </p:txBody>
      </p:sp>
      <p:sp>
        <p:nvSpPr>
          <p:cNvPr id="3" name="2 - Θέση περιεχομένου"/>
          <p:cNvSpPr>
            <a:spLocks noGrp="1"/>
          </p:cNvSpPr>
          <p:nvPr>
            <p:ph idx="1"/>
          </p:nvPr>
        </p:nvSpPr>
        <p:spPr/>
        <p:txBody>
          <a:bodyPr>
            <a:normAutofit/>
          </a:bodyPr>
          <a:lstStyle/>
          <a:p>
            <a:pPr lvl="0"/>
            <a:r>
              <a:rPr lang="el-GR" b="1" dirty="0" smtClean="0"/>
              <a:t>Σε μεικτά ή </a:t>
            </a:r>
            <a:r>
              <a:rPr lang="el-GR" b="1" dirty="0" err="1" smtClean="0"/>
              <a:t>παντορροϊκά</a:t>
            </a:r>
            <a:r>
              <a:rPr lang="el-GR" b="1" dirty="0" smtClean="0"/>
              <a:t>, </a:t>
            </a:r>
            <a:r>
              <a:rPr lang="el-GR" dirty="0" smtClean="0"/>
              <a:t>όταν στο ίδιο δίκτυο υπονόμων αποχετεύονται τα νερά της βροχής και τα υγρά απορρίμματα.</a:t>
            </a:r>
          </a:p>
          <a:p>
            <a:pPr lvl="0"/>
            <a:r>
              <a:rPr lang="el-GR" b="1" dirty="0" smtClean="0"/>
              <a:t>Σε χωριστικά, </a:t>
            </a:r>
            <a:r>
              <a:rPr lang="el-GR" dirty="0" smtClean="0"/>
              <a:t>όταν υπάρχουν δύο δίκτυα υπονόμων, ένα για τα νερά της βροχής και ένα για τα υγρά απορρίμματα. Αυτά είναι πολυέξοδα, αλλά καλύτερα από υγιεινής πλευράς.</a:t>
            </a:r>
          </a:p>
          <a:p>
            <a:r>
              <a:rPr lang="el-GR" dirty="0" smtClean="0"/>
              <a:t>Τα νερά της βροχής χρησιμοποιούνται χωρίς επεξεργασία.</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Λύματα</a:t>
            </a:r>
            <a:endParaRPr lang="el-GR" dirty="0"/>
          </a:p>
        </p:txBody>
      </p:sp>
      <p:sp>
        <p:nvSpPr>
          <p:cNvPr id="3" name="2 - Θέση περιεχομένου"/>
          <p:cNvSpPr>
            <a:spLocks noGrp="1"/>
          </p:cNvSpPr>
          <p:nvPr>
            <p:ph idx="1"/>
          </p:nvPr>
        </p:nvSpPr>
        <p:spPr/>
        <p:txBody>
          <a:bodyPr>
            <a:normAutofit fontScale="92500"/>
          </a:bodyPr>
          <a:lstStyle/>
          <a:p>
            <a:r>
              <a:rPr lang="el-GR" i="1" dirty="0" smtClean="0"/>
              <a:t>Τα λύματα γίνονται ακίνδυνα για την υγεία του ανθρώπου με </a:t>
            </a:r>
            <a:r>
              <a:rPr lang="el-GR" dirty="0" smtClean="0"/>
              <a:t>ειδική επεξεργασία, που περιλαμβάνει </a:t>
            </a:r>
          </a:p>
          <a:p>
            <a:pPr lvl="1"/>
            <a:r>
              <a:rPr lang="el-GR" dirty="0" smtClean="0"/>
              <a:t>καθίζηση</a:t>
            </a:r>
          </a:p>
          <a:p>
            <a:pPr lvl="1"/>
            <a:r>
              <a:rPr lang="el-GR" dirty="0" smtClean="0"/>
              <a:t>αερισμό</a:t>
            </a:r>
          </a:p>
          <a:p>
            <a:pPr lvl="1"/>
            <a:r>
              <a:rPr lang="el-GR" dirty="0" smtClean="0"/>
              <a:t>οξείδωση </a:t>
            </a:r>
          </a:p>
          <a:p>
            <a:pPr lvl="1"/>
            <a:r>
              <a:rPr lang="el-GR" dirty="0" smtClean="0"/>
              <a:t>διήθηση </a:t>
            </a:r>
          </a:p>
          <a:p>
            <a:pPr lvl="1"/>
            <a:r>
              <a:rPr lang="el-GR" dirty="0" smtClean="0"/>
              <a:t>χλωρίωση</a:t>
            </a:r>
          </a:p>
          <a:p>
            <a:r>
              <a:rPr lang="el-GR" dirty="0" smtClean="0"/>
              <a:t>Οι ουσίες που προέρχονται από τα λύματα μετά την επεξεργασία τους, μπορούν να χρησιμοποιηθούν ως λίπασμα.</a:t>
            </a:r>
          </a:p>
          <a:p>
            <a:endParaRPr lang="el-GR" dirty="0"/>
          </a:p>
        </p:txBody>
      </p:sp>
      <p:pic>
        <p:nvPicPr>
          <p:cNvPr id="21506" name="Picture 2"/>
          <p:cNvPicPr>
            <a:picLocks noChangeAspect="1" noChangeArrowheads="1"/>
          </p:cNvPicPr>
          <p:nvPr/>
        </p:nvPicPr>
        <p:blipFill>
          <a:blip r:embed="rId2"/>
          <a:srcRect/>
          <a:stretch>
            <a:fillRect/>
          </a:stretch>
        </p:blipFill>
        <p:spPr bwMode="auto">
          <a:xfrm>
            <a:off x="3428992" y="3571876"/>
            <a:ext cx="5138759" cy="1083784"/>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194562" name="Picture 2" descr="Αποτέλεσμα εικόνας για βιολογικός καθαρισμος εγκαταστασεις"/>
          <p:cNvPicPr>
            <a:picLocks noChangeAspect="1" noChangeArrowheads="1"/>
          </p:cNvPicPr>
          <p:nvPr/>
        </p:nvPicPr>
        <p:blipFill>
          <a:blip r:embed="rId2"/>
          <a:srcRect l="8588"/>
          <a:stretch>
            <a:fillRect/>
          </a:stretch>
        </p:blipFill>
        <p:spPr bwMode="auto">
          <a:xfrm>
            <a:off x="571472" y="3143248"/>
            <a:ext cx="8244421" cy="22145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b="1" dirty="0" smtClean="0"/>
              <a:t>Ψυχική Υγεία </a:t>
            </a:r>
          </a:p>
          <a:p>
            <a:pPr>
              <a:buNone/>
            </a:pPr>
            <a:r>
              <a:rPr lang="el-GR" b="1" dirty="0" smtClean="0"/>
              <a:t>	</a:t>
            </a:r>
            <a:r>
              <a:rPr lang="el-GR" dirty="0" smtClean="0"/>
              <a:t>είναι σύμφωνα με τον </a:t>
            </a:r>
            <a:r>
              <a:rPr lang="el-GR" b="1" dirty="0" smtClean="0"/>
              <a:t>Π.Ο.Υ. </a:t>
            </a:r>
            <a:r>
              <a:rPr lang="el-GR" dirty="0" smtClean="0"/>
              <a:t>η κατάσταση της </a:t>
            </a:r>
            <a:r>
              <a:rPr lang="el-GR" dirty="0" smtClean="0">
                <a:solidFill>
                  <a:srgbClr val="FF0000"/>
                </a:solidFill>
              </a:rPr>
              <a:t>συναισθηματικής</a:t>
            </a:r>
            <a:r>
              <a:rPr lang="el-GR" dirty="0" smtClean="0"/>
              <a:t> ευεξίας, όπου το άτομο μπορεί να ζει και να εργάζεται με άνεση μέσα στην κοινότητα και να ικανοποιείται από τα προσωπικά του επιτεύγματα.</a:t>
            </a:r>
            <a:endParaRPr lang="el-GR" dirty="0"/>
          </a:p>
        </p:txBody>
      </p:sp>
      <p:pic>
        <p:nvPicPr>
          <p:cNvPr id="4" name="3 - Εικόνα" descr="υγεια.jpg"/>
          <p:cNvPicPr>
            <a:picLocks noChangeAspect="1"/>
          </p:cNvPicPr>
          <p:nvPr/>
        </p:nvPicPr>
        <p:blipFill>
          <a:blip r:embed="rId2"/>
          <a:stretch>
            <a:fillRect/>
          </a:stretch>
        </p:blipFill>
        <p:spPr>
          <a:xfrm>
            <a:off x="5786446" y="928670"/>
            <a:ext cx="2857500" cy="1600200"/>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1028" name="Picture 4" descr="Αποτέλεσμα εικόνας για βιολογικός καθαρισμος εγκαταστασεις"/>
          <p:cNvPicPr>
            <a:picLocks noChangeAspect="1" noChangeArrowheads="1"/>
          </p:cNvPicPr>
          <p:nvPr/>
        </p:nvPicPr>
        <p:blipFill>
          <a:blip r:embed="rId2"/>
          <a:srcRect/>
          <a:stretch>
            <a:fillRect/>
          </a:stretch>
        </p:blipFill>
        <p:spPr bwMode="auto">
          <a:xfrm>
            <a:off x="714348" y="714356"/>
            <a:ext cx="7572428" cy="5796351"/>
          </a:xfrm>
          <a:prstGeom prst="rect">
            <a:avLst/>
          </a:prstGeom>
          <a:noFill/>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642918"/>
            <a:ext cx="1685908" cy="1066800"/>
          </a:xfrm>
        </p:spPr>
        <p:txBody>
          <a:bodyPr>
            <a:normAutofit/>
          </a:bodyPr>
          <a:lstStyle/>
          <a:p>
            <a:r>
              <a:rPr lang="el-GR" dirty="0" smtClean="0"/>
              <a:t>Βόθροι</a:t>
            </a:r>
            <a:endParaRPr lang="el-GR" dirty="0"/>
          </a:p>
        </p:txBody>
      </p:sp>
      <p:sp>
        <p:nvSpPr>
          <p:cNvPr id="4" name="3 - Θέση υποσέλιδου"/>
          <p:cNvSpPr>
            <a:spLocks noGrp="1"/>
          </p:cNvSpPr>
          <p:nvPr>
            <p:ph type="ftr" sz="quarter" idx="11"/>
          </p:nvPr>
        </p:nvSpPr>
        <p:spPr/>
        <p:txBody>
          <a:bodyPr/>
          <a:lstStyle/>
          <a:p>
            <a:r>
              <a:rPr lang="el-GR" dirty="0" smtClean="0"/>
              <a:t>Παυλίδου Κυριακή             2ο ΕΠΑΛ Πτολεμαΐδας</a:t>
            </a:r>
            <a:endParaRPr lang="el-GR" dirty="0"/>
          </a:p>
        </p:txBody>
      </p:sp>
      <p:pic>
        <p:nvPicPr>
          <p:cNvPr id="1026" name="Picture 2"/>
          <p:cNvPicPr>
            <a:picLocks noGrp="1" noChangeAspect="1" noChangeArrowheads="1"/>
          </p:cNvPicPr>
          <p:nvPr>
            <p:ph idx="1"/>
          </p:nvPr>
        </p:nvPicPr>
        <p:blipFill>
          <a:blip r:embed="rId2"/>
          <a:srcRect l="7522" t="9558" r="6194"/>
          <a:stretch>
            <a:fillRect/>
          </a:stretch>
        </p:blipFill>
        <p:spPr bwMode="auto">
          <a:xfrm>
            <a:off x="1714480" y="1071545"/>
            <a:ext cx="7072330" cy="553693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642918"/>
            <a:ext cx="8229600" cy="1066800"/>
          </a:xfrm>
        </p:spPr>
        <p:txBody>
          <a:bodyPr/>
          <a:lstStyle/>
          <a:p>
            <a:r>
              <a:rPr lang="el-GR" dirty="0" smtClean="0"/>
              <a:t>Βόθροι</a:t>
            </a:r>
            <a:endParaRPr lang="el-GR" dirty="0"/>
          </a:p>
        </p:txBody>
      </p:sp>
      <p:sp>
        <p:nvSpPr>
          <p:cNvPr id="3" name="2 - Θέση περιεχομένου"/>
          <p:cNvSpPr>
            <a:spLocks noGrp="1"/>
          </p:cNvSpPr>
          <p:nvPr>
            <p:ph idx="1"/>
          </p:nvPr>
        </p:nvSpPr>
        <p:spPr>
          <a:xfrm>
            <a:off x="457200" y="1714488"/>
            <a:ext cx="8229600" cy="4860048"/>
          </a:xfrm>
        </p:spPr>
        <p:txBody>
          <a:bodyPr>
            <a:normAutofit fontScale="77500" lnSpcReduction="20000"/>
          </a:bodyPr>
          <a:lstStyle/>
          <a:p>
            <a:pPr lvl="0"/>
            <a:r>
              <a:rPr lang="el-GR" b="1" dirty="0" smtClean="0"/>
              <a:t>Απορροφητικός: </a:t>
            </a:r>
            <a:r>
              <a:rPr lang="el-GR" dirty="0" smtClean="0"/>
              <a:t>Αποτελείται από λάκκο βάθους 3-4 μέτρων με τοιχώματα από πέτρες. Είναι ο πιο ανθυγιεινός, γιατί συλλέγονται τα οικιακά λύματα κατ’ ευθείαν στη γη, διαποτίζουν το έδαφος, μολύνουν τα υπόγεια νερά, γεγονός που έχει ως αποτέλεσμα την εμφάνιση λοιμωδών νοσημάτων. Πρέπει να απέχει 50 μέτρα από την πηγή ύδρευσης.</a:t>
            </a:r>
          </a:p>
          <a:p>
            <a:pPr lvl="0"/>
            <a:endParaRPr lang="el-GR" dirty="0" smtClean="0"/>
          </a:p>
          <a:p>
            <a:pPr lvl="0"/>
            <a:r>
              <a:rPr lang="el-GR" b="1" dirty="0" smtClean="0"/>
              <a:t>Στεγανός: </a:t>
            </a:r>
            <a:r>
              <a:rPr lang="el-GR" dirty="0" smtClean="0"/>
              <a:t>Είναι καλυμμένος εσωτερικά με τσιμέντο. Είναι υγιεινός, γιατί δεν γίνεται απορρόφηση των λυμάτων από τη γη. Πρέπει να εκκενώνεται συχνά με ειδικό αυτοκίνητο.</a:t>
            </a:r>
          </a:p>
          <a:p>
            <a:pPr lvl="0"/>
            <a:endParaRPr lang="el-GR" dirty="0" smtClean="0"/>
          </a:p>
          <a:p>
            <a:pPr lvl="0"/>
            <a:r>
              <a:rPr lang="el-GR" b="1" dirty="0" smtClean="0"/>
              <a:t>Σηπτικός: </a:t>
            </a:r>
            <a:r>
              <a:rPr lang="el-GR" dirty="0" smtClean="0"/>
              <a:t>Είναι συνδυασμός των δύο προηγουμένων. Αποτελείται από στεγανά τμήματα. Στο πρώτο γίνεται </a:t>
            </a:r>
            <a:r>
              <a:rPr lang="el-GR" b="1" dirty="0" smtClean="0"/>
              <a:t>καθίζηση </a:t>
            </a:r>
            <a:r>
              <a:rPr lang="el-GR" dirty="0" smtClean="0"/>
              <a:t>των ακαθαρσιών και στα άλλα δύο </a:t>
            </a:r>
            <a:r>
              <a:rPr lang="el-GR" b="1" dirty="0" smtClean="0"/>
              <a:t>υγροποίηση και ζυμώσεις. </a:t>
            </a:r>
            <a:r>
              <a:rPr lang="el-GR" dirty="0" smtClean="0"/>
              <a:t>Από το τρίτο τμήμα διοχετεύονται τα λύματα στο έδαφος, απορροφώνται και δε δημιουργούν υγειονομικό πρόβλημα. Γι’ αυτό θεωρείται υγιεινότερος των άλλων.</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04"/>
            <a:ext cx="8229600" cy="1066800"/>
          </a:xfrm>
        </p:spPr>
        <p:txBody>
          <a:bodyPr/>
          <a:lstStyle/>
          <a:p>
            <a:r>
              <a:rPr lang="el-GR" b="1" dirty="0" smtClean="0"/>
              <a:t>Σηπτικός</a:t>
            </a:r>
            <a:endParaRPr lang="el-GR" dirty="0"/>
          </a:p>
        </p:txBody>
      </p:sp>
      <p:sp>
        <p:nvSpPr>
          <p:cNvPr id="3" name="2 - Θέση περιεχομένου"/>
          <p:cNvSpPr>
            <a:spLocks noGrp="1"/>
          </p:cNvSpPr>
          <p:nvPr>
            <p:ph idx="1"/>
          </p:nvPr>
        </p:nvSpPr>
        <p:spPr/>
        <p:txBody>
          <a:bodyPr/>
          <a:lstStyle/>
          <a:p>
            <a:endParaRPr lang="el-GR" dirty="0"/>
          </a:p>
        </p:txBody>
      </p:sp>
      <p:pic>
        <p:nvPicPr>
          <p:cNvPr id="20482" name="Picture 2"/>
          <p:cNvPicPr>
            <a:picLocks noChangeAspect="1" noChangeArrowheads="1"/>
          </p:cNvPicPr>
          <p:nvPr/>
        </p:nvPicPr>
        <p:blipFill>
          <a:blip r:embed="rId3"/>
          <a:srcRect/>
          <a:stretch>
            <a:fillRect/>
          </a:stretch>
        </p:blipFill>
        <p:spPr bwMode="auto">
          <a:xfrm>
            <a:off x="1047315" y="1500174"/>
            <a:ext cx="7025147" cy="5286388"/>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6043626" cy="1066800"/>
          </a:xfrm>
        </p:spPr>
        <p:txBody>
          <a:bodyPr>
            <a:normAutofit fontScale="90000"/>
          </a:bodyPr>
          <a:lstStyle/>
          <a:p>
            <a:r>
              <a:rPr lang="el-GR" dirty="0" smtClean="0"/>
              <a:t>ΣΤΕΡΕΑ ΑΠΟΡΡΙΜΜΑΤΑ</a:t>
            </a:r>
            <a:br>
              <a:rPr lang="el-GR" dirty="0" smtClean="0"/>
            </a:br>
            <a:endParaRPr lang="el-GR" dirty="0"/>
          </a:p>
        </p:txBody>
      </p:sp>
      <p:sp>
        <p:nvSpPr>
          <p:cNvPr id="3" name="2 - Θέση περιεχομένου"/>
          <p:cNvSpPr>
            <a:spLocks noGrp="1"/>
          </p:cNvSpPr>
          <p:nvPr>
            <p:ph idx="1"/>
          </p:nvPr>
        </p:nvSpPr>
        <p:spPr>
          <a:xfrm>
            <a:off x="457200" y="2249424"/>
            <a:ext cx="8686800" cy="4325112"/>
          </a:xfrm>
        </p:spPr>
        <p:txBody>
          <a:bodyPr>
            <a:normAutofit fontScale="92500" lnSpcReduction="10000"/>
          </a:bodyPr>
          <a:lstStyle/>
          <a:p>
            <a:r>
              <a:rPr lang="el-GR" dirty="0" smtClean="0"/>
              <a:t>Είναι τα παραπροϊόντα των ανθρώπινων δραστηριοτήτων. </a:t>
            </a:r>
          </a:p>
          <a:p>
            <a:endParaRPr lang="el-GR" dirty="0" smtClean="0"/>
          </a:p>
          <a:p>
            <a:pPr>
              <a:buNone/>
            </a:pPr>
            <a:r>
              <a:rPr lang="el-GR" dirty="0" smtClean="0"/>
              <a:t>Ανάλογα με την προέλευση ή τη σύστασή τους έχουμε:</a:t>
            </a:r>
          </a:p>
          <a:p>
            <a:pPr lvl="0"/>
            <a:r>
              <a:rPr lang="el-GR" u="sng" dirty="0" smtClean="0"/>
              <a:t>Αστικά </a:t>
            </a:r>
            <a:r>
              <a:rPr lang="el-GR" dirty="0" smtClean="0"/>
              <a:t>στερεά απορρίμματα: Είναι τα απορρίμματα από τις κατοικίες, τους δρόμους, τα καταστήματα,</a:t>
            </a:r>
            <a:r>
              <a:rPr lang="el-GR" i="1" dirty="0" smtClean="0"/>
              <a:t> τ</a:t>
            </a:r>
            <a:r>
              <a:rPr lang="el-GR" dirty="0" smtClean="0"/>
              <a:t>α γραφεία, τα νοσοκομεία.</a:t>
            </a:r>
          </a:p>
          <a:p>
            <a:pPr lvl="0"/>
            <a:r>
              <a:rPr lang="el-GR" u="sng" dirty="0" smtClean="0"/>
              <a:t>Βιομηχανικά</a:t>
            </a:r>
            <a:r>
              <a:rPr lang="el-GR" dirty="0" smtClean="0"/>
              <a:t> στερεά απορρίμματα.</a:t>
            </a:r>
          </a:p>
          <a:p>
            <a:pPr lvl="0"/>
            <a:r>
              <a:rPr lang="el-GR" u="sng" dirty="0" smtClean="0"/>
              <a:t>Παραπροϊόντα αγροτικών δραστηριοτήτων</a:t>
            </a:r>
            <a:r>
              <a:rPr lang="el-GR" dirty="0" smtClean="0"/>
              <a:t>.</a:t>
            </a:r>
          </a:p>
          <a:p>
            <a:pPr lvl="0"/>
            <a:r>
              <a:rPr lang="el-GR" u="sng" dirty="0" smtClean="0"/>
              <a:t>Μπάζα</a:t>
            </a:r>
            <a:r>
              <a:rPr lang="el-GR" dirty="0" smtClean="0"/>
              <a:t> από κατεδάφιση κτιρίων.</a:t>
            </a:r>
          </a:p>
          <a:p>
            <a:pPr lvl="0"/>
            <a:r>
              <a:rPr lang="el-GR" u="sng" dirty="0" smtClean="0"/>
              <a:t>Εγκαταλελειμμένα αυτοκίνητα.</a:t>
            </a:r>
          </a:p>
          <a:p>
            <a:endParaRPr lang="el-GR" dirty="0"/>
          </a:p>
        </p:txBody>
      </p:sp>
      <p:pic>
        <p:nvPicPr>
          <p:cNvPr id="6146" name="Picture 2"/>
          <p:cNvPicPr>
            <a:picLocks noChangeAspect="1" noChangeArrowheads="1"/>
          </p:cNvPicPr>
          <p:nvPr/>
        </p:nvPicPr>
        <p:blipFill>
          <a:blip r:embed="rId2"/>
          <a:srcRect/>
          <a:stretch>
            <a:fillRect/>
          </a:stretch>
        </p:blipFill>
        <p:spPr bwMode="auto">
          <a:xfrm>
            <a:off x="7215206" y="1071546"/>
            <a:ext cx="1458049" cy="1857388"/>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ΣΤΕΡΕΑ ΑΠΟΡΡΙΜΜΑΤΑ</a:t>
            </a:r>
            <a:endParaRPr lang="el-GR" dirty="0"/>
          </a:p>
        </p:txBody>
      </p:sp>
      <p:sp>
        <p:nvSpPr>
          <p:cNvPr id="3" name="2 - Θέση περιεχομένου"/>
          <p:cNvSpPr>
            <a:spLocks noGrp="1"/>
          </p:cNvSpPr>
          <p:nvPr>
            <p:ph idx="1"/>
          </p:nvPr>
        </p:nvSpPr>
        <p:spPr/>
        <p:txBody>
          <a:bodyPr/>
          <a:lstStyle/>
          <a:p>
            <a:pPr>
              <a:buNone/>
            </a:pPr>
            <a:r>
              <a:rPr lang="el-GR" i="1" dirty="0" smtClean="0"/>
              <a:t>Το κύκλωμα διαχείρισης των στερεών απορριμμάτων είναι: </a:t>
            </a:r>
          </a:p>
          <a:p>
            <a:r>
              <a:rPr lang="el-GR" dirty="0" smtClean="0"/>
              <a:t>η παραγωγή</a:t>
            </a:r>
            <a:r>
              <a:rPr lang="el-GR" i="1" dirty="0" smtClean="0"/>
              <a:t> </a:t>
            </a:r>
          </a:p>
          <a:p>
            <a:r>
              <a:rPr lang="el-GR" dirty="0" smtClean="0"/>
              <a:t>η αποθήκευση </a:t>
            </a:r>
          </a:p>
          <a:p>
            <a:r>
              <a:rPr lang="el-GR" dirty="0" smtClean="0"/>
              <a:t>η συλλογή </a:t>
            </a:r>
          </a:p>
          <a:p>
            <a:r>
              <a:rPr lang="el-GR" dirty="0" smtClean="0"/>
              <a:t>η μεταφορά</a:t>
            </a:r>
          </a:p>
          <a:p>
            <a:r>
              <a:rPr lang="el-GR" dirty="0" smtClean="0"/>
              <a:t>η επεξεργασία</a:t>
            </a:r>
            <a:endParaRPr lang="el-GR" dirty="0"/>
          </a:p>
        </p:txBody>
      </p:sp>
      <p:pic>
        <p:nvPicPr>
          <p:cNvPr id="19458" name="Picture 2"/>
          <p:cNvPicPr>
            <a:picLocks noChangeAspect="1" noChangeArrowheads="1"/>
          </p:cNvPicPr>
          <p:nvPr/>
        </p:nvPicPr>
        <p:blipFill>
          <a:blip r:embed="rId2"/>
          <a:srcRect l="6977" r="4069"/>
          <a:stretch>
            <a:fillRect/>
          </a:stretch>
        </p:blipFill>
        <p:spPr bwMode="auto">
          <a:xfrm>
            <a:off x="4500561" y="3357562"/>
            <a:ext cx="4392483" cy="2071702"/>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Τρόποι διάθεσης των απορριμμάτων</a:t>
            </a:r>
            <a:endParaRPr lang="el-GR" dirty="0"/>
          </a:p>
        </p:txBody>
      </p:sp>
      <p:sp>
        <p:nvSpPr>
          <p:cNvPr id="3" name="2 - Θέση περιεχομένου"/>
          <p:cNvSpPr>
            <a:spLocks noGrp="1"/>
          </p:cNvSpPr>
          <p:nvPr>
            <p:ph idx="1"/>
          </p:nvPr>
        </p:nvSpPr>
        <p:spPr/>
        <p:txBody>
          <a:bodyPr>
            <a:normAutofit fontScale="92500" lnSpcReduction="10000"/>
          </a:bodyPr>
          <a:lstStyle/>
          <a:p>
            <a:pPr lvl="0"/>
            <a:r>
              <a:rPr lang="el-GR" dirty="0" smtClean="0"/>
              <a:t>Υγειονομική ταφή</a:t>
            </a:r>
          </a:p>
          <a:p>
            <a:pPr lvl="0"/>
            <a:r>
              <a:rPr lang="el-GR" dirty="0" smtClean="0"/>
              <a:t>Καύση</a:t>
            </a:r>
          </a:p>
          <a:p>
            <a:pPr lvl="0"/>
            <a:r>
              <a:rPr lang="el-GR" dirty="0" err="1" smtClean="0"/>
              <a:t>Λιπασματοποίηση</a:t>
            </a:r>
            <a:endParaRPr lang="el-GR" dirty="0" smtClean="0"/>
          </a:p>
          <a:p>
            <a:pPr lvl="0"/>
            <a:r>
              <a:rPr lang="el-GR" dirty="0" smtClean="0"/>
              <a:t>Ανακύκλωση</a:t>
            </a:r>
          </a:p>
          <a:p>
            <a:pPr lvl="1"/>
            <a:r>
              <a:rPr lang="el-GR" dirty="0" smtClean="0"/>
              <a:t>Είναι η δυνατότητα επαναχρησιμοποίηση ορισμένων υλικών, μετά από κατάλληλη επεξεργασία</a:t>
            </a:r>
          </a:p>
          <a:p>
            <a:pPr lvl="1"/>
            <a:r>
              <a:rPr lang="el-GR" dirty="0" smtClean="0"/>
              <a:t>Υλικά, που μπορούν να ανακυκλωθούν είναι: </a:t>
            </a:r>
            <a:r>
              <a:rPr lang="el-GR" i="1" dirty="0" smtClean="0"/>
              <a:t>χαρτί, το αλουμίνιο και το γυαλί. </a:t>
            </a:r>
          </a:p>
          <a:p>
            <a:pPr lvl="1"/>
            <a:r>
              <a:rPr lang="el-GR" dirty="0" smtClean="0"/>
              <a:t>Η ανακύκλωση </a:t>
            </a:r>
            <a:r>
              <a:rPr lang="el-GR" b="1" dirty="0" smtClean="0"/>
              <a:t>παρέχει:</a:t>
            </a:r>
            <a:endParaRPr lang="el-GR" dirty="0" smtClean="0"/>
          </a:p>
          <a:p>
            <a:pPr lvl="2"/>
            <a:r>
              <a:rPr lang="el-GR" dirty="0" smtClean="0"/>
              <a:t>Εξοικονόμηση των πρώτων υλών.</a:t>
            </a:r>
          </a:p>
          <a:p>
            <a:pPr lvl="2"/>
            <a:r>
              <a:rPr lang="el-GR" dirty="0" smtClean="0"/>
              <a:t>Προστασία του περιβάλλοντος</a:t>
            </a:r>
          </a:p>
          <a:p>
            <a:endParaRPr lang="el-GR" dirty="0"/>
          </a:p>
        </p:txBody>
      </p:sp>
      <p:pic>
        <p:nvPicPr>
          <p:cNvPr id="7170" name="Picture 2"/>
          <p:cNvPicPr>
            <a:picLocks noChangeAspect="1" noChangeArrowheads="1"/>
          </p:cNvPicPr>
          <p:nvPr/>
        </p:nvPicPr>
        <p:blipFill>
          <a:blip r:embed="rId2"/>
          <a:srcRect/>
          <a:stretch>
            <a:fillRect/>
          </a:stretch>
        </p:blipFill>
        <p:spPr bwMode="auto">
          <a:xfrm>
            <a:off x="7072330" y="5143512"/>
            <a:ext cx="1604991" cy="1416169"/>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Κεφάλαιο 5</a:t>
            </a:r>
            <a:r>
              <a:rPr lang="el-GR" baseline="30000" dirty="0" smtClean="0"/>
              <a:t>ο</a:t>
            </a:r>
            <a:r>
              <a:rPr lang="el-GR" dirty="0" smtClean="0"/>
              <a:t> </a:t>
            </a:r>
            <a:endParaRPr lang="el-GR" dirty="0"/>
          </a:p>
        </p:txBody>
      </p:sp>
      <p:sp>
        <p:nvSpPr>
          <p:cNvPr id="3" name="2 - Υπότιτλος"/>
          <p:cNvSpPr>
            <a:spLocks noGrp="1"/>
          </p:cNvSpPr>
          <p:nvPr>
            <p:ph type="subTitle" idx="1"/>
          </p:nvPr>
        </p:nvSpPr>
        <p:spPr/>
        <p:txBody>
          <a:bodyPr/>
          <a:lstStyle/>
          <a:p>
            <a:r>
              <a:rPr lang="el-GR" dirty="0" smtClean="0"/>
              <a:t>5.5. ΑΤΟΜΙΚΗ ΚΑΘΑΡΙΟΤΗΤΑ ΤΟΥ ΣΩΜΑΤΟΣ</a:t>
            </a:r>
            <a:endParaRPr lang="el-GR" b="1"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6329378" cy="1066800"/>
          </a:xfrm>
        </p:spPr>
        <p:txBody>
          <a:bodyPr>
            <a:normAutofit/>
          </a:bodyPr>
          <a:lstStyle/>
          <a:p>
            <a:r>
              <a:rPr lang="el-GR" dirty="0" smtClean="0"/>
              <a:t>Καθαριότητα του σώματος</a:t>
            </a:r>
            <a:endParaRPr lang="el-GR" dirty="0"/>
          </a:p>
        </p:txBody>
      </p:sp>
      <p:sp>
        <p:nvSpPr>
          <p:cNvPr id="3" name="2 - Θέση περιεχομένου"/>
          <p:cNvSpPr>
            <a:spLocks noGrp="1"/>
          </p:cNvSpPr>
          <p:nvPr>
            <p:ph idx="1"/>
          </p:nvPr>
        </p:nvSpPr>
        <p:spPr/>
        <p:txBody>
          <a:bodyPr>
            <a:normAutofit/>
          </a:bodyPr>
          <a:lstStyle/>
          <a:p>
            <a:endParaRPr lang="el-GR" dirty="0" smtClean="0"/>
          </a:p>
          <a:p>
            <a:r>
              <a:rPr lang="el-GR" dirty="0" smtClean="0"/>
              <a:t>Καθαριότητα σώματος είναι η απομάκρυνση από το σώμα των εκκρίσεων, ακαθαρσιών, μικροβίων κλπ με διάφορα φυσικοχημικά και μηχανικά μέσα. </a:t>
            </a:r>
          </a:p>
          <a:p>
            <a:r>
              <a:rPr lang="el-GR" dirty="0" smtClean="0"/>
              <a:t>Τα φυσικοχημικά και μηχανικά μέσα που χρησιμοποιούνται είναι: το νερό, το σαπούνι, το σφουγγάρι κ.λπ.</a:t>
            </a:r>
          </a:p>
          <a:p>
            <a:endParaRPr lang="el-GR" dirty="0"/>
          </a:p>
        </p:txBody>
      </p:sp>
      <p:pic>
        <p:nvPicPr>
          <p:cNvPr id="8194" name="Picture 2"/>
          <p:cNvPicPr>
            <a:picLocks noChangeAspect="1" noChangeArrowheads="1"/>
          </p:cNvPicPr>
          <p:nvPr/>
        </p:nvPicPr>
        <p:blipFill>
          <a:blip r:embed="rId2"/>
          <a:srcRect/>
          <a:stretch>
            <a:fillRect/>
          </a:stretch>
        </p:blipFill>
        <p:spPr bwMode="auto">
          <a:xfrm>
            <a:off x="6715140" y="928670"/>
            <a:ext cx="1876425" cy="1752600"/>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Καθαριότητα του σώματος</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Η καθαριότητα του σώματος προσφέρει τα εξής:</a:t>
            </a:r>
          </a:p>
          <a:p>
            <a:pPr lvl="0"/>
            <a:r>
              <a:rPr lang="el-GR" dirty="0" smtClean="0"/>
              <a:t>Προστασία της υγείας με την καλή λειτουργία του δέρματος και την προφύλαξη από δερματικές μολύνσεις.</a:t>
            </a:r>
          </a:p>
          <a:p>
            <a:pPr lvl="0"/>
            <a:r>
              <a:rPr lang="el-GR" dirty="0" smtClean="0"/>
              <a:t>Τόνωση του οργανισμού.</a:t>
            </a:r>
          </a:p>
          <a:p>
            <a:r>
              <a:rPr lang="el-GR" dirty="0" smtClean="0"/>
              <a:t>Καλαισθητική εμφάνιση του ανθρωπίνου σώματος, η οποία αποτελεί παράγοντα εκτίμησης του ανθρώπου και επιτυχίας του στην κοινωνική ζωή.</a:t>
            </a:r>
          </a:p>
          <a:p>
            <a:endParaRPr lang="el-GR" dirty="0"/>
          </a:p>
        </p:txBody>
      </p:sp>
      <p:pic>
        <p:nvPicPr>
          <p:cNvPr id="9218" name="Picture 2"/>
          <p:cNvPicPr>
            <a:picLocks noChangeAspect="1" noChangeArrowheads="1"/>
          </p:cNvPicPr>
          <p:nvPr/>
        </p:nvPicPr>
        <p:blipFill>
          <a:blip r:embed="rId2"/>
          <a:srcRect/>
          <a:stretch>
            <a:fillRect/>
          </a:stretch>
        </p:blipFill>
        <p:spPr bwMode="auto">
          <a:xfrm>
            <a:off x="7215206" y="1000108"/>
            <a:ext cx="1402211" cy="1028696"/>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4900618" cy="1066800"/>
          </a:xfrm>
        </p:spPr>
        <p:txBody>
          <a:bodyPr>
            <a:normAutofit fontScale="90000"/>
          </a:bodyPr>
          <a:lstStyle/>
          <a:p>
            <a:r>
              <a:rPr lang="el-GR" dirty="0" smtClean="0"/>
              <a:t>Η Πρωτοβάθμια Πρόληψη ψυχικών διαταραχών ασχολείται με:</a:t>
            </a:r>
            <a:endParaRPr lang="el-GR" dirty="0"/>
          </a:p>
        </p:txBody>
      </p:sp>
      <p:sp>
        <p:nvSpPr>
          <p:cNvPr id="3" name="2 - Θέση περιεχομένου"/>
          <p:cNvSpPr>
            <a:spLocks noGrp="1"/>
          </p:cNvSpPr>
          <p:nvPr>
            <p:ph idx="1"/>
          </p:nvPr>
        </p:nvSpPr>
        <p:spPr>
          <a:xfrm>
            <a:off x="457200" y="3429000"/>
            <a:ext cx="8229600" cy="2500330"/>
          </a:xfrm>
        </p:spPr>
        <p:txBody>
          <a:bodyPr/>
          <a:lstStyle/>
          <a:p>
            <a:r>
              <a:rPr lang="el-GR" dirty="0" smtClean="0"/>
              <a:t>Άτομα και οικογένειες υψηλού κίνδυνου</a:t>
            </a:r>
          </a:p>
          <a:p>
            <a:r>
              <a:rPr lang="el-GR" dirty="0" smtClean="0"/>
              <a:t>Οικογένειες με πολλά προβλήματα</a:t>
            </a:r>
          </a:p>
          <a:p>
            <a:r>
              <a:rPr lang="el-GR" dirty="0" smtClean="0"/>
              <a:t>Όλα τα άτομα της τρίτης ηλικίας που ζουν μόνα</a:t>
            </a:r>
            <a:endParaRPr lang="el-GR" dirty="0"/>
          </a:p>
        </p:txBody>
      </p:sp>
      <p:pic>
        <p:nvPicPr>
          <p:cNvPr id="5" name="4 - Εικόνα" descr="ιατρική.jpg"/>
          <p:cNvPicPr>
            <a:picLocks noChangeAspect="1"/>
          </p:cNvPicPr>
          <p:nvPr/>
        </p:nvPicPr>
        <p:blipFill>
          <a:blip r:embed="rId2"/>
          <a:stretch>
            <a:fillRect/>
          </a:stretch>
        </p:blipFill>
        <p:spPr>
          <a:xfrm>
            <a:off x="5214942" y="857232"/>
            <a:ext cx="3429024" cy="2273592"/>
          </a:xfrm>
          <a:prstGeom prst="rect">
            <a:avLst/>
          </a:prstGeom>
        </p:spPr>
      </p:pic>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ΦΡΟΝΤΙΔΑ ΤΟΥ ΔΕΡΜΑΤΟΣ</a:t>
            </a:r>
            <a:br>
              <a:rPr lang="el-GR" dirty="0" smtClean="0"/>
            </a:br>
            <a:endParaRPr lang="el-GR" dirty="0"/>
          </a:p>
        </p:txBody>
      </p:sp>
      <p:sp>
        <p:nvSpPr>
          <p:cNvPr id="3" name="2 - Θέση περιεχομένου"/>
          <p:cNvSpPr>
            <a:spLocks noGrp="1"/>
          </p:cNvSpPr>
          <p:nvPr>
            <p:ph idx="1"/>
          </p:nvPr>
        </p:nvSpPr>
        <p:spPr/>
        <p:txBody>
          <a:bodyPr/>
          <a:lstStyle/>
          <a:p>
            <a:r>
              <a:rPr lang="el-GR" dirty="0" smtClean="0"/>
              <a:t>Η καθαριότητα του δέρματος </a:t>
            </a:r>
          </a:p>
          <a:p>
            <a:r>
              <a:rPr lang="el-GR" dirty="0" smtClean="0"/>
              <a:t>Πόδια </a:t>
            </a:r>
          </a:p>
          <a:p>
            <a:r>
              <a:rPr lang="el-GR" dirty="0" smtClean="0"/>
              <a:t>Χέρια </a:t>
            </a:r>
          </a:p>
          <a:p>
            <a:pPr lvl="1"/>
            <a:r>
              <a:rPr lang="el-GR" dirty="0" smtClean="0"/>
              <a:t>Τα νύχια </a:t>
            </a:r>
          </a:p>
          <a:p>
            <a:r>
              <a:rPr lang="el-GR" dirty="0" smtClean="0"/>
              <a:t>Γεννητικά όργανα</a:t>
            </a:r>
          </a:p>
          <a:p>
            <a:r>
              <a:rPr lang="el-GR" dirty="0" smtClean="0"/>
              <a:t>Καθαριότητα των μαλλιών</a:t>
            </a:r>
          </a:p>
          <a:p>
            <a:r>
              <a:rPr lang="el-GR" dirty="0" smtClean="0"/>
              <a:t>Αφτιά</a:t>
            </a:r>
          </a:p>
          <a:p>
            <a:pPr>
              <a:buNone/>
            </a:pPr>
            <a:endParaRPr lang="el-GR" b="1"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Μάτια</a:t>
            </a:r>
            <a:endParaRPr lang="el-GR" dirty="0"/>
          </a:p>
        </p:txBody>
      </p:sp>
      <p:sp>
        <p:nvSpPr>
          <p:cNvPr id="3" name="2 - Θέση περιεχομένου"/>
          <p:cNvSpPr>
            <a:spLocks noGrp="1"/>
          </p:cNvSpPr>
          <p:nvPr>
            <p:ph idx="1"/>
          </p:nvPr>
        </p:nvSpPr>
        <p:spPr/>
        <p:txBody>
          <a:bodyPr>
            <a:normAutofit/>
          </a:bodyPr>
          <a:lstStyle/>
          <a:p>
            <a:pPr>
              <a:buNone/>
            </a:pPr>
            <a:r>
              <a:rPr lang="el-GR" b="1" dirty="0" smtClean="0"/>
              <a:t>Παράγοντες </a:t>
            </a:r>
            <a:r>
              <a:rPr lang="el-GR" dirty="0" smtClean="0"/>
              <a:t>που ασκούν </a:t>
            </a:r>
            <a:r>
              <a:rPr lang="el-GR" b="1" dirty="0" smtClean="0"/>
              <a:t>βλαπτική επίδραση</a:t>
            </a:r>
            <a:r>
              <a:rPr lang="el-GR" dirty="0" smtClean="0"/>
              <a:t>:</a:t>
            </a:r>
          </a:p>
          <a:p>
            <a:r>
              <a:rPr lang="el-GR" dirty="0" smtClean="0"/>
              <a:t>Κακός φωτισμός.</a:t>
            </a:r>
          </a:p>
          <a:p>
            <a:pPr lvl="0"/>
            <a:r>
              <a:rPr lang="el-GR" dirty="0" smtClean="0"/>
              <a:t>Η ρύπανση του περιβάλλοντος.</a:t>
            </a:r>
          </a:p>
          <a:p>
            <a:r>
              <a:rPr lang="el-GR" dirty="0" smtClean="0"/>
              <a:t>Ισχυροί άνεμοι.</a:t>
            </a:r>
          </a:p>
          <a:p>
            <a:r>
              <a:rPr lang="el-GR" dirty="0" smtClean="0"/>
              <a:t>Αϋπνία - οινοπνευματώδη ποτά.</a:t>
            </a:r>
          </a:p>
          <a:p>
            <a:r>
              <a:rPr lang="el-GR" dirty="0" smtClean="0"/>
              <a:t>Τηλεόραση - κομπιούτερ.</a:t>
            </a:r>
            <a:endParaRPr lang="el-GR" dirty="0"/>
          </a:p>
        </p:txBody>
      </p:sp>
      <p:pic>
        <p:nvPicPr>
          <p:cNvPr id="10242" name="Picture 2"/>
          <p:cNvPicPr>
            <a:picLocks noChangeAspect="1" noChangeArrowheads="1"/>
          </p:cNvPicPr>
          <p:nvPr/>
        </p:nvPicPr>
        <p:blipFill>
          <a:blip r:embed="rId2"/>
          <a:srcRect/>
          <a:stretch>
            <a:fillRect/>
          </a:stretch>
        </p:blipFill>
        <p:spPr bwMode="auto">
          <a:xfrm>
            <a:off x="6572264" y="785794"/>
            <a:ext cx="2143140" cy="1174811"/>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Μέτρα Προφύλαξης-Μάτια</a:t>
            </a:r>
            <a:br>
              <a:rPr lang="el-GR" dirty="0" smtClean="0"/>
            </a:br>
            <a:endParaRPr lang="el-GR" dirty="0"/>
          </a:p>
        </p:txBody>
      </p:sp>
      <p:sp>
        <p:nvSpPr>
          <p:cNvPr id="3" name="2 - Θέση περιεχομένου"/>
          <p:cNvSpPr>
            <a:spLocks noGrp="1"/>
          </p:cNvSpPr>
          <p:nvPr>
            <p:ph idx="1"/>
          </p:nvPr>
        </p:nvSpPr>
        <p:spPr>
          <a:xfrm>
            <a:off x="457200" y="1785926"/>
            <a:ext cx="8229600" cy="5072074"/>
          </a:xfrm>
        </p:spPr>
        <p:txBody>
          <a:bodyPr>
            <a:normAutofit fontScale="62500" lnSpcReduction="20000"/>
          </a:bodyPr>
          <a:lstStyle/>
          <a:p>
            <a:pPr lvl="0"/>
            <a:r>
              <a:rPr lang="el-GR" dirty="0" smtClean="0"/>
              <a:t>Επαρκής </a:t>
            </a:r>
            <a:r>
              <a:rPr lang="el-GR" u="sng" dirty="0" smtClean="0"/>
              <a:t>φωτισμός</a:t>
            </a:r>
            <a:r>
              <a:rPr lang="el-GR" dirty="0" smtClean="0"/>
              <a:t>, ιδιαίτερα σε ώρες εργασίας και μελέτης. Η πρόσπτωση του φωτισμού να είναι από αριστερά.</a:t>
            </a:r>
          </a:p>
          <a:p>
            <a:pPr lvl="0"/>
            <a:endParaRPr lang="el-GR" dirty="0" smtClean="0"/>
          </a:p>
          <a:p>
            <a:pPr lvl="0"/>
            <a:r>
              <a:rPr lang="el-GR" dirty="0" smtClean="0"/>
              <a:t>Η παρακολούθηση της </a:t>
            </a:r>
            <a:r>
              <a:rPr lang="el-GR" u="sng" dirty="0" smtClean="0"/>
              <a:t>τηλεόρασης</a:t>
            </a:r>
            <a:r>
              <a:rPr lang="el-GR" dirty="0" smtClean="0"/>
              <a:t> πρέπει να γίνεται από ορισμένη απόσταση. Οι ειδικοί συνιστούν να είναι πενταπλάσια του μεγέθους της οθόνης. Καλό είναι να υπάρχει χαμηλός φωτισμός.</a:t>
            </a:r>
          </a:p>
          <a:p>
            <a:pPr lvl="0"/>
            <a:endParaRPr lang="el-GR" dirty="0" smtClean="0"/>
          </a:p>
          <a:p>
            <a:pPr lvl="0"/>
            <a:r>
              <a:rPr lang="el-GR" dirty="0" smtClean="0"/>
              <a:t>Επιβάλλεται η χρησιμοποίηση προστατευτικών </a:t>
            </a:r>
            <a:r>
              <a:rPr lang="el-GR" u="sng" dirty="0" smtClean="0"/>
              <a:t>γυαλιών</a:t>
            </a:r>
            <a:r>
              <a:rPr lang="el-GR" dirty="0" smtClean="0"/>
              <a:t>, όταν υπάρχει: δυνατός ήλιος, χιόνι, έντονο τεχνητό φώς και σε ηλεκτροσυγκολλήσεις μετάλλων.</a:t>
            </a:r>
          </a:p>
          <a:p>
            <a:pPr lvl="0"/>
            <a:endParaRPr lang="el-GR" dirty="0" smtClean="0"/>
          </a:p>
          <a:p>
            <a:pPr lvl="0"/>
            <a:r>
              <a:rPr lang="el-GR" dirty="0" smtClean="0"/>
              <a:t>Να αποφεύγονται οι βλαπτικοί παράγοντες.</a:t>
            </a:r>
          </a:p>
          <a:p>
            <a:pPr lvl="0"/>
            <a:endParaRPr lang="el-GR" dirty="0" smtClean="0"/>
          </a:p>
          <a:p>
            <a:pPr lvl="0"/>
            <a:r>
              <a:rPr lang="el-GR" dirty="0" smtClean="0"/>
              <a:t>Η</a:t>
            </a:r>
            <a:r>
              <a:rPr lang="el-GR" b="1" dirty="0" smtClean="0"/>
              <a:t> </a:t>
            </a:r>
            <a:r>
              <a:rPr lang="el-GR" dirty="0" smtClean="0"/>
              <a:t>χρήση των </a:t>
            </a:r>
            <a:r>
              <a:rPr lang="el-GR" u="sng" dirty="0" smtClean="0"/>
              <a:t>φακών επαφής </a:t>
            </a:r>
            <a:r>
              <a:rPr lang="el-GR" dirty="0" smtClean="0"/>
              <a:t>πρέπει να γίνεται σωστά. Υπάρχει κίνδυνος μόλυνσης και γι’ αυτό πρέπει να ακολουθούνται οι συστάσεις των ειδικών.</a:t>
            </a:r>
          </a:p>
          <a:p>
            <a:pPr lvl="0"/>
            <a:endParaRPr lang="el-GR" dirty="0" smtClean="0"/>
          </a:p>
          <a:p>
            <a:pPr lvl="0"/>
            <a:r>
              <a:rPr lang="el-GR" dirty="0" smtClean="0"/>
              <a:t>Τα </a:t>
            </a:r>
            <a:r>
              <a:rPr lang="el-GR" u="sng" dirty="0" smtClean="0"/>
              <a:t>παιδιά</a:t>
            </a:r>
            <a:r>
              <a:rPr lang="el-GR" dirty="0" smtClean="0"/>
              <a:t> της σχολικής ηλικίας πρέπει να εξετάζονται κάθε χρόνο για τον έλεγχο της ικανότητας της όρασης.</a:t>
            </a:r>
          </a:p>
          <a:p>
            <a:pPr lvl="0"/>
            <a:endParaRPr lang="el-GR" dirty="0" smtClean="0"/>
          </a:p>
          <a:p>
            <a:r>
              <a:rPr lang="el-GR" dirty="0" smtClean="0"/>
              <a:t>Πρέπει να δίνεται ιδιαίτερη προσοχή στην χρήση </a:t>
            </a:r>
            <a:r>
              <a:rPr lang="el-GR" u="sng" dirty="0" smtClean="0"/>
              <a:t>καλλυντικών</a:t>
            </a:r>
            <a:endParaRPr lang="el-GR" u="sng"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ΣΤΟΜΑΤΙΚΗ ΥΓΙΕΙΝΗ</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στοματική υγιεινή περιλαμβάνει τη φροντίδα του στόματος και των δοντιών. </a:t>
            </a:r>
          </a:p>
          <a:p>
            <a:r>
              <a:rPr lang="el-GR" dirty="0" smtClean="0"/>
              <a:t>Η στοματική κοιλότητα αποτελεί όργανο του πεπτικού και αναπνευστικού συστήματος.</a:t>
            </a:r>
          </a:p>
          <a:p>
            <a:endParaRPr lang="el-GR" dirty="0" smtClean="0"/>
          </a:p>
          <a:p>
            <a:pPr>
              <a:buNone/>
            </a:pPr>
            <a:r>
              <a:rPr lang="el-GR" b="1" dirty="0" smtClean="0"/>
              <a:t>Λειτουργίες</a:t>
            </a:r>
            <a:endParaRPr lang="el-GR" dirty="0" smtClean="0"/>
          </a:p>
          <a:p>
            <a:pPr lvl="0"/>
            <a:r>
              <a:rPr lang="el-GR" dirty="0" smtClean="0"/>
              <a:t>Μάσηση και κατάποση της τροφής, που μαζί με το σάλιο βοηθά στην καλύτερη πέψη των τροφών.</a:t>
            </a:r>
          </a:p>
          <a:p>
            <a:pPr lvl="0"/>
            <a:r>
              <a:rPr lang="el-GR" dirty="0" smtClean="0"/>
              <a:t>Ομιλία.</a:t>
            </a:r>
          </a:p>
          <a:p>
            <a:pPr lvl="0"/>
            <a:r>
              <a:rPr lang="el-GR" dirty="0" smtClean="0"/>
              <a:t>Αναπνοή.</a:t>
            </a:r>
          </a:p>
          <a:p>
            <a:pPr lvl="0"/>
            <a:r>
              <a:rPr lang="el-GR" dirty="0" smtClean="0"/>
              <a:t>Γεύση.</a:t>
            </a:r>
          </a:p>
          <a:p>
            <a:pPr lvl="0"/>
            <a:r>
              <a:rPr lang="el-GR" dirty="0" smtClean="0"/>
              <a:t>Αισθητική του προσώπου.</a:t>
            </a:r>
          </a:p>
          <a:p>
            <a:endParaRPr lang="el-GR" dirty="0"/>
          </a:p>
        </p:txBody>
      </p:sp>
      <p:pic>
        <p:nvPicPr>
          <p:cNvPr id="11266" name="Picture 2"/>
          <p:cNvPicPr>
            <a:picLocks noChangeAspect="1" noChangeArrowheads="1"/>
          </p:cNvPicPr>
          <p:nvPr/>
        </p:nvPicPr>
        <p:blipFill>
          <a:blip r:embed="rId2"/>
          <a:srcRect/>
          <a:stretch>
            <a:fillRect/>
          </a:stretch>
        </p:blipFill>
        <p:spPr bwMode="auto">
          <a:xfrm>
            <a:off x="6786578" y="714356"/>
            <a:ext cx="1985968" cy="1489476"/>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κύρια νοσήματα, που προσβάλλουν το στόμα </a:t>
            </a:r>
            <a:endParaRPr lang="el-GR" dirty="0"/>
          </a:p>
        </p:txBody>
      </p:sp>
      <p:sp>
        <p:nvSpPr>
          <p:cNvPr id="3" name="2 - Θέση περιεχομένου"/>
          <p:cNvSpPr>
            <a:spLocks noGrp="1"/>
          </p:cNvSpPr>
          <p:nvPr>
            <p:ph idx="1"/>
          </p:nvPr>
        </p:nvSpPr>
        <p:spPr>
          <a:xfrm>
            <a:off x="457200" y="2357430"/>
            <a:ext cx="8229600" cy="1214446"/>
          </a:xfrm>
        </p:spPr>
        <p:txBody>
          <a:bodyPr>
            <a:normAutofit fontScale="70000" lnSpcReduction="20000"/>
          </a:bodyPr>
          <a:lstStyle/>
          <a:p>
            <a:r>
              <a:rPr lang="el-GR" dirty="0" smtClean="0"/>
              <a:t>Οδοντική τερηδόνα</a:t>
            </a:r>
          </a:p>
          <a:p>
            <a:r>
              <a:rPr lang="el-GR" dirty="0" smtClean="0"/>
              <a:t>Νοσήματα του περιοδοντίου</a:t>
            </a:r>
          </a:p>
          <a:p>
            <a:pPr>
              <a:buNone/>
            </a:pPr>
            <a:r>
              <a:rPr lang="el-GR" dirty="0" smtClean="0"/>
              <a:t> </a:t>
            </a:r>
          </a:p>
          <a:p>
            <a:pPr lvl="1">
              <a:buNone/>
            </a:pPr>
            <a:r>
              <a:rPr lang="el-GR" dirty="0" smtClean="0"/>
              <a:t>	 			</a:t>
            </a:r>
          </a:p>
          <a:p>
            <a:endParaRPr lang="el-GR" dirty="0" smtClean="0"/>
          </a:p>
          <a:p>
            <a:endParaRPr lang="el-GR" dirty="0"/>
          </a:p>
        </p:txBody>
      </p:sp>
      <p:pic>
        <p:nvPicPr>
          <p:cNvPr id="18434" name="Picture 2"/>
          <p:cNvPicPr>
            <a:picLocks noChangeAspect="1" noChangeArrowheads="1"/>
          </p:cNvPicPr>
          <p:nvPr/>
        </p:nvPicPr>
        <p:blipFill>
          <a:blip r:embed="rId2"/>
          <a:srcRect/>
          <a:stretch>
            <a:fillRect/>
          </a:stretch>
        </p:blipFill>
        <p:spPr bwMode="auto">
          <a:xfrm>
            <a:off x="5429256" y="4429132"/>
            <a:ext cx="3067050" cy="207645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lum bright="10000"/>
          </a:blip>
          <a:srcRect l="12930" r="12362"/>
          <a:stretch>
            <a:fillRect/>
          </a:stretch>
        </p:blipFill>
        <p:spPr bwMode="auto">
          <a:xfrm>
            <a:off x="714348" y="4429132"/>
            <a:ext cx="4143404" cy="2071702"/>
          </a:xfrm>
          <a:prstGeom prst="rect">
            <a:avLst/>
          </a:prstGeom>
          <a:noFill/>
          <a:ln w="9525">
            <a:noFill/>
            <a:miter lim="800000"/>
            <a:headEnd/>
            <a:tailEnd/>
          </a:ln>
          <a:effectLst/>
        </p:spPr>
      </p:pic>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7" name="6 - TextBox"/>
          <p:cNvSpPr txBox="1"/>
          <p:nvPr/>
        </p:nvSpPr>
        <p:spPr>
          <a:xfrm>
            <a:off x="1285852" y="3702610"/>
            <a:ext cx="2571768" cy="369332"/>
          </a:xfrm>
          <a:prstGeom prst="rect">
            <a:avLst/>
          </a:prstGeom>
          <a:noFill/>
        </p:spPr>
        <p:txBody>
          <a:bodyPr wrap="square" rtlCol="0">
            <a:spAutoFit/>
          </a:bodyPr>
          <a:lstStyle/>
          <a:p>
            <a:pPr algn="ctr"/>
            <a:r>
              <a:rPr lang="el-GR" dirty="0" smtClean="0">
                <a:solidFill>
                  <a:schemeClr val="accent1"/>
                </a:solidFill>
              </a:rPr>
              <a:t>Τερηδόνα</a:t>
            </a:r>
            <a:endParaRPr lang="el-GR" dirty="0">
              <a:solidFill>
                <a:schemeClr val="accent1"/>
              </a:solidFill>
            </a:endParaRPr>
          </a:p>
        </p:txBody>
      </p:sp>
      <p:sp>
        <p:nvSpPr>
          <p:cNvPr id="8" name="7 - TextBox"/>
          <p:cNvSpPr txBox="1"/>
          <p:nvPr/>
        </p:nvSpPr>
        <p:spPr>
          <a:xfrm>
            <a:off x="5572132" y="3568487"/>
            <a:ext cx="2286016" cy="646331"/>
          </a:xfrm>
          <a:prstGeom prst="rect">
            <a:avLst/>
          </a:prstGeom>
          <a:noFill/>
        </p:spPr>
        <p:txBody>
          <a:bodyPr wrap="square" rtlCol="0">
            <a:spAutoFit/>
          </a:bodyPr>
          <a:lstStyle/>
          <a:p>
            <a:pPr algn="ctr"/>
            <a:r>
              <a:rPr lang="el-GR" dirty="0" smtClean="0">
                <a:solidFill>
                  <a:schemeClr val="accent1"/>
                </a:solidFill>
              </a:rPr>
              <a:t>Ουλίτιδα- Περιοδοντίτιδα</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Οδοντική τερηδόνα</a:t>
            </a:r>
            <a:br>
              <a:rPr lang="el-GR" dirty="0" smtClean="0"/>
            </a:br>
            <a:endParaRPr lang="el-GR" dirty="0"/>
          </a:p>
        </p:txBody>
      </p:sp>
      <p:sp>
        <p:nvSpPr>
          <p:cNvPr id="3" name="2 - Θέση περιεχομένου"/>
          <p:cNvSpPr>
            <a:spLocks noGrp="1"/>
          </p:cNvSpPr>
          <p:nvPr>
            <p:ph idx="1"/>
          </p:nvPr>
        </p:nvSpPr>
        <p:spPr>
          <a:xfrm>
            <a:off x="457200" y="2000240"/>
            <a:ext cx="8229600" cy="4574296"/>
          </a:xfrm>
        </p:spPr>
        <p:txBody>
          <a:bodyPr>
            <a:normAutofit fontScale="92500" lnSpcReduction="10000"/>
          </a:bodyPr>
          <a:lstStyle/>
          <a:p>
            <a:r>
              <a:rPr lang="el-GR" dirty="0" smtClean="0"/>
              <a:t>Τερηδόνα είναι η νόσος, που καταστρέφει τους σκληρούς ιστούς του δοντιού. </a:t>
            </a:r>
          </a:p>
          <a:p>
            <a:r>
              <a:rPr lang="el-GR" dirty="0" smtClean="0"/>
              <a:t>Προσβάλλει την αδαμαντίνη και επεκτείνεται στην οδοντίνη, καθώς και την οστέινη. </a:t>
            </a:r>
          </a:p>
          <a:p>
            <a:r>
              <a:rPr lang="el-GR" dirty="0" smtClean="0"/>
              <a:t>Η δημιουργία της τερηδόνας εξαρτάται από τους εξής παράγοντες:</a:t>
            </a:r>
          </a:p>
          <a:p>
            <a:pPr lvl="1"/>
            <a:r>
              <a:rPr lang="el-GR" dirty="0" smtClean="0"/>
              <a:t>Τα μικρόβια, που υπάρχουν μέσα στη στοματική κοιλότητα. Αποτελούν μέρος της φυσιολογικής χλωρίδας και προσκολλώνται στα δόντια και στην οδοντική πλάκα.</a:t>
            </a:r>
          </a:p>
          <a:p>
            <a:pPr lvl="1"/>
            <a:r>
              <a:rPr lang="el-GR" dirty="0" smtClean="0"/>
              <a:t>Η συχνή κατανάλωση ζαχαρούχων τροφών.</a:t>
            </a:r>
          </a:p>
          <a:p>
            <a:pPr lvl="1"/>
            <a:r>
              <a:rPr lang="el-GR" dirty="0" smtClean="0"/>
              <a:t>Η ανθεκτικότητα του δοντιού και ο παράγοντας χρόνος.</a:t>
            </a:r>
          </a:p>
          <a:p>
            <a:endParaRPr lang="el-GR" dirty="0"/>
          </a:p>
        </p:txBody>
      </p:sp>
      <p:pic>
        <p:nvPicPr>
          <p:cNvPr id="12290" name="Picture 2"/>
          <p:cNvPicPr>
            <a:picLocks noChangeAspect="1" noChangeArrowheads="1"/>
          </p:cNvPicPr>
          <p:nvPr/>
        </p:nvPicPr>
        <p:blipFill>
          <a:blip r:embed="rId2"/>
          <a:srcRect/>
          <a:stretch>
            <a:fillRect/>
          </a:stretch>
        </p:blipFill>
        <p:spPr bwMode="auto">
          <a:xfrm>
            <a:off x="6143636" y="571480"/>
            <a:ext cx="2571768" cy="1331075"/>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Δημιουργία τερηδόνας</a:t>
            </a:r>
            <a:br>
              <a:rPr lang="el-GR" dirty="0" smtClean="0"/>
            </a:br>
            <a:endParaRPr lang="el-GR" dirty="0"/>
          </a:p>
        </p:txBody>
      </p:sp>
      <p:pic>
        <p:nvPicPr>
          <p:cNvPr id="5" name="4 - Θέση περιεχομένου" descr="caries-copy.jpg"/>
          <p:cNvPicPr>
            <a:picLocks noGrp="1" noChangeAspect="1"/>
          </p:cNvPicPr>
          <p:nvPr>
            <p:ph idx="1"/>
          </p:nvPr>
        </p:nvPicPr>
        <p:blipFill>
          <a:blip r:embed="rId2"/>
          <a:stretch>
            <a:fillRect/>
          </a:stretch>
        </p:blipFill>
        <p:spPr>
          <a:xfrm>
            <a:off x="832867" y="2249488"/>
            <a:ext cx="7478266" cy="4324350"/>
          </a:xfrm>
        </p:spPr>
      </p:pic>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teridona.mp4">
            <a:hlinkClick r:id="" action="ppaction://media"/>
          </p:cNvPr>
          <p:cNvPicPr>
            <a:picLocks noGrp="1" noRot="1" noChangeAspect="1"/>
          </p:cNvPicPr>
          <p:nvPr>
            <p:ph idx="1"/>
            <a:videoFile r:link="rId1"/>
          </p:nvPr>
        </p:nvPicPr>
        <p:blipFill>
          <a:blip r:embed="rId3"/>
          <a:stretch>
            <a:fillRect/>
          </a:stretch>
        </p:blipFill>
        <p:spPr>
          <a:xfrm>
            <a:off x="1071538" y="785794"/>
            <a:ext cx="7287197" cy="546539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Παιδιά</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b="1" dirty="0" smtClean="0"/>
              <a:t>Σύνδρομο της φιάλης του γάλακτος</a:t>
            </a:r>
          </a:p>
          <a:p>
            <a:endParaRPr lang="el-GR" b="1" dirty="0" smtClean="0"/>
          </a:p>
          <a:p>
            <a:pPr>
              <a:buNone/>
            </a:pPr>
            <a:r>
              <a:rPr lang="el-GR" dirty="0" smtClean="0"/>
              <a:t>Οι </a:t>
            </a:r>
            <a:r>
              <a:rPr lang="el-GR" b="1" dirty="0" smtClean="0"/>
              <a:t>επιπτώσεις</a:t>
            </a:r>
            <a:r>
              <a:rPr lang="el-GR" dirty="0" smtClean="0"/>
              <a:t> των τερηδονισμένων δοντιών στα μικρά παιδιά είναι:</a:t>
            </a:r>
          </a:p>
          <a:p>
            <a:pPr lvl="0"/>
            <a:r>
              <a:rPr lang="el-GR" dirty="0" smtClean="0"/>
              <a:t>Καταστροφή των πρώτων δοντιών (νεογιλών) των μικρών παιδιών, τα οποία εξασφαλίζουν καλή μάσηση της τροφής, καλή λειτουργία του πεπτικού συστήματος, καλή ανάπτυξη.</a:t>
            </a:r>
          </a:p>
          <a:p>
            <a:pPr lvl="0"/>
            <a:r>
              <a:rPr lang="el-GR" dirty="0" smtClean="0"/>
              <a:t>Κακή προφορά των λέξεων, συνεπώς κακή ομιλία.</a:t>
            </a:r>
          </a:p>
          <a:p>
            <a:pPr lvl="0"/>
            <a:r>
              <a:rPr lang="el-GR" dirty="0" smtClean="0"/>
              <a:t>Άσχημη εμφάνιση του προσώπου.</a:t>
            </a:r>
          </a:p>
          <a:p>
            <a:pPr lvl="0"/>
            <a:r>
              <a:rPr lang="el-GR" dirty="0" smtClean="0"/>
              <a:t>Μη φυσιολογική ανάπτυξη του προσωπικού κρανίου.</a:t>
            </a:r>
          </a:p>
          <a:p>
            <a:pPr lvl="0"/>
            <a:r>
              <a:rPr lang="el-GR" dirty="0" smtClean="0"/>
              <a:t>Τα μόνιμα δόντια, που θα διαδεχθούν τα νεογιλά, δεν θα είναι υγιή.</a:t>
            </a:r>
          </a:p>
          <a:p>
            <a:pPr lvl="0"/>
            <a:r>
              <a:rPr lang="el-GR" dirty="0" smtClean="0"/>
              <a:t>Η τερηδόνα δεν είναι μόνο νόσημα του δοντιού. Επηρεάζει τη γενική υγεία (σωματική, ψυχική) και τη σωστή διατροφή.</a:t>
            </a:r>
          </a:p>
          <a:p>
            <a:endParaRPr lang="el-GR" dirty="0"/>
          </a:p>
        </p:txBody>
      </p:sp>
      <p:pic>
        <p:nvPicPr>
          <p:cNvPr id="13314" name="Picture 2"/>
          <p:cNvPicPr>
            <a:picLocks noChangeAspect="1" noChangeArrowheads="1"/>
          </p:cNvPicPr>
          <p:nvPr/>
        </p:nvPicPr>
        <p:blipFill>
          <a:blip r:embed="rId2"/>
          <a:srcRect/>
          <a:stretch>
            <a:fillRect/>
          </a:stretch>
        </p:blipFill>
        <p:spPr bwMode="auto">
          <a:xfrm>
            <a:off x="6357950" y="1000108"/>
            <a:ext cx="2305050" cy="1657350"/>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Νοσήματα του περιοδοντίου (ουλίτιδα, περιοδοντίτιδα)</a:t>
            </a:r>
            <a:endParaRPr lang="el-GR" dirty="0"/>
          </a:p>
        </p:txBody>
      </p:sp>
      <p:sp>
        <p:nvSpPr>
          <p:cNvPr id="3" name="2 - Θέση περιεχομένου"/>
          <p:cNvSpPr>
            <a:spLocks noGrp="1"/>
          </p:cNvSpPr>
          <p:nvPr>
            <p:ph idx="1"/>
          </p:nvPr>
        </p:nvSpPr>
        <p:spPr/>
        <p:txBody>
          <a:bodyPr>
            <a:normAutofit/>
          </a:bodyPr>
          <a:lstStyle/>
          <a:p>
            <a:r>
              <a:rPr lang="el-GR" dirty="0" smtClean="0"/>
              <a:t>Η</a:t>
            </a:r>
            <a:r>
              <a:rPr lang="el-GR" b="1" dirty="0" smtClean="0"/>
              <a:t> </a:t>
            </a:r>
            <a:r>
              <a:rPr lang="el-GR" dirty="0" smtClean="0"/>
              <a:t>περιοδοντική νόσος αρχικά εμφανίζεται με τη μορφή της </a:t>
            </a:r>
            <a:r>
              <a:rPr lang="el-GR" b="1" dirty="0" smtClean="0"/>
              <a:t>ουλίτιδας. </a:t>
            </a:r>
            <a:r>
              <a:rPr lang="el-GR" dirty="0" smtClean="0"/>
              <a:t>Τα ούλα γίνονται έντονα κόκκινα, διογκωμένα από το οίδημα και πολλές φορές αιμορραγούν. </a:t>
            </a:r>
          </a:p>
          <a:p>
            <a:r>
              <a:rPr lang="el-GR" dirty="0" smtClean="0"/>
              <a:t>Στην </a:t>
            </a:r>
            <a:r>
              <a:rPr lang="el-GR" b="1" dirty="0" smtClean="0"/>
              <a:t>περιοδοντίτιδα</a:t>
            </a:r>
            <a:r>
              <a:rPr lang="el-GR" dirty="0" smtClean="0"/>
              <a:t>, η βλάβη επεκτείνεται βαθύτερα στους ιστούς που στηρίζουν τα δόντια και έτσι αρχίζουν να κουνιούνται και σύντομα γίνεται η εξαγωγή τους.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ΚΕΦΑΛΑΙΟ 3°</a:t>
            </a:r>
            <a:endParaRPr lang="el-GR" dirty="0"/>
          </a:p>
        </p:txBody>
      </p:sp>
      <p:sp>
        <p:nvSpPr>
          <p:cNvPr id="3" name="2 - Υπότιτλος"/>
          <p:cNvSpPr>
            <a:spLocks noGrp="1"/>
          </p:cNvSpPr>
          <p:nvPr>
            <p:ph type="subTitle" idx="1"/>
          </p:nvPr>
        </p:nvSpPr>
        <p:spPr/>
        <p:txBody>
          <a:bodyPr/>
          <a:lstStyle/>
          <a:p>
            <a:r>
              <a:rPr lang="el-GR" dirty="0" smtClean="0"/>
              <a:t>ΥΓΕΙΑ</a:t>
            </a:r>
            <a:endParaRPr lang="el-GR"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4338" name="Picture 2"/>
          <p:cNvPicPr>
            <a:picLocks noGrp="1" noChangeAspect="1" noChangeArrowheads="1"/>
          </p:cNvPicPr>
          <p:nvPr>
            <p:ph idx="1"/>
          </p:nvPr>
        </p:nvPicPr>
        <p:blipFill>
          <a:blip r:embed="rId2"/>
          <a:srcRect/>
          <a:stretch>
            <a:fillRect/>
          </a:stretch>
        </p:blipFill>
        <p:spPr bwMode="auto">
          <a:xfrm>
            <a:off x="1285853" y="928670"/>
            <a:ext cx="6215105" cy="5939316"/>
          </a:xfrm>
          <a:prstGeom prst="rect">
            <a:avLst/>
          </a:prstGeom>
          <a:noFill/>
          <a:ln w="9525">
            <a:noFill/>
            <a:miter lim="800000"/>
            <a:headEnd/>
            <a:tailEnd/>
          </a:ln>
          <a:effectLst/>
        </p:spPr>
      </p:pic>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Παράγοντες για την δημιουργία νοσημάτων του περιοδοντίου </a:t>
            </a:r>
            <a:endParaRPr lang="el-GR" sz="2800" dirty="0"/>
          </a:p>
        </p:txBody>
      </p:sp>
      <p:sp>
        <p:nvSpPr>
          <p:cNvPr id="3" name="2 - Θέση περιεχομένου"/>
          <p:cNvSpPr>
            <a:spLocks noGrp="1"/>
          </p:cNvSpPr>
          <p:nvPr>
            <p:ph idx="1"/>
          </p:nvPr>
        </p:nvSpPr>
        <p:spPr/>
        <p:txBody>
          <a:bodyPr>
            <a:normAutofit fontScale="70000" lnSpcReduction="20000"/>
          </a:bodyPr>
          <a:lstStyle/>
          <a:p>
            <a:pPr lvl="0"/>
            <a:r>
              <a:rPr lang="el-GR" dirty="0" smtClean="0"/>
              <a:t>Η </a:t>
            </a:r>
            <a:r>
              <a:rPr lang="el-GR" u="sng" dirty="0" smtClean="0"/>
              <a:t>οδοντική μικροβιακή πλάκα </a:t>
            </a:r>
            <a:r>
              <a:rPr lang="el-GR" dirty="0" smtClean="0"/>
              <a:t>που βρίσκεται κολλημένη στα δόντια και στα ούλα. Αυτή περιέχει μικρόβια, τα οποία παράγουν τοξίνες που προκαλούν τη φλεγμονή στα ούλα.</a:t>
            </a:r>
          </a:p>
          <a:p>
            <a:pPr lvl="0"/>
            <a:endParaRPr lang="el-GR" dirty="0" smtClean="0"/>
          </a:p>
          <a:p>
            <a:pPr lvl="0"/>
            <a:r>
              <a:rPr lang="el-GR" dirty="0" smtClean="0"/>
              <a:t>Παράγοντες που ευνοούν τη συγκέντρωση της οδοντικής μικροβιακής πλάκας (π.χ. συνωστισμός δοντιών, ανωμαλίες σύγκλεισης των δοντιών, ύπαρξη ορθοδοντικών μηχανημάτων στο στόμα).</a:t>
            </a:r>
          </a:p>
          <a:p>
            <a:pPr lvl="0"/>
            <a:endParaRPr lang="el-GR" dirty="0" smtClean="0"/>
          </a:p>
          <a:p>
            <a:r>
              <a:rPr lang="el-GR" dirty="0" smtClean="0"/>
              <a:t>Σφραγίσματα ή στεφάνες που προεξέχουν στην περιοχή των δοντιών, που βρίσκονται προς τα ούλα (αυχένας των δοντιών).</a:t>
            </a:r>
          </a:p>
          <a:p>
            <a:endParaRPr lang="el-GR" dirty="0" smtClean="0"/>
          </a:p>
          <a:p>
            <a:pPr lvl="0"/>
            <a:r>
              <a:rPr lang="el-GR" dirty="0" smtClean="0"/>
              <a:t>Αναπνοή από το στόμα που έχει σαν αποτέλεσμα τη ξηρότητα του βλεννογόνου του στόματος.</a:t>
            </a:r>
          </a:p>
          <a:p>
            <a:pPr lvl="0"/>
            <a:endParaRPr lang="el-GR" dirty="0" smtClean="0"/>
          </a:p>
          <a:p>
            <a:pPr lvl="0"/>
            <a:r>
              <a:rPr lang="el-GR" dirty="0" smtClean="0"/>
              <a:t>Διάφορες βλαβερές συνήθειες (π.χ. σφίξιμο των δοντιών).</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4543428" cy="1066800"/>
          </a:xfrm>
        </p:spPr>
        <p:txBody>
          <a:bodyPr>
            <a:normAutofit fontScale="90000"/>
          </a:bodyPr>
          <a:lstStyle/>
          <a:p>
            <a:r>
              <a:rPr lang="el-GR" dirty="0" smtClean="0"/>
              <a:t>Μέτρα Προφύλαξης</a:t>
            </a:r>
            <a:br>
              <a:rPr lang="el-GR" dirty="0" smtClean="0"/>
            </a:b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Τα προληπτικά μέτρα βασίζονται στην αντιμετώπιση των παραγόντων, που δημιουργούν την τερηδόνα και τα νοσήματα του περιοδοντίου. Αυτά είναι:</a:t>
            </a:r>
          </a:p>
          <a:p>
            <a:endParaRPr lang="el-GR" dirty="0" smtClean="0"/>
          </a:p>
          <a:p>
            <a:pPr lvl="0"/>
            <a:r>
              <a:rPr lang="el-GR" dirty="0" smtClean="0"/>
              <a:t>Απομάκρυνση της οδοντικής μικροβιακής πλάκας με καθημερινό βούρτσισμα των δοντιών.</a:t>
            </a:r>
          </a:p>
          <a:p>
            <a:pPr lvl="0"/>
            <a:r>
              <a:rPr lang="el-GR" dirty="0" smtClean="0"/>
              <a:t>Σωστή διατροφή και αποφυγή ζαχαρούχων τροφών στα ενδιάμεσα των γευμάτων.</a:t>
            </a:r>
          </a:p>
          <a:p>
            <a:pPr lvl="0"/>
            <a:r>
              <a:rPr lang="el-GR" dirty="0" smtClean="0"/>
              <a:t>Χορήγηση φθοριούχων σκευασμάτων για την αύξηση της ανθεκτικότητας των δοντιών.</a:t>
            </a:r>
          </a:p>
          <a:p>
            <a:r>
              <a:rPr lang="el-GR" dirty="0" smtClean="0"/>
              <a:t>Τακτικές επισκέψεις στον οδοντίατρο.</a:t>
            </a:r>
            <a:endParaRPr lang="el-GR" dirty="0"/>
          </a:p>
        </p:txBody>
      </p:sp>
      <p:pic>
        <p:nvPicPr>
          <p:cNvPr id="17411" name="Picture 3"/>
          <p:cNvPicPr>
            <a:picLocks noChangeAspect="1" noChangeArrowheads="1"/>
          </p:cNvPicPr>
          <p:nvPr/>
        </p:nvPicPr>
        <p:blipFill>
          <a:blip r:embed="rId2"/>
          <a:srcRect/>
          <a:stretch>
            <a:fillRect/>
          </a:stretch>
        </p:blipFill>
        <p:spPr bwMode="auto">
          <a:xfrm>
            <a:off x="7000892" y="637741"/>
            <a:ext cx="1714512" cy="1648251"/>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ΣΩΜΑΤΙΚΗ ΑΣΚΗΣΗ - ΠΡΟΛΗΠΤΙΚΗ ΟΡΘΟΠΕΔΙΚΗ</a:t>
            </a:r>
            <a:br>
              <a:rPr lang="el-GR" dirty="0" smtClean="0"/>
            </a:b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Η σωματική άσκηση συμβάλλει:</a:t>
            </a:r>
          </a:p>
          <a:p>
            <a:pPr lvl="0"/>
            <a:r>
              <a:rPr lang="el-GR" dirty="0" smtClean="0"/>
              <a:t>Στην ανάπτυξη του </a:t>
            </a:r>
            <a:r>
              <a:rPr lang="el-GR" dirty="0" err="1" smtClean="0"/>
              <a:t>μυοσκελετικού</a:t>
            </a:r>
            <a:r>
              <a:rPr lang="el-GR" dirty="0" smtClean="0"/>
              <a:t> συστήματος και γενικότερα στην καλή λειτουργία και αποκτά:</a:t>
            </a:r>
          </a:p>
          <a:p>
            <a:pPr lvl="1"/>
            <a:r>
              <a:rPr lang="el-GR" b="1" i="1" dirty="0" smtClean="0"/>
              <a:t>Δύναμη</a:t>
            </a:r>
            <a:r>
              <a:rPr lang="el-GR" i="1" dirty="0" smtClean="0"/>
              <a:t>.</a:t>
            </a:r>
            <a:r>
              <a:rPr lang="el-GR" dirty="0" smtClean="0"/>
              <a:t> Οι μύες αδυνατίζουν, όταν δε χρησιμοποιούνται.</a:t>
            </a:r>
          </a:p>
          <a:p>
            <a:pPr lvl="1"/>
            <a:r>
              <a:rPr lang="el-GR" b="1" i="1" dirty="0" smtClean="0"/>
              <a:t>Ευλυγισία και χάρη</a:t>
            </a:r>
            <a:r>
              <a:rPr lang="el-GR" i="1" dirty="0" smtClean="0"/>
              <a:t>.</a:t>
            </a:r>
            <a:r>
              <a:rPr lang="el-GR" dirty="0" smtClean="0"/>
              <a:t> Η άσκηση βοηθά να γίνεται η κίνηση με ευκολία.</a:t>
            </a:r>
          </a:p>
          <a:p>
            <a:pPr lvl="1"/>
            <a:r>
              <a:rPr lang="el-GR" b="1" i="1" dirty="0" smtClean="0"/>
              <a:t>Αντοχή</a:t>
            </a:r>
            <a:r>
              <a:rPr lang="el-GR" i="1" dirty="0" smtClean="0"/>
              <a:t>.</a:t>
            </a:r>
            <a:r>
              <a:rPr lang="el-GR" dirty="0" smtClean="0"/>
              <a:t> Η αντοχή αυξάνεται, όταν κάποιος ασκείται.</a:t>
            </a:r>
          </a:p>
          <a:p>
            <a:pPr lvl="1"/>
            <a:r>
              <a:rPr lang="el-GR" dirty="0" smtClean="0"/>
              <a:t>Βοηθά στην </a:t>
            </a:r>
            <a:r>
              <a:rPr lang="el-GR" i="1" dirty="0" smtClean="0"/>
              <a:t>εναπόθεση </a:t>
            </a:r>
            <a:r>
              <a:rPr lang="el-GR" b="1" i="1" dirty="0" smtClean="0"/>
              <a:t>ασβεστίου</a:t>
            </a:r>
            <a:r>
              <a:rPr lang="el-GR" dirty="0" smtClean="0"/>
              <a:t> στα παιδιά</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σωματική άσκηση συμβάλλει:</a:t>
            </a:r>
            <a:br>
              <a:rPr lang="el-GR" dirty="0" smtClean="0"/>
            </a:br>
            <a:endParaRPr lang="el-GR" dirty="0"/>
          </a:p>
        </p:txBody>
      </p:sp>
      <p:sp>
        <p:nvSpPr>
          <p:cNvPr id="3" name="2 - Θέση περιεχομένου"/>
          <p:cNvSpPr>
            <a:spLocks noGrp="1"/>
          </p:cNvSpPr>
          <p:nvPr>
            <p:ph idx="1"/>
          </p:nvPr>
        </p:nvSpPr>
        <p:spPr>
          <a:xfrm>
            <a:off x="457200" y="1928802"/>
            <a:ext cx="6543692" cy="4645734"/>
          </a:xfrm>
        </p:spPr>
        <p:txBody>
          <a:bodyPr>
            <a:normAutofit fontScale="70000" lnSpcReduction="20000"/>
          </a:bodyPr>
          <a:lstStyle/>
          <a:p>
            <a:pPr>
              <a:buNone/>
            </a:pPr>
            <a:endParaRPr lang="el-GR" i="1" dirty="0" smtClean="0"/>
          </a:p>
          <a:p>
            <a:pPr lvl="0"/>
            <a:r>
              <a:rPr lang="el-GR" dirty="0" smtClean="0"/>
              <a:t>Στην αποτελεσματική λειτουργία της καρδιάς και των αγγείων. Στη μείωση της αρτηριακής πίεσης του αίματος, της χοληστερίνης και της γλυκόζης (σακχάρου) του αίματος.</a:t>
            </a:r>
          </a:p>
          <a:p>
            <a:pPr lvl="0"/>
            <a:endParaRPr lang="el-GR" dirty="0" smtClean="0"/>
          </a:p>
          <a:p>
            <a:pPr lvl="0"/>
            <a:r>
              <a:rPr lang="el-GR" dirty="0" smtClean="0"/>
              <a:t>Στην καλή λειτουργία του αναπνευστικού συστήματος.</a:t>
            </a:r>
          </a:p>
          <a:p>
            <a:pPr lvl="0"/>
            <a:endParaRPr lang="el-GR" dirty="0" smtClean="0"/>
          </a:p>
          <a:p>
            <a:pPr lvl="0"/>
            <a:r>
              <a:rPr lang="el-GR" dirty="0" smtClean="0"/>
              <a:t>Στην απεξάρτηση από το κάπνισμα και τα ναρκωτικά.</a:t>
            </a:r>
          </a:p>
          <a:p>
            <a:pPr lvl="0"/>
            <a:endParaRPr lang="el-GR" dirty="0" smtClean="0"/>
          </a:p>
          <a:p>
            <a:pPr lvl="0"/>
            <a:r>
              <a:rPr lang="el-GR" dirty="0" smtClean="0"/>
              <a:t>Στην απαλλαγή από την υπερένταση, το θυμό και τη ανησυχία. Το άτομο αισθάνεται ευχάριστα, χαλαρά.</a:t>
            </a:r>
          </a:p>
          <a:p>
            <a:pPr lvl="0"/>
            <a:endParaRPr lang="el-GR" dirty="0" smtClean="0"/>
          </a:p>
          <a:p>
            <a:r>
              <a:rPr lang="el-GR" dirty="0" smtClean="0"/>
              <a:t>Στην αρμονία σώματος και πνεύματος</a:t>
            </a:r>
            <a:endParaRPr lang="el-GR" dirty="0"/>
          </a:p>
        </p:txBody>
      </p:sp>
      <p:pic>
        <p:nvPicPr>
          <p:cNvPr id="16387" name="Picture 3"/>
          <p:cNvPicPr>
            <a:picLocks noChangeAspect="1" noChangeArrowheads="1"/>
          </p:cNvPicPr>
          <p:nvPr/>
        </p:nvPicPr>
        <p:blipFill>
          <a:blip r:embed="rId2" cstate="print"/>
          <a:srcRect/>
          <a:stretch>
            <a:fillRect/>
          </a:stretch>
        </p:blipFill>
        <p:spPr bwMode="auto">
          <a:xfrm>
            <a:off x="7286644" y="1571612"/>
            <a:ext cx="1214446" cy="1050151"/>
          </a:xfrm>
          <a:prstGeom prst="rect">
            <a:avLst/>
          </a:prstGeom>
          <a:noFill/>
          <a:ln w="9525">
            <a:noFill/>
            <a:miter lim="800000"/>
            <a:headEnd/>
            <a:tailEnd/>
          </a:ln>
          <a:effectLst/>
        </p:spPr>
      </p:pic>
      <p:pic>
        <p:nvPicPr>
          <p:cNvPr id="16388" name="Picture 4"/>
          <p:cNvPicPr>
            <a:picLocks noChangeAspect="1" noChangeArrowheads="1"/>
          </p:cNvPicPr>
          <p:nvPr/>
        </p:nvPicPr>
        <p:blipFill>
          <a:blip r:embed="rId3"/>
          <a:srcRect/>
          <a:stretch>
            <a:fillRect/>
          </a:stretch>
        </p:blipFill>
        <p:spPr bwMode="auto">
          <a:xfrm>
            <a:off x="7215206" y="2643182"/>
            <a:ext cx="1300165" cy="1470678"/>
          </a:xfrm>
          <a:prstGeom prst="rect">
            <a:avLst/>
          </a:prstGeom>
          <a:noFill/>
          <a:ln w="9525">
            <a:noFill/>
            <a:miter lim="800000"/>
            <a:headEnd/>
            <a:tailEnd/>
          </a:ln>
          <a:effectLst/>
        </p:spPr>
      </p:pic>
      <p:pic>
        <p:nvPicPr>
          <p:cNvPr id="16389" name="Picture 5"/>
          <p:cNvPicPr>
            <a:picLocks noChangeAspect="1" noChangeArrowheads="1"/>
          </p:cNvPicPr>
          <p:nvPr/>
        </p:nvPicPr>
        <p:blipFill>
          <a:blip r:embed="rId4"/>
          <a:srcRect/>
          <a:stretch>
            <a:fillRect/>
          </a:stretch>
        </p:blipFill>
        <p:spPr bwMode="auto">
          <a:xfrm>
            <a:off x="6897010" y="4214818"/>
            <a:ext cx="2032708" cy="108109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5"/>
          <a:srcRect/>
          <a:stretch>
            <a:fillRect/>
          </a:stretch>
        </p:blipFill>
        <p:spPr bwMode="auto">
          <a:xfrm>
            <a:off x="7286644" y="5300686"/>
            <a:ext cx="1304925" cy="1485900"/>
          </a:xfrm>
          <a:prstGeom prst="rect">
            <a:avLst/>
          </a:prstGeom>
          <a:noFill/>
          <a:ln w="9525">
            <a:noFill/>
            <a:miter lim="800000"/>
            <a:headEnd/>
            <a:tailEnd/>
          </a:ln>
          <a:effectLst/>
        </p:spPr>
      </p:pic>
      <p:sp>
        <p:nvSpPr>
          <p:cNvPr id="8" name="7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Προληπτικά μέτρα στην ορθοπεδική</a:t>
            </a:r>
            <a:br>
              <a:rPr lang="el-GR" dirty="0" smtClean="0"/>
            </a:br>
            <a:endParaRPr lang="el-GR" dirty="0"/>
          </a:p>
        </p:txBody>
      </p:sp>
      <p:sp>
        <p:nvSpPr>
          <p:cNvPr id="3" name="2 - Θέση περιεχομένου"/>
          <p:cNvSpPr>
            <a:spLocks noGrp="1"/>
          </p:cNvSpPr>
          <p:nvPr>
            <p:ph idx="1"/>
          </p:nvPr>
        </p:nvSpPr>
        <p:spPr>
          <a:xfrm>
            <a:off x="457200" y="2249424"/>
            <a:ext cx="5257808" cy="3751344"/>
          </a:xfrm>
        </p:spPr>
        <p:txBody>
          <a:bodyPr>
            <a:normAutofit/>
          </a:bodyPr>
          <a:lstStyle/>
          <a:p>
            <a:pPr>
              <a:buNone/>
            </a:pPr>
            <a:r>
              <a:rPr lang="el-GR" dirty="0" smtClean="0"/>
              <a:t>Σημαντικότερα νοσήματα: </a:t>
            </a:r>
          </a:p>
          <a:p>
            <a:pPr>
              <a:buNone/>
            </a:pPr>
            <a:endParaRPr lang="el-GR" dirty="0" smtClean="0"/>
          </a:p>
          <a:p>
            <a:r>
              <a:rPr lang="el-GR" i="1" dirty="0" smtClean="0"/>
              <a:t>η σκολίωση</a:t>
            </a:r>
          </a:p>
          <a:p>
            <a:r>
              <a:rPr lang="el-GR" i="1" dirty="0" smtClean="0"/>
              <a:t>η κύφωση </a:t>
            </a:r>
          </a:p>
          <a:p>
            <a:r>
              <a:rPr lang="el-GR" i="1" dirty="0" smtClean="0"/>
              <a:t>οι </a:t>
            </a:r>
            <a:r>
              <a:rPr lang="el-GR" i="1" dirty="0" err="1" smtClean="0"/>
              <a:t>οστεοχονδρίτιδες</a:t>
            </a:r>
            <a:endParaRPr lang="el-GR" dirty="0" smtClean="0"/>
          </a:p>
          <a:p>
            <a:endParaRPr lang="el-GR" dirty="0"/>
          </a:p>
        </p:txBody>
      </p:sp>
      <p:pic>
        <p:nvPicPr>
          <p:cNvPr id="15363" name="Picture 3"/>
          <p:cNvPicPr>
            <a:picLocks noChangeAspect="1" noChangeArrowheads="1"/>
          </p:cNvPicPr>
          <p:nvPr/>
        </p:nvPicPr>
        <p:blipFill>
          <a:blip r:embed="rId2"/>
          <a:srcRect l="3623"/>
          <a:stretch>
            <a:fillRect/>
          </a:stretch>
        </p:blipFill>
        <p:spPr bwMode="auto">
          <a:xfrm>
            <a:off x="6072198" y="2285992"/>
            <a:ext cx="2571768" cy="2591105"/>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Προληπτικά μέτρα στην ορθοπεδική</a:t>
            </a:r>
            <a:br>
              <a:rPr lang="el-GR" dirty="0" smtClean="0"/>
            </a:br>
            <a:endParaRPr lang="el-GR" dirty="0"/>
          </a:p>
        </p:txBody>
      </p:sp>
      <p:sp>
        <p:nvSpPr>
          <p:cNvPr id="3" name="2 - Θέση περιεχομένου"/>
          <p:cNvSpPr>
            <a:spLocks noGrp="1"/>
          </p:cNvSpPr>
          <p:nvPr>
            <p:ph idx="1"/>
          </p:nvPr>
        </p:nvSpPr>
        <p:spPr>
          <a:xfrm>
            <a:off x="457200" y="1928802"/>
            <a:ext cx="6043626" cy="4645734"/>
          </a:xfrm>
        </p:spPr>
        <p:txBody>
          <a:bodyPr>
            <a:normAutofit fontScale="62500" lnSpcReduction="20000"/>
          </a:bodyPr>
          <a:lstStyle/>
          <a:p>
            <a:r>
              <a:rPr lang="el-GR" dirty="0" smtClean="0"/>
              <a:t>Γίνεται από εξειδικευμένο προσωπικό κατά τη σχολική περίοδο και συμβάλλει στη μείωση εμφάνισης της νόσου. Η εξέταση γίνεται με </a:t>
            </a:r>
            <a:r>
              <a:rPr lang="el-GR" u="sng" dirty="0" smtClean="0"/>
              <a:t>απλή επισκόπηση σε όρθια στάση </a:t>
            </a:r>
            <a:r>
              <a:rPr lang="el-GR" dirty="0" smtClean="0"/>
              <a:t>και </a:t>
            </a:r>
            <a:r>
              <a:rPr lang="el-GR" u="sng" dirty="0" smtClean="0"/>
              <a:t>επίκυψη</a:t>
            </a:r>
            <a:r>
              <a:rPr lang="el-GR" dirty="0" smtClean="0"/>
              <a:t>.</a:t>
            </a:r>
          </a:p>
          <a:p>
            <a:pPr lvl="0">
              <a:buNone/>
            </a:pPr>
            <a:endParaRPr lang="el-GR" dirty="0" smtClean="0"/>
          </a:p>
          <a:p>
            <a:pPr lvl="0">
              <a:buNone/>
            </a:pPr>
            <a:r>
              <a:rPr lang="el-GR" dirty="0" smtClean="0"/>
              <a:t>Σωστή φροντίδα του </a:t>
            </a:r>
            <a:r>
              <a:rPr lang="el-GR" dirty="0" err="1" smtClean="0"/>
              <a:t>μυοσκελετικού</a:t>
            </a:r>
            <a:r>
              <a:rPr lang="el-GR" dirty="0" smtClean="0"/>
              <a:t> συστήματος:</a:t>
            </a:r>
          </a:p>
          <a:p>
            <a:r>
              <a:rPr lang="el-GR" dirty="0" smtClean="0"/>
              <a:t>Η σωματική άσκηση και η </a:t>
            </a:r>
            <a:r>
              <a:rPr lang="el-GR" u="sng" dirty="0" smtClean="0"/>
              <a:t>υψηλή πρόσληψη ασβεστίου </a:t>
            </a:r>
            <a:r>
              <a:rPr lang="el-GR" dirty="0" smtClean="0"/>
              <a:t>από τις τροφές (γαλακτοκομικά προϊόντα) κυρίως κατά την παιδική και νεανική ηλικία συμβάλλουν στην αύξηση της οστικής πυκνότητας και έτσι, προλαμβάνεται η οστεοπόρωση.</a:t>
            </a:r>
          </a:p>
          <a:p>
            <a:endParaRPr lang="el-GR" dirty="0" smtClean="0"/>
          </a:p>
          <a:p>
            <a:pPr lvl="0">
              <a:buNone/>
            </a:pPr>
            <a:r>
              <a:rPr lang="el-GR" dirty="0" smtClean="0"/>
              <a:t>Η σωστή στάση του σώματος σε όλες τις συνήθεις ασχολίες:</a:t>
            </a:r>
          </a:p>
          <a:p>
            <a:r>
              <a:rPr lang="el-GR" dirty="0" smtClean="0"/>
              <a:t>Αποτελεί βασική αρχή πρόληψης παθήσεων της σπονδυλικής στήλης. Η κυφωτική στάση είναι η πιο συνηθισμένη μορφή παραμόρφωσης.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150530" name="Picture 2" descr="Γάλα: Με ένα ποτήρι κερδίζεις υγεία - www.olivemagazine.gr"/>
          <p:cNvPicPr>
            <a:picLocks noChangeAspect="1" noChangeArrowheads="1"/>
          </p:cNvPicPr>
          <p:nvPr/>
        </p:nvPicPr>
        <p:blipFill>
          <a:blip r:embed="rId2"/>
          <a:srcRect/>
          <a:stretch>
            <a:fillRect/>
          </a:stretch>
        </p:blipFill>
        <p:spPr bwMode="auto">
          <a:xfrm>
            <a:off x="7072330" y="2786058"/>
            <a:ext cx="1571636" cy="1743833"/>
          </a:xfrm>
          <a:prstGeom prst="rect">
            <a:avLst/>
          </a:prstGeom>
          <a:noFill/>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198658" name="Picture 2" descr="Σκολίωση - Scoliosis SLC"/>
          <p:cNvPicPr>
            <a:picLocks noChangeAspect="1" noChangeArrowheads="1"/>
          </p:cNvPicPr>
          <p:nvPr/>
        </p:nvPicPr>
        <p:blipFill>
          <a:blip r:embed="rId2"/>
          <a:srcRect/>
          <a:stretch>
            <a:fillRect/>
          </a:stretch>
        </p:blipFill>
        <p:spPr bwMode="auto">
          <a:xfrm>
            <a:off x="16849" y="1214422"/>
            <a:ext cx="9160533" cy="5143536"/>
          </a:xfrm>
          <a:prstGeom prst="rect">
            <a:avLst/>
          </a:prstGeom>
          <a:noFill/>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199682" name="Picture 2" descr="ΠΝΕΥΜΑΤΙΚΑΤΟΣ ΣΩΚΡΑΤΗΣ BSc (Anatomy), Dipl. Acu, PT, DC: ΣΤΑΣΗ ΣΩΜΑΤΟΣ  (ΣΩΣΤΟ - ΛΑΘΟΣ)"/>
          <p:cNvPicPr>
            <a:picLocks noChangeAspect="1" noChangeArrowheads="1"/>
          </p:cNvPicPr>
          <p:nvPr/>
        </p:nvPicPr>
        <p:blipFill>
          <a:blip r:embed="rId2"/>
          <a:srcRect/>
          <a:stretch>
            <a:fillRect/>
          </a:stretch>
        </p:blipFill>
        <p:spPr bwMode="auto">
          <a:xfrm>
            <a:off x="2226452" y="428604"/>
            <a:ext cx="5203068" cy="6243681"/>
          </a:xfrm>
          <a:prstGeom prst="rect">
            <a:avLst/>
          </a:prstGeom>
          <a:noFill/>
        </p:spPr>
      </p:pic>
      <p:sp>
        <p:nvSpPr>
          <p:cNvPr id="199686" name="AutoShape 6" descr="Σχολική τσάν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200706" name="Picture 2" descr="Σωστή στάση των παιδιών κατά το διάβασμα και τη γραφή [photos]"/>
          <p:cNvPicPr>
            <a:picLocks noChangeAspect="1" noChangeArrowheads="1"/>
          </p:cNvPicPr>
          <p:nvPr/>
        </p:nvPicPr>
        <p:blipFill>
          <a:blip r:embed="rId2"/>
          <a:srcRect r="51599"/>
          <a:stretch>
            <a:fillRect/>
          </a:stretch>
        </p:blipFill>
        <p:spPr bwMode="auto">
          <a:xfrm>
            <a:off x="1428728" y="1071546"/>
            <a:ext cx="6215106" cy="549187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Ομάδες</a:t>
            </a:r>
            <a:endParaRPr lang="el-GR" dirty="0"/>
          </a:p>
        </p:txBody>
      </p:sp>
      <p:graphicFrame>
        <p:nvGraphicFramePr>
          <p:cNvPr id="4" name="3 - Διάγραμμα"/>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458ACAA-79E9-440C-BD9E-15DDE56D4FB8}"/>
                                            </p:graphicEl>
                                          </p:spTgt>
                                        </p:tgtEl>
                                        <p:attrNameLst>
                                          <p:attrName>style.visibility</p:attrName>
                                        </p:attrNameLst>
                                      </p:cBhvr>
                                      <p:to>
                                        <p:strVal val="visible"/>
                                      </p:to>
                                    </p:set>
                                    <p:animEffect transition="in" filter="fade">
                                      <p:cBhvr>
                                        <p:cTn id="7" dur="2000"/>
                                        <p:tgtEl>
                                          <p:spTgt spid="4">
                                            <p:graphicEl>
                                              <a:dgm id="{9458ACAA-79E9-440C-BD9E-15DDE56D4FB8}"/>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15D2258B-382D-4879-AF0D-41B0CB55F3B5}"/>
                                            </p:graphicEl>
                                          </p:spTgt>
                                        </p:tgtEl>
                                        <p:attrNameLst>
                                          <p:attrName>style.visibility</p:attrName>
                                        </p:attrNameLst>
                                      </p:cBhvr>
                                      <p:to>
                                        <p:strVal val="visible"/>
                                      </p:to>
                                    </p:set>
                                    <p:animEffect transition="in" filter="fade">
                                      <p:cBhvr>
                                        <p:cTn id="10" dur="2000"/>
                                        <p:tgtEl>
                                          <p:spTgt spid="4">
                                            <p:graphicEl>
                                              <a:dgm id="{15D2258B-382D-4879-AF0D-41B0CB55F3B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CD21817D-9082-4D93-A401-DC0A96C445BD}"/>
                                            </p:graphicEl>
                                          </p:spTgt>
                                        </p:tgtEl>
                                        <p:attrNameLst>
                                          <p:attrName>style.visibility</p:attrName>
                                        </p:attrNameLst>
                                      </p:cBhvr>
                                      <p:to>
                                        <p:strVal val="visible"/>
                                      </p:to>
                                    </p:set>
                                    <p:animEffect transition="in" filter="fade">
                                      <p:cBhvr>
                                        <p:cTn id="13" dur="2000"/>
                                        <p:tgtEl>
                                          <p:spTgt spid="4">
                                            <p:graphicEl>
                                              <a:dgm id="{CD21817D-9082-4D93-A401-DC0A96C445BD}"/>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C17CB225-874C-4327-A894-320C1C48CF9D}"/>
                                            </p:graphicEl>
                                          </p:spTgt>
                                        </p:tgtEl>
                                        <p:attrNameLst>
                                          <p:attrName>style.visibility</p:attrName>
                                        </p:attrNameLst>
                                      </p:cBhvr>
                                      <p:to>
                                        <p:strVal val="visible"/>
                                      </p:to>
                                    </p:set>
                                    <p:animEffect transition="in" filter="fade">
                                      <p:cBhvr>
                                        <p:cTn id="16" dur="2000"/>
                                        <p:tgtEl>
                                          <p:spTgt spid="4">
                                            <p:graphicEl>
                                              <a:dgm id="{C17CB225-874C-4327-A894-320C1C48CF9D}"/>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FB4C14EA-FFD4-438C-8792-9D6D01A2E847}"/>
                                            </p:graphicEl>
                                          </p:spTgt>
                                        </p:tgtEl>
                                        <p:attrNameLst>
                                          <p:attrName>style.visibility</p:attrName>
                                        </p:attrNameLst>
                                      </p:cBhvr>
                                      <p:to>
                                        <p:strVal val="visible"/>
                                      </p:to>
                                    </p:set>
                                    <p:animEffect transition="in" filter="fade">
                                      <p:cBhvr>
                                        <p:cTn id="21" dur="2000"/>
                                        <p:tgtEl>
                                          <p:spTgt spid="4">
                                            <p:graphicEl>
                                              <a:dgm id="{FB4C14EA-FFD4-438C-8792-9D6D01A2E847}"/>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075451D2-5E62-4AA2-9F0E-144827FC9C19}"/>
                                            </p:graphicEl>
                                          </p:spTgt>
                                        </p:tgtEl>
                                        <p:attrNameLst>
                                          <p:attrName>style.visibility</p:attrName>
                                        </p:attrNameLst>
                                      </p:cBhvr>
                                      <p:to>
                                        <p:strVal val="visible"/>
                                      </p:to>
                                    </p:set>
                                    <p:animEffect transition="in" filter="fade">
                                      <p:cBhvr>
                                        <p:cTn id="24" dur="2000"/>
                                        <p:tgtEl>
                                          <p:spTgt spid="4">
                                            <p:graphicEl>
                                              <a:dgm id="{075451D2-5E62-4AA2-9F0E-144827FC9C19}"/>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4F27B0B5-72F1-4B17-A1D4-D38862F4BD3C}"/>
                                            </p:graphicEl>
                                          </p:spTgt>
                                        </p:tgtEl>
                                        <p:attrNameLst>
                                          <p:attrName>style.visibility</p:attrName>
                                        </p:attrNameLst>
                                      </p:cBhvr>
                                      <p:to>
                                        <p:strVal val="visible"/>
                                      </p:to>
                                    </p:set>
                                    <p:animEffect transition="in" filter="fade">
                                      <p:cBhvr>
                                        <p:cTn id="27" dur="2000"/>
                                        <p:tgtEl>
                                          <p:spTgt spid="4">
                                            <p:graphicEl>
                                              <a:dgm id="{4F27B0B5-72F1-4B17-A1D4-D38862F4BD3C}"/>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0FB309D3-97AA-41D8-9012-AA5719EEBE6D}"/>
                                            </p:graphicEl>
                                          </p:spTgt>
                                        </p:tgtEl>
                                        <p:attrNameLst>
                                          <p:attrName>style.visibility</p:attrName>
                                        </p:attrNameLst>
                                      </p:cBhvr>
                                      <p:to>
                                        <p:strVal val="visible"/>
                                      </p:to>
                                    </p:set>
                                    <p:animEffect transition="in" filter="fade">
                                      <p:cBhvr>
                                        <p:cTn id="30" dur="2000"/>
                                        <p:tgtEl>
                                          <p:spTgt spid="4">
                                            <p:graphicEl>
                                              <a:dgm id="{0FB309D3-97AA-41D8-9012-AA5719EEBE6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graphicEl>
                                              <a:dgm id="{77654FF9-CA77-4134-A41B-8BB4BF5F9248}"/>
                                            </p:graphicEl>
                                          </p:spTgt>
                                        </p:tgtEl>
                                        <p:attrNameLst>
                                          <p:attrName>style.visibility</p:attrName>
                                        </p:attrNameLst>
                                      </p:cBhvr>
                                      <p:to>
                                        <p:strVal val="visible"/>
                                      </p:to>
                                    </p:set>
                                    <p:animEffect transition="in" filter="fade">
                                      <p:cBhvr>
                                        <p:cTn id="35" dur="2000"/>
                                        <p:tgtEl>
                                          <p:spTgt spid="4">
                                            <p:graphicEl>
                                              <a:dgm id="{77654FF9-CA77-4134-A41B-8BB4BF5F9248}"/>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AA67CDE2-51A0-4E74-B7EE-8E5BE8FFFD89}"/>
                                            </p:graphicEl>
                                          </p:spTgt>
                                        </p:tgtEl>
                                        <p:attrNameLst>
                                          <p:attrName>style.visibility</p:attrName>
                                        </p:attrNameLst>
                                      </p:cBhvr>
                                      <p:to>
                                        <p:strVal val="visible"/>
                                      </p:to>
                                    </p:set>
                                    <p:animEffect transition="in" filter="fade">
                                      <p:cBhvr>
                                        <p:cTn id="38" dur="2000"/>
                                        <p:tgtEl>
                                          <p:spTgt spid="4">
                                            <p:graphicEl>
                                              <a:dgm id="{AA67CDE2-51A0-4E74-B7EE-8E5BE8FFFD8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graphicEl>
                                              <a:dgm id="{62301493-80C4-449A-8185-FE64D426DCA9}"/>
                                            </p:graphicEl>
                                          </p:spTgt>
                                        </p:tgtEl>
                                        <p:attrNameLst>
                                          <p:attrName>style.visibility</p:attrName>
                                        </p:attrNameLst>
                                      </p:cBhvr>
                                      <p:to>
                                        <p:strVal val="visible"/>
                                      </p:to>
                                    </p:set>
                                    <p:animEffect transition="in" filter="fade">
                                      <p:cBhvr>
                                        <p:cTn id="41" dur="2000"/>
                                        <p:tgtEl>
                                          <p:spTgt spid="4">
                                            <p:graphicEl>
                                              <a:dgm id="{62301493-80C4-449A-8185-FE64D426DCA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5392CA86-6796-45B7-A227-D1C4614B0519}"/>
                                            </p:graphicEl>
                                          </p:spTgt>
                                        </p:tgtEl>
                                        <p:attrNameLst>
                                          <p:attrName>style.visibility</p:attrName>
                                        </p:attrNameLst>
                                      </p:cBhvr>
                                      <p:to>
                                        <p:strVal val="visible"/>
                                      </p:to>
                                    </p:set>
                                    <p:animEffect transition="in" filter="fade">
                                      <p:cBhvr>
                                        <p:cTn id="44" dur="2000"/>
                                        <p:tgtEl>
                                          <p:spTgt spid="4">
                                            <p:graphicEl>
                                              <a:dgm id="{5392CA86-6796-45B7-A227-D1C4614B051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201730" name="AutoShape 2" descr="Σχολική τσάν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1732" name="Picture 4" descr="Σχολική τσάντα"/>
          <p:cNvPicPr>
            <a:picLocks noChangeAspect="1" noChangeArrowheads="1"/>
          </p:cNvPicPr>
          <p:nvPr/>
        </p:nvPicPr>
        <p:blipFill>
          <a:blip r:embed="rId2"/>
          <a:srcRect/>
          <a:stretch>
            <a:fillRect/>
          </a:stretch>
        </p:blipFill>
        <p:spPr bwMode="auto">
          <a:xfrm>
            <a:off x="4643438" y="1557324"/>
            <a:ext cx="4435959" cy="4657758"/>
          </a:xfrm>
          <a:prstGeom prst="rect">
            <a:avLst/>
          </a:prstGeom>
          <a:noFill/>
        </p:spPr>
      </p:pic>
      <p:pic>
        <p:nvPicPr>
          <p:cNvPr id="201734" name="Picture 6" descr="Σχολική τσάντα"/>
          <p:cNvPicPr>
            <a:picLocks noChangeAspect="1" noChangeArrowheads="1"/>
          </p:cNvPicPr>
          <p:nvPr/>
        </p:nvPicPr>
        <p:blipFill>
          <a:blip r:embed="rId3"/>
          <a:srcRect/>
          <a:stretch>
            <a:fillRect/>
          </a:stretch>
        </p:blipFill>
        <p:spPr bwMode="auto">
          <a:xfrm>
            <a:off x="214282" y="1500174"/>
            <a:ext cx="4490362" cy="4714881"/>
          </a:xfrm>
          <a:prstGeom prst="rect">
            <a:avLst/>
          </a:prstGeom>
          <a:noFill/>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400" dirty="0" smtClean="0"/>
              <a:t>Υγιεινή της κατοικίας</a:t>
            </a:r>
            <a:endParaRPr lang="el-GR" sz="4400" dirty="0"/>
          </a:p>
        </p:txBody>
      </p:sp>
      <p:sp>
        <p:nvSpPr>
          <p:cNvPr id="3" name="2 - Θέση περιεχομένου"/>
          <p:cNvSpPr>
            <a:spLocks noGrp="1"/>
          </p:cNvSpPr>
          <p:nvPr>
            <p:ph idx="1"/>
          </p:nvPr>
        </p:nvSpPr>
        <p:spPr/>
        <p:txBody>
          <a:bodyPr>
            <a:normAutofit fontScale="92500" lnSpcReduction="10000"/>
          </a:bodyPr>
          <a:lstStyle/>
          <a:p>
            <a:r>
              <a:rPr lang="el-GR" dirty="0" smtClean="0"/>
              <a:t>Πρωταρχικός σκοπός της κατοικίας από την εμφάνιση του ανθρώπου στη γη μέχρι σήμερα, είναι η προστασία του ανθρώπου από τις καιρικές συνθήκες. </a:t>
            </a:r>
            <a:endParaRPr lang="el-GR" dirty="0" smtClean="0"/>
          </a:p>
          <a:p>
            <a:r>
              <a:rPr lang="el-GR" dirty="0" smtClean="0"/>
              <a:t> </a:t>
            </a:r>
            <a:r>
              <a:rPr lang="el-GR" dirty="0" smtClean="0"/>
              <a:t>Η κατοικία συμβάλλει </a:t>
            </a:r>
            <a:endParaRPr lang="el-GR" dirty="0" smtClean="0"/>
          </a:p>
          <a:p>
            <a:pPr lvl="1"/>
            <a:r>
              <a:rPr lang="el-GR" dirty="0" smtClean="0"/>
              <a:t>στην </a:t>
            </a:r>
            <a:r>
              <a:rPr lang="el-GR" dirty="0" smtClean="0"/>
              <a:t>διαμόρφωση της προσωπικότητας, της ψυχοσύνθεσης αλλά </a:t>
            </a:r>
            <a:endParaRPr lang="el-GR" dirty="0" smtClean="0"/>
          </a:p>
          <a:p>
            <a:pPr lvl="1"/>
            <a:r>
              <a:rPr lang="el-GR" dirty="0" smtClean="0"/>
              <a:t>στην </a:t>
            </a:r>
            <a:r>
              <a:rPr lang="el-GR" dirty="0" smtClean="0"/>
              <a:t>ανάπτυξη των σωματικών και ψυχικών ικανοτήτων του ανθρώπου. </a:t>
            </a:r>
            <a:endParaRPr lang="el-GR" dirty="0" smtClean="0"/>
          </a:p>
          <a:p>
            <a:pPr lvl="1"/>
            <a:r>
              <a:rPr lang="el-GR" dirty="0" smtClean="0"/>
              <a:t>στην </a:t>
            </a:r>
            <a:r>
              <a:rPr lang="el-GR" dirty="0" smtClean="0"/>
              <a:t>αγωγή υγείας, </a:t>
            </a:r>
            <a:endParaRPr lang="el-GR" dirty="0" smtClean="0"/>
          </a:p>
          <a:p>
            <a:pPr lvl="1"/>
            <a:r>
              <a:rPr lang="el-GR" dirty="0" smtClean="0"/>
              <a:t>δημιουργεί </a:t>
            </a:r>
            <a:r>
              <a:rPr lang="el-GR" dirty="0" smtClean="0"/>
              <a:t>αίσθημα ασφάλειας, ανάπαυσης και ψυχικής ηρεμίας. </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40962" name="Picture 2" descr="Κινούμενα σχέδια χαριτωμένου λίγο σπίτι με τον κήπο Διανυσματική απεικόνιση  - εικονογραφία από : 39347740"/>
          <p:cNvPicPr>
            <a:picLocks noChangeAspect="1" noChangeArrowheads="1"/>
          </p:cNvPicPr>
          <p:nvPr/>
        </p:nvPicPr>
        <p:blipFill>
          <a:blip r:embed="rId2" cstate="print"/>
          <a:srcRect b="9246"/>
          <a:stretch>
            <a:fillRect/>
          </a:stretch>
        </p:blipFill>
        <p:spPr bwMode="auto">
          <a:xfrm>
            <a:off x="7143768" y="857232"/>
            <a:ext cx="1703633" cy="1292796"/>
          </a:xfrm>
          <a:prstGeom prst="rect">
            <a:avLst/>
          </a:prstGeom>
          <a:noFill/>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Όροι υγιεινής κατοικίας</a:t>
            </a:r>
            <a:endParaRPr lang="el-GR" dirty="0"/>
          </a:p>
        </p:txBody>
      </p:sp>
      <p:sp>
        <p:nvSpPr>
          <p:cNvPr id="3" name="2 - Θέση περιεχομένου"/>
          <p:cNvSpPr>
            <a:spLocks noGrp="1"/>
          </p:cNvSpPr>
          <p:nvPr>
            <p:ph idx="1"/>
          </p:nvPr>
        </p:nvSpPr>
        <p:spPr/>
        <p:txBody>
          <a:bodyPr>
            <a:normAutofit fontScale="77500" lnSpcReduction="20000"/>
          </a:bodyPr>
          <a:lstStyle/>
          <a:p>
            <a:pPr marL="624078" indent="-514350">
              <a:buFont typeface="+mj-lt"/>
              <a:buAutoNum type="arabicPeriod"/>
            </a:pPr>
            <a:r>
              <a:rPr lang="el-GR" dirty="0" smtClean="0"/>
              <a:t>Η κατασκευή να γίνεται με τα κατάλληλα οικοδομικά </a:t>
            </a:r>
            <a:r>
              <a:rPr lang="el-GR" dirty="0" smtClean="0"/>
              <a:t>υλικά</a:t>
            </a:r>
            <a:endParaRPr lang="el-GR" dirty="0" smtClean="0"/>
          </a:p>
          <a:p>
            <a:pPr marL="624078" indent="-514350">
              <a:buFont typeface="+mj-lt"/>
              <a:buAutoNum type="arabicPeriod"/>
            </a:pPr>
            <a:r>
              <a:rPr lang="el-GR" dirty="0" smtClean="0"/>
              <a:t>Να έχει </a:t>
            </a:r>
            <a:r>
              <a:rPr lang="el-GR" dirty="0" smtClean="0"/>
              <a:t>καλό προσανατολισμό</a:t>
            </a:r>
          </a:p>
          <a:p>
            <a:pPr marL="624078" indent="-514350">
              <a:buFont typeface="+mj-lt"/>
              <a:buAutoNum type="arabicPeriod"/>
            </a:pPr>
            <a:r>
              <a:rPr lang="el-GR" dirty="0" smtClean="0"/>
              <a:t>Να έχει κατάλληλο υδραυλικό και αποχετευτικό </a:t>
            </a:r>
            <a:r>
              <a:rPr lang="el-GR" dirty="0" smtClean="0"/>
              <a:t>σύστημα</a:t>
            </a:r>
          </a:p>
          <a:p>
            <a:pPr marL="624078" indent="-514350">
              <a:buFont typeface="+mj-lt"/>
              <a:buAutoNum type="arabicPeriod"/>
            </a:pPr>
            <a:r>
              <a:rPr lang="el-GR" dirty="0" smtClean="0"/>
              <a:t>Να έχει κατάλληλη </a:t>
            </a:r>
            <a:r>
              <a:rPr lang="el-GR" dirty="0" smtClean="0"/>
              <a:t>θερμοκρασία</a:t>
            </a:r>
          </a:p>
          <a:p>
            <a:pPr marL="624078" indent="-514350">
              <a:buFont typeface="+mj-lt"/>
              <a:buAutoNum type="arabicPeriod"/>
            </a:pPr>
            <a:r>
              <a:rPr lang="el-GR" dirty="0" smtClean="0"/>
              <a:t>Να έχει επαρκή φυσικό και τεχνητό </a:t>
            </a:r>
            <a:r>
              <a:rPr lang="el-GR" dirty="0" smtClean="0"/>
              <a:t>φωτισμό</a:t>
            </a:r>
          </a:p>
          <a:p>
            <a:pPr marL="624078" indent="-514350">
              <a:buFont typeface="+mj-lt"/>
              <a:buAutoNum type="arabicPeriod"/>
            </a:pPr>
            <a:r>
              <a:rPr lang="el-GR" dirty="0" smtClean="0"/>
              <a:t>Να έχει επαρκή </a:t>
            </a:r>
            <a:r>
              <a:rPr lang="el-GR" dirty="0" smtClean="0"/>
              <a:t>αερισμό</a:t>
            </a:r>
          </a:p>
          <a:p>
            <a:pPr marL="624078" indent="-514350">
              <a:buFont typeface="+mj-lt"/>
              <a:buAutoNum type="arabicPeriod"/>
            </a:pPr>
            <a:r>
              <a:rPr lang="el-GR" dirty="0" smtClean="0"/>
              <a:t>Να παρέχει </a:t>
            </a:r>
            <a:r>
              <a:rPr lang="el-GR" dirty="0" smtClean="0"/>
              <a:t>ασφάλεια</a:t>
            </a:r>
          </a:p>
          <a:p>
            <a:pPr marL="624078" indent="-514350">
              <a:buFont typeface="+mj-lt"/>
              <a:buAutoNum type="arabicPeriod"/>
            </a:pPr>
            <a:r>
              <a:rPr lang="el-GR" dirty="0" smtClean="0"/>
              <a:t>Να προστατεύει από οικιακά ατυχήματα</a:t>
            </a:r>
          </a:p>
          <a:p>
            <a:pPr marL="624078" indent="-514350">
              <a:buFont typeface="+mj-lt"/>
              <a:buAutoNum type="arabicPeriod"/>
            </a:pPr>
            <a:r>
              <a:rPr lang="el-GR" dirty="0" smtClean="0"/>
              <a:t>Υγιεινή  συλλογή </a:t>
            </a:r>
            <a:r>
              <a:rPr lang="el-GR" dirty="0" smtClean="0"/>
              <a:t>και αποκομιδή των οικιακών </a:t>
            </a:r>
            <a:r>
              <a:rPr lang="el-GR" dirty="0" smtClean="0"/>
              <a:t>απορριμμάτων</a:t>
            </a:r>
          </a:p>
          <a:p>
            <a:pPr marL="624078" indent="-514350">
              <a:buFont typeface="+mj-lt"/>
              <a:buAutoNum type="arabicPeriod"/>
            </a:pPr>
            <a:r>
              <a:rPr lang="el-GR" dirty="0" smtClean="0"/>
              <a:t>Ασφαλή αποθήκευση και συντήρηση τροφίμων</a:t>
            </a:r>
          </a:p>
          <a:p>
            <a:pPr marL="624078" lvl="0" indent="-514350">
              <a:buFont typeface="+mj-lt"/>
              <a:buAutoNum type="arabicPeriod"/>
            </a:pPr>
            <a:r>
              <a:rPr lang="el-GR" dirty="0" smtClean="0"/>
              <a:t>Προστασία από τον </a:t>
            </a:r>
            <a:r>
              <a:rPr lang="el-GR" dirty="0" smtClean="0"/>
              <a:t>θόρυβο</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Picture 2" descr="Κινούμενα σχέδια χαριτωμένου λίγο σπίτι με τον κήπο Διανυσματική απεικόνιση  - εικονογραφία από : 39347740"/>
          <p:cNvPicPr>
            <a:picLocks noChangeAspect="1" noChangeArrowheads="1"/>
          </p:cNvPicPr>
          <p:nvPr/>
        </p:nvPicPr>
        <p:blipFill>
          <a:blip r:embed="rId2" cstate="print"/>
          <a:srcRect b="9246"/>
          <a:stretch>
            <a:fillRect/>
          </a:stretch>
        </p:blipFill>
        <p:spPr bwMode="auto">
          <a:xfrm>
            <a:off x="7143768" y="857232"/>
            <a:ext cx="1703633" cy="1292796"/>
          </a:xfrm>
          <a:prstGeom prst="rect">
            <a:avLst/>
          </a:prstGeom>
          <a:noFill/>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Όροι υγιεινής κατοικίας</a:t>
            </a:r>
            <a:endParaRPr lang="el-GR" dirty="0"/>
          </a:p>
        </p:txBody>
      </p:sp>
      <p:sp>
        <p:nvSpPr>
          <p:cNvPr id="3" name="2 - Θέση περιεχομένου"/>
          <p:cNvSpPr>
            <a:spLocks noGrp="1"/>
          </p:cNvSpPr>
          <p:nvPr>
            <p:ph idx="1"/>
          </p:nvPr>
        </p:nvSpPr>
        <p:spPr/>
        <p:txBody>
          <a:bodyPr/>
          <a:lstStyle/>
          <a:p>
            <a:r>
              <a:rPr lang="el-GR" dirty="0" smtClean="0"/>
              <a:t>Αντισεισμική προστασία</a:t>
            </a:r>
          </a:p>
          <a:p>
            <a:r>
              <a:rPr lang="el-GR" dirty="0" smtClean="0"/>
              <a:t>Νοτιοανατολικός προσανατολισμός</a:t>
            </a:r>
          </a:p>
          <a:p>
            <a:r>
              <a:rPr lang="el-GR" dirty="0" smtClean="0"/>
              <a:t>Θερμοκρασία 18-20</a:t>
            </a:r>
            <a:r>
              <a:rPr lang="el-GR" baseline="30000" dirty="0" smtClean="0"/>
              <a:t>ο</a:t>
            </a:r>
            <a:r>
              <a:rPr lang="el-GR" dirty="0" smtClean="0"/>
              <a:t> </a:t>
            </a:r>
            <a:r>
              <a:rPr lang="en-US" dirty="0" smtClean="0"/>
              <a:t>C</a:t>
            </a:r>
          </a:p>
          <a:p>
            <a:r>
              <a:rPr lang="el-GR" dirty="0" smtClean="0"/>
              <a:t>Υγρασία 30-60%</a:t>
            </a:r>
          </a:p>
          <a:p>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Picture 2" descr="Κινούμενα σχέδια χαριτωμένου λίγο σπίτι με τον κήπο Διανυσματική απεικόνιση  - εικονογραφία από : 39347740"/>
          <p:cNvPicPr>
            <a:picLocks noChangeAspect="1" noChangeArrowheads="1"/>
          </p:cNvPicPr>
          <p:nvPr/>
        </p:nvPicPr>
        <p:blipFill>
          <a:blip r:embed="rId2" cstate="print"/>
          <a:srcRect b="9246"/>
          <a:stretch>
            <a:fillRect/>
          </a:stretch>
        </p:blipFill>
        <p:spPr bwMode="auto">
          <a:xfrm>
            <a:off x="7143768" y="857232"/>
            <a:ext cx="1703633" cy="1292796"/>
          </a:xfrm>
          <a:prstGeom prst="rect">
            <a:avLst/>
          </a:prstGeom>
          <a:noFill/>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Θέρμανση</a:t>
            </a:r>
            <a:endParaRPr lang="el-GR" dirty="0"/>
          </a:p>
        </p:txBody>
      </p:sp>
      <p:sp>
        <p:nvSpPr>
          <p:cNvPr id="3" name="2 - Θέση περιεχομένου"/>
          <p:cNvSpPr>
            <a:spLocks noGrp="1"/>
          </p:cNvSpPr>
          <p:nvPr>
            <p:ph idx="1"/>
          </p:nvPr>
        </p:nvSpPr>
        <p:spPr>
          <a:xfrm>
            <a:off x="457200" y="2571744"/>
            <a:ext cx="8229600" cy="4002792"/>
          </a:xfrm>
        </p:spPr>
        <p:txBody>
          <a:bodyPr/>
          <a:lstStyle/>
          <a:p>
            <a:r>
              <a:rPr lang="el-GR" b="1" dirty="0" smtClean="0"/>
              <a:t>Η κεντρική θέρμανση είναι υγιεινότερη </a:t>
            </a:r>
            <a:r>
              <a:rPr lang="el-GR" dirty="0" smtClean="0"/>
              <a:t>διότι: </a:t>
            </a:r>
            <a:endParaRPr lang="el-GR" dirty="0" smtClean="0"/>
          </a:p>
          <a:p>
            <a:pPr lvl="1"/>
            <a:r>
              <a:rPr lang="el-GR" dirty="0" smtClean="0"/>
              <a:t>δεν </a:t>
            </a:r>
            <a:r>
              <a:rPr lang="el-GR" dirty="0" smtClean="0"/>
              <a:t>αλλοιώνει τον ατμοσφαιρικό αέρα, </a:t>
            </a:r>
            <a:endParaRPr lang="el-GR" dirty="0" smtClean="0"/>
          </a:p>
          <a:p>
            <a:pPr lvl="1"/>
            <a:r>
              <a:rPr lang="el-GR" dirty="0" smtClean="0"/>
              <a:t>δεν </a:t>
            </a:r>
            <a:r>
              <a:rPr lang="el-GR" dirty="0" smtClean="0"/>
              <a:t>παράγει προϊόντα ατελούς καύσης,</a:t>
            </a:r>
          </a:p>
          <a:p>
            <a:pPr lvl="1"/>
            <a:r>
              <a:rPr lang="el-GR" dirty="0" smtClean="0"/>
              <a:t>δεν αποτελεί αιτία πυρκαγιάς και δηλητηριάσεων, </a:t>
            </a:r>
            <a:endParaRPr lang="el-GR" dirty="0" smtClean="0"/>
          </a:p>
          <a:p>
            <a:pPr lvl="1"/>
            <a:r>
              <a:rPr lang="el-GR" dirty="0" smtClean="0"/>
              <a:t>δημιουργεί </a:t>
            </a:r>
            <a:r>
              <a:rPr lang="el-GR" dirty="0" smtClean="0"/>
              <a:t>σταθερή και ομοιόμορφη θέρμανση σε όλους τους χοίρους,</a:t>
            </a:r>
          </a:p>
          <a:p>
            <a:pPr lvl="1"/>
            <a:r>
              <a:rPr lang="el-GR" dirty="0" smtClean="0"/>
              <a:t>είναι </a:t>
            </a:r>
            <a:r>
              <a:rPr lang="el-GR" dirty="0" smtClean="0"/>
              <a:t>οικονομική και προσιτή σε όλους.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5122" name="AutoShape 2" descr="Crash test σε 8 πηγές θέρμανσης. Δείτε ποια σας συμφέρε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123" name="Picture 3"/>
          <p:cNvPicPr>
            <a:picLocks noChangeAspect="1" noChangeArrowheads="1"/>
          </p:cNvPicPr>
          <p:nvPr/>
        </p:nvPicPr>
        <p:blipFill>
          <a:blip r:embed="rId2"/>
          <a:srcRect/>
          <a:stretch>
            <a:fillRect/>
          </a:stretch>
        </p:blipFill>
        <p:spPr bwMode="auto">
          <a:xfrm>
            <a:off x="7215206" y="714356"/>
            <a:ext cx="1695450" cy="1657350"/>
          </a:xfrm>
          <a:prstGeom prst="rect">
            <a:avLst/>
          </a:prstGeom>
          <a:noFill/>
          <a:ln w="9525">
            <a:noFill/>
            <a:miter lim="800000"/>
            <a:headEnd/>
            <a:tailEnd/>
          </a:ln>
          <a:effec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Αερισμός</a:t>
            </a:r>
            <a:endParaRPr lang="el-GR" dirty="0"/>
          </a:p>
        </p:txBody>
      </p:sp>
      <p:sp>
        <p:nvSpPr>
          <p:cNvPr id="3" name="2 - Θέση περιεχομένου"/>
          <p:cNvSpPr>
            <a:spLocks noGrp="1"/>
          </p:cNvSpPr>
          <p:nvPr>
            <p:ph idx="1"/>
          </p:nvPr>
        </p:nvSpPr>
        <p:spPr/>
        <p:txBody>
          <a:bodyPr/>
          <a:lstStyle/>
          <a:p>
            <a:r>
              <a:rPr lang="el-GR" dirty="0" smtClean="0"/>
              <a:t>Ο αερισμός της κατοικίας διακρίνεται </a:t>
            </a:r>
            <a:r>
              <a:rPr lang="el-GR" dirty="0" smtClean="0"/>
              <a:t>σε</a:t>
            </a:r>
          </a:p>
          <a:p>
            <a:pPr lvl="1"/>
            <a:r>
              <a:rPr lang="el-GR" i="1" dirty="0" smtClean="0"/>
              <a:t>φυσικό</a:t>
            </a:r>
            <a:r>
              <a:rPr lang="el-GR" dirty="0" smtClean="0"/>
              <a:t> </a:t>
            </a:r>
            <a:r>
              <a:rPr lang="el-GR" dirty="0" smtClean="0"/>
              <a:t>και </a:t>
            </a:r>
            <a:endParaRPr lang="el-GR" dirty="0" smtClean="0"/>
          </a:p>
          <a:p>
            <a:pPr lvl="1"/>
            <a:r>
              <a:rPr lang="el-GR" i="1" dirty="0" smtClean="0"/>
              <a:t>τεχνητό</a:t>
            </a:r>
            <a:endParaRPr lang="el-GR" dirty="0" smtClean="0"/>
          </a:p>
          <a:p>
            <a:r>
              <a:rPr lang="el-GR" dirty="0" smtClean="0"/>
              <a:t>Ο φυσικός αερισμός </a:t>
            </a:r>
            <a:r>
              <a:rPr lang="el-GR" i="1" dirty="0" smtClean="0"/>
              <a:t>επιτυγχάνεται</a:t>
            </a:r>
            <a:r>
              <a:rPr lang="el-GR" dirty="0" smtClean="0"/>
              <a:t> με τα παράθυρα και τις πόρτες. Το τακτικό άνοιγμα των παραθύρων είναι ο καλύτερος τρόπος αερισμού.</a:t>
            </a:r>
          </a:p>
          <a:p>
            <a:r>
              <a:rPr lang="el-GR" dirty="0" smtClean="0"/>
              <a:t>Ο τεχνητός αερισμός επιτυγχάνεται</a:t>
            </a:r>
            <a:r>
              <a:rPr lang="el-GR" i="1" dirty="0" smtClean="0"/>
              <a:t> με:</a:t>
            </a:r>
            <a:endParaRPr lang="el-GR" dirty="0" smtClean="0"/>
          </a:p>
          <a:p>
            <a:pPr lvl="1"/>
            <a:r>
              <a:rPr lang="el-GR" dirty="0" smtClean="0"/>
              <a:t>τους ανεμιστήρες,</a:t>
            </a:r>
          </a:p>
          <a:p>
            <a:pPr lvl="1"/>
            <a:r>
              <a:rPr lang="el-GR" dirty="0" smtClean="0"/>
              <a:t>με ειδικές κλιματιστικές συσκευές (</a:t>
            </a:r>
            <a:r>
              <a:rPr lang="en-US" dirty="0" smtClean="0"/>
              <a:t>air condition</a:t>
            </a:r>
            <a:r>
              <a:rPr lang="el-GR" dirty="0" smtClean="0"/>
              <a:t>)</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4098" name="Picture 2" descr="weather wind flat line icon animation Stock Footage Video (100%  Royalty-free) 1013102030 | Shutterstock"/>
          <p:cNvPicPr>
            <a:picLocks noChangeAspect="1" noChangeArrowheads="1"/>
          </p:cNvPicPr>
          <p:nvPr/>
        </p:nvPicPr>
        <p:blipFill>
          <a:blip r:embed="rId2"/>
          <a:srcRect l="22829" r="17148" b="23900"/>
          <a:stretch>
            <a:fillRect/>
          </a:stretch>
        </p:blipFill>
        <p:spPr bwMode="auto">
          <a:xfrm>
            <a:off x="6715140" y="785794"/>
            <a:ext cx="2000264" cy="1428760"/>
          </a:xfrm>
          <a:prstGeom prst="rect">
            <a:avLst/>
          </a:prstGeom>
          <a:noFill/>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Ασφάλεια</a:t>
            </a:r>
            <a:endParaRPr lang="el-GR" dirty="0"/>
          </a:p>
        </p:txBody>
      </p:sp>
      <p:sp>
        <p:nvSpPr>
          <p:cNvPr id="3" name="2 - Θέση περιεχομένου"/>
          <p:cNvSpPr>
            <a:spLocks noGrp="1"/>
          </p:cNvSpPr>
          <p:nvPr>
            <p:ph idx="1"/>
          </p:nvPr>
        </p:nvSpPr>
        <p:spPr/>
        <p:txBody>
          <a:bodyPr/>
          <a:lstStyle/>
          <a:p>
            <a:r>
              <a:rPr lang="el-GR" dirty="0" smtClean="0"/>
              <a:t>Διάταξη επίπλων</a:t>
            </a:r>
          </a:p>
          <a:p>
            <a:r>
              <a:rPr lang="el-GR" dirty="0" smtClean="0"/>
              <a:t>Προστασία από σεισμούς</a:t>
            </a:r>
          </a:p>
          <a:p>
            <a:r>
              <a:rPr lang="el-GR" dirty="0" smtClean="0"/>
              <a:t>Προστασία από κεραυνούς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3074" name="Picture 2" descr="Cartoon Warning Caution clipart free image download"/>
          <p:cNvPicPr>
            <a:picLocks noChangeAspect="1" noChangeArrowheads="1"/>
          </p:cNvPicPr>
          <p:nvPr/>
        </p:nvPicPr>
        <p:blipFill>
          <a:blip r:embed="rId2" cstate="print"/>
          <a:srcRect/>
          <a:stretch>
            <a:fillRect/>
          </a:stretch>
        </p:blipFill>
        <p:spPr bwMode="auto">
          <a:xfrm>
            <a:off x="6786578" y="1643050"/>
            <a:ext cx="1785675" cy="1729873"/>
          </a:xfrm>
          <a:prstGeom prst="rect">
            <a:avLst/>
          </a:prstGeom>
          <a:noFill/>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Πρόληψη οικιακών ατυχημάτων</a:t>
            </a:r>
            <a:endParaRPr lang="el-GR" dirty="0"/>
          </a:p>
        </p:txBody>
      </p:sp>
      <p:sp>
        <p:nvSpPr>
          <p:cNvPr id="3" name="2 - Θέση περιεχομένου"/>
          <p:cNvSpPr>
            <a:spLocks noGrp="1"/>
          </p:cNvSpPr>
          <p:nvPr>
            <p:ph idx="1"/>
          </p:nvPr>
        </p:nvSpPr>
        <p:spPr>
          <a:xfrm>
            <a:off x="457200" y="2249424"/>
            <a:ext cx="4614866" cy="4325112"/>
          </a:xfrm>
        </p:spPr>
        <p:txBody>
          <a:bodyPr/>
          <a:lstStyle/>
          <a:p>
            <a:r>
              <a:rPr lang="el-GR" dirty="0" smtClean="0"/>
              <a:t>Ηλεκτρικές πρίζες</a:t>
            </a:r>
          </a:p>
          <a:p>
            <a:r>
              <a:rPr lang="el-GR" dirty="0" smtClean="0"/>
              <a:t>Κ</a:t>
            </a:r>
            <a:r>
              <a:rPr lang="el-GR" dirty="0" smtClean="0"/>
              <a:t>αλή </a:t>
            </a:r>
            <a:r>
              <a:rPr lang="el-GR" dirty="0" smtClean="0"/>
              <a:t>λειτουργία και συντήρηση όλων των ηλεκτρικών </a:t>
            </a:r>
            <a:r>
              <a:rPr lang="el-GR" dirty="0" smtClean="0"/>
              <a:t>συσκευών</a:t>
            </a:r>
          </a:p>
          <a:p>
            <a:r>
              <a:rPr lang="el-GR" dirty="0" smtClean="0"/>
              <a:t>Δάπεδα</a:t>
            </a:r>
          </a:p>
          <a:p>
            <a:r>
              <a:rPr lang="el-GR" dirty="0" smtClean="0"/>
              <a:t>Σκάλες</a:t>
            </a:r>
          </a:p>
          <a:p>
            <a:r>
              <a:rPr lang="el-GR" dirty="0" smtClean="0"/>
              <a:t>Φάρμακα, χημικά</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2050" name="Picture 2" descr="Common Home Accidents Semi Flat Vector Illustration Set Stock Vector -  Illustration of home, cartoon: 195252341"/>
          <p:cNvPicPr>
            <a:picLocks noChangeAspect="1" noChangeArrowheads="1"/>
          </p:cNvPicPr>
          <p:nvPr/>
        </p:nvPicPr>
        <p:blipFill>
          <a:blip r:embed="rId2"/>
          <a:srcRect b="7843"/>
          <a:stretch>
            <a:fillRect/>
          </a:stretch>
        </p:blipFill>
        <p:spPr bwMode="auto">
          <a:xfrm>
            <a:off x="4929190" y="2214554"/>
            <a:ext cx="3790480" cy="3071834"/>
          </a:xfrm>
          <a:prstGeom prst="rect">
            <a:avLst/>
          </a:prstGeom>
          <a:noFill/>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5114932" cy="1066800"/>
          </a:xfrm>
        </p:spPr>
        <p:txBody>
          <a:bodyPr/>
          <a:lstStyle/>
          <a:p>
            <a:r>
              <a:rPr lang="el-GR" dirty="0" smtClean="0"/>
              <a:t>Θόρυβος</a:t>
            </a:r>
            <a:endParaRPr lang="el-GR" dirty="0"/>
          </a:p>
        </p:txBody>
      </p:sp>
      <p:sp>
        <p:nvSpPr>
          <p:cNvPr id="3" name="2 - Θέση περιεχομένου"/>
          <p:cNvSpPr>
            <a:spLocks noGrp="1"/>
          </p:cNvSpPr>
          <p:nvPr>
            <p:ph idx="1"/>
          </p:nvPr>
        </p:nvSpPr>
        <p:spPr/>
        <p:txBody>
          <a:bodyPr/>
          <a:lstStyle/>
          <a:p>
            <a:r>
              <a:rPr lang="el-GR" dirty="0" smtClean="0"/>
              <a:t>Εξωτερικές πηγές</a:t>
            </a:r>
          </a:p>
          <a:p>
            <a:r>
              <a:rPr lang="el-GR" dirty="0" smtClean="0"/>
              <a:t>Εσωτερικές πηγές</a:t>
            </a:r>
          </a:p>
          <a:p>
            <a:r>
              <a:rPr lang="el-GR" dirty="0" smtClean="0"/>
              <a:t>Ο θόρυβος μπορεί να </a:t>
            </a:r>
            <a:r>
              <a:rPr lang="el-GR" b="1" dirty="0" smtClean="0"/>
              <a:t>περιοριστεί:</a:t>
            </a:r>
            <a:endParaRPr lang="el-GR" dirty="0" smtClean="0"/>
          </a:p>
          <a:p>
            <a:pPr lvl="1"/>
            <a:r>
              <a:rPr lang="el-GR" dirty="0" smtClean="0"/>
              <a:t>Όταν οι βιομηχανίες, τα αεροδρόμια, κ.ά. κτίζονται μακριά από κατοικημένες </a:t>
            </a:r>
            <a:r>
              <a:rPr lang="el-GR" dirty="0" smtClean="0"/>
              <a:t>περιοχές</a:t>
            </a:r>
            <a:r>
              <a:rPr lang="el-GR" dirty="0" smtClean="0"/>
              <a:t>.</a:t>
            </a:r>
          </a:p>
          <a:p>
            <a:pPr lvl="1"/>
            <a:r>
              <a:rPr lang="el-GR" dirty="0" smtClean="0"/>
              <a:t>Όταν οι τοίχοι, τα δάπεδα, η οροφή έχουν μονωτικά υλικά και τα παράθυρα έχουν </a:t>
            </a:r>
            <a:r>
              <a:rPr lang="el-GR" dirty="0" smtClean="0"/>
              <a:t>διπλά </a:t>
            </a:r>
            <a:r>
              <a:rPr lang="el-GR" dirty="0" smtClean="0"/>
              <a:t>τζάμια.</a:t>
            </a:r>
          </a:p>
          <a:p>
            <a:pPr lvl="1"/>
            <a:r>
              <a:rPr lang="el-GR" dirty="0" smtClean="0"/>
              <a:t>Με τη δημιουργία κήπου στις μονοκατοικίες και ανάμεσα σε πολυκατοικίες.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1026" name="AutoShape 2" descr="Cartoon Megaphone png images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Cartoon Megaphone png images | PNGW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2" name="Picture 8" descr="Best Loud Sound GIFs | Gfycat"/>
          <p:cNvPicPr>
            <a:picLocks noChangeAspect="1" noChangeArrowheads="1" noCrop="1"/>
          </p:cNvPicPr>
          <p:nvPr/>
        </p:nvPicPr>
        <p:blipFill>
          <a:blip r:embed="rId2"/>
          <a:srcRect/>
          <a:stretch>
            <a:fillRect/>
          </a:stretch>
        </p:blipFill>
        <p:spPr bwMode="auto">
          <a:xfrm>
            <a:off x="5398876" y="1000108"/>
            <a:ext cx="3745124" cy="2105018"/>
          </a:xfrm>
          <a:prstGeom prst="rect">
            <a:avLst/>
          </a:prstGeom>
          <a:noFill/>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5757874" cy="1066800"/>
          </a:xfrm>
        </p:spPr>
        <p:txBody>
          <a:bodyPr>
            <a:normAutofit fontScale="90000"/>
          </a:bodyPr>
          <a:lstStyle/>
          <a:p>
            <a:r>
              <a:rPr lang="el-GR" dirty="0" smtClean="0"/>
              <a:t>ΥΓΙΕΙΝΗ ΑΓΡΟΤΙΚΗΣ ΚΑΤΟΙΚΙΑΣ</a:t>
            </a:r>
            <a:endParaRPr lang="el-GR" dirty="0"/>
          </a:p>
        </p:txBody>
      </p:sp>
      <p:sp>
        <p:nvSpPr>
          <p:cNvPr id="3" name="2 - Θέση περιεχομένου"/>
          <p:cNvSpPr>
            <a:spLocks noGrp="1"/>
          </p:cNvSpPr>
          <p:nvPr>
            <p:ph idx="1"/>
          </p:nvPr>
        </p:nvSpPr>
        <p:spPr>
          <a:xfrm>
            <a:off x="357158" y="2857496"/>
            <a:ext cx="8229600" cy="3786190"/>
          </a:xfrm>
        </p:spPr>
        <p:txBody>
          <a:bodyPr/>
          <a:lstStyle/>
          <a:p>
            <a:r>
              <a:rPr lang="el-GR" dirty="0" smtClean="0"/>
              <a:t>Χαρακτηριστικά αγροτικής κατοικίας</a:t>
            </a:r>
          </a:p>
          <a:p>
            <a:pPr lvl="1"/>
            <a:r>
              <a:rPr lang="el-GR" dirty="0" smtClean="0"/>
              <a:t>Είναι μονοκατοικία με έναν ή περισσότερους </a:t>
            </a:r>
            <a:r>
              <a:rPr lang="el-GR" dirty="0" smtClean="0"/>
              <a:t>ορόφους</a:t>
            </a:r>
            <a:r>
              <a:rPr lang="el-GR" dirty="0" smtClean="0"/>
              <a:t>.</a:t>
            </a:r>
          </a:p>
          <a:p>
            <a:pPr lvl="1"/>
            <a:r>
              <a:rPr lang="el-GR" dirty="0" smtClean="0"/>
              <a:t>Έχει αυλή, κήπο και περιβόλι.</a:t>
            </a:r>
          </a:p>
          <a:p>
            <a:pPr lvl="1"/>
            <a:r>
              <a:rPr lang="el-GR" dirty="0" smtClean="0"/>
              <a:t>Έχει αποθήκες για την φύλαξη ζωοτροφών, </a:t>
            </a:r>
            <a:r>
              <a:rPr lang="el-GR" dirty="0" smtClean="0"/>
              <a:t>μηχανημάτων</a:t>
            </a:r>
            <a:r>
              <a:rPr lang="el-GR" dirty="0" smtClean="0"/>
              <a:t>, εργαλείων.</a:t>
            </a:r>
          </a:p>
          <a:p>
            <a:pPr lvl="1"/>
            <a:r>
              <a:rPr lang="el-GR" dirty="0" smtClean="0"/>
              <a:t>Έχει εξωτερικό φούρνο.</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10242" name="Picture 2" descr="Cartoon Scene with Mountains and Valley with Farm House and Garden Near the  Forest Illustration Stock Illustration - Illustration of character, fairy:  159027982"/>
          <p:cNvPicPr>
            <a:picLocks noChangeAspect="1" noChangeArrowheads="1"/>
          </p:cNvPicPr>
          <p:nvPr/>
        </p:nvPicPr>
        <p:blipFill>
          <a:blip r:embed="rId2" cstate="print"/>
          <a:srcRect b="17210"/>
          <a:stretch>
            <a:fillRect/>
          </a:stretch>
        </p:blipFill>
        <p:spPr bwMode="auto">
          <a:xfrm>
            <a:off x="5429256" y="928670"/>
            <a:ext cx="3571900" cy="1643074"/>
          </a:xfrm>
          <a:prstGeom prst="rect">
            <a:avLst/>
          </a:prstGeom>
          <a:ln>
            <a:noFill/>
          </a:ln>
          <a:effectLst>
            <a:softEdge rad="63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785802"/>
          </a:xfrm>
        </p:spPr>
        <p:txBody>
          <a:bodyPr>
            <a:normAutofit/>
          </a:bodyPr>
          <a:lstStyle/>
          <a:p>
            <a:r>
              <a:rPr lang="el-GR" b="1" dirty="0" smtClean="0"/>
              <a:t>ΕΧΘΡΟΙ ΤΗΣ ΥΓΕΙΑΣ</a:t>
            </a:r>
            <a:endParaRPr lang="el-GR" b="1" dirty="0"/>
          </a:p>
        </p:txBody>
      </p:sp>
      <p:sp>
        <p:nvSpPr>
          <p:cNvPr id="3" name="2 - Θέση περιεχομένου"/>
          <p:cNvSpPr>
            <a:spLocks noGrp="1"/>
          </p:cNvSpPr>
          <p:nvPr>
            <p:ph idx="1"/>
          </p:nvPr>
        </p:nvSpPr>
        <p:spPr>
          <a:xfrm>
            <a:off x="357158" y="1571612"/>
            <a:ext cx="8229600" cy="4786346"/>
          </a:xfrm>
        </p:spPr>
        <p:txBody>
          <a:bodyPr/>
          <a:lstStyle/>
          <a:p>
            <a:pPr>
              <a:buNone/>
            </a:pPr>
            <a:r>
              <a:rPr lang="el-GR" dirty="0" smtClean="0"/>
              <a:t>Πολλά νοσήματα του παρελθόντος έχουν μειωθεί ή εκριζωθεί ενώ έχουν δημιουργηθεί άλλα. </a:t>
            </a:r>
            <a:endParaRPr lang="el-GR" u="sng" dirty="0" smtClean="0"/>
          </a:p>
          <a:p>
            <a:pPr>
              <a:buNone/>
            </a:pPr>
            <a:r>
              <a:rPr lang="el-GR" u="sng" dirty="0" smtClean="0"/>
              <a:t>Λόγοι</a:t>
            </a:r>
          </a:p>
          <a:p>
            <a:pPr>
              <a:buNone/>
            </a:pPr>
            <a:endParaRPr lang="el-GR" dirty="0" smtClean="0"/>
          </a:p>
          <a:p>
            <a:r>
              <a:rPr lang="el-GR" dirty="0" smtClean="0"/>
              <a:t>η βελτίωση του βιοτικού επιπέδου</a:t>
            </a:r>
          </a:p>
          <a:p>
            <a:r>
              <a:rPr lang="el-GR" dirty="0" smtClean="0"/>
              <a:t>η πρόοδος της επιστήμης και τεχνολογίας και </a:t>
            </a:r>
          </a:p>
          <a:p>
            <a:r>
              <a:rPr lang="el-GR" dirty="0" smtClean="0"/>
              <a:t>η παραγωγή εμβολίων και αντιβιοτικών</a:t>
            </a:r>
            <a:endParaRPr lang="el-GR" dirty="0"/>
          </a:p>
        </p:txBody>
      </p:sp>
      <p:pic>
        <p:nvPicPr>
          <p:cNvPr id="4" name="3 - Εικόνα" descr="εμβόλια.jpg"/>
          <p:cNvPicPr>
            <a:picLocks noChangeAspect="1"/>
          </p:cNvPicPr>
          <p:nvPr/>
        </p:nvPicPr>
        <p:blipFill>
          <a:blip r:embed="rId2"/>
          <a:stretch>
            <a:fillRect/>
          </a:stretch>
        </p:blipFill>
        <p:spPr>
          <a:xfrm>
            <a:off x="6000760" y="4929198"/>
            <a:ext cx="2857500" cy="1600200"/>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Διαφορές με την αγροτική κατοικία του παρελθόντος</a:t>
            </a:r>
            <a:endParaRPr lang="el-GR" dirty="0"/>
          </a:p>
        </p:txBody>
      </p:sp>
      <p:sp>
        <p:nvSpPr>
          <p:cNvPr id="3" name="2 - Θέση περιεχομένου"/>
          <p:cNvSpPr>
            <a:spLocks noGrp="1"/>
          </p:cNvSpPr>
          <p:nvPr>
            <p:ph idx="1"/>
          </p:nvPr>
        </p:nvSpPr>
        <p:spPr>
          <a:xfrm>
            <a:off x="457200" y="2786058"/>
            <a:ext cx="8229600" cy="3788478"/>
          </a:xfrm>
        </p:spPr>
        <p:txBody>
          <a:bodyPr/>
          <a:lstStyle/>
          <a:p>
            <a:r>
              <a:rPr lang="el-GR" dirty="0" smtClean="0"/>
              <a:t>Δ</a:t>
            </a:r>
            <a:r>
              <a:rPr lang="el-GR" dirty="0" smtClean="0"/>
              <a:t>εν </a:t>
            </a:r>
            <a:r>
              <a:rPr lang="el-GR" dirty="0" smtClean="0"/>
              <a:t>υπάρχουν στάβλοι για τα </a:t>
            </a:r>
            <a:r>
              <a:rPr lang="el-GR" dirty="0" smtClean="0"/>
              <a:t>ζώα</a:t>
            </a:r>
          </a:p>
          <a:p>
            <a:r>
              <a:rPr lang="el-GR" dirty="0" smtClean="0"/>
              <a:t>Η ύδρευση γίνεται από </a:t>
            </a:r>
            <a:r>
              <a:rPr lang="el-GR" dirty="0" smtClean="0"/>
              <a:t>κεντρικό υδραγωγείο</a:t>
            </a:r>
          </a:p>
          <a:p>
            <a:r>
              <a:rPr lang="el-GR" dirty="0" smtClean="0"/>
              <a:t>Η </a:t>
            </a:r>
            <a:r>
              <a:rPr lang="el-GR" dirty="0" smtClean="0"/>
              <a:t>αποχέτευση γίνεται </a:t>
            </a:r>
            <a:r>
              <a:rPr lang="el-GR" dirty="0" smtClean="0"/>
              <a:t>σε </a:t>
            </a:r>
            <a:r>
              <a:rPr lang="el-GR" dirty="0" smtClean="0"/>
              <a:t>στεγανούς </a:t>
            </a:r>
            <a:r>
              <a:rPr lang="el-GR" dirty="0" smtClean="0"/>
              <a:t>βόθρους</a:t>
            </a:r>
          </a:p>
          <a:p>
            <a:r>
              <a:rPr lang="el-GR" dirty="0" smtClean="0"/>
              <a:t>Τα </a:t>
            </a:r>
            <a:r>
              <a:rPr lang="el-GR" dirty="0" smtClean="0"/>
              <a:t>απορρίμματα συλλέγονται και μεταφέρονται στους χώρους ταφής </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4686304" cy="1066800"/>
          </a:xfrm>
        </p:spPr>
        <p:txBody>
          <a:bodyPr/>
          <a:lstStyle/>
          <a:p>
            <a:r>
              <a:rPr lang="el-GR" dirty="0" smtClean="0"/>
              <a:t>Κίνδυνοι</a:t>
            </a:r>
            <a:endParaRPr lang="el-GR" dirty="0"/>
          </a:p>
        </p:txBody>
      </p:sp>
      <p:sp>
        <p:nvSpPr>
          <p:cNvPr id="3" name="2 - Θέση περιεχομένου"/>
          <p:cNvSpPr>
            <a:spLocks noGrp="1"/>
          </p:cNvSpPr>
          <p:nvPr>
            <p:ph idx="1"/>
          </p:nvPr>
        </p:nvSpPr>
        <p:spPr/>
        <p:txBody>
          <a:bodyPr/>
          <a:lstStyle/>
          <a:p>
            <a:r>
              <a:rPr lang="el-GR" dirty="0" smtClean="0"/>
              <a:t>Κατοικίδια </a:t>
            </a:r>
            <a:r>
              <a:rPr lang="el-GR" dirty="0" err="1" smtClean="0"/>
              <a:t>ανεμβολίαστα</a:t>
            </a:r>
            <a:r>
              <a:rPr lang="el-GR" dirty="0" smtClean="0"/>
              <a:t>  ζώα</a:t>
            </a:r>
          </a:p>
          <a:p>
            <a:r>
              <a:rPr lang="el-GR" dirty="0" smtClean="0"/>
              <a:t>Γεωργικά μηχανήματα</a:t>
            </a:r>
          </a:p>
          <a:p>
            <a:r>
              <a:rPr lang="el-GR" dirty="0" smtClean="0"/>
              <a:t>Γ</a:t>
            </a:r>
            <a:r>
              <a:rPr lang="el-GR" dirty="0" smtClean="0"/>
              <a:t>εωργικά </a:t>
            </a:r>
            <a:r>
              <a:rPr lang="el-GR" dirty="0" smtClean="0"/>
              <a:t>φάρμακα και εντομοκτόνα.</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8194" name="Picture 2" descr="Cartoon Warning Caution clipart free image download"/>
          <p:cNvPicPr>
            <a:picLocks noChangeAspect="1" noChangeArrowheads="1"/>
          </p:cNvPicPr>
          <p:nvPr/>
        </p:nvPicPr>
        <p:blipFill>
          <a:blip r:embed="rId2" cstate="print"/>
          <a:srcRect/>
          <a:stretch>
            <a:fillRect/>
          </a:stretch>
        </p:blipFill>
        <p:spPr bwMode="auto">
          <a:xfrm>
            <a:off x="7143768" y="1285860"/>
            <a:ext cx="1253622" cy="1214446"/>
          </a:xfrm>
          <a:prstGeom prst="rect">
            <a:avLst/>
          </a:prstGeom>
          <a:noFill/>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Πλεονεκτήματα </a:t>
            </a:r>
            <a:r>
              <a:rPr lang="el-GR" dirty="0" smtClean="0"/>
              <a:t>σε σχέση με την </a:t>
            </a:r>
            <a:r>
              <a:rPr lang="el-GR" dirty="0" smtClean="0"/>
              <a:t>αστική κατοικία </a:t>
            </a:r>
            <a:endParaRPr lang="el-GR" dirty="0"/>
          </a:p>
        </p:txBody>
      </p:sp>
      <p:sp>
        <p:nvSpPr>
          <p:cNvPr id="3" name="2 - Θέση περιεχομένου"/>
          <p:cNvSpPr>
            <a:spLocks noGrp="1"/>
          </p:cNvSpPr>
          <p:nvPr>
            <p:ph idx="1"/>
          </p:nvPr>
        </p:nvSpPr>
        <p:spPr>
          <a:xfrm>
            <a:off x="428596" y="2786058"/>
            <a:ext cx="8229600" cy="4325112"/>
          </a:xfrm>
        </p:spPr>
        <p:txBody>
          <a:bodyPr>
            <a:normAutofit/>
          </a:bodyPr>
          <a:lstStyle/>
          <a:p>
            <a:r>
              <a:rPr lang="el-GR" dirty="0" smtClean="0"/>
              <a:t>Το </a:t>
            </a:r>
            <a:r>
              <a:rPr lang="el-GR" dirty="0" smtClean="0"/>
              <a:t>οικόπεδό είναι μεγάλο, </a:t>
            </a:r>
            <a:r>
              <a:rPr lang="el-GR" dirty="0" smtClean="0"/>
              <a:t>οικονομικό </a:t>
            </a:r>
            <a:r>
              <a:rPr lang="el-GR" dirty="0" smtClean="0"/>
              <a:t>και μπορεί εκεί να </a:t>
            </a:r>
            <a:r>
              <a:rPr lang="el-GR" dirty="0" smtClean="0"/>
              <a:t>κατασκευαστεί </a:t>
            </a:r>
            <a:r>
              <a:rPr lang="el-GR" dirty="0" smtClean="0"/>
              <a:t>η κατοικία με άνετους χώρους και κατάλληλο προσανατολισμό.</a:t>
            </a:r>
          </a:p>
          <a:p>
            <a:r>
              <a:rPr lang="el-GR" dirty="0" smtClean="0"/>
              <a:t>Η ατμόσφαιρα είναι καθαρή.</a:t>
            </a:r>
          </a:p>
          <a:p>
            <a:r>
              <a:rPr lang="el-GR" dirty="0" smtClean="0"/>
              <a:t>Υπάρχει άφθονος φυσικός φωτισμός και ήλιος.</a:t>
            </a:r>
          </a:p>
          <a:p>
            <a:r>
              <a:rPr lang="el-GR" dirty="0" smtClean="0"/>
              <a:t>Έχει λιγότερους θορύβους.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ΥΓΙΕΙΝΗ ΤΗΣ ΕΡΓΑΣΙΑΣ	</a:t>
            </a:r>
            <a:endParaRPr lang="el-GR"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Σκοποί της </a:t>
            </a:r>
            <a:r>
              <a:rPr lang="el-GR" dirty="0" smtClean="0"/>
              <a:t>Υγιεινής της Εργασίας είναι:</a:t>
            </a:r>
          </a:p>
          <a:p>
            <a:pPr lvl="0"/>
            <a:r>
              <a:rPr lang="el-GR" dirty="0" smtClean="0"/>
              <a:t>Η πρόληψη των επαγγελματικών νοσημάτων και ατυχημάτων, η βελτίωση των συνθη­κών εργασίας, η προστασία των εργαζόμενων.</a:t>
            </a:r>
          </a:p>
          <a:p>
            <a:pPr lvl="0"/>
            <a:r>
              <a:rPr lang="el-GR" dirty="0" smtClean="0"/>
              <a:t>Η έγκαιρη διάγνωση επαγγελματικών νοσημάτων και η απομάκρυνση των εργαζομέ­νων από τον χώρο εργασίας.</a:t>
            </a:r>
          </a:p>
          <a:p>
            <a:pPr lvl="0"/>
            <a:r>
              <a:rPr lang="el-GR" dirty="0" smtClean="0"/>
              <a:t>Η επαγγελματική επανένταξη των ατόμων με αναπηρία.</a:t>
            </a:r>
          </a:p>
          <a:p>
            <a:pPr lvl="0"/>
            <a:r>
              <a:rPr lang="el-GR" dirty="0" smtClean="0"/>
              <a:t>Η διατήρηση της σωματικής και ψυχικής υγείας.</a:t>
            </a:r>
          </a:p>
          <a:p>
            <a:pPr lvl="0"/>
            <a:r>
              <a:rPr lang="el-GR" dirty="0" smtClean="0"/>
              <a:t>Οι περιοδικές εξετάσεις και ο περιβαλλοντικός έλεγχος στους χώρους εργασίας.</a:t>
            </a:r>
          </a:p>
          <a:p>
            <a:pPr lvl="0"/>
            <a:r>
              <a:rPr lang="el-GR" dirty="0" smtClean="0"/>
              <a:t>Η παροχή πρώτων βοηθειών.</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229378" name="Picture 2" descr="Daily workplace safety tips - Industrial Safety News Magazine"/>
          <p:cNvPicPr>
            <a:picLocks noChangeAspect="1" noChangeArrowheads="1"/>
          </p:cNvPicPr>
          <p:nvPr/>
        </p:nvPicPr>
        <p:blipFill>
          <a:blip r:embed="rId2" cstate="print"/>
          <a:srcRect/>
          <a:stretch>
            <a:fillRect/>
          </a:stretch>
        </p:blipFill>
        <p:spPr bwMode="auto">
          <a:xfrm>
            <a:off x="6643702" y="1071546"/>
            <a:ext cx="2150747" cy="1206517"/>
          </a:xfrm>
          <a:prstGeom prst="rect">
            <a:avLst/>
          </a:prstGeom>
          <a:noFill/>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85794"/>
            <a:ext cx="8229600" cy="1066800"/>
          </a:xfrm>
        </p:spPr>
        <p:txBody>
          <a:bodyPr/>
          <a:lstStyle/>
          <a:p>
            <a:r>
              <a:rPr lang="el-GR" dirty="0" smtClean="0"/>
              <a:t>Βλαπτικοί παράγοντες</a:t>
            </a:r>
            <a:endParaRPr lang="el-GR" dirty="0"/>
          </a:p>
        </p:txBody>
      </p:sp>
      <p:sp>
        <p:nvSpPr>
          <p:cNvPr id="3" name="2 - Θέση περιεχομένου"/>
          <p:cNvSpPr>
            <a:spLocks noGrp="1"/>
          </p:cNvSpPr>
          <p:nvPr>
            <p:ph idx="1"/>
          </p:nvPr>
        </p:nvSpPr>
        <p:spPr>
          <a:xfrm>
            <a:off x="457200" y="1714488"/>
            <a:ext cx="8229600" cy="5143512"/>
          </a:xfrm>
        </p:spPr>
        <p:txBody>
          <a:bodyPr>
            <a:normAutofit fontScale="62500" lnSpcReduction="20000"/>
          </a:bodyPr>
          <a:lstStyle/>
          <a:p>
            <a:pPr lvl="0"/>
            <a:r>
              <a:rPr lang="el-GR" dirty="0" smtClean="0"/>
              <a:t>Φυσικοί Παράγοντες.</a:t>
            </a:r>
          </a:p>
          <a:p>
            <a:pPr lvl="1"/>
            <a:r>
              <a:rPr lang="el-GR" dirty="0" smtClean="0"/>
              <a:t>ο </a:t>
            </a:r>
            <a:r>
              <a:rPr lang="el-GR" dirty="0" smtClean="0"/>
              <a:t>ακατάλληλος φωτισμός, </a:t>
            </a:r>
            <a:endParaRPr lang="el-GR" dirty="0" smtClean="0"/>
          </a:p>
          <a:p>
            <a:pPr lvl="1"/>
            <a:r>
              <a:rPr lang="el-GR" dirty="0" smtClean="0"/>
              <a:t>η ατμοσφαιρική </a:t>
            </a:r>
            <a:r>
              <a:rPr lang="el-GR" dirty="0" smtClean="0"/>
              <a:t>ρύπανση, </a:t>
            </a:r>
            <a:endParaRPr lang="el-GR" dirty="0" smtClean="0"/>
          </a:p>
          <a:p>
            <a:pPr lvl="1"/>
            <a:r>
              <a:rPr lang="el-GR" dirty="0" smtClean="0"/>
              <a:t>η </a:t>
            </a:r>
            <a:r>
              <a:rPr lang="el-GR" dirty="0" smtClean="0"/>
              <a:t>ακτινοβολία </a:t>
            </a:r>
          </a:p>
          <a:p>
            <a:pPr lvl="0"/>
            <a:r>
              <a:rPr lang="el-GR" dirty="0" smtClean="0"/>
              <a:t>Χημικοί παράγοντες.</a:t>
            </a:r>
          </a:p>
          <a:p>
            <a:pPr lvl="1"/>
            <a:r>
              <a:rPr lang="el-GR" i="1" dirty="0" smtClean="0"/>
              <a:t>μέταλλα</a:t>
            </a:r>
            <a:r>
              <a:rPr lang="el-GR" dirty="0" smtClean="0"/>
              <a:t> </a:t>
            </a:r>
            <a:r>
              <a:rPr lang="el-GR" dirty="0" smtClean="0"/>
              <a:t>(μόλυβδος, σίδηρος, κάδμιο), </a:t>
            </a:r>
            <a:endParaRPr lang="el-GR" dirty="0" smtClean="0"/>
          </a:p>
          <a:p>
            <a:pPr lvl="1"/>
            <a:r>
              <a:rPr lang="el-GR" i="1" dirty="0" smtClean="0"/>
              <a:t>ορυκτά</a:t>
            </a:r>
            <a:r>
              <a:rPr lang="el-GR" i="1" dirty="0" smtClean="0"/>
              <a:t>, σκόνη</a:t>
            </a:r>
            <a:r>
              <a:rPr lang="el-GR" dirty="0" smtClean="0"/>
              <a:t> (ξύλου, </a:t>
            </a:r>
            <a:r>
              <a:rPr lang="el-GR" dirty="0" smtClean="0"/>
              <a:t>βαμβακιού</a:t>
            </a:r>
            <a:r>
              <a:rPr lang="el-GR" dirty="0" smtClean="0"/>
              <a:t>), </a:t>
            </a:r>
            <a:endParaRPr lang="el-GR" dirty="0" smtClean="0"/>
          </a:p>
          <a:p>
            <a:pPr lvl="1"/>
            <a:r>
              <a:rPr lang="el-GR" i="1" dirty="0" smtClean="0"/>
              <a:t>πετρελαιοειδή</a:t>
            </a:r>
            <a:r>
              <a:rPr lang="el-GR" i="1" dirty="0" smtClean="0"/>
              <a:t>, </a:t>
            </a:r>
            <a:endParaRPr lang="el-GR" i="1" dirty="0" smtClean="0"/>
          </a:p>
          <a:p>
            <a:pPr lvl="1"/>
            <a:r>
              <a:rPr lang="el-GR" i="1" dirty="0" smtClean="0"/>
              <a:t>καπνοί </a:t>
            </a:r>
            <a:r>
              <a:rPr lang="el-GR" i="1" dirty="0" smtClean="0"/>
              <a:t>στις βιομηχανικές περιοχές</a:t>
            </a:r>
            <a:r>
              <a:rPr lang="el-GR" i="1" dirty="0" smtClean="0"/>
              <a:t>,</a:t>
            </a:r>
          </a:p>
          <a:p>
            <a:pPr lvl="1"/>
            <a:r>
              <a:rPr lang="el-GR" i="1" dirty="0" smtClean="0"/>
              <a:t> </a:t>
            </a:r>
            <a:r>
              <a:rPr lang="el-GR" i="1" dirty="0" smtClean="0"/>
              <a:t>αέρια</a:t>
            </a:r>
            <a:r>
              <a:rPr lang="el-GR" dirty="0" smtClean="0"/>
              <a:t> (μονοξείδιο του άνθρακα, </a:t>
            </a:r>
            <a:r>
              <a:rPr lang="el-GR" dirty="0" smtClean="0"/>
              <a:t>υδρόθειο</a:t>
            </a:r>
            <a:r>
              <a:rPr lang="el-GR" dirty="0" smtClean="0"/>
              <a:t>) κ.λπ.</a:t>
            </a:r>
          </a:p>
          <a:p>
            <a:pPr lvl="0"/>
            <a:r>
              <a:rPr lang="el-GR" dirty="0" smtClean="0"/>
              <a:t>Μικροβιακοί παράγοντες.</a:t>
            </a:r>
          </a:p>
          <a:p>
            <a:pPr lvl="1"/>
            <a:r>
              <a:rPr lang="el-GR" i="1" dirty="0" smtClean="0"/>
              <a:t>μικρόβια</a:t>
            </a:r>
          </a:p>
          <a:p>
            <a:pPr lvl="1"/>
            <a:r>
              <a:rPr lang="el-GR" i="1" dirty="0" smtClean="0"/>
              <a:t>ιοί</a:t>
            </a:r>
          </a:p>
          <a:p>
            <a:pPr lvl="1"/>
            <a:r>
              <a:rPr lang="el-GR" i="1" dirty="0" smtClean="0"/>
              <a:t>μύκητες </a:t>
            </a:r>
          </a:p>
          <a:p>
            <a:pPr lvl="1"/>
            <a:r>
              <a:rPr lang="el-GR" i="1" dirty="0" smtClean="0"/>
              <a:t>παράσιτα</a:t>
            </a:r>
            <a:r>
              <a:rPr lang="el-GR" dirty="0" smtClean="0"/>
              <a:t> </a:t>
            </a:r>
            <a:endParaRPr lang="el-GR" dirty="0" smtClean="0"/>
          </a:p>
          <a:p>
            <a:pPr>
              <a:buFont typeface="Wingdings" pitchFamily="2" charset="2"/>
              <a:buChar char="v"/>
            </a:pPr>
            <a:r>
              <a:rPr lang="el-GR" dirty="0" smtClean="0"/>
              <a:t>Οι </a:t>
            </a:r>
            <a:r>
              <a:rPr lang="el-GR" dirty="0" smtClean="0"/>
              <a:t>εργαζόμενοι στα νοσοκομεία κινδυνεύουν από: ηπατίτιδα Β, </a:t>
            </a:r>
            <a:r>
              <a:rPr lang="en-US" dirty="0" smtClean="0"/>
              <a:t>C</a:t>
            </a:r>
            <a:r>
              <a:rPr lang="el-GR" dirty="0" smtClean="0"/>
              <a:t>, φυματίωση, </a:t>
            </a:r>
            <a:r>
              <a:rPr lang="en-US" dirty="0" smtClean="0"/>
              <a:t>AIDS</a:t>
            </a:r>
            <a:r>
              <a:rPr lang="el-GR" dirty="0" smtClean="0"/>
              <a:t>.</a:t>
            </a:r>
          </a:p>
          <a:p>
            <a:pPr lvl="0">
              <a:buFont typeface="Wingdings" pitchFamily="2" charset="2"/>
              <a:buChar char="v"/>
            </a:pPr>
            <a:r>
              <a:rPr lang="el-GR" dirty="0" smtClean="0"/>
              <a:t>Οι άνθρωποι, που ασχολούνται με τα ζώα κινδυνεύουν από </a:t>
            </a:r>
            <a:r>
              <a:rPr lang="el-GR" dirty="0" err="1" smtClean="0"/>
              <a:t>ζωοανθρωπονόσους</a:t>
            </a:r>
            <a:r>
              <a:rPr lang="el-GR" dirty="0" smtClean="0"/>
              <a:t> </a:t>
            </a:r>
            <a:r>
              <a:rPr lang="el-GR" dirty="0" smtClean="0"/>
              <a:t> όπως </a:t>
            </a:r>
            <a:r>
              <a:rPr lang="el-GR" dirty="0" smtClean="0"/>
              <a:t>π.χ. </a:t>
            </a:r>
            <a:r>
              <a:rPr lang="el-GR" dirty="0" err="1" smtClean="0"/>
              <a:t>βρουκέλλωοη</a:t>
            </a:r>
            <a:r>
              <a:rPr lang="el-GR" dirty="0" smtClean="0"/>
              <a:t> και είναι οι εργαζόμενοι σε σφαγεία, καλλιεργητές, κτηνοτρόφοι, κ.ά.</a:t>
            </a:r>
          </a:p>
          <a:p>
            <a:pPr>
              <a:buFont typeface="Wingdings" pitchFamily="2" charset="2"/>
              <a:buChar char="v"/>
            </a:pP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ΕΡΓΑΤΙΚΟ ΑΤΥΧΗΜΑ</a:t>
            </a:r>
            <a:endParaRPr lang="el-GR" dirty="0"/>
          </a:p>
        </p:txBody>
      </p:sp>
      <p:sp>
        <p:nvSpPr>
          <p:cNvPr id="3" name="2 - Θέση περιεχομένου"/>
          <p:cNvSpPr>
            <a:spLocks noGrp="1"/>
          </p:cNvSpPr>
          <p:nvPr>
            <p:ph idx="1"/>
          </p:nvPr>
        </p:nvSpPr>
        <p:spPr/>
        <p:txBody>
          <a:bodyPr/>
          <a:lstStyle/>
          <a:p>
            <a:r>
              <a:rPr lang="el-GR" dirty="0" smtClean="0"/>
              <a:t>Εργατικό ατύχημα είναι το ατύχημα, που συμβαίνει στον τόπο εργασίας. </a:t>
            </a:r>
            <a:endParaRPr lang="el-GR" dirty="0" smtClean="0"/>
          </a:p>
          <a:p>
            <a:r>
              <a:rPr lang="el-GR" dirty="0" smtClean="0"/>
              <a:t>Μπορεί </a:t>
            </a:r>
            <a:r>
              <a:rPr lang="el-GR" dirty="0" smtClean="0"/>
              <a:t>να προκαλέσει προσωρινή ή μόνιμη βλάβη ή ακόμα και το θάνατο του εργαζομένου. </a:t>
            </a:r>
            <a:endParaRPr lang="el-GR" dirty="0" smtClean="0"/>
          </a:p>
          <a:p>
            <a:r>
              <a:rPr lang="el-GR" dirty="0" smtClean="0"/>
              <a:t>Έχει </a:t>
            </a:r>
            <a:r>
              <a:rPr lang="el-GR" dirty="0" smtClean="0"/>
              <a:t>οικονομικές και κοινωνικές επιπτώσεις τόσο στον ίδιο όσο και στην οικογένειά του και στο κοινωνικό σύνολο.</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Picture 2" descr="1,015 Cartoon Of Construction Accident Illustrations &amp; Clip Art - iStock"/>
          <p:cNvPicPr>
            <a:picLocks noChangeAspect="1" noChangeArrowheads="1"/>
          </p:cNvPicPr>
          <p:nvPr/>
        </p:nvPicPr>
        <p:blipFill>
          <a:blip r:embed="rId2" cstate="print"/>
          <a:srcRect/>
          <a:stretch>
            <a:fillRect/>
          </a:stretch>
        </p:blipFill>
        <p:spPr bwMode="auto">
          <a:xfrm>
            <a:off x="7000892" y="642918"/>
            <a:ext cx="1630343" cy="1630344"/>
          </a:xfrm>
          <a:prstGeom prst="rect">
            <a:avLst/>
          </a:prstGeom>
          <a:noFill/>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ΕΡΓΑΤΙΚΟ ΑΤΥΧΗΜΑ</a:t>
            </a:r>
            <a:br>
              <a:rPr lang="el-GR" dirty="0" smtClean="0"/>
            </a:br>
            <a:endParaRPr lang="el-GR" dirty="0"/>
          </a:p>
        </p:txBody>
      </p:sp>
      <p:sp>
        <p:nvSpPr>
          <p:cNvPr id="3" name="2 - Θέση περιεχομένου"/>
          <p:cNvSpPr>
            <a:spLocks noGrp="1"/>
          </p:cNvSpPr>
          <p:nvPr>
            <p:ph idx="1"/>
          </p:nvPr>
        </p:nvSpPr>
        <p:spPr>
          <a:xfrm>
            <a:off x="457200" y="2214554"/>
            <a:ext cx="8229600" cy="4359982"/>
          </a:xfrm>
        </p:spPr>
        <p:txBody>
          <a:bodyPr>
            <a:normAutofit fontScale="77500" lnSpcReduction="20000"/>
          </a:bodyPr>
          <a:lstStyle/>
          <a:p>
            <a:pPr>
              <a:buNone/>
            </a:pPr>
            <a:r>
              <a:rPr lang="el-GR" u="sng" dirty="0" smtClean="0"/>
              <a:t>Τα εργατικά ατυχήματα οφείλονται</a:t>
            </a:r>
            <a:r>
              <a:rPr lang="el-GR" u="sng" dirty="0" smtClean="0"/>
              <a:t>:</a:t>
            </a:r>
            <a:endParaRPr lang="en-US" u="sng" dirty="0" smtClean="0"/>
          </a:p>
          <a:p>
            <a:pPr>
              <a:buNone/>
            </a:pPr>
            <a:endParaRPr lang="el-GR" u="sng" dirty="0" smtClean="0"/>
          </a:p>
          <a:p>
            <a:pPr lvl="0"/>
            <a:r>
              <a:rPr lang="el-GR" dirty="0" smtClean="0"/>
              <a:t>Σε παράγοντες, που σχετίζονται με την κακή λειτουργία των μηχανημάτων</a:t>
            </a:r>
            <a:r>
              <a:rPr lang="el-GR" dirty="0" smtClean="0"/>
              <a:t>.</a:t>
            </a:r>
            <a:r>
              <a:rPr lang="el-GR" dirty="0" smtClean="0"/>
              <a:t> </a:t>
            </a:r>
            <a:endParaRPr lang="el-GR" dirty="0" smtClean="0"/>
          </a:p>
          <a:p>
            <a:pPr lvl="0"/>
            <a:r>
              <a:rPr lang="el-GR" dirty="0" smtClean="0"/>
              <a:t>Σε </a:t>
            </a:r>
            <a:r>
              <a:rPr lang="el-GR" dirty="0" smtClean="0"/>
              <a:t>παράγοντες, που σχετίζονται με το περιβάλλον εργασίας: </a:t>
            </a:r>
            <a:endParaRPr lang="el-GR" dirty="0" smtClean="0"/>
          </a:p>
          <a:p>
            <a:pPr lvl="1"/>
            <a:r>
              <a:rPr lang="el-GR" dirty="0" smtClean="0"/>
              <a:t>έντονος </a:t>
            </a:r>
            <a:r>
              <a:rPr lang="el-GR" dirty="0" smtClean="0"/>
              <a:t>θόρυβος, </a:t>
            </a:r>
            <a:endParaRPr lang="el-GR" dirty="0" smtClean="0"/>
          </a:p>
          <a:p>
            <a:pPr lvl="1"/>
            <a:r>
              <a:rPr lang="el-GR" dirty="0" smtClean="0"/>
              <a:t>έντονος </a:t>
            </a:r>
            <a:r>
              <a:rPr lang="el-GR" dirty="0" smtClean="0"/>
              <a:t>ή κακός </a:t>
            </a:r>
            <a:r>
              <a:rPr lang="el-GR" dirty="0" smtClean="0"/>
              <a:t>φωτισμός </a:t>
            </a:r>
          </a:p>
          <a:p>
            <a:pPr lvl="1"/>
            <a:r>
              <a:rPr lang="el-GR" dirty="0" smtClean="0"/>
              <a:t>υψηλή </a:t>
            </a:r>
            <a:r>
              <a:rPr lang="el-GR" dirty="0" smtClean="0"/>
              <a:t>θερμοκρασία και </a:t>
            </a:r>
            <a:r>
              <a:rPr lang="el-GR" dirty="0" smtClean="0"/>
              <a:t>υγρασία</a:t>
            </a:r>
            <a:endParaRPr lang="el-GR" dirty="0" smtClean="0"/>
          </a:p>
          <a:p>
            <a:pPr lvl="0"/>
            <a:r>
              <a:rPr lang="el-GR" dirty="0" smtClean="0"/>
              <a:t>Σε παράγοντες, που σχετίζονται με τον εργαζόμενο: </a:t>
            </a:r>
            <a:endParaRPr lang="el-GR" dirty="0" smtClean="0"/>
          </a:p>
          <a:p>
            <a:pPr lvl="1"/>
            <a:r>
              <a:rPr lang="el-GR" dirty="0" smtClean="0"/>
              <a:t>ηλικία</a:t>
            </a:r>
          </a:p>
          <a:p>
            <a:pPr lvl="1"/>
            <a:r>
              <a:rPr lang="el-GR" dirty="0" smtClean="0"/>
              <a:t>φύλο</a:t>
            </a:r>
          </a:p>
          <a:p>
            <a:pPr lvl="1"/>
            <a:r>
              <a:rPr lang="el-GR" dirty="0" smtClean="0"/>
              <a:t>έλλειψη εκπαίδευσης </a:t>
            </a:r>
            <a:r>
              <a:rPr lang="el-GR" dirty="0" smtClean="0"/>
              <a:t>και </a:t>
            </a:r>
            <a:r>
              <a:rPr lang="el-GR" dirty="0" smtClean="0"/>
              <a:t>πείρας</a:t>
            </a:r>
          </a:p>
          <a:p>
            <a:pPr lvl="1"/>
            <a:r>
              <a:rPr lang="el-GR" dirty="0" smtClean="0"/>
              <a:t>σωματική </a:t>
            </a:r>
            <a:r>
              <a:rPr lang="el-GR" dirty="0" smtClean="0"/>
              <a:t>και ψυχική </a:t>
            </a:r>
            <a:r>
              <a:rPr lang="el-GR" dirty="0" smtClean="0"/>
              <a:t>κούραση</a:t>
            </a:r>
          </a:p>
          <a:p>
            <a:pPr lvl="1"/>
            <a:r>
              <a:rPr lang="el-GR" dirty="0" smtClean="0"/>
              <a:t>άγχος </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226306" name="Picture 2" descr="1,015 Cartoon Of Construction Accident Illustrations &amp; Clip Art - iStock"/>
          <p:cNvPicPr>
            <a:picLocks noChangeAspect="1" noChangeArrowheads="1"/>
          </p:cNvPicPr>
          <p:nvPr/>
        </p:nvPicPr>
        <p:blipFill>
          <a:blip r:embed="rId2" cstate="print"/>
          <a:srcRect/>
          <a:stretch>
            <a:fillRect/>
          </a:stretch>
        </p:blipFill>
        <p:spPr bwMode="auto">
          <a:xfrm>
            <a:off x="7000892" y="642918"/>
            <a:ext cx="1630343" cy="1630344"/>
          </a:xfrm>
          <a:prstGeom prst="rect">
            <a:avLst/>
          </a:prstGeom>
          <a:noFill/>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4543428" cy="1066800"/>
          </a:xfrm>
        </p:spPr>
        <p:txBody>
          <a:bodyPr>
            <a:normAutofit fontScale="90000"/>
          </a:bodyPr>
          <a:lstStyle/>
          <a:p>
            <a:r>
              <a:rPr lang="el-GR" dirty="0" smtClean="0"/>
              <a:t>ΕΡΓΑΤΙΚΟ ΑΤΥΧΗΜΑ</a:t>
            </a:r>
            <a:br>
              <a:rPr lang="el-GR" dirty="0" smtClean="0"/>
            </a:br>
            <a:endParaRPr lang="el-GR" dirty="0"/>
          </a:p>
        </p:txBody>
      </p:sp>
      <p:sp>
        <p:nvSpPr>
          <p:cNvPr id="3" name="2 - Θέση περιεχομένου"/>
          <p:cNvSpPr>
            <a:spLocks noGrp="1"/>
          </p:cNvSpPr>
          <p:nvPr>
            <p:ph idx="1"/>
          </p:nvPr>
        </p:nvSpPr>
        <p:spPr>
          <a:xfrm>
            <a:off x="457200" y="1928802"/>
            <a:ext cx="8229600" cy="4645734"/>
          </a:xfrm>
        </p:spPr>
        <p:txBody>
          <a:bodyPr>
            <a:normAutofit fontScale="92500" lnSpcReduction="10000"/>
          </a:bodyPr>
          <a:lstStyle/>
          <a:p>
            <a:pPr>
              <a:buNone/>
            </a:pPr>
            <a:r>
              <a:rPr lang="el-GR" dirty="0" smtClean="0"/>
              <a:t>Η </a:t>
            </a:r>
            <a:r>
              <a:rPr lang="el-GR" b="1" dirty="0" smtClean="0"/>
              <a:t>πρόληψη</a:t>
            </a:r>
            <a:r>
              <a:rPr lang="el-GR" dirty="0" smtClean="0"/>
              <a:t> περιλαμβάνει:</a:t>
            </a:r>
          </a:p>
          <a:p>
            <a:pPr lvl="0"/>
            <a:r>
              <a:rPr lang="el-GR" dirty="0" smtClean="0"/>
              <a:t>τη βελτίωση των συνθηκών εργασίας,</a:t>
            </a:r>
          </a:p>
          <a:p>
            <a:r>
              <a:rPr lang="el-GR" dirty="0" smtClean="0"/>
              <a:t>τη συνεχή εκπαίδευση των εργαζομένων για τους κινδύνους που διατρέχουν και για τα μέτρα προστασίας,</a:t>
            </a:r>
          </a:p>
          <a:p>
            <a:r>
              <a:rPr lang="el-GR" dirty="0" smtClean="0"/>
              <a:t>την καλή συντήρηση μηχανών και σηματοδότηση των χώρων εργασίας,</a:t>
            </a:r>
          </a:p>
          <a:p>
            <a:pPr lvl="0"/>
            <a:r>
              <a:rPr lang="el-GR" dirty="0" smtClean="0"/>
              <a:t>την ύπαρξη μέσων πυρόσβεσης,</a:t>
            </a:r>
          </a:p>
          <a:p>
            <a:r>
              <a:rPr lang="el-GR" dirty="0" smtClean="0"/>
              <a:t>την χρησιμοποίηση ακίνδυνων υλικών,</a:t>
            </a:r>
          </a:p>
          <a:p>
            <a:r>
              <a:rPr lang="el-GR" dirty="0" smtClean="0"/>
              <a:t>την </a:t>
            </a:r>
            <a:r>
              <a:rPr lang="el-GR" dirty="0" smtClean="0"/>
              <a:t>εκτίμηση της ικανότητας του εργαζομένου στην συγκεκριμένη θέση εργασίας. </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225282" name="Picture 2" descr="Safety First Set Royalty Free Cliparts, Vectors, And Stock Illustration.  Image 46806752."/>
          <p:cNvPicPr>
            <a:picLocks noChangeAspect="1" noChangeArrowheads="1"/>
          </p:cNvPicPr>
          <p:nvPr/>
        </p:nvPicPr>
        <p:blipFill>
          <a:blip r:embed="rId2" cstate="print"/>
          <a:srcRect/>
          <a:stretch>
            <a:fillRect/>
          </a:stretch>
        </p:blipFill>
        <p:spPr bwMode="auto">
          <a:xfrm>
            <a:off x="6572264" y="928670"/>
            <a:ext cx="2311398" cy="1733549"/>
          </a:xfrm>
          <a:prstGeom prst="rect">
            <a:avLst/>
          </a:prstGeom>
          <a:noFill/>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ΕΡΓΑΤΙΚΟ ΑΤΥΧΗΜΑ</a:t>
            </a:r>
            <a:endParaRPr lang="el-GR" dirty="0"/>
          </a:p>
        </p:txBody>
      </p:sp>
      <p:sp>
        <p:nvSpPr>
          <p:cNvPr id="3" name="2 - Θέση περιεχομένου"/>
          <p:cNvSpPr>
            <a:spLocks noGrp="1"/>
          </p:cNvSpPr>
          <p:nvPr>
            <p:ph idx="1"/>
          </p:nvPr>
        </p:nvSpPr>
        <p:spPr/>
        <p:txBody>
          <a:bodyPr>
            <a:normAutofit/>
          </a:bodyPr>
          <a:lstStyle/>
          <a:p>
            <a:r>
              <a:rPr lang="el-GR" dirty="0" smtClean="0"/>
              <a:t>Ο γιατρός εργασίας, η επισκέπτρια-επισκέπτης </a:t>
            </a:r>
            <a:r>
              <a:rPr lang="el-GR" dirty="0" smtClean="0"/>
              <a:t>υγείας</a:t>
            </a:r>
            <a:r>
              <a:rPr lang="el-GR" dirty="0" smtClean="0"/>
              <a:t>, οι νοσηλευτές, είναι αρμόδιοι για την πρόληψη.</a:t>
            </a:r>
          </a:p>
          <a:p>
            <a:r>
              <a:rPr lang="el-GR" dirty="0" smtClean="0"/>
              <a:t>Το </a:t>
            </a:r>
            <a:r>
              <a:rPr lang="el-GR" dirty="0" smtClean="0"/>
              <a:t>μέτρο αυτό καθιερώθηκε και στη χώρα μας την </a:t>
            </a:r>
            <a:r>
              <a:rPr lang="el-GR" dirty="0" smtClean="0"/>
              <a:t>περασμένη </a:t>
            </a:r>
            <a:r>
              <a:rPr lang="el-GR" dirty="0" smtClean="0"/>
              <a:t>δεκαετία. </a:t>
            </a:r>
          </a:p>
          <a:p>
            <a:r>
              <a:rPr lang="el-GR" dirty="0" smtClean="0"/>
              <a:t>Δημόσιες </a:t>
            </a:r>
            <a:r>
              <a:rPr lang="el-GR" dirty="0" smtClean="0"/>
              <a:t>ή ιδιωτικές επιχειρήσεις με </a:t>
            </a:r>
            <a:r>
              <a:rPr lang="el-GR" dirty="0" smtClean="0"/>
              <a:t>προσωπικό </a:t>
            </a:r>
            <a:r>
              <a:rPr lang="el-GR" dirty="0" smtClean="0"/>
              <a:t>πάνω από </a:t>
            </a:r>
            <a:r>
              <a:rPr lang="el-GR" b="1" dirty="0" smtClean="0"/>
              <a:t>100</a:t>
            </a:r>
            <a:r>
              <a:rPr lang="el-GR" dirty="0" smtClean="0"/>
              <a:t> άτομα υποχρεούνται να έχουν </a:t>
            </a:r>
            <a:r>
              <a:rPr lang="el-GR" dirty="0" smtClean="0"/>
              <a:t>γιατρό </a:t>
            </a:r>
            <a:r>
              <a:rPr lang="el-GR" dirty="0" smtClean="0"/>
              <a:t>εργασίας.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ΕΠΑΓΓΕΛΜΑΤΙΚΑ ΝΟΣΗΜΑΤΑ</a:t>
            </a:r>
            <a:endParaRPr lang="el-GR" dirty="0"/>
          </a:p>
        </p:txBody>
      </p:sp>
      <p:sp>
        <p:nvSpPr>
          <p:cNvPr id="3" name="2 - Θέση περιεχομένου"/>
          <p:cNvSpPr>
            <a:spLocks noGrp="1"/>
          </p:cNvSpPr>
          <p:nvPr>
            <p:ph idx="1"/>
          </p:nvPr>
        </p:nvSpPr>
        <p:spPr/>
        <p:txBody>
          <a:bodyPr/>
          <a:lstStyle/>
          <a:p>
            <a:r>
              <a:rPr lang="el-GR" dirty="0" smtClean="0"/>
              <a:t>Ν</a:t>
            </a:r>
            <a:r>
              <a:rPr lang="el-GR" dirty="0" smtClean="0"/>
              <a:t>οσήματα που </a:t>
            </a:r>
            <a:r>
              <a:rPr lang="el-GR" dirty="0" smtClean="0"/>
              <a:t>εμφανίζονται με πολύ </a:t>
            </a:r>
            <a:r>
              <a:rPr lang="el-GR" u="sng" dirty="0" smtClean="0"/>
              <a:t>μεγαλύτερη </a:t>
            </a:r>
            <a:r>
              <a:rPr lang="el-GR" u="sng" dirty="0" smtClean="0"/>
              <a:t>συχνότητα </a:t>
            </a:r>
            <a:r>
              <a:rPr lang="el-GR" dirty="0" smtClean="0"/>
              <a:t>σε εργαζόμενους, εκτεθειμένους στο </a:t>
            </a:r>
            <a:r>
              <a:rPr lang="el-GR" dirty="0" smtClean="0"/>
              <a:t>συγκεκριμένο </a:t>
            </a:r>
            <a:r>
              <a:rPr lang="el-GR" dirty="0" smtClean="0"/>
              <a:t>παράγοντα που προκαλεί τη νόσο, σε </a:t>
            </a:r>
            <a:r>
              <a:rPr lang="el-GR" dirty="0" smtClean="0"/>
              <a:t>σύγκριση </a:t>
            </a:r>
            <a:r>
              <a:rPr lang="el-GR" dirty="0" smtClean="0"/>
              <a:t>με τη συχνότητα που εμφανίζεται η νόσος στο </a:t>
            </a:r>
            <a:r>
              <a:rPr lang="el-GR" dirty="0" smtClean="0"/>
              <a:t>γενικό </a:t>
            </a:r>
            <a:r>
              <a:rPr lang="el-GR" dirty="0" smtClean="0"/>
              <a:t>πληθυσμό.</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smtClean="0"/>
              <a:t>ΚΕΦΑΛΑΙΟ 1°</a:t>
            </a:r>
            <a:br>
              <a:rPr lang="el-GR" b="1" dirty="0" smtClean="0"/>
            </a:br>
            <a:r>
              <a:rPr lang="el-GR" b="1" dirty="0" smtClean="0"/>
              <a:t/>
            </a:r>
            <a:br>
              <a:rPr lang="el-GR" b="1" dirty="0" smtClean="0"/>
            </a:br>
            <a:endParaRPr lang="el-GR" dirty="0"/>
          </a:p>
        </p:txBody>
      </p:sp>
      <p:sp>
        <p:nvSpPr>
          <p:cNvPr id="3" name="2 - Υπότιτλος"/>
          <p:cNvSpPr>
            <a:spLocks noGrp="1"/>
          </p:cNvSpPr>
          <p:nvPr>
            <p:ph type="subTitle" idx="1"/>
          </p:nvPr>
        </p:nvSpPr>
        <p:spPr/>
        <p:txBody>
          <a:bodyPr/>
          <a:lstStyle/>
          <a:p>
            <a:r>
              <a:rPr lang="el-GR" b="1" dirty="0" smtClean="0"/>
              <a:t>Η ΥΓΙΕΙΝΗ ΩΣ ΕΠΙΣΤΗΜΗ</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Νέοι εχθροί της υγείας</a:t>
            </a:r>
            <a:endParaRPr lang="el-GR" dirty="0"/>
          </a:p>
        </p:txBody>
      </p:sp>
      <p:sp>
        <p:nvSpPr>
          <p:cNvPr id="3" name="2 - Θέση περιεχομένου"/>
          <p:cNvSpPr>
            <a:spLocks noGrp="1"/>
          </p:cNvSpPr>
          <p:nvPr>
            <p:ph idx="1"/>
          </p:nvPr>
        </p:nvSpPr>
        <p:spPr/>
        <p:txBody>
          <a:bodyPr/>
          <a:lstStyle/>
          <a:p>
            <a:r>
              <a:rPr lang="el-GR" dirty="0" smtClean="0"/>
              <a:t>το </a:t>
            </a:r>
            <a:r>
              <a:rPr lang="en-US" dirty="0" smtClean="0"/>
              <a:t>AIDS</a:t>
            </a:r>
            <a:endParaRPr lang="el-GR" dirty="0" smtClean="0"/>
          </a:p>
          <a:p>
            <a:r>
              <a:rPr lang="el-GR" dirty="0" smtClean="0"/>
              <a:t>νέες μορφές ηπατίτιδας και </a:t>
            </a:r>
          </a:p>
          <a:p>
            <a:r>
              <a:rPr lang="el-GR" dirty="0" smtClean="0"/>
              <a:t>η αναζωπύρωση της φυματίωσης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ΕΠΑΓΓΕΛΜΑΤΙΚΑ ΝΟΣΗΜΑΤΑ</a:t>
            </a:r>
            <a:endParaRPr lang="el-GR" dirty="0"/>
          </a:p>
        </p:txBody>
      </p:sp>
      <p:sp>
        <p:nvSpPr>
          <p:cNvPr id="3" name="2 - Θέση περιεχομένου"/>
          <p:cNvSpPr>
            <a:spLocks noGrp="1"/>
          </p:cNvSpPr>
          <p:nvPr>
            <p:ph idx="1"/>
          </p:nvPr>
        </p:nvSpPr>
        <p:spPr/>
        <p:txBody>
          <a:bodyPr/>
          <a:lstStyle/>
          <a:p>
            <a:pPr marL="624078" lvl="0" indent="-514350">
              <a:buFont typeface="+mj-lt"/>
              <a:buAutoNum type="arabicPeriod"/>
            </a:pPr>
            <a:r>
              <a:rPr lang="el-GR" dirty="0" smtClean="0"/>
              <a:t>Επαγγελματικοί καρκίνοι</a:t>
            </a:r>
          </a:p>
          <a:p>
            <a:pPr marL="624078" lvl="0" indent="-514350">
              <a:buFont typeface="+mj-lt"/>
              <a:buAutoNum type="arabicPeriod"/>
            </a:pPr>
            <a:r>
              <a:rPr lang="el-GR" dirty="0" smtClean="0"/>
              <a:t>Επαγγελματικές πνευμονοπάθειες</a:t>
            </a:r>
          </a:p>
          <a:p>
            <a:pPr marL="624078" lvl="0" indent="-514350">
              <a:buFont typeface="+mj-lt"/>
              <a:buAutoNum type="arabicPeriod"/>
            </a:pPr>
            <a:r>
              <a:rPr lang="el-GR" dirty="0" smtClean="0"/>
              <a:t>Επαγγελματικές δερματοπάθειες</a:t>
            </a:r>
          </a:p>
          <a:p>
            <a:pPr marL="624078" lvl="0" indent="-514350">
              <a:buFont typeface="+mj-lt"/>
              <a:buAutoNum type="arabicPeriod"/>
            </a:pPr>
            <a:r>
              <a:rPr lang="el-GR" dirty="0" smtClean="0"/>
              <a:t>Επαγγελματικές δηλητηριάσεις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dirty="0" smtClean="0"/>
              <a:t>Επαγγελματικοί </a:t>
            </a:r>
            <a:r>
              <a:rPr lang="el-GR" dirty="0" smtClean="0"/>
              <a:t>καρκίνοι</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Τελευταία </a:t>
            </a:r>
            <a:r>
              <a:rPr lang="el-GR" dirty="0" smtClean="0"/>
              <a:t>αυξήθηκε το </a:t>
            </a:r>
            <a:r>
              <a:rPr lang="el-GR" dirty="0" smtClean="0"/>
              <a:t>ενδιαφέρον </a:t>
            </a:r>
            <a:r>
              <a:rPr lang="el-GR" dirty="0" smtClean="0"/>
              <a:t>για τους επαγγελματικούς καρκίνους, διότι: </a:t>
            </a:r>
            <a:endParaRPr lang="el-GR" dirty="0" smtClean="0"/>
          </a:p>
          <a:p>
            <a:pPr lvl="1"/>
            <a:r>
              <a:rPr lang="el-GR" dirty="0" smtClean="0"/>
              <a:t>πρόκειται </a:t>
            </a:r>
            <a:r>
              <a:rPr lang="el-GR" dirty="0" smtClean="0"/>
              <a:t>για θανατηφόρο </a:t>
            </a:r>
            <a:r>
              <a:rPr lang="el-GR" dirty="0" smtClean="0"/>
              <a:t>νόσο </a:t>
            </a:r>
            <a:r>
              <a:rPr lang="el-GR" dirty="0" smtClean="0"/>
              <a:t>και </a:t>
            </a:r>
            <a:endParaRPr lang="el-GR" dirty="0" smtClean="0"/>
          </a:p>
          <a:p>
            <a:pPr lvl="1"/>
            <a:r>
              <a:rPr lang="el-GR" dirty="0" smtClean="0"/>
              <a:t>γιατί </a:t>
            </a:r>
            <a:r>
              <a:rPr lang="el-GR" dirty="0" smtClean="0"/>
              <a:t>έχει διαπιστωθεί ότι οι επαγγελματικοί καρκίνοι </a:t>
            </a:r>
            <a:r>
              <a:rPr lang="el-GR" dirty="0" smtClean="0"/>
              <a:t>μπορούν </a:t>
            </a:r>
            <a:r>
              <a:rPr lang="el-GR" dirty="0" smtClean="0"/>
              <a:t>να </a:t>
            </a:r>
            <a:r>
              <a:rPr lang="el-GR" dirty="0" smtClean="0"/>
              <a:t>προληφθούν</a:t>
            </a:r>
          </a:p>
          <a:p>
            <a:r>
              <a:rPr lang="el-GR" dirty="0" smtClean="0"/>
              <a:t>Τα όργανα που συχνά προσβάλλονται από επαγγελματικούς καρκίνους </a:t>
            </a:r>
            <a:r>
              <a:rPr lang="el-GR" dirty="0" smtClean="0"/>
              <a:t>είναι: </a:t>
            </a:r>
          </a:p>
          <a:p>
            <a:pPr lvl="1"/>
            <a:r>
              <a:rPr lang="el-GR" dirty="0" smtClean="0"/>
              <a:t>οι πνεύμονες </a:t>
            </a:r>
            <a:r>
              <a:rPr lang="el-GR" dirty="0" smtClean="0"/>
              <a:t>από μέταλλα, αμίαντο, πίσσα, </a:t>
            </a:r>
            <a:r>
              <a:rPr lang="el-GR" dirty="0" smtClean="0"/>
              <a:t>ακτινοβολία </a:t>
            </a:r>
          </a:p>
          <a:p>
            <a:pPr lvl="1"/>
            <a:r>
              <a:rPr lang="el-GR" dirty="0" smtClean="0"/>
              <a:t>τα </a:t>
            </a:r>
            <a:r>
              <a:rPr lang="el-GR" dirty="0" smtClean="0"/>
              <a:t>οστά από </a:t>
            </a:r>
            <a:r>
              <a:rPr lang="el-GR" dirty="0" smtClean="0"/>
              <a:t>ραδόνιο</a:t>
            </a:r>
          </a:p>
          <a:p>
            <a:pPr lvl="1"/>
            <a:r>
              <a:rPr lang="el-GR" dirty="0" smtClean="0"/>
              <a:t>το </a:t>
            </a:r>
            <a:r>
              <a:rPr lang="el-GR" dirty="0" smtClean="0"/>
              <a:t>δέρμα από υπεριώδη ακτινοβολία καθώς και </a:t>
            </a:r>
            <a:r>
              <a:rPr lang="el-GR" dirty="0" err="1" smtClean="0"/>
              <a:t>ιονίζουσα</a:t>
            </a:r>
            <a:r>
              <a:rPr lang="el-GR" dirty="0" smtClean="0"/>
              <a:t> ακτινοβολία (ακτίνες Χ</a:t>
            </a:r>
            <a:r>
              <a:rPr lang="el-GR" dirty="0" smtClean="0"/>
              <a:t>,</a:t>
            </a:r>
            <a:r>
              <a:rPr lang="en-US" dirty="0" smtClean="0"/>
              <a:t> </a:t>
            </a:r>
            <a:r>
              <a:rPr lang="el-GR" dirty="0" err="1" smtClean="0"/>
              <a:t>α,β,γ</a:t>
            </a:r>
            <a:r>
              <a:rPr lang="el-GR" dirty="0" smtClean="0"/>
              <a:t>, ουδετερόνια) </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dirty="0" smtClean="0"/>
              <a:t>Επαγγελματικοί καρκίνοι</a:t>
            </a:r>
            <a:endParaRPr lang="el-GR" dirty="0"/>
          </a:p>
        </p:txBody>
      </p:sp>
      <p:sp>
        <p:nvSpPr>
          <p:cNvPr id="3" name="2 - Θέση περιεχομένου"/>
          <p:cNvSpPr>
            <a:spLocks noGrp="1"/>
          </p:cNvSpPr>
          <p:nvPr>
            <p:ph idx="1"/>
          </p:nvPr>
        </p:nvSpPr>
        <p:spPr/>
        <p:txBody>
          <a:bodyPr/>
          <a:lstStyle/>
          <a:p>
            <a:r>
              <a:rPr lang="el-GR" b="1" dirty="0" smtClean="0"/>
              <a:t>Μέτρα </a:t>
            </a:r>
            <a:r>
              <a:rPr lang="el-GR" b="1" dirty="0" smtClean="0"/>
              <a:t>προφύλαξης</a:t>
            </a:r>
            <a:endParaRPr lang="el-GR" dirty="0" smtClean="0"/>
          </a:p>
          <a:p>
            <a:pPr lvl="1"/>
            <a:r>
              <a:rPr lang="el-GR" dirty="0" smtClean="0"/>
              <a:t>Χρησιμοποίηση προστατευτικοί μέτρων όπως εξαερισμοί, προσωπίδες, στολές. </a:t>
            </a:r>
            <a:endParaRPr lang="el-GR" dirty="0" smtClean="0"/>
          </a:p>
          <a:p>
            <a:pPr lvl="1"/>
            <a:r>
              <a:rPr lang="el-GR" dirty="0" smtClean="0"/>
              <a:t>Αποφυγή </a:t>
            </a:r>
            <a:r>
              <a:rPr lang="el-GR" dirty="0" smtClean="0"/>
              <a:t>έκθεσης στην καρκινογόνο ουσία που πρέπει να βρίσκεται στις χαμηλότερες συγκεντρώσεις στους χώρους εργασίας.</a:t>
            </a:r>
          </a:p>
          <a:p>
            <a:pPr lvl="1"/>
            <a:r>
              <a:rPr lang="el-GR" dirty="0" smtClean="0"/>
              <a:t>Περιοδικές εξετάσεις στους </a:t>
            </a:r>
            <a:r>
              <a:rPr lang="el-GR" dirty="0" smtClean="0"/>
              <a:t>εργαζομένους</a:t>
            </a:r>
            <a:r>
              <a:rPr lang="en-US" dirty="0" smtClean="0"/>
              <a:t>.</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7472386" cy="1066800"/>
          </a:xfrm>
        </p:spPr>
        <p:txBody>
          <a:bodyPr>
            <a:normAutofit/>
          </a:bodyPr>
          <a:lstStyle/>
          <a:p>
            <a:r>
              <a:rPr lang="el-GR" sz="3600" dirty="0" smtClean="0"/>
              <a:t>Επαγγελματικές πνευμονοπάθειες</a:t>
            </a:r>
            <a:endParaRPr lang="el-GR" sz="3600" dirty="0"/>
          </a:p>
        </p:txBody>
      </p:sp>
      <p:sp>
        <p:nvSpPr>
          <p:cNvPr id="3" name="2 - Θέση περιεχομένου"/>
          <p:cNvSpPr>
            <a:spLocks noGrp="1"/>
          </p:cNvSpPr>
          <p:nvPr>
            <p:ph idx="1"/>
          </p:nvPr>
        </p:nvSpPr>
        <p:spPr/>
        <p:txBody>
          <a:bodyPr>
            <a:normAutofit fontScale="77500" lnSpcReduction="20000"/>
          </a:bodyPr>
          <a:lstStyle/>
          <a:p>
            <a:r>
              <a:rPr lang="el-GR" b="1" dirty="0" smtClean="0"/>
              <a:t>Οι κυριότερες επαγγελματικές πνευμονοπάθειες είναι: </a:t>
            </a:r>
            <a:endParaRPr lang="el-GR" b="1" dirty="0" smtClean="0"/>
          </a:p>
          <a:p>
            <a:pPr lvl="1"/>
            <a:r>
              <a:rPr lang="el-GR" dirty="0" smtClean="0"/>
              <a:t>Πνευμονοκονιάσεις</a:t>
            </a:r>
          </a:p>
          <a:p>
            <a:pPr lvl="1"/>
            <a:r>
              <a:rPr lang="el-GR" dirty="0" smtClean="0"/>
              <a:t>Επαγγελματικό άσθμα</a:t>
            </a:r>
          </a:p>
          <a:p>
            <a:pPr lvl="1"/>
            <a:r>
              <a:rPr lang="el-GR" dirty="0" smtClean="0"/>
              <a:t>Αντιδράσεις </a:t>
            </a:r>
            <a:r>
              <a:rPr lang="el-GR" dirty="0" smtClean="0"/>
              <a:t>από </a:t>
            </a:r>
            <a:r>
              <a:rPr lang="el-GR" dirty="0" smtClean="0"/>
              <a:t>υπερευαισθησία</a:t>
            </a:r>
          </a:p>
          <a:p>
            <a:r>
              <a:rPr lang="el-GR" b="1" dirty="0" smtClean="0"/>
              <a:t>Οι κυριότερες σκόνες που δημιουργούν πνευμονοκονιάσεις είναι:</a:t>
            </a:r>
            <a:endParaRPr lang="el-GR" sz="4000" b="1" dirty="0" smtClean="0"/>
          </a:p>
          <a:p>
            <a:pPr lvl="1"/>
            <a:r>
              <a:rPr lang="el-GR" dirty="0" smtClean="0"/>
              <a:t>πυρίτιο </a:t>
            </a:r>
            <a:r>
              <a:rPr lang="el-GR" dirty="0" smtClean="0"/>
              <a:t>- </a:t>
            </a:r>
            <a:r>
              <a:rPr lang="el-GR" dirty="0" smtClean="0"/>
              <a:t>πυριτίαση</a:t>
            </a:r>
          </a:p>
          <a:p>
            <a:pPr lvl="1"/>
            <a:r>
              <a:rPr lang="el-GR" dirty="0" smtClean="0"/>
              <a:t>άνθρακας </a:t>
            </a:r>
            <a:r>
              <a:rPr lang="el-GR" dirty="0" smtClean="0"/>
              <a:t>- </a:t>
            </a:r>
            <a:r>
              <a:rPr lang="el-GR" dirty="0" smtClean="0"/>
              <a:t>ανθράκωση </a:t>
            </a:r>
          </a:p>
          <a:p>
            <a:pPr lvl="1"/>
            <a:r>
              <a:rPr lang="el-GR" dirty="0" smtClean="0"/>
              <a:t>αμίαντος </a:t>
            </a:r>
            <a:r>
              <a:rPr lang="el-GR" dirty="0" smtClean="0"/>
              <a:t>- </a:t>
            </a:r>
            <a:r>
              <a:rPr lang="el-GR" dirty="0" err="1" smtClean="0"/>
              <a:t>αμιάντωοη</a:t>
            </a:r>
            <a:endParaRPr lang="el-GR" dirty="0" smtClean="0"/>
          </a:p>
          <a:p>
            <a:endParaRPr lang="el-GR" dirty="0" smtClean="0"/>
          </a:p>
          <a:p>
            <a:pPr>
              <a:buFont typeface="Wingdings" pitchFamily="2" charset="2"/>
              <a:buChar char="v"/>
            </a:pPr>
            <a:r>
              <a:rPr lang="el-GR" dirty="0" smtClean="0"/>
              <a:t>Για </a:t>
            </a:r>
            <a:r>
              <a:rPr lang="el-GR" dirty="0" smtClean="0"/>
              <a:t>την εκδήλωση των πνευμονοκονιάσεων χρειάζεται να έλθει κανείς σε επαφή με το αίτιο για </a:t>
            </a:r>
            <a:r>
              <a:rPr lang="el-GR" b="1" dirty="0" smtClean="0"/>
              <a:t>10 με 20 </a:t>
            </a:r>
            <a:r>
              <a:rPr lang="el-GR" dirty="0" smtClean="0"/>
              <a:t>χρόνια, αλλά σημαντικό ρόλο παίζει και η ποσότητα της εισπνεόμενης σκόνης.</a:t>
            </a:r>
          </a:p>
          <a:p>
            <a:pPr lvl="1">
              <a:buNone/>
            </a:pP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219138" name="Picture 2" descr="20,133 Human Lungs Illustrations &amp; Clip Art - iStock"/>
          <p:cNvPicPr>
            <a:picLocks noChangeAspect="1" noChangeArrowheads="1"/>
          </p:cNvPicPr>
          <p:nvPr/>
        </p:nvPicPr>
        <p:blipFill>
          <a:blip r:embed="rId2" cstate="print"/>
          <a:srcRect/>
          <a:stretch>
            <a:fillRect/>
          </a:stretch>
        </p:blipFill>
        <p:spPr bwMode="auto">
          <a:xfrm>
            <a:off x="7215206" y="692126"/>
            <a:ext cx="1723402" cy="1593866"/>
          </a:xfrm>
          <a:prstGeom prst="rect">
            <a:avLst/>
          </a:prstGeom>
          <a:noFill/>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Επαγγελματικές πνευμονοπάθειες</a:t>
            </a:r>
            <a:endParaRPr lang="el-GR" sz="3600" dirty="0"/>
          </a:p>
        </p:txBody>
      </p:sp>
      <p:sp>
        <p:nvSpPr>
          <p:cNvPr id="3" name="2 - Θέση περιεχομένου"/>
          <p:cNvSpPr>
            <a:spLocks noGrp="1"/>
          </p:cNvSpPr>
          <p:nvPr>
            <p:ph idx="1"/>
          </p:nvPr>
        </p:nvSpPr>
        <p:spPr/>
        <p:txBody>
          <a:bodyPr/>
          <a:lstStyle/>
          <a:p>
            <a:pPr>
              <a:buNone/>
            </a:pPr>
            <a:r>
              <a:rPr lang="el-GR" b="1" dirty="0" smtClean="0"/>
              <a:t>Μέτρα </a:t>
            </a:r>
            <a:r>
              <a:rPr lang="el-GR" b="1" dirty="0" smtClean="0"/>
              <a:t>προφύλαξης</a:t>
            </a:r>
          </a:p>
          <a:p>
            <a:r>
              <a:rPr lang="el-GR" dirty="0" smtClean="0"/>
              <a:t>Συστήματα εξαερισμού που έχουν σκοπό να περιορίσουν τη βλαπτική σκόνη.</a:t>
            </a:r>
          </a:p>
          <a:p>
            <a:r>
              <a:rPr lang="el-GR" dirty="0" smtClean="0"/>
              <a:t>Η χρήση ατομικής μάσκας προστασίας.</a:t>
            </a:r>
          </a:p>
          <a:p>
            <a:r>
              <a:rPr lang="el-GR" dirty="0" smtClean="0"/>
              <a:t>Απομάκρυνση των αρρώστων από βεβαρυμμένους χώρους εργασίας.</a:t>
            </a:r>
          </a:p>
          <a:p>
            <a:r>
              <a:rPr lang="el-GR" dirty="0" smtClean="0"/>
              <a:t>Περιοδικές εξετάσεις στους εργαζόμενους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Picture 2" descr="20,133 Human Lungs Illustrations &amp; Clip Art - iStock"/>
          <p:cNvPicPr>
            <a:picLocks noChangeAspect="1" noChangeArrowheads="1"/>
          </p:cNvPicPr>
          <p:nvPr/>
        </p:nvPicPr>
        <p:blipFill>
          <a:blip r:embed="rId2" cstate="print"/>
          <a:srcRect/>
          <a:stretch>
            <a:fillRect/>
          </a:stretch>
        </p:blipFill>
        <p:spPr bwMode="auto">
          <a:xfrm>
            <a:off x="7215206" y="906440"/>
            <a:ext cx="1723402" cy="1593866"/>
          </a:xfrm>
          <a:prstGeom prst="rect">
            <a:avLst/>
          </a:prstGeom>
          <a:noFill/>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dirty="0" smtClean="0"/>
              <a:t>Επαγγελματικές δερματοπάθειες</a:t>
            </a:r>
            <a:endParaRPr lang="el-GR" dirty="0"/>
          </a:p>
        </p:txBody>
      </p:sp>
      <p:sp>
        <p:nvSpPr>
          <p:cNvPr id="3" name="2 - Θέση περιεχομένου"/>
          <p:cNvSpPr>
            <a:spLocks noGrp="1"/>
          </p:cNvSpPr>
          <p:nvPr>
            <p:ph idx="1"/>
          </p:nvPr>
        </p:nvSpPr>
        <p:spPr>
          <a:xfrm>
            <a:off x="457200" y="2249424"/>
            <a:ext cx="5472122" cy="4325112"/>
          </a:xfrm>
        </p:spPr>
        <p:txBody>
          <a:bodyPr>
            <a:normAutofit lnSpcReduction="10000"/>
          </a:bodyPr>
          <a:lstStyle/>
          <a:p>
            <a:r>
              <a:rPr lang="el-GR" dirty="0" smtClean="0"/>
              <a:t>Είναι τα </a:t>
            </a:r>
            <a:r>
              <a:rPr lang="el-GR" b="1" dirty="0" smtClean="0"/>
              <a:t>συχνότερα</a:t>
            </a:r>
            <a:r>
              <a:rPr lang="el-GR" dirty="0" smtClean="0"/>
              <a:t> επαγγελματικά </a:t>
            </a:r>
            <a:r>
              <a:rPr lang="el-GR" dirty="0" smtClean="0"/>
              <a:t>νοσήματα</a:t>
            </a:r>
          </a:p>
          <a:p>
            <a:endParaRPr lang="el-GR" dirty="0" smtClean="0"/>
          </a:p>
          <a:p>
            <a:r>
              <a:rPr lang="el-GR" dirty="0" smtClean="0"/>
              <a:t> Διακρίνονται </a:t>
            </a:r>
            <a:r>
              <a:rPr lang="el-GR" dirty="0" smtClean="0"/>
              <a:t>σε δερματοπάθειες οφειλόμενες σε </a:t>
            </a:r>
            <a:endParaRPr lang="el-GR" dirty="0" smtClean="0"/>
          </a:p>
          <a:p>
            <a:pPr lvl="1"/>
            <a:r>
              <a:rPr lang="el-GR" dirty="0" smtClean="0"/>
              <a:t>Ερεθισμό (από </a:t>
            </a:r>
            <a:r>
              <a:rPr lang="el-GR" dirty="0" smtClean="0"/>
              <a:t>απορρυπαντικά και </a:t>
            </a:r>
            <a:r>
              <a:rPr lang="el-GR" dirty="0" smtClean="0"/>
              <a:t>διαλύτες )</a:t>
            </a:r>
          </a:p>
          <a:p>
            <a:pPr lvl="1"/>
            <a:r>
              <a:rPr lang="el-GR" dirty="0" smtClean="0"/>
              <a:t>Α</a:t>
            </a:r>
            <a:r>
              <a:rPr lang="el-GR" dirty="0" smtClean="0"/>
              <a:t>λλεργικές δερματίτιδες (από </a:t>
            </a:r>
            <a:r>
              <a:rPr lang="el-GR" dirty="0" smtClean="0"/>
              <a:t>επαφή με φυτά και παράγωγα </a:t>
            </a:r>
            <a:r>
              <a:rPr lang="el-GR" dirty="0" smtClean="0"/>
              <a:t>ξύλου)</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217090" name="Picture 2" descr="Ποια προβλήματα ψυχικής υγείας προκαλεί το έκζεμα- Οι νέες θεραπείες |  FinUpNews.gr"/>
          <p:cNvPicPr>
            <a:picLocks noChangeAspect="1" noChangeArrowheads="1"/>
          </p:cNvPicPr>
          <p:nvPr/>
        </p:nvPicPr>
        <p:blipFill>
          <a:blip r:embed="rId2"/>
          <a:srcRect/>
          <a:stretch>
            <a:fillRect/>
          </a:stretch>
        </p:blipFill>
        <p:spPr bwMode="auto">
          <a:xfrm>
            <a:off x="6215074" y="2357430"/>
            <a:ext cx="2466975" cy="1847851"/>
          </a:xfrm>
          <a:prstGeom prst="rect">
            <a:avLst/>
          </a:prstGeom>
          <a:noFill/>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sz="3600" dirty="0" smtClean="0"/>
              <a:t>Επαγγελματικές δερματοπάθειες</a:t>
            </a:r>
            <a:endParaRPr lang="el-GR" sz="3600" dirty="0"/>
          </a:p>
        </p:txBody>
      </p:sp>
      <p:sp>
        <p:nvSpPr>
          <p:cNvPr id="3" name="2 - Θέση περιεχομένου"/>
          <p:cNvSpPr>
            <a:spLocks noGrp="1"/>
          </p:cNvSpPr>
          <p:nvPr>
            <p:ph idx="1"/>
          </p:nvPr>
        </p:nvSpPr>
        <p:spPr/>
        <p:txBody>
          <a:bodyPr/>
          <a:lstStyle/>
          <a:p>
            <a:pPr>
              <a:buNone/>
            </a:pPr>
            <a:r>
              <a:rPr lang="el-GR" b="1" dirty="0" smtClean="0"/>
              <a:t>Μέτρα προφύλαξης</a:t>
            </a:r>
          </a:p>
          <a:p>
            <a:pPr lvl="0"/>
            <a:r>
              <a:rPr lang="el-GR" dirty="0" smtClean="0"/>
              <a:t>Μέτρα ατομικής υγιεινής (π.χ. λουτήρες με ζεστό και κρύο νερό για να κάνουν </a:t>
            </a:r>
            <a:r>
              <a:rPr lang="el-GR" dirty="0" smtClean="0"/>
              <a:t>μπάνιο </a:t>
            </a:r>
            <a:r>
              <a:rPr lang="el-GR" dirty="0" smtClean="0"/>
              <a:t>οι εργαζόμενοι, καθημερινή αλλαγή της στολής- φόρμας, κ.λπ.), όταν </a:t>
            </a:r>
            <a:r>
              <a:rPr lang="el-GR" dirty="0" smtClean="0"/>
              <a:t>χρησιμοποιούνται </a:t>
            </a:r>
            <a:r>
              <a:rPr lang="el-GR" dirty="0" smtClean="0"/>
              <a:t>ερεθιστικές ουσίες στο χώρο εργασίας.</a:t>
            </a:r>
          </a:p>
          <a:p>
            <a:pPr lvl="0"/>
            <a:r>
              <a:rPr lang="el-GR" dirty="0" smtClean="0"/>
              <a:t>Προστατευτική ενδυμασία (ολόσωμες φόρμες, μπότες, γάντια).</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Picture 2" descr="Ποια προβλήματα ψυχικής υγείας προκαλεί το έκζεμα- Οι νέες θεραπείες |  FinUpNews.gr"/>
          <p:cNvPicPr>
            <a:picLocks noChangeAspect="1" noChangeArrowheads="1"/>
          </p:cNvPicPr>
          <p:nvPr/>
        </p:nvPicPr>
        <p:blipFill>
          <a:blip r:embed="rId2"/>
          <a:srcRect/>
          <a:stretch>
            <a:fillRect/>
          </a:stretch>
        </p:blipFill>
        <p:spPr bwMode="auto">
          <a:xfrm>
            <a:off x="6929454" y="948552"/>
            <a:ext cx="2071670" cy="1551754"/>
          </a:xfrm>
          <a:prstGeom prst="rect">
            <a:avLst/>
          </a:prstGeom>
          <a:noFill/>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142984"/>
            <a:ext cx="8229600" cy="785818"/>
          </a:xfrm>
        </p:spPr>
        <p:txBody>
          <a:bodyPr>
            <a:normAutofit fontScale="90000"/>
          </a:bodyPr>
          <a:lstStyle/>
          <a:p>
            <a:pPr lvl="0"/>
            <a:r>
              <a:rPr lang="el-GR" dirty="0" smtClean="0"/>
              <a:t>Επαγγελματικές δηλητηριάσεις</a:t>
            </a:r>
            <a:br>
              <a:rPr lang="el-GR" dirty="0" smtClean="0"/>
            </a:br>
            <a:endParaRPr lang="el-GR" dirty="0"/>
          </a:p>
        </p:txBody>
      </p:sp>
      <p:sp>
        <p:nvSpPr>
          <p:cNvPr id="3" name="2 - Θέση περιεχομένου"/>
          <p:cNvSpPr>
            <a:spLocks noGrp="1"/>
          </p:cNvSpPr>
          <p:nvPr>
            <p:ph idx="1"/>
          </p:nvPr>
        </p:nvSpPr>
        <p:spPr>
          <a:xfrm>
            <a:off x="457200" y="1643050"/>
            <a:ext cx="8229600" cy="4931486"/>
          </a:xfrm>
        </p:spPr>
        <p:txBody>
          <a:bodyPr>
            <a:normAutofit fontScale="62500" lnSpcReduction="20000"/>
          </a:bodyPr>
          <a:lstStyle/>
          <a:p>
            <a:r>
              <a:rPr lang="el-GR" dirty="0" smtClean="0"/>
              <a:t>Επαγγελματικές δηλητηριάσεις μπορούν να συμβούν </a:t>
            </a:r>
            <a:endParaRPr lang="el-GR" dirty="0" smtClean="0"/>
          </a:p>
          <a:p>
            <a:r>
              <a:rPr lang="el-GR" dirty="0" smtClean="0"/>
              <a:t>από </a:t>
            </a:r>
            <a:r>
              <a:rPr lang="el-GR" dirty="0" smtClean="0"/>
              <a:t>ουσίες </a:t>
            </a:r>
            <a:r>
              <a:rPr lang="el-GR" dirty="0" smtClean="0"/>
              <a:t>όπως: </a:t>
            </a:r>
            <a:endParaRPr lang="el-GR" dirty="0" smtClean="0"/>
          </a:p>
          <a:p>
            <a:pPr lvl="1"/>
            <a:r>
              <a:rPr lang="el-GR" dirty="0" smtClean="0"/>
              <a:t>μόλυβδος</a:t>
            </a:r>
            <a:r>
              <a:rPr lang="el-GR" dirty="0" smtClean="0"/>
              <a:t>, </a:t>
            </a:r>
            <a:endParaRPr lang="el-GR" dirty="0" smtClean="0"/>
          </a:p>
          <a:p>
            <a:pPr lvl="1"/>
            <a:r>
              <a:rPr lang="el-GR" dirty="0" smtClean="0"/>
              <a:t>υ</a:t>
            </a:r>
            <a:r>
              <a:rPr lang="el-GR" dirty="0" smtClean="0"/>
              <a:t>δράργυρος</a:t>
            </a:r>
          </a:p>
          <a:p>
            <a:pPr lvl="1"/>
            <a:r>
              <a:rPr lang="el-GR" dirty="0" smtClean="0"/>
              <a:t>αρσενικό </a:t>
            </a:r>
            <a:r>
              <a:rPr lang="el-GR" dirty="0" smtClean="0"/>
              <a:t>και άλλες οργανικές και ανόργανες ουσίες </a:t>
            </a:r>
            <a:r>
              <a:rPr lang="el-GR" dirty="0" smtClean="0"/>
              <a:t>ή</a:t>
            </a:r>
          </a:p>
          <a:p>
            <a:r>
              <a:rPr lang="el-GR" sz="3000" dirty="0" smtClean="0">
                <a:solidFill>
                  <a:schemeClr val="tx1"/>
                </a:solidFill>
              </a:rPr>
              <a:t>αέρια</a:t>
            </a:r>
            <a:r>
              <a:rPr lang="el-GR" dirty="0" smtClean="0"/>
              <a:t> </a:t>
            </a:r>
            <a:r>
              <a:rPr lang="el-GR" sz="3000" dirty="0" smtClean="0">
                <a:solidFill>
                  <a:schemeClr val="tx1"/>
                </a:solidFill>
              </a:rPr>
              <a:t>όπως:</a:t>
            </a:r>
            <a:r>
              <a:rPr lang="el-GR" dirty="0" smtClean="0"/>
              <a:t> </a:t>
            </a:r>
          </a:p>
          <a:p>
            <a:pPr lvl="1"/>
            <a:r>
              <a:rPr lang="el-GR" dirty="0" smtClean="0"/>
              <a:t>μονοξείδιο </a:t>
            </a:r>
            <a:r>
              <a:rPr lang="el-GR" dirty="0" smtClean="0"/>
              <a:t>του </a:t>
            </a:r>
            <a:r>
              <a:rPr lang="el-GR" dirty="0" smtClean="0"/>
              <a:t>άνθρακα</a:t>
            </a:r>
          </a:p>
          <a:p>
            <a:pPr lvl="1"/>
            <a:r>
              <a:rPr lang="el-GR" dirty="0" smtClean="0"/>
              <a:t>μεθάνιο </a:t>
            </a:r>
          </a:p>
          <a:p>
            <a:pPr lvl="1"/>
            <a:r>
              <a:rPr lang="el-GR" dirty="0" smtClean="0"/>
              <a:t>αιθέρας</a:t>
            </a:r>
            <a:endParaRPr lang="el-GR" dirty="0" smtClean="0"/>
          </a:p>
          <a:p>
            <a:r>
              <a:rPr lang="el-GR" dirty="0" smtClean="0"/>
              <a:t>Εισέρχονται </a:t>
            </a:r>
            <a:r>
              <a:rPr lang="el-GR" dirty="0" smtClean="0"/>
              <a:t>στον οργανισμό με </a:t>
            </a:r>
            <a:endParaRPr lang="el-GR" dirty="0" smtClean="0"/>
          </a:p>
          <a:p>
            <a:pPr lvl="1"/>
            <a:r>
              <a:rPr lang="el-GR" dirty="0" smtClean="0"/>
              <a:t>την </a:t>
            </a:r>
            <a:r>
              <a:rPr lang="el-GR" dirty="0" smtClean="0"/>
              <a:t>αναπνοή, </a:t>
            </a:r>
            <a:endParaRPr lang="el-GR" dirty="0" smtClean="0"/>
          </a:p>
          <a:p>
            <a:pPr lvl="1"/>
            <a:r>
              <a:rPr lang="el-GR" dirty="0" smtClean="0"/>
              <a:t>τις τροφές</a:t>
            </a:r>
            <a:r>
              <a:rPr lang="el-GR" dirty="0" smtClean="0"/>
              <a:t>, </a:t>
            </a:r>
            <a:endParaRPr lang="el-GR" dirty="0" smtClean="0"/>
          </a:p>
          <a:p>
            <a:pPr lvl="1"/>
            <a:r>
              <a:rPr lang="el-GR" dirty="0" smtClean="0"/>
              <a:t>με </a:t>
            </a:r>
            <a:r>
              <a:rPr lang="el-GR" dirty="0" smtClean="0"/>
              <a:t>το νερό ή </a:t>
            </a:r>
            <a:endParaRPr lang="el-GR" dirty="0" smtClean="0"/>
          </a:p>
          <a:p>
            <a:pPr lvl="1"/>
            <a:r>
              <a:rPr lang="el-GR" dirty="0" smtClean="0"/>
              <a:t>μέσω </a:t>
            </a:r>
            <a:r>
              <a:rPr lang="el-GR" dirty="0" smtClean="0"/>
              <a:t>των βλεννογόνων και του δέρματος.</a:t>
            </a:r>
          </a:p>
          <a:p>
            <a:r>
              <a:rPr lang="el-GR" dirty="0" smtClean="0"/>
              <a:t>Υπάρχει περίπτωση να έχουμε ακαριαίο θάνατο ή βαρύτατες διαταραχές με την </a:t>
            </a:r>
            <a:r>
              <a:rPr lang="el-GR" dirty="0" smtClean="0"/>
              <a:t>πάροδο </a:t>
            </a:r>
            <a:r>
              <a:rPr lang="el-GR" dirty="0" smtClean="0"/>
              <a:t>του χρόνου (π.χ. παραλύσεις</a:t>
            </a:r>
            <a:r>
              <a:rPr lang="el-GR" dirty="0" smtClean="0"/>
              <a:t>).</a:t>
            </a:r>
          </a:p>
          <a:p>
            <a:endParaRPr lang="el-GR" b="1" dirty="0" smtClean="0"/>
          </a:p>
          <a:p>
            <a:r>
              <a:rPr lang="el-GR" b="1" dirty="0" smtClean="0"/>
              <a:t>Η </a:t>
            </a:r>
            <a:r>
              <a:rPr lang="el-GR" b="1" dirty="0" smtClean="0"/>
              <a:t>πρόληψη βασίζεται </a:t>
            </a:r>
            <a:r>
              <a:rPr lang="el-GR" dirty="0" smtClean="0"/>
              <a:t>στις περιοδικές εξετάσεις του αίματος των εργαζομένων, </a:t>
            </a:r>
            <a:r>
              <a:rPr lang="el-GR" dirty="0" smtClean="0"/>
              <a:t>καθώς </a:t>
            </a:r>
            <a:r>
              <a:rPr lang="el-GR" dirty="0" smtClean="0"/>
              <a:t>και του νευρικού και ουροποιητικού τους συστήματος.</a:t>
            </a:r>
          </a:p>
          <a:p>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215042" name="Picture 2" descr="Toxic Toxic Substances Poison: vetor stock (livre de direitos) 324174467"/>
          <p:cNvPicPr>
            <a:picLocks noChangeAspect="1" noChangeArrowheads="1"/>
          </p:cNvPicPr>
          <p:nvPr/>
        </p:nvPicPr>
        <p:blipFill>
          <a:blip r:embed="rId2"/>
          <a:srcRect b="6249"/>
          <a:stretch>
            <a:fillRect/>
          </a:stretch>
        </p:blipFill>
        <p:spPr bwMode="auto">
          <a:xfrm>
            <a:off x="6858016" y="1000108"/>
            <a:ext cx="2041071" cy="17859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7686700" cy="1066800"/>
          </a:xfrm>
        </p:spPr>
        <p:txBody>
          <a:bodyPr>
            <a:normAutofit fontScale="90000"/>
          </a:bodyPr>
          <a:lstStyle/>
          <a:p>
            <a:r>
              <a:rPr lang="el-GR" dirty="0" smtClean="0"/>
              <a:t>Τα νοσήματα της αφθονίας ή του πλούτου, νοσήματα πολιτισμού</a:t>
            </a:r>
            <a:endParaRPr lang="el-GR" dirty="0"/>
          </a:p>
        </p:txBody>
      </p:sp>
      <p:sp>
        <p:nvSpPr>
          <p:cNvPr id="3" name="2 - Θέση περιεχομένου"/>
          <p:cNvSpPr>
            <a:spLocks noGrp="1"/>
          </p:cNvSpPr>
          <p:nvPr>
            <p:ph idx="1"/>
          </p:nvPr>
        </p:nvSpPr>
        <p:spPr>
          <a:xfrm>
            <a:off x="457200" y="2786058"/>
            <a:ext cx="8229600" cy="3788478"/>
          </a:xfrm>
        </p:spPr>
        <p:txBody>
          <a:bodyPr/>
          <a:lstStyle/>
          <a:p>
            <a:r>
              <a:rPr lang="el-GR" dirty="0" smtClean="0"/>
              <a:t>τα καρδιαγγειακά νοσήματα, </a:t>
            </a:r>
          </a:p>
          <a:p>
            <a:r>
              <a:rPr lang="el-GR" dirty="0" smtClean="0"/>
              <a:t>ο καρκίνος, </a:t>
            </a:r>
          </a:p>
          <a:p>
            <a:r>
              <a:rPr lang="el-GR" dirty="0" smtClean="0"/>
              <a:t>τα ατυχήματα </a:t>
            </a:r>
          </a:p>
          <a:p>
            <a:pPr>
              <a:buNone/>
            </a:pPr>
            <a:r>
              <a:rPr lang="el-GR" dirty="0" smtClean="0"/>
              <a:t>    αποτελούν τις τρεις πρώτες αιτίες θανάτου. Ακολουθούν:</a:t>
            </a:r>
          </a:p>
          <a:p>
            <a:r>
              <a:rPr lang="el-GR" dirty="0" smtClean="0"/>
              <a:t> οι ψυχικές διαταραχές, </a:t>
            </a:r>
          </a:p>
          <a:p>
            <a:r>
              <a:rPr lang="el-GR" dirty="0" smtClean="0"/>
              <a:t>ο σακχαρώδης διαβήτης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928670"/>
            <a:ext cx="5214974" cy="1066800"/>
          </a:xfrm>
        </p:spPr>
        <p:txBody>
          <a:bodyPr>
            <a:normAutofit fontScale="90000"/>
          </a:bodyPr>
          <a:lstStyle/>
          <a:p>
            <a:r>
              <a:rPr lang="el-GR" dirty="0" smtClean="0"/>
              <a:t>Αιτιολογικοί παράγοντες ανάπτυξης συγχρόνων νοσημάτων</a:t>
            </a:r>
            <a:endParaRPr lang="el-GR" dirty="0"/>
          </a:p>
        </p:txBody>
      </p:sp>
      <p:sp>
        <p:nvSpPr>
          <p:cNvPr id="3" name="2 - Θέση περιεχομένου"/>
          <p:cNvSpPr>
            <a:spLocks noGrp="1"/>
          </p:cNvSpPr>
          <p:nvPr>
            <p:ph idx="1"/>
          </p:nvPr>
        </p:nvSpPr>
        <p:spPr/>
        <p:txBody>
          <a:bodyPr>
            <a:normAutofit/>
          </a:bodyPr>
          <a:lstStyle/>
          <a:p>
            <a:r>
              <a:rPr lang="el-GR" dirty="0" smtClean="0"/>
              <a:t>η καθιστική ζωή</a:t>
            </a:r>
          </a:p>
          <a:p>
            <a:r>
              <a:rPr lang="el-GR" dirty="0" smtClean="0"/>
              <a:t>η ατμοσφαιρική ρύπανση</a:t>
            </a:r>
          </a:p>
          <a:p>
            <a:r>
              <a:rPr lang="el-GR" dirty="0" smtClean="0"/>
              <a:t>ο καταναλωτισμός </a:t>
            </a:r>
          </a:p>
          <a:p>
            <a:r>
              <a:rPr lang="el-GR" dirty="0" smtClean="0"/>
              <a:t>ο αλκοολισμός</a:t>
            </a:r>
          </a:p>
          <a:p>
            <a:r>
              <a:rPr lang="el-GR" dirty="0" smtClean="0"/>
              <a:t>η τοξικομανία </a:t>
            </a:r>
          </a:p>
          <a:p>
            <a:r>
              <a:rPr lang="el-GR" dirty="0" smtClean="0"/>
              <a:t>το κάπνισμα</a:t>
            </a:r>
          </a:p>
          <a:p>
            <a:r>
              <a:rPr lang="el-GR" dirty="0" smtClean="0"/>
              <a:t>το άγχος</a:t>
            </a:r>
          </a:p>
          <a:p>
            <a:r>
              <a:rPr lang="el-GR" dirty="0" smtClean="0"/>
              <a:t>η ανασφάλεια και </a:t>
            </a:r>
          </a:p>
          <a:p>
            <a:r>
              <a:rPr lang="el-GR" dirty="0" smtClean="0"/>
              <a:t>η μοναξιά των μεγαλουπόλεων</a:t>
            </a:r>
            <a:endParaRPr lang="el-GR" dirty="0"/>
          </a:p>
        </p:txBody>
      </p:sp>
      <p:pic>
        <p:nvPicPr>
          <p:cNvPr id="4" name="3 - Εικόνα" descr="Consumi-630x350.jpg"/>
          <p:cNvPicPr>
            <a:picLocks noChangeAspect="1"/>
          </p:cNvPicPr>
          <p:nvPr/>
        </p:nvPicPr>
        <p:blipFill>
          <a:blip r:embed="rId2"/>
          <a:stretch>
            <a:fillRect/>
          </a:stretch>
        </p:blipFill>
        <p:spPr>
          <a:xfrm>
            <a:off x="5715008" y="785794"/>
            <a:ext cx="3257552" cy="1809751"/>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6543692" cy="1066800"/>
          </a:xfrm>
        </p:spPr>
        <p:txBody>
          <a:bodyPr>
            <a:normAutofit fontScale="90000"/>
          </a:bodyPr>
          <a:lstStyle/>
          <a:p>
            <a:pPr lvl="0"/>
            <a:r>
              <a:rPr lang="el-GR" b="1" dirty="0" smtClean="0"/>
              <a:t>ΥΓΙΕΙΝΗ ΚΑΙ ΠΡΟΛΗΠΤΙΚΗ ΙΑΤΡΙΚΗ</a:t>
            </a:r>
            <a:br>
              <a:rPr lang="el-GR" b="1" dirty="0" smtClean="0"/>
            </a:br>
            <a:endParaRPr lang="el-GR" dirty="0"/>
          </a:p>
        </p:txBody>
      </p:sp>
      <p:sp>
        <p:nvSpPr>
          <p:cNvPr id="3" name="2 - Θέση περιεχομένου"/>
          <p:cNvSpPr>
            <a:spLocks noGrp="1"/>
          </p:cNvSpPr>
          <p:nvPr>
            <p:ph idx="1"/>
          </p:nvPr>
        </p:nvSpPr>
        <p:spPr/>
        <p:txBody>
          <a:bodyPr>
            <a:normAutofit/>
          </a:bodyPr>
          <a:lstStyle/>
          <a:p>
            <a:r>
              <a:rPr lang="el-GR" dirty="0" smtClean="0">
                <a:solidFill>
                  <a:srgbClr val="FF0000"/>
                </a:solidFill>
              </a:rPr>
              <a:t>Προληπτική</a:t>
            </a:r>
            <a:r>
              <a:rPr lang="el-GR" dirty="0" smtClean="0"/>
              <a:t> ιατρική και υγιεινή είναι ταυτόσημες έννοιες.</a:t>
            </a:r>
          </a:p>
          <a:p>
            <a:r>
              <a:rPr lang="el-GR" dirty="0" smtClean="0"/>
              <a:t>Η ιατρική με την αυστηρή έννοια του όρου κάνει μόνο </a:t>
            </a:r>
            <a:r>
              <a:rPr lang="el-GR" u="sng" dirty="0" smtClean="0"/>
              <a:t>θεραπεία</a:t>
            </a:r>
            <a:r>
              <a:rPr lang="el-GR" dirty="0" smtClean="0"/>
              <a:t> (ίαση), ενώ η υγιεινή </a:t>
            </a:r>
            <a:r>
              <a:rPr lang="el-GR" u="sng" dirty="0" smtClean="0"/>
              <a:t>πρόληψη.</a:t>
            </a:r>
          </a:p>
          <a:p>
            <a:r>
              <a:rPr lang="el-GR" dirty="0" smtClean="0"/>
              <a:t>Οι Αγγλοσάξονες θεωρούν ότι σκοποί της ιατρικής είναι η πρόληψη και η προαγωγή της υγείας, η θεραπεία και η ανακούφιση του αρρώστου</a:t>
            </a:r>
            <a:endParaRPr lang="el-GR" dirty="0"/>
          </a:p>
        </p:txBody>
      </p:sp>
      <p:pic>
        <p:nvPicPr>
          <p:cNvPr id="4" name="3 - Εικόνα" descr="φίδι.jpg"/>
          <p:cNvPicPr>
            <a:picLocks noChangeAspect="1"/>
          </p:cNvPicPr>
          <p:nvPr/>
        </p:nvPicPr>
        <p:blipFill>
          <a:blip r:embed="rId2"/>
          <a:stretch>
            <a:fillRect/>
          </a:stretch>
        </p:blipFill>
        <p:spPr>
          <a:xfrm>
            <a:off x="7000860" y="571480"/>
            <a:ext cx="2143140" cy="2286016"/>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lvl="0"/>
            <a:r>
              <a:rPr lang="el-GR" b="1" dirty="0" smtClean="0"/>
              <a:t>ΠΡΟΣΤΑΣΙΑ ΤΗΣ ΥΓΕΙΑΣ</a:t>
            </a:r>
            <a:endParaRPr lang="el-GR" b="1" dirty="0"/>
          </a:p>
        </p:txBody>
      </p:sp>
      <p:sp>
        <p:nvSpPr>
          <p:cNvPr id="3" name="2 - Θέση περιεχομένου"/>
          <p:cNvSpPr>
            <a:spLocks noGrp="1"/>
          </p:cNvSpPr>
          <p:nvPr>
            <p:ph idx="1"/>
          </p:nvPr>
        </p:nvSpPr>
        <p:spPr/>
        <p:txBody>
          <a:bodyPr>
            <a:normAutofit lnSpcReduction="10000"/>
          </a:bodyPr>
          <a:lstStyle/>
          <a:p>
            <a:r>
              <a:rPr lang="el-GR" dirty="0" smtClean="0"/>
              <a:t>Έλεγχος των λοιμωδών νοσημάτων</a:t>
            </a:r>
          </a:p>
          <a:p>
            <a:r>
              <a:rPr lang="el-GR" dirty="0" smtClean="0"/>
              <a:t>Αρχαιότητα: Κανόνες υγιεινής: καθαριότητα, σωστή πολεοδομία, υγιεινή κατοικία, υγιεινή διατροφή, ύδρευση και αποχέτευση</a:t>
            </a:r>
          </a:p>
          <a:p>
            <a:pPr>
              <a:buNone/>
            </a:pPr>
            <a:r>
              <a:rPr lang="el-GR" dirty="0" smtClean="0">
                <a:hlinkClick r:id="rId2"/>
              </a:rPr>
              <a:t>	</a:t>
            </a:r>
            <a:r>
              <a:rPr lang="en-US" dirty="0" smtClean="0">
                <a:hlinkClick r:id="rId2"/>
              </a:rPr>
              <a:t>https://www.youtube.com/watch?v=cMQXs0MC9Kc</a:t>
            </a:r>
            <a:endParaRPr lang="el-GR" dirty="0" smtClean="0"/>
          </a:p>
          <a:p>
            <a:r>
              <a:rPr lang="el-GR" dirty="0" smtClean="0"/>
              <a:t>Καραντίνα-Μεσαίωνας</a:t>
            </a:r>
          </a:p>
          <a:p>
            <a:r>
              <a:rPr lang="en-US" dirty="0" smtClean="0">
                <a:hlinkClick r:id="rId3"/>
              </a:rPr>
              <a:t>https://www.youtube.com/watch?v=n7RVWKa6Fjk</a:t>
            </a:r>
            <a:endParaRPr lang="el-GR" dirty="0" smtClean="0"/>
          </a:p>
          <a:p>
            <a:r>
              <a:rPr lang="el-GR" dirty="0" smtClean="0"/>
              <a:t>Σήμερα : συλλογική ανοσία του πληθυσμού</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Προσυμπτωματικός</a:t>
            </a:r>
            <a:r>
              <a:rPr lang="el-GR" dirty="0" smtClean="0"/>
              <a:t> έλεγχος</a:t>
            </a:r>
            <a:endParaRPr lang="el-GR" dirty="0"/>
          </a:p>
        </p:txBody>
      </p:sp>
      <p:sp>
        <p:nvSpPr>
          <p:cNvPr id="3" name="2 - Θέση περιεχομένου"/>
          <p:cNvSpPr>
            <a:spLocks noGrp="1"/>
          </p:cNvSpPr>
          <p:nvPr>
            <p:ph idx="1"/>
          </p:nvPr>
        </p:nvSpPr>
        <p:spPr/>
        <p:txBody>
          <a:bodyPr/>
          <a:lstStyle/>
          <a:p>
            <a:r>
              <a:rPr lang="el-GR" dirty="0" smtClean="0"/>
              <a:t>ατομικό επίπεδο </a:t>
            </a:r>
            <a:r>
              <a:rPr lang="el-GR" b="1" dirty="0" smtClean="0"/>
              <a:t>(</a:t>
            </a:r>
            <a:r>
              <a:rPr lang="en-US" b="1" dirty="0" smtClean="0"/>
              <a:t>check up</a:t>
            </a:r>
            <a:r>
              <a:rPr lang="el-GR" b="1" dirty="0" smtClean="0"/>
              <a:t>)</a:t>
            </a:r>
          </a:p>
          <a:p>
            <a:r>
              <a:rPr lang="el-GR" dirty="0" smtClean="0"/>
              <a:t>ομαδικό επίπεδο </a:t>
            </a:r>
            <a:r>
              <a:rPr lang="el-GR" b="1" dirty="0" smtClean="0"/>
              <a:t>(ανίχνευση- </a:t>
            </a:r>
            <a:r>
              <a:rPr lang="en-US" b="1" dirty="0" smtClean="0"/>
              <a:t>screening</a:t>
            </a:r>
            <a:r>
              <a:rPr lang="el-GR" b="1" dirty="0" smtClean="0"/>
              <a:t>)</a:t>
            </a:r>
            <a:endParaRPr lang="el-GR" dirty="0"/>
          </a:p>
        </p:txBody>
      </p:sp>
      <p:pic>
        <p:nvPicPr>
          <p:cNvPr id="4" name="3 - Εικόνα" descr="scteening.png"/>
          <p:cNvPicPr>
            <a:picLocks noChangeAspect="1"/>
          </p:cNvPicPr>
          <p:nvPr/>
        </p:nvPicPr>
        <p:blipFill>
          <a:blip r:embed="rId2"/>
          <a:stretch>
            <a:fillRect/>
          </a:stretch>
        </p:blipFill>
        <p:spPr>
          <a:xfrm>
            <a:off x="4071934" y="3357562"/>
            <a:ext cx="4714305" cy="3142870"/>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Κεφάλαιο 4</a:t>
            </a:r>
            <a:r>
              <a:rPr lang="el-GR" baseline="30000" dirty="0" smtClean="0"/>
              <a:t>ο</a:t>
            </a:r>
            <a:r>
              <a:rPr lang="el-GR" dirty="0" smtClean="0"/>
              <a:t> </a:t>
            </a:r>
            <a:endParaRPr lang="el-GR" dirty="0"/>
          </a:p>
        </p:txBody>
      </p:sp>
      <p:sp>
        <p:nvSpPr>
          <p:cNvPr id="3" name="2 - Υπότιτλος"/>
          <p:cNvSpPr>
            <a:spLocks noGrp="1"/>
          </p:cNvSpPr>
          <p:nvPr>
            <p:ph type="subTitle" idx="1"/>
          </p:nvPr>
        </p:nvSpPr>
        <p:spPr/>
        <p:txBody>
          <a:bodyPr/>
          <a:lstStyle/>
          <a:p>
            <a:r>
              <a:rPr lang="el-GR" dirty="0" smtClean="0"/>
              <a:t>ΕΠΙΔΗΜΙΟΛΟΓΙΑ-ΝΟΣΗΜΑΤΑ</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Γενικά</a:t>
            </a:r>
            <a:endParaRPr lang="el-GR" dirty="0"/>
          </a:p>
        </p:txBody>
      </p:sp>
      <p:sp>
        <p:nvSpPr>
          <p:cNvPr id="3" name="2 - Θέση περιεχομένου"/>
          <p:cNvSpPr>
            <a:spLocks noGrp="1"/>
          </p:cNvSpPr>
          <p:nvPr>
            <p:ph idx="1"/>
          </p:nvPr>
        </p:nvSpPr>
        <p:spPr/>
        <p:txBody>
          <a:bodyPr/>
          <a:lstStyle/>
          <a:p>
            <a:pPr>
              <a:buNone/>
            </a:pPr>
            <a:r>
              <a:rPr lang="el-GR" b="1" dirty="0" smtClean="0"/>
              <a:t>Επιδημιολογία</a:t>
            </a:r>
          </a:p>
          <a:p>
            <a:r>
              <a:rPr lang="el-GR" dirty="0" smtClean="0"/>
              <a:t>είναι η επιστήμη, που μελετά τα αίτια και την συχνότητα όλων των νοσημάτων, ερευνά τα ιδιαίτερα χαρακτηριστικά που διαμορφώνουν την κατανομή τους και υποδεικνύει μέτρα πρόληψης.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Βασικοί ορισμοί</a:t>
            </a:r>
            <a:endParaRPr lang="el-GR" dirty="0"/>
          </a:p>
        </p:txBody>
      </p:sp>
      <p:sp>
        <p:nvSpPr>
          <p:cNvPr id="3" name="2 - Θέση περιεχομένου"/>
          <p:cNvSpPr>
            <a:spLocks noGrp="1"/>
          </p:cNvSpPr>
          <p:nvPr>
            <p:ph idx="1"/>
          </p:nvPr>
        </p:nvSpPr>
        <p:spPr/>
        <p:txBody>
          <a:bodyPr/>
          <a:lstStyle/>
          <a:p>
            <a:pPr>
              <a:buNone/>
            </a:pPr>
            <a:r>
              <a:rPr lang="el-GR" b="1" dirty="0" smtClean="0"/>
              <a:t>Επιδημία </a:t>
            </a:r>
          </a:p>
          <a:p>
            <a:r>
              <a:rPr lang="el-GR" dirty="0" smtClean="0"/>
              <a:t>είναι η αυξημένη συχνότητα μιας νόσου (λοιμώδους κατά κανόνα) σε σχετικά μικρό χρονικό διάστημα σ’ ένα συγκεκριμένο πληθυσμό, που ξεκινώντας από μια κοινότητα ή πόλη μπορεί να επεκταθεί σ’ ολόκληρη τη χώρα.</a:t>
            </a:r>
          </a:p>
          <a:p>
            <a:pPr>
              <a:buNone/>
            </a:pPr>
            <a:r>
              <a:rPr lang="el-GR" b="1" dirty="0" smtClean="0"/>
              <a:t>Επιδημική έκρηξη </a:t>
            </a:r>
          </a:p>
          <a:p>
            <a:r>
              <a:rPr lang="el-GR" dirty="0" smtClean="0"/>
              <a:t>είναι η ξαφνική εμφάνιση επιδημίας σε μικρό χρονικό διάστημα (π.χ. τροφική δηλητηρίαση).</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Βασικοί ορισμοί</a:t>
            </a:r>
            <a:endParaRPr lang="el-GR" dirty="0"/>
          </a:p>
        </p:txBody>
      </p:sp>
      <p:sp>
        <p:nvSpPr>
          <p:cNvPr id="3" name="2 - Θέση περιεχομένου"/>
          <p:cNvSpPr>
            <a:spLocks noGrp="1"/>
          </p:cNvSpPr>
          <p:nvPr>
            <p:ph idx="1"/>
          </p:nvPr>
        </p:nvSpPr>
        <p:spPr/>
        <p:txBody>
          <a:bodyPr/>
          <a:lstStyle/>
          <a:p>
            <a:pPr>
              <a:buNone/>
            </a:pPr>
            <a:r>
              <a:rPr lang="el-GR" b="1" dirty="0" smtClean="0"/>
              <a:t>Πανδημία </a:t>
            </a:r>
          </a:p>
          <a:p>
            <a:r>
              <a:rPr lang="el-GR" dirty="0" smtClean="0"/>
              <a:t>είναι η εξάπλωση μιας επιδημίας σ’ άλλες χώρες και πολλές φορές καταλαμβάνει και ολόκληρες Ηπείρους. (Τέτοια μορφή είχε λάβει η Ασιατική γρίπη το 1972-1973.)</a:t>
            </a:r>
          </a:p>
          <a:p>
            <a:r>
              <a:rPr lang="el-GR" dirty="0" smtClean="0">
                <a:hlinkClick r:id="rId2"/>
              </a:rPr>
              <a:t>Πανδημία </a:t>
            </a:r>
            <a:r>
              <a:rPr lang="en-US" dirty="0" smtClean="0">
                <a:hlinkClick r:id="rId2"/>
              </a:rPr>
              <a:t>Covid19</a:t>
            </a:r>
            <a:r>
              <a:rPr lang="el-GR" dirty="0" smtClean="0"/>
              <a:t>*</a:t>
            </a:r>
          </a:p>
          <a:p>
            <a:endParaRPr lang="el-GR" dirty="0" smtClean="0"/>
          </a:p>
          <a:p>
            <a:endParaRPr lang="el-GR" dirty="0" smtClean="0"/>
          </a:p>
          <a:p>
            <a:pPr>
              <a:buNone/>
            </a:pPr>
            <a:r>
              <a:rPr lang="el-GR" sz="1200" dirty="0" smtClean="0"/>
              <a:t>*</a:t>
            </a:r>
            <a:r>
              <a:rPr lang="en-US" sz="1200" dirty="0" smtClean="0"/>
              <a:t> https://www.healthmap.org/covid-19/</a:t>
            </a:r>
            <a:endParaRPr lang="el-GR" sz="1200"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ΟΡΙΣΜΟΣ ΥΓΙΕΙΝΗΣ - ΑΡΧΕΣ - ΣΚΟΠΟΙ - ΕΝΝΟΙΑ ΤΗΣ ΥΓΕΙΑΣ</a:t>
            </a:r>
            <a:endParaRPr lang="el-GR" b="1" dirty="0"/>
          </a:p>
        </p:txBody>
      </p:sp>
      <p:sp>
        <p:nvSpPr>
          <p:cNvPr id="3" name="2 - Θέση περιεχομένου"/>
          <p:cNvSpPr>
            <a:spLocks noGrp="1"/>
          </p:cNvSpPr>
          <p:nvPr>
            <p:ph idx="1"/>
          </p:nvPr>
        </p:nvSpPr>
        <p:spPr>
          <a:xfrm>
            <a:off x="457200" y="2928934"/>
            <a:ext cx="8229600" cy="3645602"/>
          </a:xfrm>
        </p:spPr>
        <p:txBody>
          <a:bodyPr>
            <a:normAutofit fontScale="85000" lnSpcReduction="20000"/>
          </a:bodyPr>
          <a:lstStyle/>
          <a:p>
            <a:pPr>
              <a:buNone/>
            </a:pPr>
            <a:r>
              <a:rPr lang="el-GR" dirty="0" smtClean="0"/>
              <a:t>	Βασικοί ορισμοί:</a:t>
            </a:r>
          </a:p>
          <a:p>
            <a:r>
              <a:rPr lang="el-GR" b="1" dirty="0" smtClean="0"/>
              <a:t>Υγιεινή </a:t>
            </a:r>
          </a:p>
          <a:p>
            <a:pPr>
              <a:buNone/>
            </a:pPr>
            <a:r>
              <a:rPr lang="el-GR" dirty="0" smtClean="0"/>
              <a:t>	είναι ο κλάδος της Ιατρικής Επιστήμης που μελετά τους παράγοντες, οι οποίοι επιδρούν στην υγεία του ανθρώπου, με σκοπό την πρόληψη, διατήρηση και προαγωγή της.</a:t>
            </a:r>
          </a:p>
          <a:p>
            <a:r>
              <a:rPr lang="el-GR" b="1" dirty="0" smtClean="0"/>
              <a:t>Υγεία</a:t>
            </a:r>
            <a:r>
              <a:rPr lang="el-GR" dirty="0" smtClean="0"/>
              <a:t> (</a:t>
            </a:r>
            <a:r>
              <a:rPr lang="el-GR" dirty="0" smtClean="0">
                <a:hlinkClick r:id="rId2"/>
              </a:rPr>
              <a:t>ΠΟΥ</a:t>
            </a:r>
            <a:r>
              <a:rPr lang="el-GR" dirty="0" smtClean="0"/>
              <a:t>)*</a:t>
            </a:r>
          </a:p>
          <a:p>
            <a:pPr>
              <a:buNone/>
            </a:pPr>
            <a:r>
              <a:rPr lang="el-GR" dirty="0" smtClean="0"/>
              <a:t>	 κατά τον Παγκόσμιο Οργανισμό Υγείας (Π.Ο.Υ.), είναι η κατάσταση της πλήρους σωματικής, ψυχικής και κοινωνικής ευεξίας του ανθρώπου και όχι μόνο η απουσία νόσου ή αναπηρίας.</a:t>
            </a:r>
          </a:p>
          <a:p>
            <a:pPr>
              <a:buNone/>
            </a:pPr>
            <a:r>
              <a:rPr lang="el-GR" dirty="0" smtClean="0"/>
              <a:t>*</a:t>
            </a:r>
            <a:r>
              <a:rPr lang="en-US" sz="1400" dirty="0" smtClean="0"/>
              <a:t>https://www.who.int/</a:t>
            </a:r>
            <a:endParaRPr lang="el-GR" sz="1400" dirty="0" smtClean="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Βασικοί ορισμοί</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b="1" dirty="0" smtClean="0"/>
              <a:t>Επίπτωση </a:t>
            </a:r>
          </a:p>
          <a:p>
            <a:r>
              <a:rPr lang="el-GR" dirty="0" smtClean="0"/>
              <a:t>είναι ο αριθμός των νέων κρουσμάτων της νόσου που εμφανίζονται κατά τη διάρκεια ενός συγκεκριμένου χρονικού διαστήματος</a:t>
            </a:r>
          </a:p>
          <a:p>
            <a:pPr>
              <a:buNone/>
            </a:pPr>
            <a:r>
              <a:rPr lang="el-GR" b="1" dirty="0" err="1" smtClean="0"/>
              <a:t>Επιπολασμός</a:t>
            </a:r>
            <a:r>
              <a:rPr lang="el-GR" b="1" dirty="0" smtClean="0"/>
              <a:t> </a:t>
            </a:r>
          </a:p>
          <a:p>
            <a:pPr>
              <a:buNone/>
            </a:pPr>
            <a:r>
              <a:rPr lang="el-GR" dirty="0" smtClean="0"/>
              <a:t>είναι το σύνολο των κρουσμάτων σε μία δεδομένη χρονική στιγμή. Είναι σαν να φωτογραφίζουμε τον πληθυσμό και βλέπουμε ποιο είναι το σύνολο των κρουσμάτων, παλαιών και νέων.</a:t>
            </a:r>
          </a:p>
          <a:p>
            <a:pPr>
              <a:buNone/>
            </a:pPr>
            <a:r>
              <a:rPr lang="en-US" dirty="0" smtClean="0">
                <a:hlinkClick r:id="rId2"/>
              </a:rPr>
              <a:t>https://www.youtube.com/watch?v=IlsYd_AHiEI</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Επιπολασμός</a:t>
            </a:r>
            <a:r>
              <a:rPr lang="el-GR" dirty="0" smtClean="0"/>
              <a:t>-Επίπτωση</a:t>
            </a:r>
            <a:endParaRPr lang="el-GR" dirty="0"/>
          </a:p>
        </p:txBody>
      </p:sp>
      <p:pic>
        <p:nvPicPr>
          <p:cNvPr id="4" name="3 - Θέση περιεχομένου" descr="Επιπολασμός.PNG"/>
          <p:cNvPicPr>
            <a:picLocks noGrp="1" noChangeAspect="1"/>
          </p:cNvPicPr>
          <p:nvPr>
            <p:ph idx="1"/>
          </p:nvPr>
        </p:nvPicPr>
        <p:blipFill>
          <a:blip r:embed="rId2"/>
          <a:stretch>
            <a:fillRect/>
          </a:stretch>
        </p:blipFill>
        <p:spPr>
          <a:xfrm>
            <a:off x="3428992" y="2357430"/>
            <a:ext cx="2714644" cy="2055009"/>
          </a:xfrm>
        </p:spPr>
      </p:pic>
      <p:pic>
        <p:nvPicPr>
          <p:cNvPr id="5" name="4 - Εικόνα" descr="επίπτωση.PNG"/>
          <p:cNvPicPr>
            <a:picLocks noChangeAspect="1"/>
          </p:cNvPicPr>
          <p:nvPr/>
        </p:nvPicPr>
        <p:blipFill>
          <a:blip r:embed="rId3"/>
          <a:stretch>
            <a:fillRect/>
          </a:stretch>
        </p:blipFill>
        <p:spPr>
          <a:xfrm>
            <a:off x="3525984" y="4286256"/>
            <a:ext cx="2524604" cy="1857388"/>
          </a:xfrm>
          <a:prstGeom prst="rect">
            <a:avLst/>
          </a:prstGeom>
        </p:spPr>
      </p:pic>
      <p:pic>
        <p:nvPicPr>
          <p:cNvPr id="6" name="5 - Εικόνα" descr="Μπλε.PNG"/>
          <p:cNvPicPr>
            <a:picLocks noChangeAspect="1"/>
          </p:cNvPicPr>
          <p:nvPr/>
        </p:nvPicPr>
        <p:blipFill>
          <a:blip r:embed="rId4"/>
          <a:stretch>
            <a:fillRect/>
          </a:stretch>
        </p:blipFill>
        <p:spPr>
          <a:xfrm>
            <a:off x="428596" y="2643182"/>
            <a:ext cx="357190" cy="727138"/>
          </a:xfrm>
          <a:prstGeom prst="rect">
            <a:avLst/>
          </a:prstGeom>
        </p:spPr>
      </p:pic>
      <p:pic>
        <p:nvPicPr>
          <p:cNvPr id="7" name="6 - Εικόνα" descr="Μαύρο.PNG"/>
          <p:cNvPicPr>
            <a:picLocks noChangeAspect="1"/>
          </p:cNvPicPr>
          <p:nvPr/>
        </p:nvPicPr>
        <p:blipFill>
          <a:blip r:embed="rId5"/>
          <a:stretch>
            <a:fillRect/>
          </a:stretch>
        </p:blipFill>
        <p:spPr>
          <a:xfrm>
            <a:off x="428596" y="3500438"/>
            <a:ext cx="357190" cy="739894"/>
          </a:xfrm>
          <a:prstGeom prst="rect">
            <a:avLst/>
          </a:prstGeom>
        </p:spPr>
      </p:pic>
      <p:pic>
        <p:nvPicPr>
          <p:cNvPr id="8" name="7 - Εικόνα" descr="Κόκκινο.PNG"/>
          <p:cNvPicPr>
            <a:picLocks noChangeAspect="1"/>
          </p:cNvPicPr>
          <p:nvPr/>
        </p:nvPicPr>
        <p:blipFill>
          <a:blip r:embed="rId6"/>
          <a:stretch>
            <a:fillRect/>
          </a:stretch>
        </p:blipFill>
        <p:spPr>
          <a:xfrm>
            <a:off x="428596" y="4357694"/>
            <a:ext cx="357190" cy="726286"/>
          </a:xfrm>
          <a:prstGeom prst="rect">
            <a:avLst/>
          </a:prstGeom>
        </p:spPr>
      </p:pic>
      <p:sp>
        <p:nvSpPr>
          <p:cNvPr id="9" name="8 - TextBox"/>
          <p:cNvSpPr txBox="1"/>
          <p:nvPr/>
        </p:nvSpPr>
        <p:spPr>
          <a:xfrm>
            <a:off x="928662" y="2857496"/>
            <a:ext cx="2071702" cy="369332"/>
          </a:xfrm>
          <a:prstGeom prst="rect">
            <a:avLst/>
          </a:prstGeom>
          <a:noFill/>
        </p:spPr>
        <p:txBody>
          <a:bodyPr wrap="square" rtlCol="0">
            <a:spAutoFit/>
          </a:bodyPr>
          <a:lstStyle/>
          <a:p>
            <a:r>
              <a:rPr lang="el-GR" dirty="0" smtClean="0"/>
              <a:t>Υγιής</a:t>
            </a:r>
            <a:endParaRPr lang="el-GR" dirty="0"/>
          </a:p>
        </p:txBody>
      </p:sp>
      <p:sp>
        <p:nvSpPr>
          <p:cNvPr id="10" name="9 - TextBox"/>
          <p:cNvSpPr txBox="1"/>
          <p:nvPr/>
        </p:nvSpPr>
        <p:spPr>
          <a:xfrm>
            <a:off x="928662" y="3571876"/>
            <a:ext cx="1428760" cy="646331"/>
          </a:xfrm>
          <a:prstGeom prst="rect">
            <a:avLst/>
          </a:prstGeom>
          <a:noFill/>
        </p:spPr>
        <p:txBody>
          <a:bodyPr wrap="square" rtlCol="0">
            <a:spAutoFit/>
          </a:bodyPr>
          <a:lstStyle/>
          <a:p>
            <a:r>
              <a:rPr lang="el-GR" dirty="0" smtClean="0"/>
              <a:t>Παλαιό κρούσμα</a:t>
            </a:r>
            <a:endParaRPr lang="el-GR" dirty="0"/>
          </a:p>
        </p:txBody>
      </p:sp>
      <p:sp>
        <p:nvSpPr>
          <p:cNvPr id="11" name="10 - TextBox"/>
          <p:cNvSpPr txBox="1"/>
          <p:nvPr/>
        </p:nvSpPr>
        <p:spPr>
          <a:xfrm>
            <a:off x="1000100" y="4500570"/>
            <a:ext cx="1143008" cy="646331"/>
          </a:xfrm>
          <a:prstGeom prst="rect">
            <a:avLst/>
          </a:prstGeom>
          <a:noFill/>
        </p:spPr>
        <p:txBody>
          <a:bodyPr wrap="square" rtlCol="0">
            <a:spAutoFit/>
          </a:bodyPr>
          <a:lstStyle/>
          <a:p>
            <a:r>
              <a:rPr lang="el-GR" dirty="0" smtClean="0"/>
              <a:t>Νέο κρούσμα</a:t>
            </a:r>
            <a:endParaRPr lang="el-GR" dirty="0"/>
          </a:p>
        </p:txBody>
      </p:sp>
      <p:sp>
        <p:nvSpPr>
          <p:cNvPr id="12" name="11 - Κουλούρα"/>
          <p:cNvSpPr/>
          <p:nvPr/>
        </p:nvSpPr>
        <p:spPr>
          <a:xfrm>
            <a:off x="3500430" y="2357430"/>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12 - Κουλούρα"/>
          <p:cNvSpPr/>
          <p:nvPr/>
        </p:nvSpPr>
        <p:spPr>
          <a:xfrm>
            <a:off x="3929058" y="2357430"/>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4" name="13 - Κουλούρα"/>
          <p:cNvSpPr/>
          <p:nvPr/>
        </p:nvSpPr>
        <p:spPr>
          <a:xfrm>
            <a:off x="4357686" y="2357430"/>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5" name="14 - Κουλούρα"/>
          <p:cNvSpPr/>
          <p:nvPr/>
        </p:nvSpPr>
        <p:spPr>
          <a:xfrm>
            <a:off x="4786314" y="2357430"/>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6" name="15 - Κουλούρα"/>
          <p:cNvSpPr/>
          <p:nvPr/>
        </p:nvSpPr>
        <p:spPr>
          <a:xfrm>
            <a:off x="5214942" y="2357430"/>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7" name="16 - Κουλούρα"/>
          <p:cNvSpPr/>
          <p:nvPr/>
        </p:nvSpPr>
        <p:spPr>
          <a:xfrm>
            <a:off x="3500430" y="3214686"/>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8" name="17 - Κουλούρα"/>
          <p:cNvSpPr/>
          <p:nvPr/>
        </p:nvSpPr>
        <p:spPr>
          <a:xfrm>
            <a:off x="3500430" y="4214818"/>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pic>
        <p:nvPicPr>
          <p:cNvPr id="21" name="20 - Εικόνα" descr="Κόκκινο.PNG"/>
          <p:cNvPicPr>
            <a:picLocks noChangeAspect="1"/>
          </p:cNvPicPr>
          <p:nvPr/>
        </p:nvPicPr>
        <p:blipFill>
          <a:blip r:embed="rId6"/>
          <a:stretch>
            <a:fillRect/>
          </a:stretch>
        </p:blipFill>
        <p:spPr>
          <a:xfrm>
            <a:off x="4929190" y="4357694"/>
            <a:ext cx="426324" cy="866858"/>
          </a:xfrm>
          <a:prstGeom prst="rect">
            <a:avLst/>
          </a:prstGeom>
        </p:spPr>
      </p:pic>
      <p:pic>
        <p:nvPicPr>
          <p:cNvPr id="22" name="21 - Εικόνα" descr="Κόκκινο.PNG"/>
          <p:cNvPicPr>
            <a:picLocks noChangeAspect="1"/>
          </p:cNvPicPr>
          <p:nvPr/>
        </p:nvPicPr>
        <p:blipFill>
          <a:blip r:embed="rId6"/>
          <a:stretch>
            <a:fillRect/>
          </a:stretch>
        </p:blipFill>
        <p:spPr>
          <a:xfrm>
            <a:off x="4500562" y="5214950"/>
            <a:ext cx="426324" cy="866858"/>
          </a:xfrm>
          <a:prstGeom prst="rect">
            <a:avLst/>
          </a:prstGeom>
        </p:spPr>
      </p:pic>
      <p:sp>
        <p:nvSpPr>
          <p:cNvPr id="25" name="24 - Κουλούρα"/>
          <p:cNvSpPr/>
          <p:nvPr/>
        </p:nvSpPr>
        <p:spPr>
          <a:xfrm>
            <a:off x="4286248" y="5000636"/>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6" name="25 - Κουλούρα"/>
          <p:cNvSpPr/>
          <p:nvPr/>
        </p:nvSpPr>
        <p:spPr>
          <a:xfrm>
            <a:off x="4786314" y="4286256"/>
            <a:ext cx="714380" cy="1143008"/>
          </a:xfrm>
          <a:prstGeom prst="donut">
            <a:avLst>
              <a:gd name="adj" fmla="val 37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9" name="28 - TextBox"/>
          <p:cNvSpPr txBox="1"/>
          <p:nvPr/>
        </p:nvSpPr>
        <p:spPr>
          <a:xfrm>
            <a:off x="6357950" y="2571744"/>
            <a:ext cx="2214578" cy="646331"/>
          </a:xfrm>
          <a:prstGeom prst="rect">
            <a:avLst/>
          </a:prstGeom>
          <a:noFill/>
        </p:spPr>
        <p:txBody>
          <a:bodyPr wrap="square" rtlCol="0">
            <a:spAutoFit/>
          </a:bodyPr>
          <a:lstStyle/>
          <a:p>
            <a:r>
              <a:rPr lang="el-GR" dirty="0" err="1" smtClean="0"/>
              <a:t>Επιπολασμός</a:t>
            </a:r>
            <a:r>
              <a:rPr lang="el-GR" dirty="0" smtClean="0"/>
              <a:t>: 7</a:t>
            </a:r>
          </a:p>
          <a:p>
            <a:r>
              <a:rPr lang="el-GR" dirty="0" smtClean="0"/>
              <a:t>Επίπτωση: 1</a:t>
            </a:r>
            <a:endParaRPr lang="el-GR" dirty="0"/>
          </a:p>
        </p:txBody>
      </p:sp>
      <p:sp>
        <p:nvSpPr>
          <p:cNvPr id="30" name="29 - TextBox"/>
          <p:cNvSpPr txBox="1"/>
          <p:nvPr/>
        </p:nvSpPr>
        <p:spPr>
          <a:xfrm>
            <a:off x="6357950" y="2571744"/>
            <a:ext cx="2214578" cy="646331"/>
          </a:xfrm>
          <a:prstGeom prst="rect">
            <a:avLst/>
          </a:prstGeom>
          <a:noFill/>
        </p:spPr>
        <p:txBody>
          <a:bodyPr wrap="square" rtlCol="0">
            <a:spAutoFit/>
          </a:bodyPr>
          <a:lstStyle/>
          <a:p>
            <a:r>
              <a:rPr lang="el-GR" dirty="0" err="1" smtClean="0"/>
              <a:t>Επιπολασμός</a:t>
            </a:r>
            <a:r>
              <a:rPr lang="el-GR" dirty="0" smtClean="0"/>
              <a:t>: 9</a:t>
            </a:r>
          </a:p>
          <a:p>
            <a:r>
              <a:rPr lang="el-GR" dirty="0" smtClean="0"/>
              <a:t>Επίπτωση: 3</a:t>
            </a:r>
            <a:endParaRPr lang="el-GR" dirty="0"/>
          </a:p>
        </p:txBody>
      </p:sp>
      <p:sp>
        <p:nvSpPr>
          <p:cNvPr id="24" name="2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29"/>
                                        </p:tgtEl>
                                        <p:attrNameLst>
                                          <p:attrName>ppt_x</p:attrName>
                                        </p:attrNameLst>
                                      </p:cBhvr>
                                      <p:tavLst>
                                        <p:tav tm="0">
                                          <p:val>
                                            <p:strVal val="ppt_x"/>
                                          </p:val>
                                        </p:tav>
                                        <p:tav tm="100000">
                                          <p:val>
                                            <p:strVal val="ppt_x"/>
                                          </p:val>
                                        </p:tav>
                                      </p:tavLst>
                                    </p:anim>
                                    <p:anim calcmode="lin" valueType="num">
                                      <p:cBhvr additive="base">
                                        <p:cTn id="73" dur="500"/>
                                        <p:tgtEl>
                                          <p:spTgt spid="29"/>
                                        </p:tgtEl>
                                        <p:attrNameLst>
                                          <p:attrName>ppt_y</p:attrName>
                                        </p:attrNameLst>
                                      </p:cBhvr>
                                      <p:tavLst>
                                        <p:tav tm="0">
                                          <p:val>
                                            <p:strVal val="ppt_y"/>
                                          </p:val>
                                        </p:tav>
                                        <p:tav tm="100000">
                                          <p:val>
                                            <p:strVal val="1+ppt_h/2"/>
                                          </p:val>
                                        </p:tav>
                                      </p:tavLst>
                                    </p:anim>
                                    <p:set>
                                      <p:cBhvr>
                                        <p:cTn id="74" dur="1" fill="hold">
                                          <p:stCondLst>
                                            <p:cond delay="499"/>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3" presetClass="exit" presetSubtype="10" fill="hold" grpId="1" nodeType="withEffect">
                                  <p:stCondLst>
                                    <p:cond delay="0"/>
                                  </p:stCondLst>
                                  <p:childTnLst>
                                    <p:animEffect transition="out" filter="blinds(horizontal)">
                                      <p:cBhvr>
                                        <p:cTn id="81" dur="500"/>
                                        <p:tgtEl>
                                          <p:spTgt spid="13"/>
                                        </p:tgtEl>
                                      </p:cBhvr>
                                    </p:animEffect>
                                    <p:set>
                                      <p:cBhvr>
                                        <p:cTn id="82" dur="1" fill="hold">
                                          <p:stCondLst>
                                            <p:cond delay="499"/>
                                          </p:stCondLst>
                                        </p:cTn>
                                        <p:tgtEl>
                                          <p:spTgt spid="13"/>
                                        </p:tgtEl>
                                        <p:attrNameLst>
                                          <p:attrName>style.visibility</p:attrName>
                                        </p:attrNameLst>
                                      </p:cBhvr>
                                      <p:to>
                                        <p:strVal val="hidden"/>
                                      </p:to>
                                    </p:set>
                                  </p:childTnLst>
                                </p:cTn>
                              </p:par>
                              <p:par>
                                <p:cTn id="83" presetID="3" presetClass="exit" presetSubtype="10" fill="hold" grpId="1" nodeType="withEffect">
                                  <p:stCondLst>
                                    <p:cond delay="0"/>
                                  </p:stCondLst>
                                  <p:childTnLst>
                                    <p:animEffect transition="out" filter="blinds(horizontal)">
                                      <p:cBhvr>
                                        <p:cTn id="84" dur="500"/>
                                        <p:tgtEl>
                                          <p:spTgt spid="14"/>
                                        </p:tgtEl>
                                      </p:cBhvr>
                                    </p:animEffect>
                                    <p:set>
                                      <p:cBhvr>
                                        <p:cTn id="85" dur="1" fill="hold">
                                          <p:stCondLst>
                                            <p:cond delay="499"/>
                                          </p:stCondLst>
                                        </p:cTn>
                                        <p:tgtEl>
                                          <p:spTgt spid="14"/>
                                        </p:tgtEl>
                                        <p:attrNameLst>
                                          <p:attrName>style.visibility</p:attrName>
                                        </p:attrNameLst>
                                      </p:cBhvr>
                                      <p:to>
                                        <p:strVal val="hidden"/>
                                      </p:to>
                                    </p:set>
                                  </p:childTnLst>
                                </p:cTn>
                              </p:par>
                              <p:par>
                                <p:cTn id="86" presetID="3" presetClass="exit" presetSubtype="10" fill="hold" grpId="1" nodeType="withEffect">
                                  <p:stCondLst>
                                    <p:cond delay="0"/>
                                  </p:stCondLst>
                                  <p:childTnLst>
                                    <p:animEffect transition="out" filter="blinds(horizontal)">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par>
                                <p:cTn id="89" presetID="3" presetClass="exit" presetSubtype="10" fill="hold" grpId="1" nodeType="withEffect">
                                  <p:stCondLst>
                                    <p:cond delay="0"/>
                                  </p:stCondLst>
                                  <p:childTnLst>
                                    <p:animEffect transition="out" filter="blinds(horizontal)">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8"/>
                                        </p:tgtEl>
                                      </p:cBhvr>
                                    </p:animEffect>
                                    <p:set>
                                      <p:cBhvr>
                                        <p:cTn id="97" dur="1" fill="hold">
                                          <p:stCondLst>
                                            <p:cond delay="499"/>
                                          </p:stCondLst>
                                        </p:cTn>
                                        <p:tgtEl>
                                          <p:spTgt spid="1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linds(horizontal)">
                                      <p:cBhvr>
                                        <p:cTn id="102" dur="500"/>
                                        <p:tgtEl>
                                          <p:spTgt spid="22"/>
                                        </p:tgtEl>
                                      </p:cBhvr>
                                    </p:animEffect>
                                  </p:childTnLst>
                                </p:cTn>
                              </p:par>
                              <p:par>
                                <p:cTn id="103" presetID="3" presetClass="entr" presetSubtype="10" fill="hold"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linds(horizontal)">
                                      <p:cBhvr>
                                        <p:cTn id="105" dur="500"/>
                                        <p:tgtEl>
                                          <p:spTgt spid="21"/>
                                        </p:tgtEl>
                                      </p:cBhvr>
                                    </p:animEffect>
                                  </p:childTnLst>
                                </p:cTn>
                              </p:par>
                              <p:par>
                                <p:cTn id="106" presetID="2" presetClass="entr" presetSubtype="4"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additive="base">
                                        <p:cTn id="108" dur="500" fill="hold"/>
                                        <p:tgtEl>
                                          <p:spTgt spid="25"/>
                                        </p:tgtEl>
                                        <p:attrNameLst>
                                          <p:attrName>ppt_x</p:attrName>
                                        </p:attrNameLst>
                                      </p:cBhvr>
                                      <p:tavLst>
                                        <p:tav tm="0">
                                          <p:val>
                                            <p:strVal val="#ppt_x"/>
                                          </p:val>
                                        </p:tav>
                                        <p:tav tm="100000">
                                          <p:val>
                                            <p:strVal val="#ppt_x"/>
                                          </p:val>
                                        </p:tav>
                                      </p:tavLst>
                                    </p:anim>
                                    <p:anim calcmode="lin" valueType="num">
                                      <p:cBhvr additive="base">
                                        <p:cTn id="109" dur="500" fill="hold"/>
                                        <p:tgtEl>
                                          <p:spTgt spid="25"/>
                                        </p:tgtEl>
                                        <p:attrNameLst>
                                          <p:attrName>ppt_y</p:attrName>
                                        </p:attrNameLst>
                                      </p:cBhvr>
                                      <p:tavLst>
                                        <p:tav tm="0">
                                          <p:val>
                                            <p:strVal val="1+#ppt_h/2"/>
                                          </p:val>
                                        </p:tav>
                                        <p:tav tm="100000">
                                          <p:val>
                                            <p:strVal val="#ppt_y"/>
                                          </p:val>
                                        </p:tav>
                                      </p:tavLst>
                                    </p:anim>
                                  </p:childTnLst>
                                </p:cTn>
                              </p:par>
                              <p:par>
                                <p:cTn id="110" presetID="3" presetClass="exit" presetSubtype="10" fill="hold" grpId="1" nodeType="withEffect">
                                  <p:stCondLst>
                                    <p:cond delay="0"/>
                                  </p:stCondLst>
                                  <p:childTnLst>
                                    <p:animEffect transition="out" filter="blinds(horizontal)">
                                      <p:cBhvr>
                                        <p:cTn id="111" dur="500"/>
                                        <p:tgtEl>
                                          <p:spTgt spid="25"/>
                                        </p:tgtEl>
                                      </p:cBhvr>
                                    </p:animEffect>
                                    <p:set>
                                      <p:cBhvr>
                                        <p:cTn id="112" dur="1" fill="hold">
                                          <p:stCondLst>
                                            <p:cond delay="499"/>
                                          </p:stCondLst>
                                        </p:cTn>
                                        <p:tgtEl>
                                          <p:spTgt spid="25"/>
                                        </p:tgtEl>
                                        <p:attrNameLst>
                                          <p:attrName>style.visibility</p:attrName>
                                        </p:attrNameLst>
                                      </p:cBhvr>
                                      <p:to>
                                        <p:strVal val="hidden"/>
                                      </p:to>
                                    </p:set>
                                  </p:childTnLst>
                                </p:cTn>
                              </p:par>
                              <p:par>
                                <p:cTn id="113" presetID="2" presetClass="entr" presetSubtype="4" fill="hold" grpId="0"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ppt_x"/>
                                          </p:val>
                                        </p:tav>
                                        <p:tav tm="100000">
                                          <p:val>
                                            <p:strVal val="#ppt_x"/>
                                          </p:val>
                                        </p:tav>
                                      </p:tavLst>
                                    </p:anim>
                                    <p:anim calcmode="lin" valueType="num">
                                      <p:cBhvr additive="base">
                                        <p:cTn id="116" dur="500" fill="hold"/>
                                        <p:tgtEl>
                                          <p:spTgt spid="26"/>
                                        </p:tgtEl>
                                        <p:attrNameLst>
                                          <p:attrName>ppt_y</p:attrName>
                                        </p:attrNameLst>
                                      </p:cBhvr>
                                      <p:tavLst>
                                        <p:tav tm="0">
                                          <p:val>
                                            <p:strVal val="1+#ppt_h/2"/>
                                          </p:val>
                                        </p:tav>
                                        <p:tav tm="100000">
                                          <p:val>
                                            <p:strVal val="#ppt_y"/>
                                          </p:val>
                                        </p:tav>
                                      </p:tavLst>
                                    </p:anim>
                                  </p:childTnLst>
                                </p:cTn>
                              </p:par>
                              <p:par>
                                <p:cTn id="117" presetID="3" presetClass="exit" presetSubtype="10" fill="hold" grpId="1" nodeType="withEffect">
                                  <p:stCondLst>
                                    <p:cond delay="0"/>
                                  </p:stCondLst>
                                  <p:childTnLst>
                                    <p:animEffect transition="out" filter="blinds(horizontal)">
                                      <p:cBhvr>
                                        <p:cTn id="118" dur="500"/>
                                        <p:tgtEl>
                                          <p:spTgt spid="26"/>
                                        </p:tgtEl>
                                      </p:cBhvr>
                                    </p:animEffect>
                                    <p:set>
                                      <p:cBhvr>
                                        <p:cTn id="119" dur="1" fill="hold">
                                          <p:stCondLst>
                                            <p:cond delay="499"/>
                                          </p:stCondLst>
                                        </p:cTn>
                                        <p:tgtEl>
                                          <p:spTgt spid="2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2" nodeType="clickEffect">
                                  <p:stCondLst>
                                    <p:cond delay="0"/>
                                  </p:stCondLst>
                                  <p:childTnLst>
                                    <p:set>
                                      <p:cBhvr>
                                        <p:cTn id="123" dur="1" fill="hold">
                                          <p:stCondLst>
                                            <p:cond delay="0"/>
                                          </p:stCondLst>
                                        </p:cTn>
                                        <p:tgtEl>
                                          <p:spTgt spid="12"/>
                                        </p:tgtEl>
                                        <p:attrNameLst>
                                          <p:attrName>style.visibility</p:attrName>
                                        </p:attrNameLst>
                                      </p:cBhvr>
                                      <p:to>
                                        <p:strVal val="visible"/>
                                      </p:to>
                                    </p:set>
                                    <p:anim calcmode="lin" valueType="num">
                                      <p:cBhvr additive="base">
                                        <p:cTn id="124" dur="500" fill="hold"/>
                                        <p:tgtEl>
                                          <p:spTgt spid="12"/>
                                        </p:tgtEl>
                                        <p:attrNameLst>
                                          <p:attrName>ppt_x</p:attrName>
                                        </p:attrNameLst>
                                      </p:cBhvr>
                                      <p:tavLst>
                                        <p:tav tm="0">
                                          <p:val>
                                            <p:strVal val="#ppt_x"/>
                                          </p:val>
                                        </p:tav>
                                        <p:tav tm="100000">
                                          <p:val>
                                            <p:strVal val="#ppt_x"/>
                                          </p:val>
                                        </p:tav>
                                      </p:tavLst>
                                    </p:anim>
                                    <p:anim calcmode="lin" valueType="num">
                                      <p:cBhvr additive="base">
                                        <p:cTn id="125" dur="500" fill="hold"/>
                                        <p:tgtEl>
                                          <p:spTgt spid="12"/>
                                        </p:tgtEl>
                                        <p:attrNameLst>
                                          <p:attrName>ppt_y</p:attrName>
                                        </p:attrNameLst>
                                      </p:cBhvr>
                                      <p:tavLst>
                                        <p:tav tm="0">
                                          <p:val>
                                            <p:strVal val="1+#ppt_h/2"/>
                                          </p:val>
                                        </p:tav>
                                        <p:tav tm="100000">
                                          <p:val>
                                            <p:strVal val="#ppt_y"/>
                                          </p:val>
                                        </p:tav>
                                      </p:tavLst>
                                    </p:anim>
                                  </p:childTnLst>
                                </p:cTn>
                              </p:par>
                              <p:par>
                                <p:cTn id="126" presetID="2" presetClass="entr" presetSubtype="4" fill="hold" grpId="2" nodeType="withEffect">
                                  <p:stCondLst>
                                    <p:cond delay="0"/>
                                  </p:stCondLst>
                                  <p:childTnLst>
                                    <p:set>
                                      <p:cBhvr>
                                        <p:cTn id="127" dur="1" fill="hold">
                                          <p:stCondLst>
                                            <p:cond delay="0"/>
                                          </p:stCondLst>
                                        </p:cTn>
                                        <p:tgtEl>
                                          <p:spTgt spid="13"/>
                                        </p:tgtEl>
                                        <p:attrNameLst>
                                          <p:attrName>style.visibility</p:attrName>
                                        </p:attrNameLst>
                                      </p:cBhvr>
                                      <p:to>
                                        <p:strVal val="visible"/>
                                      </p:to>
                                    </p:set>
                                    <p:anim calcmode="lin" valueType="num">
                                      <p:cBhvr additive="base">
                                        <p:cTn id="128" dur="500" fill="hold"/>
                                        <p:tgtEl>
                                          <p:spTgt spid="13"/>
                                        </p:tgtEl>
                                        <p:attrNameLst>
                                          <p:attrName>ppt_x</p:attrName>
                                        </p:attrNameLst>
                                      </p:cBhvr>
                                      <p:tavLst>
                                        <p:tav tm="0">
                                          <p:val>
                                            <p:strVal val="#ppt_x"/>
                                          </p:val>
                                        </p:tav>
                                        <p:tav tm="100000">
                                          <p:val>
                                            <p:strVal val="#ppt_x"/>
                                          </p:val>
                                        </p:tav>
                                      </p:tavLst>
                                    </p:anim>
                                    <p:anim calcmode="lin" valueType="num">
                                      <p:cBhvr additive="base">
                                        <p:cTn id="129" dur="500" fill="hold"/>
                                        <p:tgtEl>
                                          <p:spTgt spid="13"/>
                                        </p:tgtEl>
                                        <p:attrNameLst>
                                          <p:attrName>ppt_y</p:attrName>
                                        </p:attrNameLst>
                                      </p:cBhvr>
                                      <p:tavLst>
                                        <p:tav tm="0">
                                          <p:val>
                                            <p:strVal val="1+#ppt_h/2"/>
                                          </p:val>
                                        </p:tav>
                                        <p:tav tm="100000">
                                          <p:val>
                                            <p:strVal val="#ppt_y"/>
                                          </p:val>
                                        </p:tav>
                                      </p:tavLst>
                                    </p:anim>
                                  </p:childTnLst>
                                </p:cTn>
                              </p:par>
                              <p:par>
                                <p:cTn id="130" presetID="2" presetClass="entr" presetSubtype="4" fill="hold" grpId="2" nodeType="withEffect">
                                  <p:stCondLst>
                                    <p:cond delay="0"/>
                                  </p:stCondLst>
                                  <p:childTnLst>
                                    <p:set>
                                      <p:cBhvr>
                                        <p:cTn id="131" dur="1" fill="hold">
                                          <p:stCondLst>
                                            <p:cond delay="0"/>
                                          </p:stCondLst>
                                        </p:cTn>
                                        <p:tgtEl>
                                          <p:spTgt spid="14"/>
                                        </p:tgtEl>
                                        <p:attrNameLst>
                                          <p:attrName>style.visibility</p:attrName>
                                        </p:attrNameLst>
                                      </p:cBhvr>
                                      <p:to>
                                        <p:strVal val="visible"/>
                                      </p:to>
                                    </p:set>
                                    <p:anim calcmode="lin" valueType="num">
                                      <p:cBhvr additive="base">
                                        <p:cTn id="132" dur="500" fill="hold"/>
                                        <p:tgtEl>
                                          <p:spTgt spid="14"/>
                                        </p:tgtEl>
                                        <p:attrNameLst>
                                          <p:attrName>ppt_x</p:attrName>
                                        </p:attrNameLst>
                                      </p:cBhvr>
                                      <p:tavLst>
                                        <p:tav tm="0">
                                          <p:val>
                                            <p:strVal val="#ppt_x"/>
                                          </p:val>
                                        </p:tav>
                                        <p:tav tm="100000">
                                          <p:val>
                                            <p:strVal val="#ppt_x"/>
                                          </p:val>
                                        </p:tav>
                                      </p:tavLst>
                                    </p:anim>
                                    <p:anim calcmode="lin" valueType="num">
                                      <p:cBhvr additive="base">
                                        <p:cTn id="133" dur="500" fill="hold"/>
                                        <p:tgtEl>
                                          <p:spTgt spid="14"/>
                                        </p:tgtEl>
                                        <p:attrNameLst>
                                          <p:attrName>ppt_y</p:attrName>
                                        </p:attrNameLst>
                                      </p:cBhvr>
                                      <p:tavLst>
                                        <p:tav tm="0">
                                          <p:val>
                                            <p:strVal val="1+#ppt_h/2"/>
                                          </p:val>
                                        </p:tav>
                                        <p:tav tm="100000">
                                          <p:val>
                                            <p:strVal val="#ppt_y"/>
                                          </p:val>
                                        </p:tav>
                                      </p:tavLst>
                                    </p:anim>
                                  </p:childTnLst>
                                </p:cTn>
                              </p:par>
                              <p:par>
                                <p:cTn id="134" presetID="2" presetClass="entr" presetSubtype="4" fill="hold" grpId="2" nodeType="withEffect">
                                  <p:stCondLst>
                                    <p:cond delay="0"/>
                                  </p:stCondLst>
                                  <p:childTnLst>
                                    <p:set>
                                      <p:cBhvr>
                                        <p:cTn id="135" dur="1" fill="hold">
                                          <p:stCondLst>
                                            <p:cond delay="0"/>
                                          </p:stCondLst>
                                        </p:cTn>
                                        <p:tgtEl>
                                          <p:spTgt spid="15"/>
                                        </p:tgtEl>
                                        <p:attrNameLst>
                                          <p:attrName>style.visibility</p:attrName>
                                        </p:attrNameLst>
                                      </p:cBhvr>
                                      <p:to>
                                        <p:strVal val="visible"/>
                                      </p:to>
                                    </p:set>
                                    <p:anim calcmode="lin" valueType="num">
                                      <p:cBhvr additive="base">
                                        <p:cTn id="136" dur="500" fill="hold"/>
                                        <p:tgtEl>
                                          <p:spTgt spid="15"/>
                                        </p:tgtEl>
                                        <p:attrNameLst>
                                          <p:attrName>ppt_x</p:attrName>
                                        </p:attrNameLst>
                                      </p:cBhvr>
                                      <p:tavLst>
                                        <p:tav tm="0">
                                          <p:val>
                                            <p:strVal val="#ppt_x"/>
                                          </p:val>
                                        </p:tav>
                                        <p:tav tm="100000">
                                          <p:val>
                                            <p:strVal val="#ppt_x"/>
                                          </p:val>
                                        </p:tav>
                                      </p:tavLst>
                                    </p:anim>
                                    <p:anim calcmode="lin" valueType="num">
                                      <p:cBhvr additive="base">
                                        <p:cTn id="137" dur="500" fill="hold"/>
                                        <p:tgtEl>
                                          <p:spTgt spid="15"/>
                                        </p:tgtEl>
                                        <p:attrNameLst>
                                          <p:attrName>ppt_y</p:attrName>
                                        </p:attrNameLst>
                                      </p:cBhvr>
                                      <p:tavLst>
                                        <p:tav tm="0">
                                          <p:val>
                                            <p:strVal val="1+#ppt_h/2"/>
                                          </p:val>
                                        </p:tav>
                                        <p:tav tm="100000">
                                          <p:val>
                                            <p:strVal val="#ppt_y"/>
                                          </p:val>
                                        </p:tav>
                                      </p:tavLst>
                                    </p:anim>
                                  </p:childTnLst>
                                </p:cTn>
                              </p:par>
                              <p:par>
                                <p:cTn id="138" presetID="2" presetClass="entr" presetSubtype="4" fill="hold" grpId="2" nodeType="withEffect">
                                  <p:stCondLst>
                                    <p:cond delay="0"/>
                                  </p:stCondLst>
                                  <p:childTnLst>
                                    <p:set>
                                      <p:cBhvr>
                                        <p:cTn id="139" dur="1" fill="hold">
                                          <p:stCondLst>
                                            <p:cond delay="0"/>
                                          </p:stCondLst>
                                        </p:cTn>
                                        <p:tgtEl>
                                          <p:spTgt spid="16"/>
                                        </p:tgtEl>
                                        <p:attrNameLst>
                                          <p:attrName>style.visibility</p:attrName>
                                        </p:attrNameLst>
                                      </p:cBhvr>
                                      <p:to>
                                        <p:strVal val="visible"/>
                                      </p:to>
                                    </p:set>
                                    <p:anim calcmode="lin" valueType="num">
                                      <p:cBhvr additive="base">
                                        <p:cTn id="140" dur="500" fill="hold"/>
                                        <p:tgtEl>
                                          <p:spTgt spid="16"/>
                                        </p:tgtEl>
                                        <p:attrNameLst>
                                          <p:attrName>ppt_x</p:attrName>
                                        </p:attrNameLst>
                                      </p:cBhvr>
                                      <p:tavLst>
                                        <p:tav tm="0">
                                          <p:val>
                                            <p:strVal val="#ppt_x"/>
                                          </p:val>
                                        </p:tav>
                                        <p:tav tm="100000">
                                          <p:val>
                                            <p:strVal val="#ppt_x"/>
                                          </p:val>
                                        </p:tav>
                                      </p:tavLst>
                                    </p:anim>
                                    <p:anim calcmode="lin" valueType="num">
                                      <p:cBhvr additive="base">
                                        <p:cTn id="141" dur="500" fill="hold"/>
                                        <p:tgtEl>
                                          <p:spTgt spid="16"/>
                                        </p:tgtEl>
                                        <p:attrNameLst>
                                          <p:attrName>ppt_y</p:attrName>
                                        </p:attrNameLst>
                                      </p:cBhvr>
                                      <p:tavLst>
                                        <p:tav tm="0">
                                          <p:val>
                                            <p:strVal val="1+#ppt_h/2"/>
                                          </p:val>
                                        </p:tav>
                                        <p:tav tm="100000">
                                          <p:val>
                                            <p:strVal val="#ppt_y"/>
                                          </p:val>
                                        </p:tav>
                                      </p:tavLst>
                                    </p:anim>
                                  </p:childTnLst>
                                </p:cTn>
                              </p:par>
                              <p:par>
                                <p:cTn id="142" presetID="2" presetClass="entr" presetSubtype="4" fill="hold" grpId="2" nodeType="withEffect">
                                  <p:stCondLst>
                                    <p:cond delay="0"/>
                                  </p:stCondLst>
                                  <p:childTnLst>
                                    <p:set>
                                      <p:cBhvr>
                                        <p:cTn id="143" dur="1" fill="hold">
                                          <p:stCondLst>
                                            <p:cond delay="0"/>
                                          </p:stCondLst>
                                        </p:cTn>
                                        <p:tgtEl>
                                          <p:spTgt spid="17"/>
                                        </p:tgtEl>
                                        <p:attrNameLst>
                                          <p:attrName>style.visibility</p:attrName>
                                        </p:attrNameLst>
                                      </p:cBhvr>
                                      <p:to>
                                        <p:strVal val="visible"/>
                                      </p:to>
                                    </p:set>
                                    <p:anim calcmode="lin" valueType="num">
                                      <p:cBhvr additive="base">
                                        <p:cTn id="144" dur="500" fill="hold"/>
                                        <p:tgtEl>
                                          <p:spTgt spid="17"/>
                                        </p:tgtEl>
                                        <p:attrNameLst>
                                          <p:attrName>ppt_x</p:attrName>
                                        </p:attrNameLst>
                                      </p:cBhvr>
                                      <p:tavLst>
                                        <p:tav tm="0">
                                          <p:val>
                                            <p:strVal val="#ppt_x"/>
                                          </p:val>
                                        </p:tav>
                                        <p:tav tm="100000">
                                          <p:val>
                                            <p:strVal val="#ppt_x"/>
                                          </p:val>
                                        </p:tav>
                                      </p:tavLst>
                                    </p:anim>
                                    <p:anim calcmode="lin" valueType="num">
                                      <p:cBhvr additive="base">
                                        <p:cTn id="145" dur="500" fill="hold"/>
                                        <p:tgtEl>
                                          <p:spTgt spid="17"/>
                                        </p:tgtEl>
                                        <p:attrNameLst>
                                          <p:attrName>ppt_y</p:attrName>
                                        </p:attrNameLst>
                                      </p:cBhvr>
                                      <p:tavLst>
                                        <p:tav tm="0">
                                          <p:val>
                                            <p:strVal val="1+#ppt_h/2"/>
                                          </p:val>
                                        </p:tav>
                                        <p:tav tm="100000">
                                          <p:val>
                                            <p:strVal val="#ppt_y"/>
                                          </p:val>
                                        </p:tav>
                                      </p:tavLst>
                                    </p:anim>
                                  </p:childTnLst>
                                </p:cTn>
                              </p:par>
                              <p:par>
                                <p:cTn id="146" presetID="2" presetClass="entr" presetSubtype="4" fill="hold" grpId="2" nodeType="withEffect">
                                  <p:stCondLst>
                                    <p:cond delay="0"/>
                                  </p:stCondLst>
                                  <p:childTnLst>
                                    <p:set>
                                      <p:cBhvr>
                                        <p:cTn id="147" dur="1" fill="hold">
                                          <p:stCondLst>
                                            <p:cond delay="0"/>
                                          </p:stCondLst>
                                        </p:cTn>
                                        <p:tgtEl>
                                          <p:spTgt spid="18"/>
                                        </p:tgtEl>
                                        <p:attrNameLst>
                                          <p:attrName>style.visibility</p:attrName>
                                        </p:attrNameLst>
                                      </p:cBhvr>
                                      <p:to>
                                        <p:strVal val="visible"/>
                                      </p:to>
                                    </p:set>
                                    <p:anim calcmode="lin" valueType="num">
                                      <p:cBhvr additive="base">
                                        <p:cTn id="148" dur="500" fill="hold"/>
                                        <p:tgtEl>
                                          <p:spTgt spid="18"/>
                                        </p:tgtEl>
                                        <p:attrNameLst>
                                          <p:attrName>ppt_x</p:attrName>
                                        </p:attrNameLst>
                                      </p:cBhvr>
                                      <p:tavLst>
                                        <p:tav tm="0">
                                          <p:val>
                                            <p:strVal val="#ppt_x"/>
                                          </p:val>
                                        </p:tav>
                                        <p:tav tm="100000">
                                          <p:val>
                                            <p:strVal val="#ppt_x"/>
                                          </p:val>
                                        </p:tav>
                                      </p:tavLst>
                                    </p:anim>
                                    <p:anim calcmode="lin" valueType="num">
                                      <p:cBhvr additive="base">
                                        <p:cTn id="149" dur="500" fill="hold"/>
                                        <p:tgtEl>
                                          <p:spTgt spid="18"/>
                                        </p:tgtEl>
                                        <p:attrNameLst>
                                          <p:attrName>ppt_y</p:attrName>
                                        </p:attrNameLst>
                                      </p:cBhvr>
                                      <p:tavLst>
                                        <p:tav tm="0">
                                          <p:val>
                                            <p:strVal val="1+#ppt_h/2"/>
                                          </p:val>
                                        </p:tav>
                                        <p:tav tm="100000">
                                          <p:val>
                                            <p:strVal val="#ppt_y"/>
                                          </p:val>
                                        </p:tav>
                                      </p:tavLst>
                                    </p:anim>
                                  </p:childTnLst>
                                </p:cTn>
                              </p:par>
                              <p:par>
                                <p:cTn id="150" presetID="2" presetClass="entr" presetSubtype="4" fill="hold" grpId="2" nodeType="withEffect">
                                  <p:stCondLst>
                                    <p:cond delay="0"/>
                                  </p:stCondLst>
                                  <p:childTnLst>
                                    <p:set>
                                      <p:cBhvr>
                                        <p:cTn id="151" dur="1" fill="hold">
                                          <p:stCondLst>
                                            <p:cond delay="0"/>
                                          </p:stCondLst>
                                        </p:cTn>
                                        <p:tgtEl>
                                          <p:spTgt spid="26"/>
                                        </p:tgtEl>
                                        <p:attrNameLst>
                                          <p:attrName>style.visibility</p:attrName>
                                        </p:attrNameLst>
                                      </p:cBhvr>
                                      <p:to>
                                        <p:strVal val="visible"/>
                                      </p:to>
                                    </p:set>
                                    <p:anim calcmode="lin" valueType="num">
                                      <p:cBhvr additive="base">
                                        <p:cTn id="152" dur="500" fill="hold"/>
                                        <p:tgtEl>
                                          <p:spTgt spid="26"/>
                                        </p:tgtEl>
                                        <p:attrNameLst>
                                          <p:attrName>ppt_x</p:attrName>
                                        </p:attrNameLst>
                                      </p:cBhvr>
                                      <p:tavLst>
                                        <p:tav tm="0">
                                          <p:val>
                                            <p:strVal val="#ppt_x"/>
                                          </p:val>
                                        </p:tav>
                                        <p:tav tm="100000">
                                          <p:val>
                                            <p:strVal val="#ppt_x"/>
                                          </p:val>
                                        </p:tav>
                                      </p:tavLst>
                                    </p:anim>
                                    <p:anim calcmode="lin" valueType="num">
                                      <p:cBhvr additive="base">
                                        <p:cTn id="153" dur="500" fill="hold"/>
                                        <p:tgtEl>
                                          <p:spTgt spid="26"/>
                                        </p:tgtEl>
                                        <p:attrNameLst>
                                          <p:attrName>ppt_y</p:attrName>
                                        </p:attrNameLst>
                                      </p:cBhvr>
                                      <p:tavLst>
                                        <p:tav tm="0">
                                          <p:val>
                                            <p:strVal val="1+#ppt_h/2"/>
                                          </p:val>
                                        </p:tav>
                                        <p:tav tm="100000">
                                          <p:val>
                                            <p:strVal val="#ppt_y"/>
                                          </p:val>
                                        </p:tav>
                                      </p:tavLst>
                                    </p:anim>
                                  </p:childTnLst>
                                </p:cTn>
                              </p:par>
                              <p:par>
                                <p:cTn id="154" presetID="2" presetClass="entr" presetSubtype="4" fill="hold" grpId="2" nodeType="withEffect">
                                  <p:stCondLst>
                                    <p:cond delay="0"/>
                                  </p:stCondLst>
                                  <p:childTnLst>
                                    <p:set>
                                      <p:cBhvr>
                                        <p:cTn id="155" dur="1" fill="hold">
                                          <p:stCondLst>
                                            <p:cond delay="0"/>
                                          </p:stCondLst>
                                        </p:cTn>
                                        <p:tgtEl>
                                          <p:spTgt spid="25"/>
                                        </p:tgtEl>
                                        <p:attrNameLst>
                                          <p:attrName>style.visibility</p:attrName>
                                        </p:attrNameLst>
                                      </p:cBhvr>
                                      <p:to>
                                        <p:strVal val="visible"/>
                                      </p:to>
                                    </p:set>
                                    <p:anim calcmode="lin" valueType="num">
                                      <p:cBhvr additive="base">
                                        <p:cTn id="156" dur="500" fill="hold"/>
                                        <p:tgtEl>
                                          <p:spTgt spid="25"/>
                                        </p:tgtEl>
                                        <p:attrNameLst>
                                          <p:attrName>ppt_x</p:attrName>
                                        </p:attrNameLst>
                                      </p:cBhvr>
                                      <p:tavLst>
                                        <p:tav tm="0">
                                          <p:val>
                                            <p:strVal val="#ppt_x"/>
                                          </p:val>
                                        </p:tav>
                                        <p:tav tm="100000">
                                          <p:val>
                                            <p:strVal val="#ppt_x"/>
                                          </p:val>
                                        </p:tav>
                                      </p:tavLst>
                                    </p:anim>
                                    <p:anim calcmode="lin" valueType="num">
                                      <p:cBhvr additive="base">
                                        <p:cTn id="1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grpId="0" nodeType="clickEffect">
                                  <p:stCondLst>
                                    <p:cond delay="0"/>
                                  </p:stCondLst>
                                  <p:childTnLst>
                                    <p:set>
                                      <p:cBhvr>
                                        <p:cTn id="161" dur="1" fill="hold">
                                          <p:stCondLst>
                                            <p:cond delay="0"/>
                                          </p:stCondLst>
                                        </p:cTn>
                                        <p:tgtEl>
                                          <p:spTgt spid="30"/>
                                        </p:tgtEl>
                                        <p:attrNameLst>
                                          <p:attrName>style.visibility</p:attrName>
                                        </p:attrNameLst>
                                      </p:cBhvr>
                                      <p:to>
                                        <p:strVal val="visible"/>
                                      </p:to>
                                    </p:set>
                                    <p:anim calcmode="lin" valueType="num">
                                      <p:cBhvr additive="base">
                                        <p:cTn id="162" dur="500" fill="hold"/>
                                        <p:tgtEl>
                                          <p:spTgt spid="30"/>
                                        </p:tgtEl>
                                        <p:attrNameLst>
                                          <p:attrName>ppt_x</p:attrName>
                                        </p:attrNameLst>
                                      </p:cBhvr>
                                      <p:tavLst>
                                        <p:tav tm="0">
                                          <p:val>
                                            <p:strVal val="#ppt_x"/>
                                          </p:val>
                                        </p:tav>
                                        <p:tav tm="100000">
                                          <p:val>
                                            <p:strVal val="#ppt_x"/>
                                          </p:val>
                                        </p:tav>
                                      </p:tavLst>
                                    </p:anim>
                                    <p:anim calcmode="lin" valueType="num">
                                      <p:cBhvr additive="base">
                                        <p:cTn id="16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xit" presetSubtype="4" fill="hold" grpId="1" nodeType="clickEffect">
                                  <p:stCondLst>
                                    <p:cond delay="0"/>
                                  </p:stCondLst>
                                  <p:childTnLst>
                                    <p:anim calcmode="lin" valueType="num">
                                      <p:cBhvr additive="base">
                                        <p:cTn id="167" dur="500"/>
                                        <p:tgtEl>
                                          <p:spTgt spid="30"/>
                                        </p:tgtEl>
                                        <p:attrNameLst>
                                          <p:attrName>ppt_x</p:attrName>
                                        </p:attrNameLst>
                                      </p:cBhvr>
                                      <p:tavLst>
                                        <p:tav tm="0">
                                          <p:val>
                                            <p:strVal val="ppt_x"/>
                                          </p:val>
                                        </p:tav>
                                        <p:tav tm="100000">
                                          <p:val>
                                            <p:strVal val="ppt_x"/>
                                          </p:val>
                                        </p:tav>
                                      </p:tavLst>
                                    </p:anim>
                                    <p:anim calcmode="lin" valueType="num">
                                      <p:cBhvr additive="base">
                                        <p:cTn id="168" dur="500"/>
                                        <p:tgtEl>
                                          <p:spTgt spid="30"/>
                                        </p:tgtEl>
                                        <p:attrNameLst>
                                          <p:attrName>ppt_y</p:attrName>
                                        </p:attrNameLst>
                                      </p:cBhvr>
                                      <p:tavLst>
                                        <p:tav tm="0">
                                          <p:val>
                                            <p:strVal val="ppt_y"/>
                                          </p:val>
                                        </p:tav>
                                        <p:tav tm="100000">
                                          <p:val>
                                            <p:strVal val="1+ppt_h/2"/>
                                          </p:val>
                                        </p:tav>
                                      </p:tavLst>
                                    </p:anim>
                                    <p:set>
                                      <p:cBhvr>
                                        <p:cTn id="169" dur="1" fill="hold">
                                          <p:stCondLst>
                                            <p:cond delay="499"/>
                                          </p:stCondLst>
                                        </p:cTn>
                                        <p:tgtEl>
                                          <p:spTgt spid="30"/>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grpId="2" nodeType="clickEffect">
                                  <p:stCondLst>
                                    <p:cond delay="0"/>
                                  </p:stCondLst>
                                  <p:childTnLst>
                                    <p:set>
                                      <p:cBhvr>
                                        <p:cTn id="173" dur="1" fill="hold">
                                          <p:stCondLst>
                                            <p:cond delay="0"/>
                                          </p:stCondLst>
                                        </p:cTn>
                                        <p:tgtEl>
                                          <p:spTgt spid="30"/>
                                        </p:tgtEl>
                                        <p:attrNameLst>
                                          <p:attrName>style.visibility</p:attrName>
                                        </p:attrNameLst>
                                      </p:cBhvr>
                                      <p:to>
                                        <p:strVal val="visible"/>
                                      </p:to>
                                    </p:set>
                                    <p:anim calcmode="lin" valueType="num">
                                      <p:cBhvr additive="base">
                                        <p:cTn id="174" dur="500" fill="hold"/>
                                        <p:tgtEl>
                                          <p:spTgt spid="30"/>
                                        </p:tgtEl>
                                        <p:attrNameLst>
                                          <p:attrName>ppt_x</p:attrName>
                                        </p:attrNameLst>
                                      </p:cBhvr>
                                      <p:tavLst>
                                        <p:tav tm="0">
                                          <p:val>
                                            <p:strVal val="#ppt_x"/>
                                          </p:val>
                                        </p:tav>
                                        <p:tav tm="100000">
                                          <p:val>
                                            <p:strVal val="#ppt_x"/>
                                          </p:val>
                                        </p:tav>
                                      </p:tavLst>
                                    </p:anim>
                                    <p:anim calcmode="lin" valueType="num">
                                      <p:cBhvr additive="base">
                                        <p:cTn id="17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25" grpId="0" animBg="1"/>
      <p:bldP spid="25" grpId="1" animBg="1"/>
      <p:bldP spid="25" grpId="2" animBg="1"/>
      <p:bldP spid="26" grpId="0" animBg="1"/>
      <p:bldP spid="26" grpId="1" animBg="1"/>
      <p:bldP spid="26" grpId="2" animBg="1"/>
      <p:bldP spid="29" grpId="0"/>
      <p:bldP spid="29" grpId="1"/>
      <p:bldP spid="30" grpId="0"/>
      <p:bldP spid="30" grpId="1"/>
      <p:bldP spid="30" grpId="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Βασικοί ορισμοί</a:t>
            </a:r>
            <a:endParaRPr lang="el-GR" dirty="0"/>
          </a:p>
        </p:txBody>
      </p:sp>
      <p:sp>
        <p:nvSpPr>
          <p:cNvPr id="3" name="2 - Θέση περιεχομένου"/>
          <p:cNvSpPr>
            <a:spLocks noGrp="1"/>
          </p:cNvSpPr>
          <p:nvPr>
            <p:ph idx="1"/>
          </p:nvPr>
        </p:nvSpPr>
        <p:spPr/>
        <p:txBody>
          <a:bodyPr>
            <a:normAutofit fontScale="92500"/>
          </a:bodyPr>
          <a:lstStyle/>
          <a:p>
            <a:pPr>
              <a:buNone/>
            </a:pPr>
            <a:r>
              <a:rPr lang="el-GR" b="1" dirty="0" smtClean="0"/>
              <a:t>Πληθυσμιακή ανοσία </a:t>
            </a:r>
          </a:p>
          <a:p>
            <a:r>
              <a:rPr lang="el-GR" dirty="0" smtClean="0"/>
              <a:t>είναι το ποσοστό των ατόμων στον πληθυσμό, που έχουν ανοσία. </a:t>
            </a:r>
          </a:p>
          <a:p>
            <a:r>
              <a:rPr lang="el-GR" dirty="0" smtClean="0"/>
              <a:t>Παίζει σημαντικό ρόλο στην εμφάνιση μιας επιδημίας. </a:t>
            </a:r>
          </a:p>
          <a:p>
            <a:r>
              <a:rPr lang="el-GR" dirty="0" smtClean="0"/>
              <a:t>Για να υπάρξει επιδημία ενός νοσήματος, η εξάπλωσή του εξαρτάται από τον αριθμό των ατόμων, που δεν έχουν ανοσία στο συγκεκριμένο νόσημα. </a:t>
            </a:r>
          </a:p>
          <a:p>
            <a:r>
              <a:rPr lang="el-GR" dirty="0" smtClean="0"/>
              <a:t>Άρα η αύξηση της πληθυσμιακής ανοσίας δρα προστατευτικά στα άτομα που δεν έχουν ανοσία.</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Βασικοί ορισμοί</a:t>
            </a:r>
            <a:endParaRPr lang="el-GR" dirty="0"/>
          </a:p>
        </p:txBody>
      </p:sp>
      <p:sp>
        <p:nvSpPr>
          <p:cNvPr id="3" name="2 - Θέση περιεχομένου"/>
          <p:cNvSpPr>
            <a:spLocks noGrp="1"/>
          </p:cNvSpPr>
          <p:nvPr>
            <p:ph idx="1"/>
          </p:nvPr>
        </p:nvSpPr>
        <p:spPr/>
        <p:txBody>
          <a:bodyPr/>
          <a:lstStyle/>
          <a:p>
            <a:pPr>
              <a:buNone/>
            </a:pPr>
            <a:r>
              <a:rPr lang="el-GR" b="1" dirty="0" smtClean="0"/>
              <a:t>Ενδημία </a:t>
            </a:r>
            <a:endParaRPr lang="en-US" b="1" dirty="0" smtClean="0"/>
          </a:p>
          <a:p>
            <a:r>
              <a:rPr lang="el-GR" dirty="0" smtClean="0"/>
              <a:t>είναι, όταν η λοίμωξη παραμένει για μεγάλο χρονικό διάστημα σ’ ένα πληθυσμό με σταθερή επίπτωση και </a:t>
            </a:r>
            <a:r>
              <a:rPr lang="el-GR" dirty="0" err="1" smtClean="0"/>
              <a:t>επιπολασμό</a:t>
            </a:r>
            <a:r>
              <a:rPr lang="el-GR" dirty="0" smtClean="0"/>
              <a:t>.</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Λοιμώδη Νοσήματα</a:t>
            </a:r>
            <a:endParaRPr lang="el-GR" dirty="0"/>
          </a:p>
        </p:txBody>
      </p:sp>
      <p:sp>
        <p:nvSpPr>
          <p:cNvPr id="3" name="2 - Θέση περιεχομένου"/>
          <p:cNvSpPr>
            <a:spLocks noGrp="1"/>
          </p:cNvSpPr>
          <p:nvPr>
            <p:ph idx="1"/>
          </p:nvPr>
        </p:nvSpPr>
        <p:spPr/>
        <p:txBody>
          <a:bodyPr/>
          <a:lstStyle/>
          <a:p>
            <a:pPr>
              <a:buNone/>
            </a:pPr>
            <a:r>
              <a:rPr lang="el-GR" b="1" dirty="0" smtClean="0"/>
              <a:t>Λοιμώδη ή μεταδοτικά νοσήματα </a:t>
            </a:r>
          </a:p>
          <a:p>
            <a:pPr>
              <a:buNone/>
            </a:pPr>
            <a:r>
              <a:rPr lang="el-GR" dirty="0" smtClean="0"/>
              <a:t>είναι τα νοσήματα εκείνα, που οφείλονται σε ζωντανούς λοιμογόνους παράγοντες ή στα τοξικά τους προϊόντα.</a:t>
            </a:r>
          </a:p>
          <a:p>
            <a:pPr>
              <a:buNone/>
            </a:pPr>
            <a:r>
              <a:rPr lang="el-GR" b="1" dirty="0" smtClean="0"/>
              <a:t>Λοιμογόνοι παράγοντες </a:t>
            </a:r>
          </a:p>
          <a:p>
            <a:pPr>
              <a:buNone/>
            </a:pPr>
            <a:r>
              <a:rPr lang="el-GR" dirty="0" smtClean="0"/>
              <a:t>είναι οι ιοί, τα βακτήρια, τα </a:t>
            </a:r>
            <a:r>
              <a:rPr lang="el-GR" dirty="0" err="1" smtClean="0"/>
              <a:t>χλαμύδια</a:t>
            </a:r>
            <a:r>
              <a:rPr lang="el-GR" dirty="0" smtClean="0"/>
              <a:t>, τα παράσιτα, κ.ά.</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chemeClr val="bg1"/>
                </a:solidFill>
              </a:rPr>
              <a:t>Βακτήριο-Ιός-Παράσιτο-Μύκητας</a:t>
            </a:r>
            <a:endParaRPr lang="el-GR" dirty="0">
              <a:solidFill>
                <a:schemeClr val="bg1"/>
              </a:solidFill>
            </a:endParaRPr>
          </a:p>
        </p:txBody>
      </p:sp>
      <p:pic>
        <p:nvPicPr>
          <p:cNvPr id="4" name="3 - Θέση περιεχομένου" descr="e coli.jpg"/>
          <p:cNvPicPr>
            <a:picLocks noGrp="1" noChangeAspect="1"/>
          </p:cNvPicPr>
          <p:nvPr>
            <p:ph idx="1"/>
          </p:nvPr>
        </p:nvPicPr>
        <p:blipFill>
          <a:blip r:embed="rId2"/>
          <a:stretch>
            <a:fillRect/>
          </a:stretch>
        </p:blipFill>
        <p:spPr>
          <a:xfrm>
            <a:off x="214282" y="2428868"/>
            <a:ext cx="3143272" cy="1959011"/>
          </a:xfrm>
        </p:spPr>
      </p:pic>
      <p:pic>
        <p:nvPicPr>
          <p:cNvPr id="5" name="4 - Εικόνα" descr="γρίπη.jpg"/>
          <p:cNvPicPr>
            <a:picLocks noChangeAspect="1"/>
          </p:cNvPicPr>
          <p:nvPr/>
        </p:nvPicPr>
        <p:blipFill>
          <a:blip r:embed="rId3"/>
          <a:stretch>
            <a:fillRect/>
          </a:stretch>
        </p:blipFill>
        <p:spPr>
          <a:xfrm>
            <a:off x="4857752" y="2143116"/>
            <a:ext cx="2323105" cy="1653736"/>
          </a:xfrm>
          <a:prstGeom prst="rect">
            <a:avLst/>
          </a:prstGeom>
          <a:ln>
            <a:noFill/>
          </a:ln>
          <a:effectLst>
            <a:softEdge rad="112500"/>
          </a:effectLst>
        </p:spPr>
      </p:pic>
      <p:pic>
        <p:nvPicPr>
          <p:cNvPr id="6" name="5 - Εικόνα" descr="αμοιβάδα.jpg"/>
          <p:cNvPicPr>
            <a:picLocks noChangeAspect="1"/>
          </p:cNvPicPr>
          <p:nvPr/>
        </p:nvPicPr>
        <p:blipFill>
          <a:blip r:embed="rId4"/>
          <a:stretch>
            <a:fillRect/>
          </a:stretch>
        </p:blipFill>
        <p:spPr>
          <a:xfrm>
            <a:off x="1928794" y="4500569"/>
            <a:ext cx="3100391" cy="2089641"/>
          </a:xfrm>
          <a:prstGeom prst="rect">
            <a:avLst/>
          </a:prstGeom>
        </p:spPr>
      </p:pic>
      <p:pic>
        <p:nvPicPr>
          <p:cNvPr id="7" name="6 - Εικόνα" descr="μύκητας.jpg"/>
          <p:cNvPicPr>
            <a:picLocks noChangeAspect="1"/>
          </p:cNvPicPr>
          <p:nvPr/>
        </p:nvPicPr>
        <p:blipFill>
          <a:blip r:embed="rId5" cstate="print"/>
          <a:stretch>
            <a:fillRect/>
          </a:stretch>
        </p:blipFill>
        <p:spPr>
          <a:xfrm>
            <a:off x="5715009" y="4719168"/>
            <a:ext cx="2643206" cy="1486374"/>
          </a:xfrm>
          <a:prstGeom prst="rect">
            <a:avLst/>
          </a:prstGeom>
        </p:spPr>
      </p:pic>
      <p:sp>
        <p:nvSpPr>
          <p:cNvPr id="8" name="7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1066800"/>
          </a:xfrm>
        </p:spPr>
        <p:txBody>
          <a:bodyPr/>
          <a:lstStyle/>
          <a:p>
            <a:r>
              <a:rPr lang="el-GR" dirty="0" smtClean="0"/>
              <a:t>Τα Λοιμώδη Νοσήματα</a:t>
            </a:r>
            <a:endParaRPr lang="el-GR" dirty="0"/>
          </a:p>
        </p:txBody>
      </p:sp>
      <p:sp>
        <p:nvSpPr>
          <p:cNvPr id="3" name="2 - Θέση περιεχομένου"/>
          <p:cNvSpPr>
            <a:spLocks noGrp="1"/>
          </p:cNvSpPr>
          <p:nvPr>
            <p:ph idx="1"/>
          </p:nvPr>
        </p:nvSpPr>
        <p:spPr>
          <a:xfrm>
            <a:off x="428596" y="1643050"/>
            <a:ext cx="8229600" cy="3071834"/>
          </a:xfrm>
        </p:spPr>
        <p:txBody>
          <a:bodyPr/>
          <a:lstStyle/>
          <a:p>
            <a:pPr>
              <a:buNone/>
            </a:pPr>
            <a:r>
              <a:rPr lang="el-GR" dirty="0" smtClean="0"/>
              <a:t>Προϋποθέσεις εμφάνισης ενός λοιμώδους νοσήματος</a:t>
            </a:r>
          </a:p>
          <a:p>
            <a:r>
              <a:rPr lang="el-GR" b="1" dirty="0" smtClean="0"/>
              <a:t>α) </a:t>
            </a:r>
            <a:r>
              <a:rPr lang="el-GR" dirty="0" smtClean="0"/>
              <a:t>να υπάρχει πηγή μόλυνσης</a:t>
            </a:r>
          </a:p>
          <a:p>
            <a:r>
              <a:rPr lang="el-GR" b="1" dirty="0" smtClean="0"/>
              <a:t>β) </a:t>
            </a:r>
            <a:r>
              <a:rPr lang="el-GR" dirty="0" smtClean="0"/>
              <a:t>να υπάρχει μέσον, οδός μεταφοράς του λοιμογόνου παράγοντα </a:t>
            </a:r>
          </a:p>
          <a:p>
            <a:r>
              <a:rPr lang="el-GR" b="1" dirty="0" smtClean="0"/>
              <a:t>γ) </a:t>
            </a:r>
            <a:r>
              <a:rPr lang="el-GR" dirty="0" smtClean="0"/>
              <a:t>να υπάρχει ευπαθής πληθυσμός</a:t>
            </a:r>
          </a:p>
          <a:p>
            <a:endParaRPr lang="el-GR" dirty="0"/>
          </a:p>
        </p:txBody>
      </p:sp>
      <p:pic>
        <p:nvPicPr>
          <p:cNvPr id="4" name="3 - Εικόνα" descr="Ξενιστής.PNG"/>
          <p:cNvPicPr>
            <a:picLocks noChangeAspect="1"/>
          </p:cNvPicPr>
          <p:nvPr/>
        </p:nvPicPr>
        <p:blipFill>
          <a:blip r:embed="rId2"/>
          <a:stretch>
            <a:fillRect/>
          </a:stretch>
        </p:blipFill>
        <p:spPr>
          <a:xfrm>
            <a:off x="642910" y="4714884"/>
            <a:ext cx="1495634" cy="1857634"/>
          </a:xfrm>
          <a:prstGeom prst="rect">
            <a:avLst/>
          </a:prstGeom>
        </p:spPr>
      </p:pic>
      <p:pic>
        <p:nvPicPr>
          <p:cNvPr id="5" name="4 - Εικόνα" descr="βακτήριο.PNG"/>
          <p:cNvPicPr>
            <a:picLocks noChangeAspect="1"/>
          </p:cNvPicPr>
          <p:nvPr/>
        </p:nvPicPr>
        <p:blipFill>
          <a:blip r:embed="rId3"/>
          <a:stretch>
            <a:fillRect/>
          </a:stretch>
        </p:blipFill>
        <p:spPr>
          <a:xfrm>
            <a:off x="1785918" y="5000636"/>
            <a:ext cx="657317" cy="619211"/>
          </a:xfrm>
          <a:prstGeom prst="rect">
            <a:avLst/>
          </a:prstGeom>
        </p:spPr>
      </p:pic>
      <p:pic>
        <p:nvPicPr>
          <p:cNvPr id="6" name="5 - Εικόνα" descr="μέσο μεταφοράς.PNG"/>
          <p:cNvPicPr>
            <a:picLocks noChangeAspect="1"/>
          </p:cNvPicPr>
          <p:nvPr/>
        </p:nvPicPr>
        <p:blipFill>
          <a:blip r:embed="rId4"/>
          <a:stretch>
            <a:fillRect/>
          </a:stretch>
        </p:blipFill>
        <p:spPr>
          <a:xfrm>
            <a:off x="2786050" y="4929198"/>
            <a:ext cx="3105584" cy="1219370"/>
          </a:xfrm>
          <a:prstGeom prst="rect">
            <a:avLst/>
          </a:prstGeom>
        </p:spPr>
      </p:pic>
      <p:pic>
        <p:nvPicPr>
          <p:cNvPr id="7" name="6 - Εικόνα" descr="ευπαθής πληθυσμός.PNG"/>
          <p:cNvPicPr>
            <a:picLocks noChangeAspect="1"/>
          </p:cNvPicPr>
          <p:nvPr/>
        </p:nvPicPr>
        <p:blipFill>
          <a:blip r:embed="rId5"/>
          <a:stretch>
            <a:fillRect/>
          </a:stretch>
        </p:blipFill>
        <p:spPr>
          <a:xfrm>
            <a:off x="6500826" y="4857760"/>
            <a:ext cx="1071570" cy="1724717"/>
          </a:xfrm>
          <a:prstGeom prst="rect">
            <a:avLst/>
          </a:prstGeom>
        </p:spPr>
      </p:pic>
      <p:sp>
        <p:nvSpPr>
          <p:cNvPr id="8" name="7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par>
                                <p:cTn id="28" presetID="3" presetClass="entr" presetSubtype="1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Τα Λοιμώδη Νοσήματα</a:t>
            </a:r>
            <a:endParaRPr lang="el-GR" dirty="0"/>
          </a:p>
        </p:txBody>
      </p:sp>
      <p:sp>
        <p:nvSpPr>
          <p:cNvPr id="3" name="2 - Θέση περιεχομένου"/>
          <p:cNvSpPr>
            <a:spLocks noGrp="1"/>
          </p:cNvSpPr>
          <p:nvPr>
            <p:ph idx="1"/>
          </p:nvPr>
        </p:nvSpPr>
        <p:spPr/>
        <p:txBody>
          <a:bodyPr/>
          <a:lstStyle/>
          <a:p>
            <a:pPr>
              <a:buNone/>
            </a:pPr>
            <a:r>
              <a:rPr lang="el-GR" b="1" dirty="0" smtClean="0"/>
              <a:t>Η καταπολέμηση των λοιμωδών</a:t>
            </a:r>
          </a:p>
          <a:p>
            <a:pPr>
              <a:buNone/>
            </a:pPr>
            <a:r>
              <a:rPr lang="el-GR" b="1" dirty="0" smtClean="0"/>
              <a:t> νοσημάτων επιτυγχάνεται με:</a:t>
            </a:r>
          </a:p>
          <a:p>
            <a:r>
              <a:rPr lang="el-GR" b="1" dirty="0" smtClean="0"/>
              <a:t>α) </a:t>
            </a:r>
            <a:r>
              <a:rPr lang="el-GR" dirty="0" smtClean="0"/>
              <a:t>την εξουδετέρωση ή μείωση </a:t>
            </a:r>
          </a:p>
          <a:p>
            <a:pPr>
              <a:buNone/>
            </a:pPr>
            <a:r>
              <a:rPr lang="el-GR" dirty="0" smtClean="0"/>
              <a:t>	της πηγής μόλυνσης</a:t>
            </a:r>
          </a:p>
          <a:p>
            <a:pPr>
              <a:buNone/>
            </a:pPr>
            <a:endParaRPr lang="el-GR" dirty="0" smtClean="0"/>
          </a:p>
          <a:p>
            <a:r>
              <a:rPr lang="el-GR" b="1" dirty="0" smtClean="0"/>
              <a:t>β) </a:t>
            </a:r>
            <a:r>
              <a:rPr lang="el-GR" dirty="0" smtClean="0"/>
              <a:t>τον έλεγχο των μέσων μεταφοράς </a:t>
            </a:r>
          </a:p>
          <a:p>
            <a:pPr>
              <a:buNone/>
            </a:pPr>
            <a:r>
              <a:rPr lang="el-GR" dirty="0" smtClean="0"/>
              <a:t>	των λοιμογόνων παραγόντων</a:t>
            </a:r>
          </a:p>
          <a:p>
            <a:pPr>
              <a:buNone/>
            </a:pPr>
            <a:endParaRPr lang="el-GR" dirty="0" smtClean="0"/>
          </a:p>
          <a:p>
            <a:r>
              <a:rPr lang="el-GR" b="1" dirty="0" smtClean="0"/>
              <a:t>γ) </a:t>
            </a:r>
            <a:r>
              <a:rPr lang="el-GR" dirty="0" smtClean="0"/>
              <a:t>την ανοσοποίηση του πληθυσμού</a:t>
            </a:r>
          </a:p>
          <a:p>
            <a:pPr>
              <a:buNone/>
            </a:pPr>
            <a:endParaRPr lang="el-GR" b="1"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4 - Εικόνα" descr="mioktonia.jpg"/>
          <p:cNvPicPr>
            <a:picLocks noChangeAspect="1"/>
          </p:cNvPicPr>
          <p:nvPr/>
        </p:nvPicPr>
        <p:blipFill>
          <a:blip r:embed="rId2" cstate="print"/>
          <a:stretch>
            <a:fillRect/>
          </a:stretch>
        </p:blipFill>
        <p:spPr>
          <a:xfrm>
            <a:off x="7143768" y="3643314"/>
            <a:ext cx="1627170" cy="1186582"/>
          </a:xfrm>
          <a:prstGeom prst="rect">
            <a:avLst/>
          </a:prstGeom>
        </p:spPr>
      </p:pic>
      <p:pic>
        <p:nvPicPr>
          <p:cNvPr id="6" name="5 - Εικόνα" descr="images.jpg"/>
          <p:cNvPicPr>
            <a:picLocks noChangeAspect="1"/>
          </p:cNvPicPr>
          <p:nvPr/>
        </p:nvPicPr>
        <p:blipFill>
          <a:blip r:embed="rId3"/>
          <a:srcRect b="16703"/>
          <a:stretch>
            <a:fillRect/>
          </a:stretch>
        </p:blipFill>
        <p:spPr>
          <a:xfrm>
            <a:off x="6929454" y="2000240"/>
            <a:ext cx="1928826" cy="1315116"/>
          </a:xfrm>
          <a:prstGeom prst="rect">
            <a:avLst/>
          </a:prstGeom>
        </p:spPr>
      </p:pic>
      <p:pic>
        <p:nvPicPr>
          <p:cNvPr id="7" name="6 - Εικόνα" descr="d76fdc0ccab24ed48bfa40a7225390ce.jpg"/>
          <p:cNvPicPr>
            <a:picLocks noChangeAspect="1"/>
          </p:cNvPicPr>
          <p:nvPr/>
        </p:nvPicPr>
        <p:blipFill>
          <a:blip r:embed="rId4"/>
          <a:stretch>
            <a:fillRect/>
          </a:stretch>
        </p:blipFill>
        <p:spPr>
          <a:xfrm>
            <a:off x="7215206" y="5143512"/>
            <a:ext cx="1662113" cy="1303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357298"/>
            <a:ext cx="8229600" cy="4788610"/>
          </a:xfrm>
        </p:spPr>
        <p:txBody>
          <a:bodyPr>
            <a:normAutofit fontScale="92500"/>
          </a:bodyPr>
          <a:lstStyle/>
          <a:p>
            <a:r>
              <a:rPr lang="el-GR" b="1" dirty="0" smtClean="0"/>
              <a:t>Η εξουδετέρωση </a:t>
            </a:r>
            <a:r>
              <a:rPr lang="el-GR" dirty="0" smtClean="0"/>
              <a:t>της πηγής μόλυνσης είναι δύσκολη, ενώ η </a:t>
            </a:r>
            <a:r>
              <a:rPr lang="el-GR" b="1" dirty="0" smtClean="0"/>
              <a:t>καταπολέμηση</a:t>
            </a:r>
            <a:r>
              <a:rPr lang="el-GR" dirty="0" smtClean="0"/>
              <a:t> και η αντιμετώπιση των μέσων μεταφοράς είναι ευκολότερη </a:t>
            </a:r>
            <a:r>
              <a:rPr lang="el-GR" u="sng" dirty="0" smtClean="0"/>
              <a:t>με εξαίρεση </a:t>
            </a:r>
            <a:r>
              <a:rPr lang="el-GR" dirty="0" smtClean="0"/>
              <a:t>τα λοιμώδη νοσήματα, που μεταδίδονται με τον αέρα.</a:t>
            </a:r>
          </a:p>
          <a:p>
            <a:pPr>
              <a:buNone/>
            </a:pPr>
            <a:endParaRPr lang="el-GR" dirty="0" smtClean="0"/>
          </a:p>
          <a:p>
            <a:r>
              <a:rPr lang="el-GR" b="1" dirty="0" smtClean="0"/>
              <a:t>Η ανοσοποίηση </a:t>
            </a:r>
            <a:r>
              <a:rPr lang="el-GR" dirty="0" smtClean="0"/>
              <a:t>του πληθυσμού είναι ο πλέον αποτελεσματικός τρόπος εξαφάνισης των λοιμωδών νοσημάτων. Όταν το μεγαλύτερο μέρος του πληθυσμού έχει εμβολιαστεί (είναι δηλαδή άνοσο), ο λοιμογόνος παράγοντας δε βρίσκει πρόσφορο έδαφος για να αναπτυχθεί και εξαφανίζεται.</a:t>
            </a:r>
          </a:p>
          <a:p>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Ανοσοποίηση</a:t>
            </a:r>
            <a:endParaRPr lang="el-GR" dirty="0"/>
          </a:p>
        </p:txBody>
      </p:sp>
      <p:pic>
        <p:nvPicPr>
          <p:cNvPr id="4" name="3 - Θέση περιεχομένου" descr="εμβόλιο.PNG"/>
          <p:cNvPicPr>
            <a:picLocks noGrp="1" noChangeAspect="1"/>
          </p:cNvPicPr>
          <p:nvPr>
            <p:ph idx="1"/>
          </p:nvPr>
        </p:nvPicPr>
        <p:blipFill>
          <a:blip r:embed="rId2"/>
          <a:stretch>
            <a:fillRect/>
          </a:stretch>
        </p:blipFill>
        <p:spPr>
          <a:xfrm>
            <a:off x="2428860" y="2700989"/>
            <a:ext cx="3960954" cy="3161646"/>
          </a:xfr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Βασικοί ορισμοί:</a:t>
            </a:r>
            <a:endParaRPr lang="el-GR" dirty="0"/>
          </a:p>
        </p:txBody>
      </p:sp>
      <p:sp>
        <p:nvSpPr>
          <p:cNvPr id="3" name="2 - Θέση περιεχομένου"/>
          <p:cNvSpPr>
            <a:spLocks noGrp="1"/>
          </p:cNvSpPr>
          <p:nvPr>
            <p:ph idx="1"/>
          </p:nvPr>
        </p:nvSpPr>
        <p:spPr/>
        <p:txBody>
          <a:bodyPr>
            <a:normAutofit/>
          </a:bodyPr>
          <a:lstStyle/>
          <a:p>
            <a:r>
              <a:rPr lang="el-GR" b="1" dirty="0" smtClean="0"/>
              <a:t>Πρόληψη </a:t>
            </a:r>
          </a:p>
          <a:p>
            <a:pPr>
              <a:buNone/>
            </a:pPr>
            <a:r>
              <a:rPr lang="el-GR" b="1" dirty="0" smtClean="0"/>
              <a:t>	</a:t>
            </a:r>
            <a:r>
              <a:rPr lang="el-GR" dirty="0" smtClean="0"/>
              <a:t>είναι η λήψη μέτρων για την προστασία της υγείας και την αναστολή εξέλιξης της αρρώστιας.</a:t>
            </a:r>
          </a:p>
          <a:p>
            <a:endParaRPr lang="el-GR" dirty="0" smtClean="0"/>
          </a:p>
          <a:p>
            <a:r>
              <a:rPr lang="el-GR" b="1" dirty="0" smtClean="0"/>
              <a:t>Προαγωγή</a:t>
            </a:r>
            <a:r>
              <a:rPr lang="el-GR" dirty="0" smtClean="0"/>
              <a:t> </a:t>
            </a:r>
          </a:p>
          <a:p>
            <a:pPr>
              <a:buNone/>
            </a:pPr>
            <a:r>
              <a:rPr lang="el-GR" dirty="0" smtClean="0"/>
              <a:t>	της υγείας σύμφωνα με την διακήρυξη του Παγκόσμιου Οργανισμού Υγείας, είναι η διαδικασία μέσα στην οποία τα άτομα γίνονται ικανά να </a:t>
            </a:r>
            <a:r>
              <a:rPr lang="el-GR" b="1" u="sng" dirty="0" smtClean="0"/>
              <a:t>βελτιώσουν</a:t>
            </a:r>
            <a:r>
              <a:rPr lang="el-GR" b="1" dirty="0" smtClean="0"/>
              <a:t> </a:t>
            </a:r>
            <a:r>
              <a:rPr lang="el-GR" dirty="0" smtClean="0"/>
              <a:t>την υγεία τους.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όκκινο.PNG"/>
          <p:cNvPicPr>
            <a:picLocks noGrp="1" noChangeAspect="1"/>
          </p:cNvPicPr>
          <p:nvPr>
            <p:ph idx="1"/>
          </p:nvPr>
        </p:nvPicPr>
        <p:blipFill>
          <a:blip r:embed="rId2"/>
          <a:stretch>
            <a:fillRect/>
          </a:stretch>
        </p:blipFill>
        <p:spPr>
          <a:xfrm>
            <a:off x="500034" y="2933696"/>
            <a:ext cx="357190" cy="726287"/>
          </a:xfrm>
        </p:spPr>
      </p:pic>
      <p:sp>
        <p:nvSpPr>
          <p:cNvPr id="5" name="4 - Δεξιό βέλος"/>
          <p:cNvSpPr/>
          <p:nvPr/>
        </p:nvSpPr>
        <p:spPr>
          <a:xfrm>
            <a:off x="1071538" y="3143248"/>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rot="19731387">
            <a:off x="1009971" y="2793780"/>
            <a:ext cx="642942" cy="217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Δεξιό βέλος"/>
          <p:cNvSpPr/>
          <p:nvPr/>
        </p:nvSpPr>
        <p:spPr>
          <a:xfrm rot="2699714">
            <a:off x="981728" y="3553478"/>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13 - Εικόνα" descr="Μαύρο.PNG"/>
          <p:cNvPicPr>
            <a:picLocks noChangeAspect="1"/>
          </p:cNvPicPr>
          <p:nvPr/>
        </p:nvPicPr>
        <p:blipFill>
          <a:blip r:embed="rId3"/>
          <a:stretch>
            <a:fillRect/>
          </a:stretch>
        </p:blipFill>
        <p:spPr>
          <a:xfrm>
            <a:off x="3000364" y="571480"/>
            <a:ext cx="214314" cy="443937"/>
          </a:xfrm>
          <a:prstGeom prst="rect">
            <a:avLst/>
          </a:prstGeom>
        </p:spPr>
      </p:pic>
      <p:pic>
        <p:nvPicPr>
          <p:cNvPr id="18" name="17 - Εικόνα" descr="Μαύρο.PNG"/>
          <p:cNvPicPr>
            <a:picLocks noChangeAspect="1"/>
          </p:cNvPicPr>
          <p:nvPr/>
        </p:nvPicPr>
        <p:blipFill>
          <a:blip r:embed="rId3"/>
          <a:stretch>
            <a:fillRect/>
          </a:stretch>
        </p:blipFill>
        <p:spPr>
          <a:xfrm>
            <a:off x="1857356" y="3714752"/>
            <a:ext cx="294913" cy="610892"/>
          </a:xfrm>
          <a:prstGeom prst="rect">
            <a:avLst/>
          </a:prstGeom>
        </p:spPr>
      </p:pic>
      <p:pic>
        <p:nvPicPr>
          <p:cNvPr id="19" name="18 - Εικόνα" descr="Μαύρο.PNG"/>
          <p:cNvPicPr>
            <a:picLocks noChangeAspect="1"/>
          </p:cNvPicPr>
          <p:nvPr/>
        </p:nvPicPr>
        <p:blipFill>
          <a:blip r:embed="rId3"/>
          <a:stretch>
            <a:fillRect/>
          </a:stretch>
        </p:blipFill>
        <p:spPr>
          <a:xfrm>
            <a:off x="1857356" y="3000372"/>
            <a:ext cx="294913" cy="610892"/>
          </a:xfrm>
          <a:prstGeom prst="rect">
            <a:avLst/>
          </a:prstGeom>
        </p:spPr>
      </p:pic>
      <p:pic>
        <p:nvPicPr>
          <p:cNvPr id="20" name="19 - Εικόνα" descr="Μαύρο.PNG"/>
          <p:cNvPicPr>
            <a:picLocks noChangeAspect="1"/>
          </p:cNvPicPr>
          <p:nvPr/>
        </p:nvPicPr>
        <p:blipFill>
          <a:blip r:embed="rId3"/>
          <a:stretch>
            <a:fillRect/>
          </a:stretch>
        </p:blipFill>
        <p:spPr>
          <a:xfrm>
            <a:off x="1857356" y="2357430"/>
            <a:ext cx="294913" cy="610892"/>
          </a:xfrm>
          <a:prstGeom prst="rect">
            <a:avLst/>
          </a:prstGeom>
        </p:spPr>
      </p:pic>
      <p:pic>
        <p:nvPicPr>
          <p:cNvPr id="21" name="20 - Εικόνα" descr="Μαύρο.PNG"/>
          <p:cNvPicPr>
            <a:picLocks noChangeAspect="1"/>
          </p:cNvPicPr>
          <p:nvPr/>
        </p:nvPicPr>
        <p:blipFill>
          <a:blip r:embed="rId3"/>
          <a:stretch>
            <a:fillRect/>
          </a:stretch>
        </p:blipFill>
        <p:spPr>
          <a:xfrm>
            <a:off x="3000364" y="1071546"/>
            <a:ext cx="214314" cy="443937"/>
          </a:xfrm>
          <a:prstGeom prst="rect">
            <a:avLst/>
          </a:prstGeom>
        </p:spPr>
      </p:pic>
      <p:pic>
        <p:nvPicPr>
          <p:cNvPr id="22" name="21 - Εικόνα" descr="Μαύρο.PNG"/>
          <p:cNvPicPr>
            <a:picLocks noChangeAspect="1"/>
          </p:cNvPicPr>
          <p:nvPr/>
        </p:nvPicPr>
        <p:blipFill>
          <a:blip r:embed="rId3"/>
          <a:stretch>
            <a:fillRect/>
          </a:stretch>
        </p:blipFill>
        <p:spPr>
          <a:xfrm>
            <a:off x="3000364" y="1643050"/>
            <a:ext cx="214314" cy="443937"/>
          </a:xfrm>
          <a:prstGeom prst="rect">
            <a:avLst/>
          </a:prstGeom>
        </p:spPr>
      </p:pic>
      <p:pic>
        <p:nvPicPr>
          <p:cNvPr id="23" name="22 - Εικόνα" descr="Μαύρο.PNG"/>
          <p:cNvPicPr>
            <a:picLocks noChangeAspect="1"/>
          </p:cNvPicPr>
          <p:nvPr/>
        </p:nvPicPr>
        <p:blipFill>
          <a:blip r:embed="rId3"/>
          <a:stretch>
            <a:fillRect/>
          </a:stretch>
        </p:blipFill>
        <p:spPr>
          <a:xfrm>
            <a:off x="3000364" y="2428868"/>
            <a:ext cx="214314" cy="443937"/>
          </a:xfrm>
          <a:prstGeom prst="rect">
            <a:avLst/>
          </a:prstGeom>
        </p:spPr>
      </p:pic>
      <p:cxnSp>
        <p:nvCxnSpPr>
          <p:cNvPr id="25" name="24 - Ευθύγραμμο βέλος σύνδεσης"/>
          <p:cNvCxnSpPr>
            <a:endCxn id="14" idx="1"/>
          </p:cNvCxnSpPr>
          <p:nvPr/>
        </p:nvCxnSpPr>
        <p:spPr>
          <a:xfrm rot="5400000" flipH="1" flipV="1">
            <a:off x="1754027" y="1253969"/>
            <a:ext cx="1706857"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a:endCxn id="21" idx="1"/>
          </p:cNvCxnSpPr>
          <p:nvPr/>
        </p:nvCxnSpPr>
        <p:spPr>
          <a:xfrm rot="5400000" flipH="1" flipV="1">
            <a:off x="2004060" y="1504002"/>
            <a:ext cx="1206791"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a:endCxn id="22" idx="1"/>
          </p:cNvCxnSpPr>
          <p:nvPr/>
        </p:nvCxnSpPr>
        <p:spPr>
          <a:xfrm flipV="1">
            <a:off x="2214548" y="1865019"/>
            <a:ext cx="785816" cy="635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 name="33 - Εικόνα" descr="Μαύρο.PNG"/>
          <p:cNvPicPr>
            <a:picLocks noChangeAspect="1"/>
          </p:cNvPicPr>
          <p:nvPr/>
        </p:nvPicPr>
        <p:blipFill>
          <a:blip r:embed="rId3"/>
          <a:stretch>
            <a:fillRect/>
          </a:stretch>
        </p:blipFill>
        <p:spPr>
          <a:xfrm>
            <a:off x="3000364" y="2928934"/>
            <a:ext cx="214314" cy="443937"/>
          </a:xfrm>
          <a:prstGeom prst="rect">
            <a:avLst/>
          </a:prstGeom>
        </p:spPr>
      </p:pic>
      <p:pic>
        <p:nvPicPr>
          <p:cNvPr id="35" name="34 - Εικόνα" descr="Μαύρο.PNG"/>
          <p:cNvPicPr>
            <a:picLocks noChangeAspect="1"/>
          </p:cNvPicPr>
          <p:nvPr/>
        </p:nvPicPr>
        <p:blipFill>
          <a:blip r:embed="rId3"/>
          <a:stretch>
            <a:fillRect/>
          </a:stretch>
        </p:blipFill>
        <p:spPr>
          <a:xfrm>
            <a:off x="3000364" y="3429000"/>
            <a:ext cx="214314" cy="443937"/>
          </a:xfrm>
          <a:prstGeom prst="rect">
            <a:avLst/>
          </a:prstGeom>
        </p:spPr>
      </p:pic>
      <p:cxnSp>
        <p:nvCxnSpPr>
          <p:cNvPr id="36" name="35 - Ευθύγραμμο βέλος σύνδεσης"/>
          <p:cNvCxnSpPr>
            <a:stCxn id="19" idx="3"/>
            <a:endCxn id="34" idx="1"/>
          </p:cNvCxnSpPr>
          <p:nvPr/>
        </p:nvCxnSpPr>
        <p:spPr>
          <a:xfrm flipV="1">
            <a:off x="2152269" y="3150903"/>
            <a:ext cx="848095" cy="154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a:endCxn id="23" idx="1"/>
          </p:cNvCxnSpPr>
          <p:nvPr/>
        </p:nvCxnSpPr>
        <p:spPr>
          <a:xfrm flipV="1">
            <a:off x="2071670" y="2650837"/>
            <a:ext cx="928694" cy="699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a:endCxn id="35" idx="1"/>
          </p:cNvCxnSpPr>
          <p:nvPr/>
        </p:nvCxnSpPr>
        <p:spPr>
          <a:xfrm>
            <a:off x="2071670" y="3349908"/>
            <a:ext cx="928694" cy="301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42 - Εικόνα" descr="Μαύρο.PNG"/>
          <p:cNvPicPr>
            <a:picLocks noChangeAspect="1"/>
          </p:cNvPicPr>
          <p:nvPr/>
        </p:nvPicPr>
        <p:blipFill>
          <a:blip r:embed="rId3"/>
          <a:stretch>
            <a:fillRect/>
          </a:stretch>
        </p:blipFill>
        <p:spPr>
          <a:xfrm>
            <a:off x="2928926" y="5429264"/>
            <a:ext cx="214314" cy="443937"/>
          </a:xfrm>
          <a:prstGeom prst="rect">
            <a:avLst/>
          </a:prstGeom>
        </p:spPr>
      </p:pic>
      <p:pic>
        <p:nvPicPr>
          <p:cNvPr id="44" name="43 - Εικόνα" descr="Μαύρο.PNG"/>
          <p:cNvPicPr>
            <a:picLocks noChangeAspect="1"/>
          </p:cNvPicPr>
          <p:nvPr/>
        </p:nvPicPr>
        <p:blipFill>
          <a:blip r:embed="rId3"/>
          <a:stretch>
            <a:fillRect/>
          </a:stretch>
        </p:blipFill>
        <p:spPr>
          <a:xfrm>
            <a:off x="2928926" y="4286256"/>
            <a:ext cx="214314" cy="443937"/>
          </a:xfrm>
          <a:prstGeom prst="rect">
            <a:avLst/>
          </a:prstGeom>
        </p:spPr>
      </p:pic>
      <p:pic>
        <p:nvPicPr>
          <p:cNvPr id="45" name="44 - Εικόνα" descr="Μαύρο.PNG"/>
          <p:cNvPicPr>
            <a:picLocks noChangeAspect="1"/>
          </p:cNvPicPr>
          <p:nvPr/>
        </p:nvPicPr>
        <p:blipFill>
          <a:blip r:embed="rId3"/>
          <a:stretch>
            <a:fillRect/>
          </a:stretch>
        </p:blipFill>
        <p:spPr>
          <a:xfrm>
            <a:off x="2928926" y="4857760"/>
            <a:ext cx="214314" cy="443937"/>
          </a:xfrm>
          <a:prstGeom prst="rect">
            <a:avLst/>
          </a:prstGeom>
        </p:spPr>
      </p:pic>
      <p:cxnSp>
        <p:nvCxnSpPr>
          <p:cNvPr id="47" name="46 - Ευθύγραμμο βέλος σύνδεσης"/>
          <p:cNvCxnSpPr>
            <a:stCxn id="18" idx="3"/>
            <a:endCxn id="43" idx="1"/>
          </p:cNvCxnSpPr>
          <p:nvPr/>
        </p:nvCxnSpPr>
        <p:spPr>
          <a:xfrm>
            <a:off x="2152269" y="4020198"/>
            <a:ext cx="776657" cy="1631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 Ευθύγραμμο βέλος σύνδεσης"/>
          <p:cNvCxnSpPr>
            <a:stCxn id="18" idx="3"/>
            <a:endCxn id="44" idx="1"/>
          </p:cNvCxnSpPr>
          <p:nvPr/>
        </p:nvCxnSpPr>
        <p:spPr>
          <a:xfrm>
            <a:off x="2152269" y="4020198"/>
            <a:ext cx="776657" cy="488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 Ευθύγραμμο βέλος σύνδεσης"/>
          <p:cNvCxnSpPr>
            <a:stCxn id="18" idx="3"/>
            <a:endCxn id="45" idx="1"/>
          </p:cNvCxnSpPr>
          <p:nvPr/>
        </p:nvCxnSpPr>
        <p:spPr>
          <a:xfrm>
            <a:off x="2152269" y="4020198"/>
            <a:ext cx="776657" cy="1059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6" name="55 - Εικόνα" descr="Μαύρο.PNG"/>
          <p:cNvPicPr>
            <a:picLocks noChangeAspect="1"/>
          </p:cNvPicPr>
          <p:nvPr/>
        </p:nvPicPr>
        <p:blipFill>
          <a:blip r:embed="rId3"/>
          <a:stretch>
            <a:fillRect/>
          </a:stretch>
        </p:blipFill>
        <p:spPr>
          <a:xfrm>
            <a:off x="4071934" y="571480"/>
            <a:ext cx="214314" cy="443937"/>
          </a:xfrm>
          <a:prstGeom prst="rect">
            <a:avLst/>
          </a:prstGeom>
        </p:spPr>
      </p:pic>
      <p:pic>
        <p:nvPicPr>
          <p:cNvPr id="57" name="56 - Εικόνα" descr="Μαύρο.PNG"/>
          <p:cNvPicPr>
            <a:picLocks noChangeAspect="1"/>
          </p:cNvPicPr>
          <p:nvPr/>
        </p:nvPicPr>
        <p:blipFill>
          <a:blip r:embed="rId3"/>
          <a:stretch>
            <a:fillRect/>
          </a:stretch>
        </p:blipFill>
        <p:spPr>
          <a:xfrm>
            <a:off x="4357686" y="571480"/>
            <a:ext cx="214314" cy="443937"/>
          </a:xfrm>
          <a:prstGeom prst="rect">
            <a:avLst/>
          </a:prstGeom>
        </p:spPr>
      </p:pic>
      <p:pic>
        <p:nvPicPr>
          <p:cNvPr id="58" name="57 - Εικόνα" descr="Μαύρο.PNG"/>
          <p:cNvPicPr>
            <a:picLocks noChangeAspect="1"/>
          </p:cNvPicPr>
          <p:nvPr/>
        </p:nvPicPr>
        <p:blipFill>
          <a:blip r:embed="rId3"/>
          <a:stretch>
            <a:fillRect/>
          </a:stretch>
        </p:blipFill>
        <p:spPr>
          <a:xfrm>
            <a:off x="4643438" y="571480"/>
            <a:ext cx="214314" cy="443937"/>
          </a:xfrm>
          <a:prstGeom prst="rect">
            <a:avLst/>
          </a:prstGeom>
        </p:spPr>
      </p:pic>
      <p:pic>
        <p:nvPicPr>
          <p:cNvPr id="59" name="58 - Εικόνα" descr="Μαύρο.PNG"/>
          <p:cNvPicPr>
            <a:picLocks noChangeAspect="1"/>
          </p:cNvPicPr>
          <p:nvPr/>
        </p:nvPicPr>
        <p:blipFill>
          <a:blip r:embed="rId3"/>
          <a:stretch>
            <a:fillRect/>
          </a:stretch>
        </p:blipFill>
        <p:spPr>
          <a:xfrm>
            <a:off x="4071934" y="1071546"/>
            <a:ext cx="214314" cy="443937"/>
          </a:xfrm>
          <a:prstGeom prst="rect">
            <a:avLst/>
          </a:prstGeom>
        </p:spPr>
      </p:pic>
      <p:pic>
        <p:nvPicPr>
          <p:cNvPr id="60" name="59 - Εικόνα" descr="Μαύρο.PNG"/>
          <p:cNvPicPr>
            <a:picLocks noChangeAspect="1"/>
          </p:cNvPicPr>
          <p:nvPr/>
        </p:nvPicPr>
        <p:blipFill>
          <a:blip r:embed="rId3"/>
          <a:stretch>
            <a:fillRect/>
          </a:stretch>
        </p:blipFill>
        <p:spPr>
          <a:xfrm>
            <a:off x="4357686" y="1071546"/>
            <a:ext cx="214314" cy="443937"/>
          </a:xfrm>
          <a:prstGeom prst="rect">
            <a:avLst/>
          </a:prstGeom>
        </p:spPr>
      </p:pic>
      <p:pic>
        <p:nvPicPr>
          <p:cNvPr id="61" name="60 - Εικόνα" descr="Μαύρο.PNG"/>
          <p:cNvPicPr>
            <a:picLocks noChangeAspect="1"/>
          </p:cNvPicPr>
          <p:nvPr/>
        </p:nvPicPr>
        <p:blipFill>
          <a:blip r:embed="rId3"/>
          <a:stretch>
            <a:fillRect/>
          </a:stretch>
        </p:blipFill>
        <p:spPr>
          <a:xfrm>
            <a:off x="4643438" y="1071546"/>
            <a:ext cx="214314" cy="443937"/>
          </a:xfrm>
          <a:prstGeom prst="rect">
            <a:avLst/>
          </a:prstGeom>
        </p:spPr>
      </p:pic>
      <p:pic>
        <p:nvPicPr>
          <p:cNvPr id="62" name="61 - Εικόνα" descr="Μαύρο.PNG"/>
          <p:cNvPicPr>
            <a:picLocks noChangeAspect="1"/>
          </p:cNvPicPr>
          <p:nvPr/>
        </p:nvPicPr>
        <p:blipFill>
          <a:blip r:embed="rId3"/>
          <a:stretch>
            <a:fillRect/>
          </a:stretch>
        </p:blipFill>
        <p:spPr>
          <a:xfrm>
            <a:off x="4071934" y="1643050"/>
            <a:ext cx="214314" cy="443937"/>
          </a:xfrm>
          <a:prstGeom prst="rect">
            <a:avLst/>
          </a:prstGeom>
        </p:spPr>
      </p:pic>
      <p:pic>
        <p:nvPicPr>
          <p:cNvPr id="63" name="62 - Εικόνα" descr="Μαύρο.PNG"/>
          <p:cNvPicPr>
            <a:picLocks noChangeAspect="1"/>
          </p:cNvPicPr>
          <p:nvPr/>
        </p:nvPicPr>
        <p:blipFill>
          <a:blip r:embed="rId3"/>
          <a:stretch>
            <a:fillRect/>
          </a:stretch>
        </p:blipFill>
        <p:spPr>
          <a:xfrm>
            <a:off x="4357686" y="1643050"/>
            <a:ext cx="214314" cy="443937"/>
          </a:xfrm>
          <a:prstGeom prst="rect">
            <a:avLst/>
          </a:prstGeom>
        </p:spPr>
      </p:pic>
      <p:pic>
        <p:nvPicPr>
          <p:cNvPr id="64" name="63 - Εικόνα" descr="Μαύρο.PNG"/>
          <p:cNvPicPr>
            <a:picLocks noChangeAspect="1"/>
          </p:cNvPicPr>
          <p:nvPr/>
        </p:nvPicPr>
        <p:blipFill>
          <a:blip r:embed="rId3"/>
          <a:stretch>
            <a:fillRect/>
          </a:stretch>
        </p:blipFill>
        <p:spPr>
          <a:xfrm>
            <a:off x="4643438" y="1643050"/>
            <a:ext cx="214314" cy="443937"/>
          </a:xfrm>
          <a:prstGeom prst="rect">
            <a:avLst/>
          </a:prstGeom>
        </p:spPr>
      </p:pic>
      <p:pic>
        <p:nvPicPr>
          <p:cNvPr id="65" name="64 - Εικόνα" descr="Μαύρο.PNG"/>
          <p:cNvPicPr>
            <a:picLocks noChangeAspect="1"/>
          </p:cNvPicPr>
          <p:nvPr/>
        </p:nvPicPr>
        <p:blipFill>
          <a:blip r:embed="rId3"/>
          <a:stretch>
            <a:fillRect/>
          </a:stretch>
        </p:blipFill>
        <p:spPr>
          <a:xfrm>
            <a:off x="4071934" y="2428868"/>
            <a:ext cx="214314" cy="443937"/>
          </a:xfrm>
          <a:prstGeom prst="rect">
            <a:avLst/>
          </a:prstGeom>
        </p:spPr>
      </p:pic>
      <p:pic>
        <p:nvPicPr>
          <p:cNvPr id="66" name="65 - Εικόνα" descr="Μαύρο.PNG"/>
          <p:cNvPicPr>
            <a:picLocks noChangeAspect="1"/>
          </p:cNvPicPr>
          <p:nvPr/>
        </p:nvPicPr>
        <p:blipFill>
          <a:blip r:embed="rId3"/>
          <a:stretch>
            <a:fillRect/>
          </a:stretch>
        </p:blipFill>
        <p:spPr>
          <a:xfrm>
            <a:off x="4357686" y="2428868"/>
            <a:ext cx="214314" cy="443937"/>
          </a:xfrm>
          <a:prstGeom prst="rect">
            <a:avLst/>
          </a:prstGeom>
        </p:spPr>
      </p:pic>
      <p:pic>
        <p:nvPicPr>
          <p:cNvPr id="67" name="66 - Εικόνα" descr="Μαύρο.PNG"/>
          <p:cNvPicPr>
            <a:picLocks noChangeAspect="1"/>
          </p:cNvPicPr>
          <p:nvPr/>
        </p:nvPicPr>
        <p:blipFill>
          <a:blip r:embed="rId3"/>
          <a:stretch>
            <a:fillRect/>
          </a:stretch>
        </p:blipFill>
        <p:spPr>
          <a:xfrm>
            <a:off x="4643438" y="2428868"/>
            <a:ext cx="214314" cy="443937"/>
          </a:xfrm>
          <a:prstGeom prst="rect">
            <a:avLst/>
          </a:prstGeom>
        </p:spPr>
      </p:pic>
      <p:pic>
        <p:nvPicPr>
          <p:cNvPr id="68" name="67 - Εικόνα" descr="Μαύρο.PNG"/>
          <p:cNvPicPr>
            <a:picLocks noChangeAspect="1"/>
          </p:cNvPicPr>
          <p:nvPr/>
        </p:nvPicPr>
        <p:blipFill>
          <a:blip r:embed="rId3"/>
          <a:stretch>
            <a:fillRect/>
          </a:stretch>
        </p:blipFill>
        <p:spPr>
          <a:xfrm>
            <a:off x="4071934" y="2928934"/>
            <a:ext cx="214314" cy="443937"/>
          </a:xfrm>
          <a:prstGeom prst="rect">
            <a:avLst/>
          </a:prstGeom>
        </p:spPr>
      </p:pic>
      <p:pic>
        <p:nvPicPr>
          <p:cNvPr id="69" name="68 - Εικόνα" descr="Μαύρο.PNG"/>
          <p:cNvPicPr>
            <a:picLocks noChangeAspect="1"/>
          </p:cNvPicPr>
          <p:nvPr/>
        </p:nvPicPr>
        <p:blipFill>
          <a:blip r:embed="rId3"/>
          <a:stretch>
            <a:fillRect/>
          </a:stretch>
        </p:blipFill>
        <p:spPr>
          <a:xfrm>
            <a:off x="4357686" y="2928934"/>
            <a:ext cx="214314" cy="443937"/>
          </a:xfrm>
          <a:prstGeom prst="rect">
            <a:avLst/>
          </a:prstGeom>
        </p:spPr>
      </p:pic>
      <p:pic>
        <p:nvPicPr>
          <p:cNvPr id="70" name="69 - Εικόνα" descr="Μαύρο.PNG"/>
          <p:cNvPicPr>
            <a:picLocks noChangeAspect="1"/>
          </p:cNvPicPr>
          <p:nvPr/>
        </p:nvPicPr>
        <p:blipFill>
          <a:blip r:embed="rId3"/>
          <a:stretch>
            <a:fillRect/>
          </a:stretch>
        </p:blipFill>
        <p:spPr>
          <a:xfrm>
            <a:off x="4643438" y="2928934"/>
            <a:ext cx="214314" cy="443937"/>
          </a:xfrm>
          <a:prstGeom prst="rect">
            <a:avLst/>
          </a:prstGeom>
        </p:spPr>
      </p:pic>
      <p:pic>
        <p:nvPicPr>
          <p:cNvPr id="71" name="70 - Εικόνα" descr="Μαύρο.PNG"/>
          <p:cNvPicPr>
            <a:picLocks noChangeAspect="1"/>
          </p:cNvPicPr>
          <p:nvPr/>
        </p:nvPicPr>
        <p:blipFill>
          <a:blip r:embed="rId3"/>
          <a:stretch>
            <a:fillRect/>
          </a:stretch>
        </p:blipFill>
        <p:spPr>
          <a:xfrm>
            <a:off x="4071934" y="3429000"/>
            <a:ext cx="214314" cy="443937"/>
          </a:xfrm>
          <a:prstGeom prst="rect">
            <a:avLst/>
          </a:prstGeom>
        </p:spPr>
      </p:pic>
      <p:pic>
        <p:nvPicPr>
          <p:cNvPr id="72" name="71 - Εικόνα" descr="Μαύρο.PNG"/>
          <p:cNvPicPr>
            <a:picLocks noChangeAspect="1"/>
          </p:cNvPicPr>
          <p:nvPr/>
        </p:nvPicPr>
        <p:blipFill>
          <a:blip r:embed="rId3"/>
          <a:stretch>
            <a:fillRect/>
          </a:stretch>
        </p:blipFill>
        <p:spPr>
          <a:xfrm>
            <a:off x="4357686" y="3429000"/>
            <a:ext cx="214314" cy="443937"/>
          </a:xfrm>
          <a:prstGeom prst="rect">
            <a:avLst/>
          </a:prstGeom>
        </p:spPr>
      </p:pic>
      <p:pic>
        <p:nvPicPr>
          <p:cNvPr id="73" name="72 - Εικόνα" descr="Μαύρο.PNG"/>
          <p:cNvPicPr>
            <a:picLocks noChangeAspect="1"/>
          </p:cNvPicPr>
          <p:nvPr/>
        </p:nvPicPr>
        <p:blipFill>
          <a:blip r:embed="rId3"/>
          <a:stretch>
            <a:fillRect/>
          </a:stretch>
        </p:blipFill>
        <p:spPr>
          <a:xfrm>
            <a:off x="4643438" y="3429000"/>
            <a:ext cx="214314" cy="443937"/>
          </a:xfrm>
          <a:prstGeom prst="rect">
            <a:avLst/>
          </a:prstGeom>
        </p:spPr>
      </p:pic>
      <p:pic>
        <p:nvPicPr>
          <p:cNvPr id="74" name="73 - Εικόνα" descr="Μαύρο.PNG"/>
          <p:cNvPicPr>
            <a:picLocks noChangeAspect="1"/>
          </p:cNvPicPr>
          <p:nvPr/>
        </p:nvPicPr>
        <p:blipFill>
          <a:blip r:embed="rId3"/>
          <a:stretch>
            <a:fillRect/>
          </a:stretch>
        </p:blipFill>
        <p:spPr>
          <a:xfrm>
            <a:off x="4071934" y="4286256"/>
            <a:ext cx="214314" cy="443937"/>
          </a:xfrm>
          <a:prstGeom prst="rect">
            <a:avLst/>
          </a:prstGeom>
        </p:spPr>
      </p:pic>
      <p:pic>
        <p:nvPicPr>
          <p:cNvPr id="75" name="74 - Εικόνα" descr="Μαύρο.PNG"/>
          <p:cNvPicPr>
            <a:picLocks noChangeAspect="1"/>
          </p:cNvPicPr>
          <p:nvPr/>
        </p:nvPicPr>
        <p:blipFill>
          <a:blip r:embed="rId3"/>
          <a:stretch>
            <a:fillRect/>
          </a:stretch>
        </p:blipFill>
        <p:spPr>
          <a:xfrm>
            <a:off x="4357686" y="4286256"/>
            <a:ext cx="214314" cy="443937"/>
          </a:xfrm>
          <a:prstGeom prst="rect">
            <a:avLst/>
          </a:prstGeom>
        </p:spPr>
      </p:pic>
      <p:pic>
        <p:nvPicPr>
          <p:cNvPr id="76" name="75 - Εικόνα" descr="Μαύρο.PNG"/>
          <p:cNvPicPr>
            <a:picLocks noChangeAspect="1"/>
          </p:cNvPicPr>
          <p:nvPr/>
        </p:nvPicPr>
        <p:blipFill>
          <a:blip r:embed="rId3"/>
          <a:stretch>
            <a:fillRect/>
          </a:stretch>
        </p:blipFill>
        <p:spPr>
          <a:xfrm>
            <a:off x="4643438" y="4286256"/>
            <a:ext cx="214314" cy="443937"/>
          </a:xfrm>
          <a:prstGeom prst="rect">
            <a:avLst/>
          </a:prstGeom>
        </p:spPr>
      </p:pic>
      <p:pic>
        <p:nvPicPr>
          <p:cNvPr id="77" name="76 - Εικόνα" descr="Μαύρο.PNG"/>
          <p:cNvPicPr>
            <a:picLocks noChangeAspect="1"/>
          </p:cNvPicPr>
          <p:nvPr/>
        </p:nvPicPr>
        <p:blipFill>
          <a:blip r:embed="rId3"/>
          <a:stretch>
            <a:fillRect/>
          </a:stretch>
        </p:blipFill>
        <p:spPr>
          <a:xfrm>
            <a:off x="4071934" y="4857760"/>
            <a:ext cx="214314" cy="443937"/>
          </a:xfrm>
          <a:prstGeom prst="rect">
            <a:avLst/>
          </a:prstGeom>
        </p:spPr>
      </p:pic>
      <p:pic>
        <p:nvPicPr>
          <p:cNvPr id="78" name="77 - Εικόνα" descr="Μαύρο.PNG"/>
          <p:cNvPicPr>
            <a:picLocks noChangeAspect="1"/>
          </p:cNvPicPr>
          <p:nvPr/>
        </p:nvPicPr>
        <p:blipFill>
          <a:blip r:embed="rId3"/>
          <a:stretch>
            <a:fillRect/>
          </a:stretch>
        </p:blipFill>
        <p:spPr>
          <a:xfrm>
            <a:off x="4357686" y="4857760"/>
            <a:ext cx="214314" cy="443937"/>
          </a:xfrm>
          <a:prstGeom prst="rect">
            <a:avLst/>
          </a:prstGeom>
        </p:spPr>
      </p:pic>
      <p:pic>
        <p:nvPicPr>
          <p:cNvPr id="79" name="78 - Εικόνα" descr="Μαύρο.PNG"/>
          <p:cNvPicPr>
            <a:picLocks noChangeAspect="1"/>
          </p:cNvPicPr>
          <p:nvPr/>
        </p:nvPicPr>
        <p:blipFill>
          <a:blip r:embed="rId3"/>
          <a:stretch>
            <a:fillRect/>
          </a:stretch>
        </p:blipFill>
        <p:spPr>
          <a:xfrm>
            <a:off x="4643438" y="4857760"/>
            <a:ext cx="214314" cy="443937"/>
          </a:xfrm>
          <a:prstGeom prst="rect">
            <a:avLst/>
          </a:prstGeom>
        </p:spPr>
      </p:pic>
      <p:pic>
        <p:nvPicPr>
          <p:cNvPr id="80" name="79 - Εικόνα" descr="Μαύρο.PNG"/>
          <p:cNvPicPr>
            <a:picLocks noChangeAspect="1"/>
          </p:cNvPicPr>
          <p:nvPr/>
        </p:nvPicPr>
        <p:blipFill>
          <a:blip r:embed="rId3"/>
          <a:stretch>
            <a:fillRect/>
          </a:stretch>
        </p:blipFill>
        <p:spPr>
          <a:xfrm>
            <a:off x="4071934" y="5429264"/>
            <a:ext cx="214314" cy="443937"/>
          </a:xfrm>
          <a:prstGeom prst="rect">
            <a:avLst/>
          </a:prstGeom>
        </p:spPr>
      </p:pic>
      <p:pic>
        <p:nvPicPr>
          <p:cNvPr id="81" name="80 - Εικόνα" descr="Μαύρο.PNG"/>
          <p:cNvPicPr>
            <a:picLocks noChangeAspect="1"/>
          </p:cNvPicPr>
          <p:nvPr/>
        </p:nvPicPr>
        <p:blipFill>
          <a:blip r:embed="rId3"/>
          <a:stretch>
            <a:fillRect/>
          </a:stretch>
        </p:blipFill>
        <p:spPr>
          <a:xfrm>
            <a:off x="4357686" y="5429264"/>
            <a:ext cx="214314" cy="443937"/>
          </a:xfrm>
          <a:prstGeom prst="rect">
            <a:avLst/>
          </a:prstGeom>
        </p:spPr>
      </p:pic>
      <p:pic>
        <p:nvPicPr>
          <p:cNvPr id="82" name="81 - Εικόνα" descr="Μαύρο.PNG"/>
          <p:cNvPicPr>
            <a:picLocks noChangeAspect="1"/>
          </p:cNvPicPr>
          <p:nvPr/>
        </p:nvPicPr>
        <p:blipFill>
          <a:blip r:embed="rId3"/>
          <a:stretch>
            <a:fillRect/>
          </a:stretch>
        </p:blipFill>
        <p:spPr>
          <a:xfrm>
            <a:off x="4643438" y="5429264"/>
            <a:ext cx="214314" cy="443937"/>
          </a:xfrm>
          <a:prstGeom prst="rect">
            <a:avLst/>
          </a:prstGeom>
        </p:spPr>
      </p:pic>
      <p:pic>
        <p:nvPicPr>
          <p:cNvPr id="83" name="82 - Εικόνα" descr="Μαύρο.PNG"/>
          <p:cNvPicPr>
            <a:picLocks noChangeAspect="1"/>
          </p:cNvPicPr>
          <p:nvPr/>
        </p:nvPicPr>
        <p:blipFill>
          <a:blip r:embed="rId3"/>
          <a:stretch>
            <a:fillRect/>
          </a:stretch>
        </p:blipFill>
        <p:spPr>
          <a:xfrm>
            <a:off x="5572132" y="642918"/>
            <a:ext cx="214314" cy="443937"/>
          </a:xfrm>
          <a:prstGeom prst="rect">
            <a:avLst/>
          </a:prstGeom>
        </p:spPr>
      </p:pic>
      <p:pic>
        <p:nvPicPr>
          <p:cNvPr id="84" name="83 - Εικόνα" descr="Μαύρο.PNG"/>
          <p:cNvPicPr>
            <a:picLocks noChangeAspect="1"/>
          </p:cNvPicPr>
          <p:nvPr/>
        </p:nvPicPr>
        <p:blipFill>
          <a:blip r:embed="rId3"/>
          <a:stretch>
            <a:fillRect/>
          </a:stretch>
        </p:blipFill>
        <p:spPr>
          <a:xfrm>
            <a:off x="5857884" y="642918"/>
            <a:ext cx="214314" cy="443937"/>
          </a:xfrm>
          <a:prstGeom prst="rect">
            <a:avLst/>
          </a:prstGeom>
        </p:spPr>
      </p:pic>
      <p:pic>
        <p:nvPicPr>
          <p:cNvPr id="85" name="84 - Εικόνα" descr="Μαύρο.PNG"/>
          <p:cNvPicPr>
            <a:picLocks noChangeAspect="1"/>
          </p:cNvPicPr>
          <p:nvPr/>
        </p:nvPicPr>
        <p:blipFill>
          <a:blip r:embed="rId3"/>
          <a:stretch>
            <a:fillRect/>
          </a:stretch>
        </p:blipFill>
        <p:spPr>
          <a:xfrm>
            <a:off x="6143636" y="642918"/>
            <a:ext cx="214314" cy="443937"/>
          </a:xfrm>
          <a:prstGeom prst="rect">
            <a:avLst/>
          </a:prstGeom>
        </p:spPr>
      </p:pic>
      <p:pic>
        <p:nvPicPr>
          <p:cNvPr id="86" name="85 - Εικόνα" descr="Μαύρο.PNG"/>
          <p:cNvPicPr>
            <a:picLocks noChangeAspect="1"/>
          </p:cNvPicPr>
          <p:nvPr/>
        </p:nvPicPr>
        <p:blipFill>
          <a:blip r:embed="rId3"/>
          <a:stretch>
            <a:fillRect/>
          </a:stretch>
        </p:blipFill>
        <p:spPr>
          <a:xfrm>
            <a:off x="6429388" y="642918"/>
            <a:ext cx="214314" cy="443937"/>
          </a:xfrm>
          <a:prstGeom prst="rect">
            <a:avLst/>
          </a:prstGeom>
        </p:spPr>
      </p:pic>
      <p:pic>
        <p:nvPicPr>
          <p:cNvPr id="87" name="86 - Εικόνα" descr="Μαύρο.PNG"/>
          <p:cNvPicPr>
            <a:picLocks noChangeAspect="1"/>
          </p:cNvPicPr>
          <p:nvPr/>
        </p:nvPicPr>
        <p:blipFill>
          <a:blip r:embed="rId3"/>
          <a:stretch>
            <a:fillRect/>
          </a:stretch>
        </p:blipFill>
        <p:spPr>
          <a:xfrm>
            <a:off x="6715140" y="642918"/>
            <a:ext cx="214314" cy="443937"/>
          </a:xfrm>
          <a:prstGeom prst="rect">
            <a:avLst/>
          </a:prstGeom>
        </p:spPr>
      </p:pic>
      <p:pic>
        <p:nvPicPr>
          <p:cNvPr id="88" name="87 - Εικόνα" descr="Μαύρο.PNG"/>
          <p:cNvPicPr>
            <a:picLocks noChangeAspect="1"/>
          </p:cNvPicPr>
          <p:nvPr/>
        </p:nvPicPr>
        <p:blipFill>
          <a:blip r:embed="rId3"/>
          <a:stretch>
            <a:fillRect/>
          </a:stretch>
        </p:blipFill>
        <p:spPr>
          <a:xfrm>
            <a:off x="7000892" y="642918"/>
            <a:ext cx="214314" cy="443937"/>
          </a:xfrm>
          <a:prstGeom prst="rect">
            <a:avLst/>
          </a:prstGeom>
        </p:spPr>
      </p:pic>
      <p:pic>
        <p:nvPicPr>
          <p:cNvPr id="89" name="88 - Εικόνα" descr="Μαύρο.PNG"/>
          <p:cNvPicPr>
            <a:picLocks noChangeAspect="1"/>
          </p:cNvPicPr>
          <p:nvPr/>
        </p:nvPicPr>
        <p:blipFill>
          <a:blip r:embed="rId3"/>
          <a:stretch>
            <a:fillRect/>
          </a:stretch>
        </p:blipFill>
        <p:spPr>
          <a:xfrm>
            <a:off x="7286644" y="642918"/>
            <a:ext cx="214314" cy="443937"/>
          </a:xfrm>
          <a:prstGeom prst="rect">
            <a:avLst/>
          </a:prstGeom>
        </p:spPr>
      </p:pic>
      <p:pic>
        <p:nvPicPr>
          <p:cNvPr id="90" name="89 - Εικόνα" descr="Μαύρο.PNG"/>
          <p:cNvPicPr>
            <a:picLocks noChangeAspect="1"/>
          </p:cNvPicPr>
          <p:nvPr/>
        </p:nvPicPr>
        <p:blipFill>
          <a:blip r:embed="rId3"/>
          <a:stretch>
            <a:fillRect/>
          </a:stretch>
        </p:blipFill>
        <p:spPr>
          <a:xfrm>
            <a:off x="7572396" y="642918"/>
            <a:ext cx="214314" cy="443937"/>
          </a:xfrm>
          <a:prstGeom prst="rect">
            <a:avLst/>
          </a:prstGeom>
        </p:spPr>
      </p:pic>
      <p:pic>
        <p:nvPicPr>
          <p:cNvPr id="91" name="90 - Εικόνα" descr="Μαύρο.PNG"/>
          <p:cNvPicPr>
            <a:picLocks noChangeAspect="1"/>
          </p:cNvPicPr>
          <p:nvPr/>
        </p:nvPicPr>
        <p:blipFill>
          <a:blip r:embed="rId3"/>
          <a:stretch>
            <a:fillRect/>
          </a:stretch>
        </p:blipFill>
        <p:spPr>
          <a:xfrm>
            <a:off x="7858148" y="642918"/>
            <a:ext cx="214314" cy="443937"/>
          </a:xfrm>
          <a:prstGeom prst="rect">
            <a:avLst/>
          </a:prstGeom>
        </p:spPr>
      </p:pic>
      <p:pic>
        <p:nvPicPr>
          <p:cNvPr id="92" name="91 - Εικόνα" descr="Μαύρο.PNG"/>
          <p:cNvPicPr>
            <a:picLocks noChangeAspect="1"/>
          </p:cNvPicPr>
          <p:nvPr/>
        </p:nvPicPr>
        <p:blipFill>
          <a:blip r:embed="rId3"/>
          <a:stretch>
            <a:fillRect/>
          </a:stretch>
        </p:blipFill>
        <p:spPr>
          <a:xfrm>
            <a:off x="5572132" y="1142984"/>
            <a:ext cx="214314" cy="443937"/>
          </a:xfrm>
          <a:prstGeom prst="rect">
            <a:avLst/>
          </a:prstGeom>
        </p:spPr>
      </p:pic>
      <p:pic>
        <p:nvPicPr>
          <p:cNvPr id="93" name="92 - Εικόνα" descr="Μαύρο.PNG"/>
          <p:cNvPicPr>
            <a:picLocks noChangeAspect="1"/>
          </p:cNvPicPr>
          <p:nvPr/>
        </p:nvPicPr>
        <p:blipFill>
          <a:blip r:embed="rId3"/>
          <a:stretch>
            <a:fillRect/>
          </a:stretch>
        </p:blipFill>
        <p:spPr>
          <a:xfrm>
            <a:off x="5857884" y="1142984"/>
            <a:ext cx="214314" cy="443937"/>
          </a:xfrm>
          <a:prstGeom prst="rect">
            <a:avLst/>
          </a:prstGeom>
        </p:spPr>
      </p:pic>
      <p:pic>
        <p:nvPicPr>
          <p:cNvPr id="94" name="93 - Εικόνα" descr="Μαύρο.PNG"/>
          <p:cNvPicPr>
            <a:picLocks noChangeAspect="1"/>
          </p:cNvPicPr>
          <p:nvPr/>
        </p:nvPicPr>
        <p:blipFill>
          <a:blip r:embed="rId3"/>
          <a:stretch>
            <a:fillRect/>
          </a:stretch>
        </p:blipFill>
        <p:spPr>
          <a:xfrm>
            <a:off x="6143636" y="1142984"/>
            <a:ext cx="214314" cy="443937"/>
          </a:xfrm>
          <a:prstGeom prst="rect">
            <a:avLst/>
          </a:prstGeom>
        </p:spPr>
      </p:pic>
      <p:pic>
        <p:nvPicPr>
          <p:cNvPr id="95" name="94 - Εικόνα" descr="Μαύρο.PNG"/>
          <p:cNvPicPr>
            <a:picLocks noChangeAspect="1"/>
          </p:cNvPicPr>
          <p:nvPr/>
        </p:nvPicPr>
        <p:blipFill>
          <a:blip r:embed="rId3"/>
          <a:stretch>
            <a:fillRect/>
          </a:stretch>
        </p:blipFill>
        <p:spPr>
          <a:xfrm>
            <a:off x="6429388" y="1142984"/>
            <a:ext cx="214314" cy="443937"/>
          </a:xfrm>
          <a:prstGeom prst="rect">
            <a:avLst/>
          </a:prstGeom>
        </p:spPr>
      </p:pic>
      <p:pic>
        <p:nvPicPr>
          <p:cNvPr id="96" name="95 - Εικόνα" descr="Μαύρο.PNG"/>
          <p:cNvPicPr>
            <a:picLocks noChangeAspect="1"/>
          </p:cNvPicPr>
          <p:nvPr/>
        </p:nvPicPr>
        <p:blipFill>
          <a:blip r:embed="rId3"/>
          <a:stretch>
            <a:fillRect/>
          </a:stretch>
        </p:blipFill>
        <p:spPr>
          <a:xfrm>
            <a:off x="6715140" y="1142984"/>
            <a:ext cx="214314" cy="443937"/>
          </a:xfrm>
          <a:prstGeom prst="rect">
            <a:avLst/>
          </a:prstGeom>
        </p:spPr>
      </p:pic>
      <p:pic>
        <p:nvPicPr>
          <p:cNvPr id="97" name="96 - Εικόνα" descr="Μαύρο.PNG"/>
          <p:cNvPicPr>
            <a:picLocks noChangeAspect="1"/>
          </p:cNvPicPr>
          <p:nvPr/>
        </p:nvPicPr>
        <p:blipFill>
          <a:blip r:embed="rId3"/>
          <a:stretch>
            <a:fillRect/>
          </a:stretch>
        </p:blipFill>
        <p:spPr>
          <a:xfrm>
            <a:off x="7000892" y="1142984"/>
            <a:ext cx="214314" cy="443937"/>
          </a:xfrm>
          <a:prstGeom prst="rect">
            <a:avLst/>
          </a:prstGeom>
        </p:spPr>
      </p:pic>
      <p:pic>
        <p:nvPicPr>
          <p:cNvPr id="98" name="97 - Εικόνα" descr="Μαύρο.PNG"/>
          <p:cNvPicPr>
            <a:picLocks noChangeAspect="1"/>
          </p:cNvPicPr>
          <p:nvPr/>
        </p:nvPicPr>
        <p:blipFill>
          <a:blip r:embed="rId3"/>
          <a:stretch>
            <a:fillRect/>
          </a:stretch>
        </p:blipFill>
        <p:spPr>
          <a:xfrm>
            <a:off x="7286644" y="1142984"/>
            <a:ext cx="214314" cy="443937"/>
          </a:xfrm>
          <a:prstGeom prst="rect">
            <a:avLst/>
          </a:prstGeom>
        </p:spPr>
      </p:pic>
      <p:pic>
        <p:nvPicPr>
          <p:cNvPr id="99" name="98 - Εικόνα" descr="Μαύρο.PNG"/>
          <p:cNvPicPr>
            <a:picLocks noChangeAspect="1"/>
          </p:cNvPicPr>
          <p:nvPr/>
        </p:nvPicPr>
        <p:blipFill>
          <a:blip r:embed="rId3"/>
          <a:stretch>
            <a:fillRect/>
          </a:stretch>
        </p:blipFill>
        <p:spPr>
          <a:xfrm>
            <a:off x="7572396" y="1142984"/>
            <a:ext cx="214314" cy="443937"/>
          </a:xfrm>
          <a:prstGeom prst="rect">
            <a:avLst/>
          </a:prstGeom>
        </p:spPr>
      </p:pic>
      <p:pic>
        <p:nvPicPr>
          <p:cNvPr id="100" name="99 - Εικόνα" descr="Μαύρο.PNG"/>
          <p:cNvPicPr>
            <a:picLocks noChangeAspect="1"/>
          </p:cNvPicPr>
          <p:nvPr/>
        </p:nvPicPr>
        <p:blipFill>
          <a:blip r:embed="rId3"/>
          <a:stretch>
            <a:fillRect/>
          </a:stretch>
        </p:blipFill>
        <p:spPr>
          <a:xfrm>
            <a:off x="7858148" y="1142984"/>
            <a:ext cx="214314" cy="443937"/>
          </a:xfrm>
          <a:prstGeom prst="rect">
            <a:avLst/>
          </a:prstGeom>
        </p:spPr>
      </p:pic>
      <p:pic>
        <p:nvPicPr>
          <p:cNvPr id="101" name="100 - Εικόνα" descr="Μαύρο.PNG"/>
          <p:cNvPicPr>
            <a:picLocks noChangeAspect="1"/>
          </p:cNvPicPr>
          <p:nvPr/>
        </p:nvPicPr>
        <p:blipFill>
          <a:blip r:embed="rId3"/>
          <a:stretch>
            <a:fillRect/>
          </a:stretch>
        </p:blipFill>
        <p:spPr>
          <a:xfrm>
            <a:off x="5572132" y="1643050"/>
            <a:ext cx="214314" cy="443937"/>
          </a:xfrm>
          <a:prstGeom prst="rect">
            <a:avLst/>
          </a:prstGeom>
        </p:spPr>
      </p:pic>
      <p:pic>
        <p:nvPicPr>
          <p:cNvPr id="102" name="101 - Εικόνα" descr="Μαύρο.PNG"/>
          <p:cNvPicPr>
            <a:picLocks noChangeAspect="1"/>
          </p:cNvPicPr>
          <p:nvPr/>
        </p:nvPicPr>
        <p:blipFill>
          <a:blip r:embed="rId3"/>
          <a:stretch>
            <a:fillRect/>
          </a:stretch>
        </p:blipFill>
        <p:spPr>
          <a:xfrm>
            <a:off x="5857884" y="1643050"/>
            <a:ext cx="214314" cy="443937"/>
          </a:xfrm>
          <a:prstGeom prst="rect">
            <a:avLst/>
          </a:prstGeom>
        </p:spPr>
      </p:pic>
      <p:pic>
        <p:nvPicPr>
          <p:cNvPr id="103" name="102 - Εικόνα" descr="Μαύρο.PNG"/>
          <p:cNvPicPr>
            <a:picLocks noChangeAspect="1"/>
          </p:cNvPicPr>
          <p:nvPr/>
        </p:nvPicPr>
        <p:blipFill>
          <a:blip r:embed="rId3"/>
          <a:stretch>
            <a:fillRect/>
          </a:stretch>
        </p:blipFill>
        <p:spPr>
          <a:xfrm>
            <a:off x="6143636" y="1643050"/>
            <a:ext cx="214314" cy="443937"/>
          </a:xfrm>
          <a:prstGeom prst="rect">
            <a:avLst/>
          </a:prstGeom>
        </p:spPr>
      </p:pic>
      <p:pic>
        <p:nvPicPr>
          <p:cNvPr id="104" name="103 - Εικόνα" descr="Μαύρο.PNG"/>
          <p:cNvPicPr>
            <a:picLocks noChangeAspect="1"/>
          </p:cNvPicPr>
          <p:nvPr/>
        </p:nvPicPr>
        <p:blipFill>
          <a:blip r:embed="rId3"/>
          <a:stretch>
            <a:fillRect/>
          </a:stretch>
        </p:blipFill>
        <p:spPr>
          <a:xfrm>
            <a:off x="6429388" y="1643050"/>
            <a:ext cx="214314" cy="443937"/>
          </a:xfrm>
          <a:prstGeom prst="rect">
            <a:avLst/>
          </a:prstGeom>
        </p:spPr>
      </p:pic>
      <p:pic>
        <p:nvPicPr>
          <p:cNvPr id="105" name="104 - Εικόνα" descr="Μαύρο.PNG"/>
          <p:cNvPicPr>
            <a:picLocks noChangeAspect="1"/>
          </p:cNvPicPr>
          <p:nvPr/>
        </p:nvPicPr>
        <p:blipFill>
          <a:blip r:embed="rId3"/>
          <a:stretch>
            <a:fillRect/>
          </a:stretch>
        </p:blipFill>
        <p:spPr>
          <a:xfrm>
            <a:off x="6715140" y="1643050"/>
            <a:ext cx="214314" cy="443937"/>
          </a:xfrm>
          <a:prstGeom prst="rect">
            <a:avLst/>
          </a:prstGeom>
        </p:spPr>
      </p:pic>
      <p:pic>
        <p:nvPicPr>
          <p:cNvPr id="106" name="105 - Εικόνα" descr="Μαύρο.PNG"/>
          <p:cNvPicPr>
            <a:picLocks noChangeAspect="1"/>
          </p:cNvPicPr>
          <p:nvPr/>
        </p:nvPicPr>
        <p:blipFill>
          <a:blip r:embed="rId3"/>
          <a:stretch>
            <a:fillRect/>
          </a:stretch>
        </p:blipFill>
        <p:spPr>
          <a:xfrm>
            <a:off x="7000892" y="1643050"/>
            <a:ext cx="214314" cy="443937"/>
          </a:xfrm>
          <a:prstGeom prst="rect">
            <a:avLst/>
          </a:prstGeom>
        </p:spPr>
      </p:pic>
      <p:pic>
        <p:nvPicPr>
          <p:cNvPr id="107" name="106 - Εικόνα" descr="Μαύρο.PNG"/>
          <p:cNvPicPr>
            <a:picLocks noChangeAspect="1"/>
          </p:cNvPicPr>
          <p:nvPr/>
        </p:nvPicPr>
        <p:blipFill>
          <a:blip r:embed="rId3"/>
          <a:stretch>
            <a:fillRect/>
          </a:stretch>
        </p:blipFill>
        <p:spPr>
          <a:xfrm>
            <a:off x="7286644" y="1643050"/>
            <a:ext cx="214314" cy="443937"/>
          </a:xfrm>
          <a:prstGeom prst="rect">
            <a:avLst/>
          </a:prstGeom>
        </p:spPr>
      </p:pic>
      <p:pic>
        <p:nvPicPr>
          <p:cNvPr id="108" name="107 - Εικόνα" descr="Μαύρο.PNG"/>
          <p:cNvPicPr>
            <a:picLocks noChangeAspect="1"/>
          </p:cNvPicPr>
          <p:nvPr/>
        </p:nvPicPr>
        <p:blipFill>
          <a:blip r:embed="rId3"/>
          <a:stretch>
            <a:fillRect/>
          </a:stretch>
        </p:blipFill>
        <p:spPr>
          <a:xfrm>
            <a:off x="7572396" y="1643050"/>
            <a:ext cx="214314" cy="443937"/>
          </a:xfrm>
          <a:prstGeom prst="rect">
            <a:avLst/>
          </a:prstGeom>
        </p:spPr>
      </p:pic>
      <p:pic>
        <p:nvPicPr>
          <p:cNvPr id="109" name="108 - Εικόνα" descr="Μαύρο.PNG"/>
          <p:cNvPicPr>
            <a:picLocks noChangeAspect="1"/>
          </p:cNvPicPr>
          <p:nvPr/>
        </p:nvPicPr>
        <p:blipFill>
          <a:blip r:embed="rId3"/>
          <a:stretch>
            <a:fillRect/>
          </a:stretch>
        </p:blipFill>
        <p:spPr>
          <a:xfrm>
            <a:off x="7858148" y="1643050"/>
            <a:ext cx="214314" cy="443937"/>
          </a:xfrm>
          <a:prstGeom prst="rect">
            <a:avLst/>
          </a:prstGeom>
        </p:spPr>
      </p:pic>
      <p:pic>
        <p:nvPicPr>
          <p:cNvPr id="110" name="109 - Εικόνα" descr="Μαύρο.PNG"/>
          <p:cNvPicPr>
            <a:picLocks noChangeAspect="1"/>
          </p:cNvPicPr>
          <p:nvPr/>
        </p:nvPicPr>
        <p:blipFill>
          <a:blip r:embed="rId3"/>
          <a:stretch>
            <a:fillRect/>
          </a:stretch>
        </p:blipFill>
        <p:spPr>
          <a:xfrm>
            <a:off x="5572132" y="2428868"/>
            <a:ext cx="214314" cy="443937"/>
          </a:xfrm>
          <a:prstGeom prst="rect">
            <a:avLst/>
          </a:prstGeom>
        </p:spPr>
      </p:pic>
      <p:pic>
        <p:nvPicPr>
          <p:cNvPr id="111" name="110 - Εικόνα" descr="Μαύρο.PNG"/>
          <p:cNvPicPr>
            <a:picLocks noChangeAspect="1"/>
          </p:cNvPicPr>
          <p:nvPr/>
        </p:nvPicPr>
        <p:blipFill>
          <a:blip r:embed="rId3"/>
          <a:stretch>
            <a:fillRect/>
          </a:stretch>
        </p:blipFill>
        <p:spPr>
          <a:xfrm>
            <a:off x="5857884" y="2428868"/>
            <a:ext cx="214314" cy="443937"/>
          </a:xfrm>
          <a:prstGeom prst="rect">
            <a:avLst/>
          </a:prstGeom>
        </p:spPr>
      </p:pic>
      <p:pic>
        <p:nvPicPr>
          <p:cNvPr id="112" name="111 - Εικόνα" descr="Μαύρο.PNG"/>
          <p:cNvPicPr>
            <a:picLocks noChangeAspect="1"/>
          </p:cNvPicPr>
          <p:nvPr/>
        </p:nvPicPr>
        <p:blipFill>
          <a:blip r:embed="rId3"/>
          <a:stretch>
            <a:fillRect/>
          </a:stretch>
        </p:blipFill>
        <p:spPr>
          <a:xfrm>
            <a:off x="6143636" y="2428868"/>
            <a:ext cx="214314" cy="443937"/>
          </a:xfrm>
          <a:prstGeom prst="rect">
            <a:avLst/>
          </a:prstGeom>
        </p:spPr>
      </p:pic>
      <p:pic>
        <p:nvPicPr>
          <p:cNvPr id="113" name="112 - Εικόνα" descr="Μαύρο.PNG"/>
          <p:cNvPicPr>
            <a:picLocks noChangeAspect="1"/>
          </p:cNvPicPr>
          <p:nvPr/>
        </p:nvPicPr>
        <p:blipFill>
          <a:blip r:embed="rId3"/>
          <a:stretch>
            <a:fillRect/>
          </a:stretch>
        </p:blipFill>
        <p:spPr>
          <a:xfrm>
            <a:off x="6429388" y="2428868"/>
            <a:ext cx="214314" cy="443937"/>
          </a:xfrm>
          <a:prstGeom prst="rect">
            <a:avLst/>
          </a:prstGeom>
        </p:spPr>
      </p:pic>
      <p:pic>
        <p:nvPicPr>
          <p:cNvPr id="114" name="113 - Εικόνα" descr="Μαύρο.PNG"/>
          <p:cNvPicPr>
            <a:picLocks noChangeAspect="1"/>
          </p:cNvPicPr>
          <p:nvPr/>
        </p:nvPicPr>
        <p:blipFill>
          <a:blip r:embed="rId3"/>
          <a:stretch>
            <a:fillRect/>
          </a:stretch>
        </p:blipFill>
        <p:spPr>
          <a:xfrm>
            <a:off x="6715140" y="2428868"/>
            <a:ext cx="214314" cy="443937"/>
          </a:xfrm>
          <a:prstGeom prst="rect">
            <a:avLst/>
          </a:prstGeom>
        </p:spPr>
      </p:pic>
      <p:pic>
        <p:nvPicPr>
          <p:cNvPr id="115" name="114 - Εικόνα" descr="Μαύρο.PNG"/>
          <p:cNvPicPr>
            <a:picLocks noChangeAspect="1"/>
          </p:cNvPicPr>
          <p:nvPr/>
        </p:nvPicPr>
        <p:blipFill>
          <a:blip r:embed="rId3"/>
          <a:stretch>
            <a:fillRect/>
          </a:stretch>
        </p:blipFill>
        <p:spPr>
          <a:xfrm>
            <a:off x="7000892" y="2428868"/>
            <a:ext cx="214314" cy="443937"/>
          </a:xfrm>
          <a:prstGeom prst="rect">
            <a:avLst/>
          </a:prstGeom>
        </p:spPr>
      </p:pic>
      <p:pic>
        <p:nvPicPr>
          <p:cNvPr id="116" name="115 - Εικόνα" descr="Μαύρο.PNG"/>
          <p:cNvPicPr>
            <a:picLocks noChangeAspect="1"/>
          </p:cNvPicPr>
          <p:nvPr/>
        </p:nvPicPr>
        <p:blipFill>
          <a:blip r:embed="rId3"/>
          <a:stretch>
            <a:fillRect/>
          </a:stretch>
        </p:blipFill>
        <p:spPr>
          <a:xfrm>
            <a:off x="7286644" y="2428868"/>
            <a:ext cx="214314" cy="443937"/>
          </a:xfrm>
          <a:prstGeom prst="rect">
            <a:avLst/>
          </a:prstGeom>
        </p:spPr>
      </p:pic>
      <p:pic>
        <p:nvPicPr>
          <p:cNvPr id="117" name="116 - Εικόνα" descr="Μαύρο.PNG"/>
          <p:cNvPicPr>
            <a:picLocks noChangeAspect="1"/>
          </p:cNvPicPr>
          <p:nvPr/>
        </p:nvPicPr>
        <p:blipFill>
          <a:blip r:embed="rId3"/>
          <a:stretch>
            <a:fillRect/>
          </a:stretch>
        </p:blipFill>
        <p:spPr>
          <a:xfrm>
            <a:off x="7572396" y="2428868"/>
            <a:ext cx="214314" cy="443937"/>
          </a:xfrm>
          <a:prstGeom prst="rect">
            <a:avLst/>
          </a:prstGeom>
        </p:spPr>
      </p:pic>
      <p:pic>
        <p:nvPicPr>
          <p:cNvPr id="118" name="117 - Εικόνα" descr="Μαύρο.PNG"/>
          <p:cNvPicPr>
            <a:picLocks noChangeAspect="1"/>
          </p:cNvPicPr>
          <p:nvPr/>
        </p:nvPicPr>
        <p:blipFill>
          <a:blip r:embed="rId3"/>
          <a:stretch>
            <a:fillRect/>
          </a:stretch>
        </p:blipFill>
        <p:spPr>
          <a:xfrm>
            <a:off x="7858148" y="2428868"/>
            <a:ext cx="214314" cy="443937"/>
          </a:xfrm>
          <a:prstGeom prst="rect">
            <a:avLst/>
          </a:prstGeom>
        </p:spPr>
      </p:pic>
      <p:pic>
        <p:nvPicPr>
          <p:cNvPr id="119" name="118 - Εικόνα" descr="Μαύρο.PNG"/>
          <p:cNvPicPr>
            <a:picLocks noChangeAspect="1"/>
          </p:cNvPicPr>
          <p:nvPr/>
        </p:nvPicPr>
        <p:blipFill>
          <a:blip r:embed="rId3"/>
          <a:stretch>
            <a:fillRect/>
          </a:stretch>
        </p:blipFill>
        <p:spPr>
          <a:xfrm>
            <a:off x="5572132" y="2928934"/>
            <a:ext cx="214314" cy="443937"/>
          </a:xfrm>
          <a:prstGeom prst="rect">
            <a:avLst/>
          </a:prstGeom>
        </p:spPr>
      </p:pic>
      <p:pic>
        <p:nvPicPr>
          <p:cNvPr id="120" name="119 - Εικόνα" descr="Μαύρο.PNG"/>
          <p:cNvPicPr>
            <a:picLocks noChangeAspect="1"/>
          </p:cNvPicPr>
          <p:nvPr/>
        </p:nvPicPr>
        <p:blipFill>
          <a:blip r:embed="rId3"/>
          <a:stretch>
            <a:fillRect/>
          </a:stretch>
        </p:blipFill>
        <p:spPr>
          <a:xfrm>
            <a:off x="5857884" y="2928934"/>
            <a:ext cx="214314" cy="443937"/>
          </a:xfrm>
          <a:prstGeom prst="rect">
            <a:avLst/>
          </a:prstGeom>
        </p:spPr>
      </p:pic>
      <p:pic>
        <p:nvPicPr>
          <p:cNvPr id="121" name="120 - Εικόνα" descr="Μαύρο.PNG"/>
          <p:cNvPicPr>
            <a:picLocks noChangeAspect="1"/>
          </p:cNvPicPr>
          <p:nvPr/>
        </p:nvPicPr>
        <p:blipFill>
          <a:blip r:embed="rId3"/>
          <a:stretch>
            <a:fillRect/>
          </a:stretch>
        </p:blipFill>
        <p:spPr>
          <a:xfrm>
            <a:off x="6143636" y="2928934"/>
            <a:ext cx="214314" cy="443937"/>
          </a:xfrm>
          <a:prstGeom prst="rect">
            <a:avLst/>
          </a:prstGeom>
        </p:spPr>
      </p:pic>
      <p:pic>
        <p:nvPicPr>
          <p:cNvPr id="122" name="121 - Εικόνα" descr="Μαύρο.PNG"/>
          <p:cNvPicPr>
            <a:picLocks noChangeAspect="1"/>
          </p:cNvPicPr>
          <p:nvPr/>
        </p:nvPicPr>
        <p:blipFill>
          <a:blip r:embed="rId3"/>
          <a:stretch>
            <a:fillRect/>
          </a:stretch>
        </p:blipFill>
        <p:spPr>
          <a:xfrm>
            <a:off x="6429388" y="2928934"/>
            <a:ext cx="214314" cy="443937"/>
          </a:xfrm>
          <a:prstGeom prst="rect">
            <a:avLst/>
          </a:prstGeom>
        </p:spPr>
      </p:pic>
      <p:pic>
        <p:nvPicPr>
          <p:cNvPr id="123" name="122 - Εικόνα" descr="Μαύρο.PNG"/>
          <p:cNvPicPr>
            <a:picLocks noChangeAspect="1"/>
          </p:cNvPicPr>
          <p:nvPr/>
        </p:nvPicPr>
        <p:blipFill>
          <a:blip r:embed="rId3"/>
          <a:stretch>
            <a:fillRect/>
          </a:stretch>
        </p:blipFill>
        <p:spPr>
          <a:xfrm>
            <a:off x="6715140" y="2928934"/>
            <a:ext cx="214314" cy="443937"/>
          </a:xfrm>
          <a:prstGeom prst="rect">
            <a:avLst/>
          </a:prstGeom>
        </p:spPr>
      </p:pic>
      <p:pic>
        <p:nvPicPr>
          <p:cNvPr id="124" name="123 - Εικόνα" descr="Μαύρο.PNG"/>
          <p:cNvPicPr>
            <a:picLocks noChangeAspect="1"/>
          </p:cNvPicPr>
          <p:nvPr/>
        </p:nvPicPr>
        <p:blipFill>
          <a:blip r:embed="rId3"/>
          <a:stretch>
            <a:fillRect/>
          </a:stretch>
        </p:blipFill>
        <p:spPr>
          <a:xfrm>
            <a:off x="7000892" y="2928934"/>
            <a:ext cx="214314" cy="443937"/>
          </a:xfrm>
          <a:prstGeom prst="rect">
            <a:avLst/>
          </a:prstGeom>
        </p:spPr>
      </p:pic>
      <p:pic>
        <p:nvPicPr>
          <p:cNvPr id="125" name="124 - Εικόνα" descr="Μαύρο.PNG"/>
          <p:cNvPicPr>
            <a:picLocks noChangeAspect="1"/>
          </p:cNvPicPr>
          <p:nvPr/>
        </p:nvPicPr>
        <p:blipFill>
          <a:blip r:embed="rId3"/>
          <a:stretch>
            <a:fillRect/>
          </a:stretch>
        </p:blipFill>
        <p:spPr>
          <a:xfrm>
            <a:off x="7286644" y="2928934"/>
            <a:ext cx="214314" cy="443937"/>
          </a:xfrm>
          <a:prstGeom prst="rect">
            <a:avLst/>
          </a:prstGeom>
        </p:spPr>
      </p:pic>
      <p:pic>
        <p:nvPicPr>
          <p:cNvPr id="126" name="125 - Εικόνα" descr="Μαύρο.PNG"/>
          <p:cNvPicPr>
            <a:picLocks noChangeAspect="1"/>
          </p:cNvPicPr>
          <p:nvPr/>
        </p:nvPicPr>
        <p:blipFill>
          <a:blip r:embed="rId3"/>
          <a:stretch>
            <a:fillRect/>
          </a:stretch>
        </p:blipFill>
        <p:spPr>
          <a:xfrm>
            <a:off x="7572396" y="2928934"/>
            <a:ext cx="214314" cy="443937"/>
          </a:xfrm>
          <a:prstGeom prst="rect">
            <a:avLst/>
          </a:prstGeom>
        </p:spPr>
      </p:pic>
      <p:pic>
        <p:nvPicPr>
          <p:cNvPr id="127" name="126 - Εικόνα" descr="Μαύρο.PNG"/>
          <p:cNvPicPr>
            <a:picLocks noChangeAspect="1"/>
          </p:cNvPicPr>
          <p:nvPr/>
        </p:nvPicPr>
        <p:blipFill>
          <a:blip r:embed="rId3"/>
          <a:stretch>
            <a:fillRect/>
          </a:stretch>
        </p:blipFill>
        <p:spPr>
          <a:xfrm>
            <a:off x="7858148" y="2928934"/>
            <a:ext cx="214314" cy="443937"/>
          </a:xfrm>
          <a:prstGeom prst="rect">
            <a:avLst/>
          </a:prstGeom>
        </p:spPr>
      </p:pic>
      <p:pic>
        <p:nvPicPr>
          <p:cNvPr id="128" name="127 - Εικόνα" descr="Μαύρο.PNG"/>
          <p:cNvPicPr>
            <a:picLocks noChangeAspect="1"/>
          </p:cNvPicPr>
          <p:nvPr/>
        </p:nvPicPr>
        <p:blipFill>
          <a:blip r:embed="rId3"/>
          <a:stretch>
            <a:fillRect/>
          </a:stretch>
        </p:blipFill>
        <p:spPr>
          <a:xfrm>
            <a:off x="5572132" y="3429000"/>
            <a:ext cx="214314" cy="443937"/>
          </a:xfrm>
          <a:prstGeom prst="rect">
            <a:avLst/>
          </a:prstGeom>
        </p:spPr>
      </p:pic>
      <p:pic>
        <p:nvPicPr>
          <p:cNvPr id="129" name="128 - Εικόνα" descr="Μαύρο.PNG"/>
          <p:cNvPicPr>
            <a:picLocks noChangeAspect="1"/>
          </p:cNvPicPr>
          <p:nvPr/>
        </p:nvPicPr>
        <p:blipFill>
          <a:blip r:embed="rId3"/>
          <a:stretch>
            <a:fillRect/>
          </a:stretch>
        </p:blipFill>
        <p:spPr>
          <a:xfrm>
            <a:off x="5857884" y="3429000"/>
            <a:ext cx="214314" cy="443937"/>
          </a:xfrm>
          <a:prstGeom prst="rect">
            <a:avLst/>
          </a:prstGeom>
        </p:spPr>
      </p:pic>
      <p:pic>
        <p:nvPicPr>
          <p:cNvPr id="130" name="129 - Εικόνα" descr="Μαύρο.PNG"/>
          <p:cNvPicPr>
            <a:picLocks noChangeAspect="1"/>
          </p:cNvPicPr>
          <p:nvPr/>
        </p:nvPicPr>
        <p:blipFill>
          <a:blip r:embed="rId3"/>
          <a:stretch>
            <a:fillRect/>
          </a:stretch>
        </p:blipFill>
        <p:spPr>
          <a:xfrm>
            <a:off x="6143636" y="3429000"/>
            <a:ext cx="214314" cy="443937"/>
          </a:xfrm>
          <a:prstGeom prst="rect">
            <a:avLst/>
          </a:prstGeom>
        </p:spPr>
      </p:pic>
      <p:pic>
        <p:nvPicPr>
          <p:cNvPr id="131" name="130 - Εικόνα" descr="Μαύρο.PNG"/>
          <p:cNvPicPr>
            <a:picLocks noChangeAspect="1"/>
          </p:cNvPicPr>
          <p:nvPr/>
        </p:nvPicPr>
        <p:blipFill>
          <a:blip r:embed="rId3"/>
          <a:stretch>
            <a:fillRect/>
          </a:stretch>
        </p:blipFill>
        <p:spPr>
          <a:xfrm>
            <a:off x="6429388" y="3429000"/>
            <a:ext cx="214314" cy="443937"/>
          </a:xfrm>
          <a:prstGeom prst="rect">
            <a:avLst/>
          </a:prstGeom>
        </p:spPr>
      </p:pic>
      <p:pic>
        <p:nvPicPr>
          <p:cNvPr id="132" name="131 - Εικόνα" descr="Μαύρο.PNG"/>
          <p:cNvPicPr>
            <a:picLocks noChangeAspect="1"/>
          </p:cNvPicPr>
          <p:nvPr/>
        </p:nvPicPr>
        <p:blipFill>
          <a:blip r:embed="rId3"/>
          <a:stretch>
            <a:fillRect/>
          </a:stretch>
        </p:blipFill>
        <p:spPr>
          <a:xfrm>
            <a:off x="6715140" y="3429000"/>
            <a:ext cx="214314" cy="443937"/>
          </a:xfrm>
          <a:prstGeom prst="rect">
            <a:avLst/>
          </a:prstGeom>
        </p:spPr>
      </p:pic>
      <p:pic>
        <p:nvPicPr>
          <p:cNvPr id="133" name="132 - Εικόνα" descr="Μαύρο.PNG"/>
          <p:cNvPicPr>
            <a:picLocks noChangeAspect="1"/>
          </p:cNvPicPr>
          <p:nvPr/>
        </p:nvPicPr>
        <p:blipFill>
          <a:blip r:embed="rId3"/>
          <a:stretch>
            <a:fillRect/>
          </a:stretch>
        </p:blipFill>
        <p:spPr>
          <a:xfrm>
            <a:off x="7000892" y="3429000"/>
            <a:ext cx="214314" cy="443937"/>
          </a:xfrm>
          <a:prstGeom prst="rect">
            <a:avLst/>
          </a:prstGeom>
        </p:spPr>
      </p:pic>
      <p:pic>
        <p:nvPicPr>
          <p:cNvPr id="134" name="133 - Εικόνα" descr="Μαύρο.PNG"/>
          <p:cNvPicPr>
            <a:picLocks noChangeAspect="1"/>
          </p:cNvPicPr>
          <p:nvPr/>
        </p:nvPicPr>
        <p:blipFill>
          <a:blip r:embed="rId3"/>
          <a:stretch>
            <a:fillRect/>
          </a:stretch>
        </p:blipFill>
        <p:spPr>
          <a:xfrm>
            <a:off x="7286644" y="3429000"/>
            <a:ext cx="214314" cy="443937"/>
          </a:xfrm>
          <a:prstGeom prst="rect">
            <a:avLst/>
          </a:prstGeom>
        </p:spPr>
      </p:pic>
      <p:pic>
        <p:nvPicPr>
          <p:cNvPr id="135" name="134 - Εικόνα" descr="Μαύρο.PNG"/>
          <p:cNvPicPr>
            <a:picLocks noChangeAspect="1"/>
          </p:cNvPicPr>
          <p:nvPr/>
        </p:nvPicPr>
        <p:blipFill>
          <a:blip r:embed="rId3"/>
          <a:stretch>
            <a:fillRect/>
          </a:stretch>
        </p:blipFill>
        <p:spPr>
          <a:xfrm>
            <a:off x="7572396" y="3429000"/>
            <a:ext cx="214314" cy="443937"/>
          </a:xfrm>
          <a:prstGeom prst="rect">
            <a:avLst/>
          </a:prstGeom>
        </p:spPr>
      </p:pic>
      <p:pic>
        <p:nvPicPr>
          <p:cNvPr id="136" name="135 - Εικόνα" descr="Μαύρο.PNG"/>
          <p:cNvPicPr>
            <a:picLocks noChangeAspect="1"/>
          </p:cNvPicPr>
          <p:nvPr/>
        </p:nvPicPr>
        <p:blipFill>
          <a:blip r:embed="rId3"/>
          <a:stretch>
            <a:fillRect/>
          </a:stretch>
        </p:blipFill>
        <p:spPr>
          <a:xfrm>
            <a:off x="7858148" y="3429000"/>
            <a:ext cx="214314" cy="443937"/>
          </a:xfrm>
          <a:prstGeom prst="rect">
            <a:avLst/>
          </a:prstGeom>
        </p:spPr>
      </p:pic>
      <p:pic>
        <p:nvPicPr>
          <p:cNvPr id="137" name="136 - Εικόνα" descr="Μαύρο.PNG"/>
          <p:cNvPicPr>
            <a:picLocks noChangeAspect="1"/>
          </p:cNvPicPr>
          <p:nvPr/>
        </p:nvPicPr>
        <p:blipFill>
          <a:blip r:embed="rId3"/>
          <a:stretch>
            <a:fillRect/>
          </a:stretch>
        </p:blipFill>
        <p:spPr>
          <a:xfrm>
            <a:off x="5572132" y="4286256"/>
            <a:ext cx="214314" cy="443937"/>
          </a:xfrm>
          <a:prstGeom prst="rect">
            <a:avLst/>
          </a:prstGeom>
        </p:spPr>
      </p:pic>
      <p:pic>
        <p:nvPicPr>
          <p:cNvPr id="138" name="137 - Εικόνα" descr="Μαύρο.PNG"/>
          <p:cNvPicPr>
            <a:picLocks noChangeAspect="1"/>
          </p:cNvPicPr>
          <p:nvPr/>
        </p:nvPicPr>
        <p:blipFill>
          <a:blip r:embed="rId3"/>
          <a:stretch>
            <a:fillRect/>
          </a:stretch>
        </p:blipFill>
        <p:spPr>
          <a:xfrm>
            <a:off x="5857884" y="4286256"/>
            <a:ext cx="214314" cy="443937"/>
          </a:xfrm>
          <a:prstGeom prst="rect">
            <a:avLst/>
          </a:prstGeom>
        </p:spPr>
      </p:pic>
      <p:pic>
        <p:nvPicPr>
          <p:cNvPr id="139" name="138 - Εικόνα" descr="Μαύρο.PNG"/>
          <p:cNvPicPr>
            <a:picLocks noChangeAspect="1"/>
          </p:cNvPicPr>
          <p:nvPr/>
        </p:nvPicPr>
        <p:blipFill>
          <a:blip r:embed="rId3"/>
          <a:stretch>
            <a:fillRect/>
          </a:stretch>
        </p:blipFill>
        <p:spPr>
          <a:xfrm>
            <a:off x="6143636" y="4286256"/>
            <a:ext cx="214314" cy="443937"/>
          </a:xfrm>
          <a:prstGeom prst="rect">
            <a:avLst/>
          </a:prstGeom>
        </p:spPr>
      </p:pic>
      <p:pic>
        <p:nvPicPr>
          <p:cNvPr id="140" name="139 - Εικόνα" descr="Μαύρο.PNG"/>
          <p:cNvPicPr>
            <a:picLocks noChangeAspect="1"/>
          </p:cNvPicPr>
          <p:nvPr/>
        </p:nvPicPr>
        <p:blipFill>
          <a:blip r:embed="rId3"/>
          <a:stretch>
            <a:fillRect/>
          </a:stretch>
        </p:blipFill>
        <p:spPr>
          <a:xfrm>
            <a:off x="6429388" y="4286256"/>
            <a:ext cx="214314" cy="443937"/>
          </a:xfrm>
          <a:prstGeom prst="rect">
            <a:avLst/>
          </a:prstGeom>
        </p:spPr>
      </p:pic>
      <p:pic>
        <p:nvPicPr>
          <p:cNvPr id="141" name="140 - Εικόνα" descr="Μαύρο.PNG"/>
          <p:cNvPicPr>
            <a:picLocks noChangeAspect="1"/>
          </p:cNvPicPr>
          <p:nvPr/>
        </p:nvPicPr>
        <p:blipFill>
          <a:blip r:embed="rId3"/>
          <a:stretch>
            <a:fillRect/>
          </a:stretch>
        </p:blipFill>
        <p:spPr>
          <a:xfrm>
            <a:off x="6715140" y="4286256"/>
            <a:ext cx="214314" cy="443937"/>
          </a:xfrm>
          <a:prstGeom prst="rect">
            <a:avLst/>
          </a:prstGeom>
        </p:spPr>
      </p:pic>
      <p:pic>
        <p:nvPicPr>
          <p:cNvPr id="142" name="141 - Εικόνα" descr="Μαύρο.PNG"/>
          <p:cNvPicPr>
            <a:picLocks noChangeAspect="1"/>
          </p:cNvPicPr>
          <p:nvPr/>
        </p:nvPicPr>
        <p:blipFill>
          <a:blip r:embed="rId3"/>
          <a:stretch>
            <a:fillRect/>
          </a:stretch>
        </p:blipFill>
        <p:spPr>
          <a:xfrm>
            <a:off x="7000892" y="4286256"/>
            <a:ext cx="214314" cy="443937"/>
          </a:xfrm>
          <a:prstGeom prst="rect">
            <a:avLst/>
          </a:prstGeom>
        </p:spPr>
      </p:pic>
      <p:pic>
        <p:nvPicPr>
          <p:cNvPr id="143" name="142 - Εικόνα" descr="Μαύρο.PNG"/>
          <p:cNvPicPr>
            <a:picLocks noChangeAspect="1"/>
          </p:cNvPicPr>
          <p:nvPr/>
        </p:nvPicPr>
        <p:blipFill>
          <a:blip r:embed="rId3"/>
          <a:stretch>
            <a:fillRect/>
          </a:stretch>
        </p:blipFill>
        <p:spPr>
          <a:xfrm>
            <a:off x="7286644" y="4286256"/>
            <a:ext cx="214314" cy="443937"/>
          </a:xfrm>
          <a:prstGeom prst="rect">
            <a:avLst/>
          </a:prstGeom>
        </p:spPr>
      </p:pic>
      <p:pic>
        <p:nvPicPr>
          <p:cNvPr id="144" name="143 - Εικόνα" descr="Μαύρο.PNG"/>
          <p:cNvPicPr>
            <a:picLocks noChangeAspect="1"/>
          </p:cNvPicPr>
          <p:nvPr/>
        </p:nvPicPr>
        <p:blipFill>
          <a:blip r:embed="rId3"/>
          <a:stretch>
            <a:fillRect/>
          </a:stretch>
        </p:blipFill>
        <p:spPr>
          <a:xfrm>
            <a:off x="7572396" y="4286256"/>
            <a:ext cx="214314" cy="443937"/>
          </a:xfrm>
          <a:prstGeom prst="rect">
            <a:avLst/>
          </a:prstGeom>
        </p:spPr>
      </p:pic>
      <p:pic>
        <p:nvPicPr>
          <p:cNvPr id="145" name="144 - Εικόνα" descr="Μαύρο.PNG"/>
          <p:cNvPicPr>
            <a:picLocks noChangeAspect="1"/>
          </p:cNvPicPr>
          <p:nvPr/>
        </p:nvPicPr>
        <p:blipFill>
          <a:blip r:embed="rId3"/>
          <a:stretch>
            <a:fillRect/>
          </a:stretch>
        </p:blipFill>
        <p:spPr>
          <a:xfrm>
            <a:off x="7858148" y="4286256"/>
            <a:ext cx="214314" cy="443937"/>
          </a:xfrm>
          <a:prstGeom prst="rect">
            <a:avLst/>
          </a:prstGeom>
        </p:spPr>
      </p:pic>
      <p:pic>
        <p:nvPicPr>
          <p:cNvPr id="146" name="145 - Εικόνα" descr="Μαύρο.PNG"/>
          <p:cNvPicPr>
            <a:picLocks noChangeAspect="1"/>
          </p:cNvPicPr>
          <p:nvPr/>
        </p:nvPicPr>
        <p:blipFill>
          <a:blip r:embed="rId3"/>
          <a:stretch>
            <a:fillRect/>
          </a:stretch>
        </p:blipFill>
        <p:spPr>
          <a:xfrm>
            <a:off x="5572132" y="4857760"/>
            <a:ext cx="214314" cy="443937"/>
          </a:xfrm>
          <a:prstGeom prst="rect">
            <a:avLst/>
          </a:prstGeom>
        </p:spPr>
      </p:pic>
      <p:pic>
        <p:nvPicPr>
          <p:cNvPr id="147" name="146 - Εικόνα" descr="Μαύρο.PNG"/>
          <p:cNvPicPr>
            <a:picLocks noChangeAspect="1"/>
          </p:cNvPicPr>
          <p:nvPr/>
        </p:nvPicPr>
        <p:blipFill>
          <a:blip r:embed="rId3"/>
          <a:stretch>
            <a:fillRect/>
          </a:stretch>
        </p:blipFill>
        <p:spPr>
          <a:xfrm>
            <a:off x="5857884" y="4857760"/>
            <a:ext cx="214314" cy="443937"/>
          </a:xfrm>
          <a:prstGeom prst="rect">
            <a:avLst/>
          </a:prstGeom>
        </p:spPr>
      </p:pic>
      <p:pic>
        <p:nvPicPr>
          <p:cNvPr id="148" name="147 - Εικόνα" descr="Μαύρο.PNG"/>
          <p:cNvPicPr>
            <a:picLocks noChangeAspect="1"/>
          </p:cNvPicPr>
          <p:nvPr/>
        </p:nvPicPr>
        <p:blipFill>
          <a:blip r:embed="rId3"/>
          <a:stretch>
            <a:fillRect/>
          </a:stretch>
        </p:blipFill>
        <p:spPr>
          <a:xfrm>
            <a:off x="6143636" y="4857760"/>
            <a:ext cx="214314" cy="443937"/>
          </a:xfrm>
          <a:prstGeom prst="rect">
            <a:avLst/>
          </a:prstGeom>
        </p:spPr>
      </p:pic>
      <p:pic>
        <p:nvPicPr>
          <p:cNvPr id="149" name="148 - Εικόνα" descr="Μαύρο.PNG"/>
          <p:cNvPicPr>
            <a:picLocks noChangeAspect="1"/>
          </p:cNvPicPr>
          <p:nvPr/>
        </p:nvPicPr>
        <p:blipFill>
          <a:blip r:embed="rId3"/>
          <a:stretch>
            <a:fillRect/>
          </a:stretch>
        </p:blipFill>
        <p:spPr>
          <a:xfrm>
            <a:off x="6429388" y="4857760"/>
            <a:ext cx="214314" cy="443937"/>
          </a:xfrm>
          <a:prstGeom prst="rect">
            <a:avLst/>
          </a:prstGeom>
        </p:spPr>
      </p:pic>
      <p:pic>
        <p:nvPicPr>
          <p:cNvPr id="150" name="149 - Εικόνα" descr="Μαύρο.PNG"/>
          <p:cNvPicPr>
            <a:picLocks noChangeAspect="1"/>
          </p:cNvPicPr>
          <p:nvPr/>
        </p:nvPicPr>
        <p:blipFill>
          <a:blip r:embed="rId3"/>
          <a:stretch>
            <a:fillRect/>
          </a:stretch>
        </p:blipFill>
        <p:spPr>
          <a:xfrm>
            <a:off x="6715140" y="4857760"/>
            <a:ext cx="214314" cy="443937"/>
          </a:xfrm>
          <a:prstGeom prst="rect">
            <a:avLst/>
          </a:prstGeom>
        </p:spPr>
      </p:pic>
      <p:pic>
        <p:nvPicPr>
          <p:cNvPr id="151" name="150 - Εικόνα" descr="Μαύρο.PNG"/>
          <p:cNvPicPr>
            <a:picLocks noChangeAspect="1"/>
          </p:cNvPicPr>
          <p:nvPr/>
        </p:nvPicPr>
        <p:blipFill>
          <a:blip r:embed="rId3"/>
          <a:stretch>
            <a:fillRect/>
          </a:stretch>
        </p:blipFill>
        <p:spPr>
          <a:xfrm>
            <a:off x="7000892" y="4857760"/>
            <a:ext cx="214314" cy="443937"/>
          </a:xfrm>
          <a:prstGeom prst="rect">
            <a:avLst/>
          </a:prstGeom>
        </p:spPr>
      </p:pic>
      <p:pic>
        <p:nvPicPr>
          <p:cNvPr id="152" name="151 - Εικόνα" descr="Μαύρο.PNG"/>
          <p:cNvPicPr>
            <a:picLocks noChangeAspect="1"/>
          </p:cNvPicPr>
          <p:nvPr/>
        </p:nvPicPr>
        <p:blipFill>
          <a:blip r:embed="rId3"/>
          <a:stretch>
            <a:fillRect/>
          </a:stretch>
        </p:blipFill>
        <p:spPr>
          <a:xfrm>
            <a:off x="7286644" y="4857760"/>
            <a:ext cx="214314" cy="443937"/>
          </a:xfrm>
          <a:prstGeom prst="rect">
            <a:avLst/>
          </a:prstGeom>
        </p:spPr>
      </p:pic>
      <p:pic>
        <p:nvPicPr>
          <p:cNvPr id="153" name="152 - Εικόνα" descr="Μαύρο.PNG"/>
          <p:cNvPicPr>
            <a:picLocks noChangeAspect="1"/>
          </p:cNvPicPr>
          <p:nvPr/>
        </p:nvPicPr>
        <p:blipFill>
          <a:blip r:embed="rId3"/>
          <a:stretch>
            <a:fillRect/>
          </a:stretch>
        </p:blipFill>
        <p:spPr>
          <a:xfrm>
            <a:off x="7572396" y="4857760"/>
            <a:ext cx="214314" cy="443937"/>
          </a:xfrm>
          <a:prstGeom prst="rect">
            <a:avLst/>
          </a:prstGeom>
        </p:spPr>
      </p:pic>
      <p:pic>
        <p:nvPicPr>
          <p:cNvPr id="154" name="153 - Εικόνα" descr="Μαύρο.PNG"/>
          <p:cNvPicPr>
            <a:picLocks noChangeAspect="1"/>
          </p:cNvPicPr>
          <p:nvPr/>
        </p:nvPicPr>
        <p:blipFill>
          <a:blip r:embed="rId3"/>
          <a:stretch>
            <a:fillRect/>
          </a:stretch>
        </p:blipFill>
        <p:spPr>
          <a:xfrm>
            <a:off x="7858148" y="4857760"/>
            <a:ext cx="214314" cy="443937"/>
          </a:xfrm>
          <a:prstGeom prst="rect">
            <a:avLst/>
          </a:prstGeom>
        </p:spPr>
      </p:pic>
      <p:pic>
        <p:nvPicPr>
          <p:cNvPr id="155" name="154 - Εικόνα" descr="Μαύρο.PNG"/>
          <p:cNvPicPr>
            <a:picLocks noChangeAspect="1"/>
          </p:cNvPicPr>
          <p:nvPr/>
        </p:nvPicPr>
        <p:blipFill>
          <a:blip r:embed="rId3"/>
          <a:stretch>
            <a:fillRect/>
          </a:stretch>
        </p:blipFill>
        <p:spPr>
          <a:xfrm>
            <a:off x="5572132" y="5429264"/>
            <a:ext cx="214314" cy="443937"/>
          </a:xfrm>
          <a:prstGeom prst="rect">
            <a:avLst/>
          </a:prstGeom>
        </p:spPr>
      </p:pic>
      <p:pic>
        <p:nvPicPr>
          <p:cNvPr id="156" name="155 - Εικόνα" descr="Μαύρο.PNG"/>
          <p:cNvPicPr>
            <a:picLocks noChangeAspect="1"/>
          </p:cNvPicPr>
          <p:nvPr/>
        </p:nvPicPr>
        <p:blipFill>
          <a:blip r:embed="rId3"/>
          <a:stretch>
            <a:fillRect/>
          </a:stretch>
        </p:blipFill>
        <p:spPr>
          <a:xfrm>
            <a:off x="5857884" y="5429264"/>
            <a:ext cx="214314" cy="443937"/>
          </a:xfrm>
          <a:prstGeom prst="rect">
            <a:avLst/>
          </a:prstGeom>
        </p:spPr>
      </p:pic>
      <p:pic>
        <p:nvPicPr>
          <p:cNvPr id="157" name="156 - Εικόνα" descr="Μαύρο.PNG"/>
          <p:cNvPicPr>
            <a:picLocks noChangeAspect="1"/>
          </p:cNvPicPr>
          <p:nvPr/>
        </p:nvPicPr>
        <p:blipFill>
          <a:blip r:embed="rId3"/>
          <a:stretch>
            <a:fillRect/>
          </a:stretch>
        </p:blipFill>
        <p:spPr>
          <a:xfrm>
            <a:off x="6143636" y="5429264"/>
            <a:ext cx="214314" cy="443937"/>
          </a:xfrm>
          <a:prstGeom prst="rect">
            <a:avLst/>
          </a:prstGeom>
        </p:spPr>
      </p:pic>
      <p:pic>
        <p:nvPicPr>
          <p:cNvPr id="158" name="157 - Εικόνα" descr="Μαύρο.PNG"/>
          <p:cNvPicPr>
            <a:picLocks noChangeAspect="1"/>
          </p:cNvPicPr>
          <p:nvPr/>
        </p:nvPicPr>
        <p:blipFill>
          <a:blip r:embed="rId3"/>
          <a:stretch>
            <a:fillRect/>
          </a:stretch>
        </p:blipFill>
        <p:spPr>
          <a:xfrm>
            <a:off x="6429388" y="5429264"/>
            <a:ext cx="214314" cy="443937"/>
          </a:xfrm>
          <a:prstGeom prst="rect">
            <a:avLst/>
          </a:prstGeom>
        </p:spPr>
      </p:pic>
      <p:pic>
        <p:nvPicPr>
          <p:cNvPr id="159" name="158 - Εικόνα" descr="Μαύρο.PNG"/>
          <p:cNvPicPr>
            <a:picLocks noChangeAspect="1"/>
          </p:cNvPicPr>
          <p:nvPr/>
        </p:nvPicPr>
        <p:blipFill>
          <a:blip r:embed="rId3"/>
          <a:stretch>
            <a:fillRect/>
          </a:stretch>
        </p:blipFill>
        <p:spPr>
          <a:xfrm>
            <a:off x="6715140" y="5429264"/>
            <a:ext cx="214314" cy="443937"/>
          </a:xfrm>
          <a:prstGeom prst="rect">
            <a:avLst/>
          </a:prstGeom>
        </p:spPr>
      </p:pic>
      <p:pic>
        <p:nvPicPr>
          <p:cNvPr id="160" name="159 - Εικόνα" descr="Μαύρο.PNG"/>
          <p:cNvPicPr>
            <a:picLocks noChangeAspect="1"/>
          </p:cNvPicPr>
          <p:nvPr/>
        </p:nvPicPr>
        <p:blipFill>
          <a:blip r:embed="rId3"/>
          <a:stretch>
            <a:fillRect/>
          </a:stretch>
        </p:blipFill>
        <p:spPr>
          <a:xfrm>
            <a:off x="7000892" y="5429264"/>
            <a:ext cx="214314" cy="443937"/>
          </a:xfrm>
          <a:prstGeom prst="rect">
            <a:avLst/>
          </a:prstGeom>
        </p:spPr>
      </p:pic>
      <p:pic>
        <p:nvPicPr>
          <p:cNvPr id="161" name="160 - Εικόνα" descr="Μαύρο.PNG"/>
          <p:cNvPicPr>
            <a:picLocks noChangeAspect="1"/>
          </p:cNvPicPr>
          <p:nvPr/>
        </p:nvPicPr>
        <p:blipFill>
          <a:blip r:embed="rId3"/>
          <a:stretch>
            <a:fillRect/>
          </a:stretch>
        </p:blipFill>
        <p:spPr>
          <a:xfrm>
            <a:off x="7286644" y="5429264"/>
            <a:ext cx="214314" cy="443937"/>
          </a:xfrm>
          <a:prstGeom prst="rect">
            <a:avLst/>
          </a:prstGeom>
        </p:spPr>
      </p:pic>
      <p:pic>
        <p:nvPicPr>
          <p:cNvPr id="162" name="161 - Εικόνα" descr="Μαύρο.PNG"/>
          <p:cNvPicPr>
            <a:picLocks noChangeAspect="1"/>
          </p:cNvPicPr>
          <p:nvPr/>
        </p:nvPicPr>
        <p:blipFill>
          <a:blip r:embed="rId3"/>
          <a:stretch>
            <a:fillRect/>
          </a:stretch>
        </p:blipFill>
        <p:spPr>
          <a:xfrm>
            <a:off x="7572396" y="5429264"/>
            <a:ext cx="214314" cy="443937"/>
          </a:xfrm>
          <a:prstGeom prst="rect">
            <a:avLst/>
          </a:prstGeom>
        </p:spPr>
      </p:pic>
      <p:pic>
        <p:nvPicPr>
          <p:cNvPr id="163" name="162 - Εικόνα" descr="Μαύρο.PNG"/>
          <p:cNvPicPr>
            <a:picLocks noChangeAspect="1"/>
          </p:cNvPicPr>
          <p:nvPr/>
        </p:nvPicPr>
        <p:blipFill>
          <a:blip r:embed="rId3"/>
          <a:stretch>
            <a:fillRect/>
          </a:stretch>
        </p:blipFill>
        <p:spPr>
          <a:xfrm>
            <a:off x="7858148" y="5429264"/>
            <a:ext cx="214314" cy="443937"/>
          </a:xfrm>
          <a:prstGeom prst="rect">
            <a:avLst/>
          </a:prstGeom>
        </p:spPr>
      </p:pic>
      <p:cxnSp>
        <p:nvCxnSpPr>
          <p:cNvPr id="165" name="164 - Ευθύγραμμο βέλος σύνδεσης"/>
          <p:cNvCxnSpPr/>
          <p:nvPr/>
        </p:nvCxnSpPr>
        <p:spPr>
          <a:xfrm>
            <a:off x="3286116" y="78579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165 - Ευθύγραμμο βέλος σύνδεσης"/>
          <p:cNvCxnSpPr/>
          <p:nvPr/>
        </p:nvCxnSpPr>
        <p:spPr>
          <a:xfrm>
            <a:off x="3357554" y="1285860"/>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166 - Ευθύγραμμο βέλος σύνδεσης"/>
          <p:cNvCxnSpPr/>
          <p:nvPr/>
        </p:nvCxnSpPr>
        <p:spPr>
          <a:xfrm>
            <a:off x="4929190" y="1285860"/>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167 - Ευθύγραμμο βέλος σύνδεσης"/>
          <p:cNvCxnSpPr/>
          <p:nvPr/>
        </p:nvCxnSpPr>
        <p:spPr>
          <a:xfrm>
            <a:off x="4857752" y="85723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168 - Ευθύγραμμο βέλος σύνδεσης"/>
          <p:cNvCxnSpPr/>
          <p:nvPr/>
        </p:nvCxnSpPr>
        <p:spPr>
          <a:xfrm>
            <a:off x="4929190" y="364331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169 - Ευθύγραμμο βέλος σύνδεσης"/>
          <p:cNvCxnSpPr/>
          <p:nvPr/>
        </p:nvCxnSpPr>
        <p:spPr>
          <a:xfrm>
            <a:off x="4929190" y="314324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170 - Ευθύγραμμο βέλος σύνδεσης"/>
          <p:cNvCxnSpPr/>
          <p:nvPr/>
        </p:nvCxnSpPr>
        <p:spPr>
          <a:xfrm>
            <a:off x="4929190" y="2714620"/>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171 - Ευθύγραμμο βέλος σύνδεσης"/>
          <p:cNvCxnSpPr/>
          <p:nvPr/>
        </p:nvCxnSpPr>
        <p:spPr>
          <a:xfrm>
            <a:off x="3286116" y="507207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172 - Ευθύγραμμο βέλος σύνδεσης"/>
          <p:cNvCxnSpPr/>
          <p:nvPr/>
        </p:nvCxnSpPr>
        <p:spPr>
          <a:xfrm>
            <a:off x="3286116" y="457200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173 - Ευθύγραμμο βέλος σύνδεσης"/>
          <p:cNvCxnSpPr/>
          <p:nvPr/>
        </p:nvCxnSpPr>
        <p:spPr>
          <a:xfrm>
            <a:off x="3286116" y="364331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174 - Ευθύγραμμο βέλος σύνδεσης"/>
          <p:cNvCxnSpPr/>
          <p:nvPr/>
        </p:nvCxnSpPr>
        <p:spPr>
          <a:xfrm>
            <a:off x="3357554" y="314324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6" name="175 - Ευθύγραμμο βέλος σύνδεσης"/>
          <p:cNvCxnSpPr/>
          <p:nvPr/>
        </p:nvCxnSpPr>
        <p:spPr>
          <a:xfrm>
            <a:off x="3357554" y="264318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176 - Ευθύγραμμο βέλος σύνδεσης"/>
          <p:cNvCxnSpPr/>
          <p:nvPr/>
        </p:nvCxnSpPr>
        <p:spPr>
          <a:xfrm>
            <a:off x="3357554" y="185736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177 - Ευθύγραμμο βέλος σύνδεσης"/>
          <p:cNvCxnSpPr/>
          <p:nvPr/>
        </p:nvCxnSpPr>
        <p:spPr>
          <a:xfrm>
            <a:off x="4857752" y="185736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178 - Ευθύγραμμο βέλος σύνδεσης"/>
          <p:cNvCxnSpPr/>
          <p:nvPr/>
        </p:nvCxnSpPr>
        <p:spPr>
          <a:xfrm>
            <a:off x="3286116" y="564357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0" name="179 - Ευθύγραμμο βέλος σύνδεσης"/>
          <p:cNvCxnSpPr/>
          <p:nvPr/>
        </p:nvCxnSpPr>
        <p:spPr>
          <a:xfrm>
            <a:off x="4857752" y="507207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1" name="180 - Ευθύγραμμο βέλος σύνδεσης"/>
          <p:cNvCxnSpPr/>
          <p:nvPr/>
        </p:nvCxnSpPr>
        <p:spPr>
          <a:xfrm>
            <a:off x="4857752" y="564357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181 - Ευθύγραμμο βέλος σύνδεσης"/>
          <p:cNvCxnSpPr/>
          <p:nvPr/>
        </p:nvCxnSpPr>
        <p:spPr>
          <a:xfrm>
            <a:off x="4857752" y="457200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 name="183 - TextBox"/>
          <p:cNvSpPr txBox="1"/>
          <p:nvPr/>
        </p:nvSpPr>
        <p:spPr>
          <a:xfrm>
            <a:off x="8358214" y="2571744"/>
            <a:ext cx="785786" cy="646331"/>
          </a:xfrm>
          <a:prstGeom prst="rect">
            <a:avLst/>
          </a:prstGeom>
          <a:noFill/>
        </p:spPr>
        <p:txBody>
          <a:bodyPr wrap="square" rtlCol="0">
            <a:spAutoFit/>
          </a:bodyPr>
          <a:lstStyle/>
          <a:p>
            <a:r>
              <a:rPr lang="en-US" sz="3600" b="1" dirty="0" smtClean="0">
                <a:solidFill>
                  <a:srgbClr val="FF0000"/>
                </a:solidFill>
              </a:rPr>
              <a:t>81</a:t>
            </a:r>
            <a:endParaRPr lang="el-GR" sz="3600" b="1" dirty="0">
              <a:solidFill>
                <a:srgbClr val="FF0000"/>
              </a:solidFill>
            </a:endParaRPr>
          </a:p>
        </p:txBody>
      </p:sp>
      <p:sp>
        <p:nvSpPr>
          <p:cNvPr id="198" name="197 - TextBox"/>
          <p:cNvSpPr txBox="1"/>
          <p:nvPr/>
        </p:nvSpPr>
        <p:spPr>
          <a:xfrm>
            <a:off x="714348" y="6143644"/>
            <a:ext cx="7286676" cy="369332"/>
          </a:xfrm>
          <a:prstGeom prst="rect">
            <a:avLst/>
          </a:prstGeom>
          <a:noFill/>
        </p:spPr>
        <p:txBody>
          <a:bodyPr wrap="square" rtlCol="0">
            <a:spAutoFit/>
          </a:bodyPr>
          <a:lstStyle/>
          <a:p>
            <a:pPr algn="ctr"/>
            <a:r>
              <a:rPr lang="el-GR" dirty="0" smtClean="0"/>
              <a:t>Διασπορά νόσου χωρίς ανοσοποίηση</a:t>
            </a:r>
            <a:endParaRPr lang="el-GR" dirty="0"/>
          </a:p>
        </p:txBody>
      </p:sp>
      <p:sp>
        <p:nvSpPr>
          <p:cNvPr id="164" name="16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linds(horizontal)">
                                      <p:cBhvr>
                                        <p:cTn id="24" dur="500"/>
                                        <p:tgtEl>
                                          <p:spTgt spid="19"/>
                                        </p:tgtEl>
                                      </p:cBhvr>
                                    </p:animEffect>
                                  </p:childTnLst>
                                </p:cTn>
                              </p:par>
                              <p:par>
                                <p:cTn id="25" presetID="3"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ppt_x"/>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additive="base">
                                        <p:cTn id="60" dur="500" fill="hold"/>
                                        <p:tgtEl>
                                          <p:spTgt spid="49"/>
                                        </p:tgtEl>
                                        <p:attrNameLst>
                                          <p:attrName>ppt_x</p:attrName>
                                        </p:attrNameLst>
                                      </p:cBhvr>
                                      <p:tavLst>
                                        <p:tav tm="0">
                                          <p:val>
                                            <p:strVal val="#ppt_x"/>
                                          </p:val>
                                        </p:tav>
                                        <p:tav tm="100000">
                                          <p:val>
                                            <p:strVal val="#ppt_x"/>
                                          </p:val>
                                        </p:tav>
                                      </p:tavLst>
                                    </p:anim>
                                    <p:anim calcmode="lin" valueType="num">
                                      <p:cBhvr additive="base">
                                        <p:cTn id="61" dur="500" fill="hold"/>
                                        <p:tgtEl>
                                          <p:spTgt spid="49"/>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ppt_x"/>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fill="hold"/>
                                        <p:tgtEl>
                                          <p:spTgt spid="21"/>
                                        </p:tgtEl>
                                        <p:attrNameLst>
                                          <p:attrName>ppt_x</p:attrName>
                                        </p:attrNameLst>
                                      </p:cBhvr>
                                      <p:tavLst>
                                        <p:tav tm="0">
                                          <p:val>
                                            <p:strVal val="#ppt_x"/>
                                          </p:val>
                                        </p:tav>
                                        <p:tav tm="100000">
                                          <p:val>
                                            <p:strVal val="#ppt_x"/>
                                          </p:val>
                                        </p:tav>
                                      </p:tavLst>
                                    </p:anim>
                                    <p:anim calcmode="lin" valueType="num">
                                      <p:cBhvr additive="base">
                                        <p:cTn id="73" dur="500" fill="hold"/>
                                        <p:tgtEl>
                                          <p:spTgt spid="21"/>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fill="hold"/>
                                        <p:tgtEl>
                                          <p:spTgt spid="34"/>
                                        </p:tgtEl>
                                        <p:attrNameLst>
                                          <p:attrName>ppt_x</p:attrName>
                                        </p:attrNameLst>
                                      </p:cBhvr>
                                      <p:tavLst>
                                        <p:tav tm="0">
                                          <p:val>
                                            <p:strVal val="#ppt_x"/>
                                          </p:val>
                                        </p:tav>
                                        <p:tav tm="100000">
                                          <p:val>
                                            <p:strVal val="#ppt_x"/>
                                          </p:val>
                                        </p:tav>
                                      </p:tavLst>
                                    </p:anim>
                                    <p:anim calcmode="lin" valueType="num">
                                      <p:cBhvr additive="base">
                                        <p:cTn id="85" dur="500" fill="hold"/>
                                        <p:tgtEl>
                                          <p:spTgt spid="34"/>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 calcmode="lin" valueType="num">
                                      <p:cBhvr additive="base">
                                        <p:cTn id="88" dur="500" fill="hold"/>
                                        <p:tgtEl>
                                          <p:spTgt spid="35"/>
                                        </p:tgtEl>
                                        <p:attrNameLst>
                                          <p:attrName>ppt_x</p:attrName>
                                        </p:attrNameLst>
                                      </p:cBhvr>
                                      <p:tavLst>
                                        <p:tav tm="0">
                                          <p:val>
                                            <p:strVal val="#ppt_x"/>
                                          </p:val>
                                        </p:tav>
                                        <p:tav tm="100000">
                                          <p:val>
                                            <p:strVal val="#ppt_x"/>
                                          </p:val>
                                        </p:tav>
                                      </p:tavLst>
                                    </p:anim>
                                    <p:anim calcmode="lin" valueType="num">
                                      <p:cBhvr additive="base">
                                        <p:cTn id="89" dur="500" fill="hold"/>
                                        <p:tgtEl>
                                          <p:spTgt spid="35"/>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44"/>
                                        </p:tgtEl>
                                        <p:attrNameLst>
                                          <p:attrName>style.visibility</p:attrName>
                                        </p:attrNameLst>
                                      </p:cBhvr>
                                      <p:to>
                                        <p:strVal val="visible"/>
                                      </p:to>
                                    </p:set>
                                    <p:anim calcmode="lin" valueType="num">
                                      <p:cBhvr additive="base">
                                        <p:cTn id="92" dur="500" fill="hold"/>
                                        <p:tgtEl>
                                          <p:spTgt spid="44"/>
                                        </p:tgtEl>
                                        <p:attrNameLst>
                                          <p:attrName>ppt_x</p:attrName>
                                        </p:attrNameLst>
                                      </p:cBhvr>
                                      <p:tavLst>
                                        <p:tav tm="0">
                                          <p:val>
                                            <p:strVal val="#ppt_x"/>
                                          </p:val>
                                        </p:tav>
                                        <p:tav tm="100000">
                                          <p:val>
                                            <p:strVal val="#ppt_x"/>
                                          </p:val>
                                        </p:tav>
                                      </p:tavLst>
                                    </p:anim>
                                    <p:anim calcmode="lin" valueType="num">
                                      <p:cBhvr additive="base">
                                        <p:cTn id="93" dur="500" fill="hold"/>
                                        <p:tgtEl>
                                          <p:spTgt spid="44"/>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additive="base">
                                        <p:cTn id="96" dur="500" fill="hold"/>
                                        <p:tgtEl>
                                          <p:spTgt spid="45"/>
                                        </p:tgtEl>
                                        <p:attrNameLst>
                                          <p:attrName>ppt_x</p:attrName>
                                        </p:attrNameLst>
                                      </p:cBhvr>
                                      <p:tavLst>
                                        <p:tav tm="0">
                                          <p:val>
                                            <p:strVal val="#ppt_x"/>
                                          </p:val>
                                        </p:tav>
                                        <p:tav tm="100000">
                                          <p:val>
                                            <p:strVal val="#ppt_x"/>
                                          </p:val>
                                        </p:tav>
                                      </p:tavLst>
                                    </p:anim>
                                    <p:anim calcmode="lin" valueType="num">
                                      <p:cBhvr additive="base">
                                        <p:cTn id="97" dur="50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43"/>
                                        </p:tgtEl>
                                        <p:attrNameLst>
                                          <p:attrName>style.visibility</p:attrName>
                                        </p:attrNameLst>
                                      </p:cBhvr>
                                      <p:to>
                                        <p:strVal val="visible"/>
                                      </p:to>
                                    </p:set>
                                    <p:anim calcmode="lin" valueType="num">
                                      <p:cBhvr additive="base">
                                        <p:cTn id="100" dur="500" fill="hold"/>
                                        <p:tgtEl>
                                          <p:spTgt spid="43"/>
                                        </p:tgtEl>
                                        <p:attrNameLst>
                                          <p:attrName>ppt_x</p:attrName>
                                        </p:attrNameLst>
                                      </p:cBhvr>
                                      <p:tavLst>
                                        <p:tav tm="0">
                                          <p:val>
                                            <p:strVal val="#ppt_x"/>
                                          </p:val>
                                        </p:tav>
                                        <p:tav tm="100000">
                                          <p:val>
                                            <p:strVal val="#ppt_x"/>
                                          </p:val>
                                        </p:tav>
                                      </p:tavLst>
                                    </p:anim>
                                    <p:anim calcmode="lin" valueType="num">
                                      <p:cBhvr additive="base">
                                        <p:cTn id="10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500" fill="hold"/>
                                        <p:tgtEl>
                                          <p:spTgt spid="165"/>
                                        </p:tgtEl>
                                        <p:attrNameLst>
                                          <p:attrName>ppt_x</p:attrName>
                                        </p:attrNameLst>
                                      </p:cBhvr>
                                      <p:tavLst>
                                        <p:tav tm="0">
                                          <p:val>
                                            <p:strVal val="#ppt_x"/>
                                          </p:val>
                                        </p:tav>
                                        <p:tav tm="100000">
                                          <p:val>
                                            <p:strVal val="#ppt_x"/>
                                          </p:val>
                                        </p:tav>
                                      </p:tavLst>
                                    </p:anim>
                                    <p:anim calcmode="lin" valueType="num">
                                      <p:cBhvr additive="base">
                                        <p:cTn id="107" dur="500" fill="hold"/>
                                        <p:tgtEl>
                                          <p:spTgt spid="165"/>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166"/>
                                        </p:tgtEl>
                                        <p:attrNameLst>
                                          <p:attrName>style.visibility</p:attrName>
                                        </p:attrNameLst>
                                      </p:cBhvr>
                                      <p:to>
                                        <p:strVal val="visible"/>
                                      </p:to>
                                    </p:set>
                                    <p:anim calcmode="lin" valueType="num">
                                      <p:cBhvr additive="base">
                                        <p:cTn id="110" dur="500" fill="hold"/>
                                        <p:tgtEl>
                                          <p:spTgt spid="166"/>
                                        </p:tgtEl>
                                        <p:attrNameLst>
                                          <p:attrName>ppt_x</p:attrName>
                                        </p:attrNameLst>
                                      </p:cBhvr>
                                      <p:tavLst>
                                        <p:tav tm="0">
                                          <p:val>
                                            <p:strVal val="#ppt_x"/>
                                          </p:val>
                                        </p:tav>
                                        <p:tav tm="100000">
                                          <p:val>
                                            <p:strVal val="#ppt_x"/>
                                          </p:val>
                                        </p:tav>
                                      </p:tavLst>
                                    </p:anim>
                                    <p:anim calcmode="lin" valueType="num">
                                      <p:cBhvr additive="base">
                                        <p:cTn id="111" dur="500" fill="hold"/>
                                        <p:tgtEl>
                                          <p:spTgt spid="166"/>
                                        </p:tgtEl>
                                        <p:attrNameLst>
                                          <p:attrName>ppt_y</p:attrName>
                                        </p:attrNameLst>
                                      </p:cBhvr>
                                      <p:tavLst>
                                        <p:tav tm="0">
                                          <p:val>
                                            <p:strVal val="1+#ppt_h/2"/>
                                          </p:val>
                                        </p:tav>
                                        <p:tav tm="100000">
                                          <p:val>
                                            <p:strVal val="#ppt_y"/>
                                          </p:val>
                                        </p:tav>
                                      </p:tavLst>
                                    </p:anim>
                                  </p:childTnLst>
                                </p:cTn>
                              </p:par>
                              <p:par>
                                <p:cTn id="112" presetID="2" presetClass="entr" presetSubtype="4" fill="hold" nodeType="withEffect">
                                  <p:stCondLst>
                                    <p:cond delay="0"/>
                                  </p:stCondLst>
                                  <p:childTnLst>
                                    <p:set>
                                      <p:cBhvr>
                                        <p:cTn id="113" dur="1" fill="hold">
                                          <p:stCondLst>
                                            <p:cond delay="0"/>
                                          </p:stCondLst>
                                        </p:cTn>
                                        <p:tgtEl>
                                          <p:spTgt spid="177"/>
                                        </p:tgtEl>
                                        <p:attrNameLst>
                                          <p:attrName>style.visibility</p:attrName>
                                        </p:attrNameLst>
                                      </p:cBhvr>
                                      <p:to>
                                        <p:strVal val="visible"/>
                                      </p:to>
                                    </p:set>
                                    <p:anim calcmode="lin" valueType="num">
                                      <p:cBhvr additive="base">
                                        <p:cTn id="114" dur="500" fill="hold"/>
                                        <p:tgtEl>
                                          <p:spTgt spid="177"/>
                                        </p:tgtEl>
                                        <p:attrNameLst>
                                          <p:attrName>ppt_x</p:attrName>
                                        </p:attrNameLst>
                                      </p:cBhvr>
                                      <p:tavLst>
                                        <p:tav tm="0">
                                          <p:val>
                                            <p:strVal val="#ppt_x"/>
                                          </p:val>
                                        </p:tav>
                                        <p:tav tm="100000">
                                          <p:val>
                                            <p:strVal val="#ppt_x"/>
                                          </p:val>
                                        </p:tav>
                                      </p:tavLst>
                                    </p:anim>
                                    <p:anim calcmode="lin" valueType="num">
                                      <p:cBhvr additive="base">
                                        <p:cTn id="115" dur="500" fill="hold"/>
                                        <p:tgtEl>
                                          <p:spTgt spid="177"/>
                                        </p:tgtEl>
                                        <p:attrNameLst>
                                          <p:attrName>ppt_y</p:attrName>
                                        </p:attrNameLst>
                                      </p:cBhvr>
                                      <p:tavLst>
                                        <p:tav tm="0">
                                          <p:val>
                                            <p:strVal val="1+#ppt_h/2"/>
                                          </p:val>
                                        </p:tav>
                                        <p:tav tm="100000">
                                          <p:val>
                                            <p:strVal val="#ppt_y"/>
                                          </p:val>
                                        </p:tav>
                                      </p:tavLst>
                                    </p:anim>
                                  </p:childTnLst>
                                </p:cTn>
                              </p:par>
                              <p:par>
                                <p:cTn id="116" presetID="2" presetClass="entr" presetSubtype="4" fill="hold" nodeType="withEffect">
                                  <p:stCondLst>
                                    <p:cond delay="0"/>
                                  </p:stCondLst>
                                  <p:childTnLst>
                                    <p:set>
                                      <p:cBhvr>
                                        <p:cTn id="117" dur="1" fill="hold">
                                          <p:stCondLst>
                                            <p:cond delay="0"/>
                                          </p:stCondLst>
                                        </p:cTn>
                                        <p:tgtEl>
                                          <p:spTgt spid="176"/>
                                        </p:tgtEl>
                                        <p:attrNameLst>
                                          <p:attrName>style.visibility</p:attrName>
                                        </p:attrNameLst>
                                      </p:cBhvr>
                                      <p:to>
                                        <p:strVal val="visible"/>
                                      </p:to>
                                    </p:set>
                                    <p:anim calcmode="lin" valueType="num">
                                      <p:cBhvr additive="base">
                                        <p:cTn id="118" dur="500" fill="hold"/>
                                        <p:tgtEl>
                                          <p:spTgt spid="176"/>
                                        </p:tgtEl>
                                        <p:attrNameLst>
                                          <p:attrName>ppt_x</p:attrName>
                                        </p:attrNameLst>
                                      </p:cBhvr>
                                      <p:tavLst>
                                        <p:tav tm="0">
                                          <p:val>
                                            <p:strVal val="#ppt_x"/>
                                          </p:val>
                                        </p:tav>
                                        <p:tav tm="100000">
                                          <p:val>
                                            <p:strVal val="#ppt_x"/>
                                          </p:val>
                                        </p:tav>
                                      </p:tavLst>
                                    </p:anim>
                                    <p:anim calcmode="lin" valueType="num">
                                      <p:cBhvr additive="base">
                                        <p:cTn id="119" dur="500" fill="hold"/>
                                        <p:tgtEl>
                                          <p:spTgt spid="176"/>
                                        </p:tgtEl>
                                        <p:attrNameLst>
                                          <p:attrName>ppt_y</p:attrName>
                                        </p:attrNameLst>
                                      </p:cBhvr>
                                      <p:tavLst>
                                        <p:tav tm="0">
                                          <p:val>
                                            <p:strVal val="1+#ppt_h/2"/>
                                          </p:val>
                                        </p:tav>
                                        <p:tav tm="100000">
                                          <p:val>
                                            <p:strVal val="#ppt_y"/>
                                          </p:val>
                                        </p:tav>
                                      </p:tavLst>
                                    </p:anim>
                                  </p:childTnLst>
                                </p:cTn>
                              </p:par>
                              <p:par>
                                <p:cTn id="120" presetID="2" presetClass="entr" presetSubtype="4" fill="hold" nodeType="withEffect">
                                  <p:stCondLst>
                                    <p:cond delay="0"/>
                                  </p:stCondLst>
                                  <p:childTnLst>
                                    <p:set>
                                      <p:cBhvr>
                                        <p:cTn id="121" dur="1" fill="hold">
                                          <p:stCondLst>
                                            <p:cond delay="0"/>
                                          </p:stCondLst>
                                        </p:cTn>
                                        <p:tgtEl>
                                          <p:spTgt spid="174"/>
                                        </p:tgtEl>
                                        <p:attrNameLst>
                                          <p:attrName>style.visibility</p:attrName>
                                        </p:attrNameLst>
                                      </p:cBhvr>
                                      <p:to>
                                        <p:strVal val="visible"/>
                                      </p:to>
                                    </p:set>
                                    <p:anim calcmode="lin" valueType="num">
                                      <p:cBhvr additive="base">
                                        <p:cTn id="122" dur="500" fill="hold"/>
                                        <p:tgtEl>
                                          <p:spTgt spid="174"/>
                                        </p:tgtEl>
                                        <p:attrNameLst>
                                          <p:attrName>ppt_x</p:attrName>
                                        </p:attrNameLst>
                                      </p:cBhvr>
                                      <p:tavLst>
                                        <p:tav tm="0">
                                          <p:val>
                                            <p:strVal val="#ppt_x"/>
                                          </p:val>
                                        </p:tav>
                                        <p:tav tm="100000">
                                          <p:val>
                                            <p:strVal val="#ppt_x"/>
                                          </p:val>
                                        </p:tav>
                                      </p:tavLst>
                                    </p:anim>
                                    <p:anim calcmode="lin" valueType="num">
                                      <p:cBhvr additive="base">
                                        <p:cTn id="123" dur="500" fill="hold"/>
                                        <p:tgtEl>
                                          <p:spTgt spid="174"/>
                                        </p:tgtEl>
                                        <p:attrNameLst>
                                          <p:attrName>ppt_y</p:attrName>
                                        </p:attrNameLst>
                                      </p:cBhvr>
                                      <p:tavLst>
                                        <p:tav tm="0">
                                          <p:val>
                                            <p:strVal val="1+#ppt_h/2"/>
                                          </p:val>
                                        </p:tav>
                                        <p:tav tm="100000">
                                          <p:val>
                                            <p:strVal val="#ppt_y"/>
                                          </p:val>
                                        </p:tav>
                                      </p:tavLst>
                                    </p:anim>
                                  </p:childTnLst>
                                </p:cTn>
                              </p:par>
                              <p:par>
                                <p:cTn id="124" presetID="2" presetClass="entr" presetSubtype="4" fill="hold" nodeType="withEffect">
                                  <p:stCondLst>
                                    <p:cond delay="0"/>
                                  </p:stCondLst>
                                  <p:childTnLst>
                                    <p:set>
                                      <p:cBhvr>
                                        <p:cTn id="125" dur="1" fill="hold">
                                          <p:stCondLst>
                                            <p:cond delay="0"/>
                                          </p:stCondLst>
                                        </p:cTn>
                                        <p:tgtEl>
                                          <p:spTgt spid="173"/>
                                        </p:tgtEl>
                                        <p:attrNameLst>
                                          <p:attrName>style.visibility</p:attrName>
                                        </p:attrNameLst>
                                      </p:cBhvr>
                                      <p:to>
                                        <p:strVal val="visible"/>
                                      </p:to>
                                    </p:set>
                                    <p:anim calcmode="lin" valueType="num">
                                      <p:cBhvr additive="base">
                                        <p:cTn id="126" dur="500" fill="hold"/>
                                        <p:tgtEl>
                                          <p:spTgt spid="173"/>
                                        </p:tgtEl>
                                        <p:attrNameLst>
                                          <p:attrName>ppt_x</p:attrName>
                                        </p:attrNameLst>
                                      </p:cBhvr>
                                      <p:tavLst>
                                        <p:tav tm="0">
                                          <p:val>
                                            <p:strVal val="#ppt_x"/>
                                          </p:val>
                                        </p:tav>
                                        <p:tav tm="100000">
                                          <p:val>
                                            <p:strVal val="#ppt_x"/>
                                          </p:val>
                                        </p:tav>
                                      </p:tavLst>
                                    </p:anim>
                                    <p:anim calcmode="lin" valueType="num">
                                      <p:cBhvr additive="base">
                                        <p:cTn id="127" dur="500" fill="hold"/>
                                        <p:tgtEl>
                                          <p:spTgt spid="173"/>
                                        </p:tgtEl>
                                        <p:attrNameLst>
                                          <p:attrName>ppt_y</p:attrName>
                                        </p:attrNameLst>
                                      </p:cBhvr>
                                      <p:tavLst>
                                        <p:tav tm="0">
                                          <p:val>
                                            <p:strVal val="1+#ppt_h/2"/>
                                          </p:val>
                                        </p:tav>
                                        <p:tav tm="100000">
                                          <p:val>
                                            <p:strVal val="#ppt_y"/>
                                          </p:val>
                                        </p:tav>
                                      </p:tavLst>
                                    </p:anim>
                                  </p:childTnLst>
                                </p:cTn>
                              </p:par>
                              <p:par>
                                <p:cTn id="128" presetID="2" presetClass="entr" presetSubtype="4" fill="hold" nodeType="withEffect">
                                  <p:stCondLst>
                                    <p:cond delay="0"/>
                                  </p:stCondLst>
                                  <p:childTnLst>
                                    <p:set>
                                      <p:cBhvr>
                                        <p:cTn id="129" dur="1" fill="hold">
                                          <p:stCondLst>
                                            <p:cond delay="0"/>
                                          </p:stCondLst>
                                        </p:cTn>
                                        <p:tgtEl>
                                          <p:spTgt spid="172"/>
                                        </p:tgtEl>
                                        <p:attrNameLst>
                                          <p:attrName>style.visibility</p:attrName>
                                        </p:attrNameLst>
                                      </p:cBhvr>
                                      <p:to>
                                        <p:strVal val="visible"/>
                                      </p:to>
                                    </p:set>
                                    <p:anim calcmode="lin" valueType="num">
                                      <p:cBhvr additive="base">
                                        <p:cTn id="130" dur="500" fill="hold"/>
                                        <p:tgtEl>
                                          <p:spTgt spid="172"/>
                                        </p:tgtEl>
                                        <p:attrNameLst>
                                          <p:attrName>ppt_x</p:attrName>
                                        </p:attrNameLst>
                                      </p:cBhvr>
                                      <p:tavLst>
                                        <p:tav tm="0">
                                          <p:val>
                                            <p:strVal val="#ppt_x"/>
                                          </p:val>
                                        </p:tav>
                                        <p:tav tm="100000">
                                          <p:val>
                                            <p:strVal val="#ppt_x"/>
                                          </p:val>
                                        </p:tav>
                                      </p:tavLst>
                                    </p:anim>
                                    <p:anim calcmode="lin" valueType="num">
                                      <p:cBhvr additive="base">
                                        <p:cTn id="131" dur="500" fill="hold"/>
                                        <p:tgtEl>
                                          <p:spTgt spid="172"/>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179"/>
                                        </p:tgtEl>
                                        <p:attrNameLst>
                                          <p:attrName>style.visibility</p:attrName>
                                        </p:attrNameLst>
                                      </p:cBhvr>
                                      <p:to>
                                        <p:strVal val="visible"/>
                                      </p:to>
                                    </p:set>
                                    <p:anim calcmode="lin" valueType="num">
                                      <p:cBhvr additive="base">
                                        <p:cTn id="134" dur="500" fill="hold"/>
                                        <p:tgtEl>
                                          <p:spTgt spid="179"/>
                                        </p:tgtEl>
                                        <p:attrNameLst>
                                          <p:attrName>ppt_x</p:attrName>
                                        </p:attrNameLst>
                                      </p:cBhvr>
                                      <p:tavLst>
                                        <p:tav tm="0">
                                          <p:val>
                                            <p:strVal val="#ppt_x"/>
                                          </p:val>
                                        </p:tav>
                                        <p:tav tm="100000">
                                          <p:val>
                                            <p:strVal val="#ppt_x"/>
                                          </p:val>
                                        </p:tav>
                                      </p:tavLst>
                                    </p:anim>
                                    <p:anim calcmode="lin" valueType="num">
                                      <p:cBhvr additive="base">
                                        <p:cTn id="135" dur="500" fill="hold"/>
                                        <p:tgtEl>
                                          <p:spTgt spid="179"/>
                                        </p:tgtEl>
                                        <p:attrNameLst>
                                          <p:attrName>ppt_y</p:attrName>
                                        </p:attrNameLst>
                                      </p:cBhvr>
                                      <p:tavLst>
                                        <p:tav tm="0">
                                          <p:val>
                                            <p:strVal val="1+#ppt_h/2"/>
                                          </p:val>
                                        </p:tav>
                                        <p:tav tm="100000">
                                          <p:val>
                                            <p:strVal val="#ppt_y"/>
                                          </p:val>
                                        </p:tav>
                                      </p:tavLst>
                                    </p:anim>
                                  </p:childTnLst>
                                </p:cTn>
                              </p:par>
                              <p:par>
                                <p:cTn id="136" presetID="2" presetClass="entr" presetSubtype="4" fill="hold" nodeType="withEffect">
                                  <p:stCondLst>
                                    <p:cond delay="0"/>
                                  </p:stCondLst>
                                  <p:childTnLst>
                                    <p:set>
                                      <p:cBhvr>
                                        <p:cTn id="137" dur="1" fill="hold">
                                          <p:stCondLst>
                                            <p:cond delay="0"/>
                                          </p:stCondLst>
                                        </p:cTn>
                                        <p:tgtEl>
                                          <p:spTgt spid="56"/>
                                        </p:tgtEl>
                                        <p:attrNameLst>
                                          <p:attrName>style.visibility</p:attrName>
                                        </p:attrNameLst>
                                      </p:cBhvr>
                                      <p:to>
                                        <p:strVal val="visible"/>
                                      </p:to>
                                    </p:set>
                                    <p:anim calcmode="lin" valueType="num">
                                      <p:cBhvr additive="base">
                                        <p:cTn id="138" dur="500" fill="hold"/>
                                        <p:tgtEl>
                                          <p:spTgt spid="56"/>
                                        </p:tgtEl>
                                        <p:attrNameLst>
                                          <p:attrName>ppt_x</p:attrName>
                                        </p:attrNameLst>
                                      </p:cBhvr>
                                      <p:tavLst>
                                        <p:tav tm="0">
                                          <p:val>
                                            <p:strVal val="#ppt_x"/>
                                          </p:val>
                                        </p:tav>
                                        <p:tav tm="100000">
                                          <p:val>
                                            <p:strVal val="#ppt_x"/>
                                          </p:val>
                                        </p:tav>
                                      </p:tavLst>
                                    </p:anim>
                                    <p:anim calcmode="lin" valueType="num">
                                      <p:cBhvr additive="base">
                                        <p:cTn id="139" dur="500" fill="hold"/>
                                        <p:tgtEl>
                                          <p:spTgt spid="56"/>
                                        </p:tgtEl>
                                        <p:attrNameLst>
                                          <p:attrName>ppt_y</p:attrName>
                                        </p:attrNameLst>
                                      </p:cBhvr>
                                      <p:tavLst>
                                        <p:tav tm="0">
                                          <p:val>
                                            <p:strVal val="1+#ppt_h/2"/>
                                          </p:val>
                                        </p:tav>
                                        <p:tav tm="100000">
                                          <p:val>
                                            <p:strVal val="#ppt_y"/>
                                          </p:val>
                                        </p:tav>
                                      </p:tavLst>
                                    </p:anim>
                                  </p:childTnLst>
                                </p:cTn>
                              </p:par>
                              <p:par>
                                <p:cTn id="140" presetID="2" presetClass="entr" presetSubtype="4" fill="hold" nodeType="with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additive="base">
                                        <p:cTn id="142" dur="500" fill="hold"/>
                                        <p:tgtEl>
                                          <p:spTgt spid="57"/>
                                        </p:tgtEl>
                                        <p:attrNameLst>
                                          <p:attrName>ppt_x</p:attrName>
                                        </p:attrNameLst>
                                      </p:cBhvr>
                                      <p:tavLst>
                                        <p:tav tm="0">
                                          <p:val>
                                            <p:strVal val="#ppt_x"/>
                                          </p:val>
                                        </p:tav>
                                        <p:tav tm="100000">
                                          <p:val>
                                            <p:strVal val="#ppt_x"/>
                                          </p:val>
                                        </p:tav>
                                      </p:tavLst>
                                    </p:anim>
                                    <p:anim calcmode="lin" valueType="num">
                                      <p:cBhvr additive="base">
                                        <p:cTn id="143" dur="500" fill="hold"/>
                                        <p:tgtEl>
                                          <p:spTgt spid="57"/>
                                        </p:tgtEl>
                                        <p:attrNameLst>
                                          <p:attrName>ppt_y</p:attrName>
                                        </p:attrNameLst>
                                      </p:cBhvr>
                                      <p:tavLst>
                                        <p:tav tm="0">
                                          <p:val>
                                            <p:strVal val="1+#ppt_h/2"/>
                                          </p:val>
                                        </p:tav>
                                        <p:tav tm="100000">
                                          <p:val>
                                            <p:strVal val="#ppt_y"/>
                                          </p:val>
                                        </p:tav>
                                      </p:tavLst>
                                    </p:anim>
                                  </p:childTnLst>
                                </p:cTn>
                              </p:par>
                              <p:par>
                                <p:cTn id="144" presetID="2" presetClass="entr" presetSubtype="4" fill="hold" nodeType="withEffect">
                                  <p:stCondLst>
                                    <p:cond delay="0"/>
                                  </p:stCondLst>
                                  <p:childTnLst>
                                    <p:set>
                                      <p:cBhvr>
                                        <p:cTn id="145" dur="1" fill="hold">
                                          <p:stCondLst>
                                            <p:cond delay="0"/>
                                          </p:stCondLst>
                                        </p:cTn>
                                        <p:tgtEl>
                                          <p:spTgt spid="58"/>
                                        </p:tgtEl>
                                        <p:attrNameLst>
                                          <p:attrName>style.visibility</p:attrName>
                                        </p:attrNameLst>
                                      </p:cBhvr>
                                      <p:to>
                                        <p:strVal val="visible"/>
                                      </p:to>
                                    </p:set>
                                    <p:anim calcmode="lin" valueType="num">
                                      <p:cBhvr additive="base">
                                        <p:cTn id="146" dur="500" fill="hold"/>
                                        <p:tgtEl>
                                          <p:spTgt spid="58"/>
                                        </p:tgtEl>
                                        <p:attrNameLst>
                                          <p:attrName>ppt_x</p:attrName>
                                        </p:attrNameLst>
                                      </p:cBhvr>
                                      <p:tavLst>
                                        <p:tav tm="0">
                                          <p:val>
                                            <p:strVal val="#ppt_x"/>
                                          </p:val>
                                        </p:tav>
                                        <p:tav tm="100000">
                                          <p:val>
                                            <p:strVal val="#ppt_x"/>
                                          </p:val>
                                        </p:tav>
                                      </p:tavLst>
                                    </p:anim>
                                    <p:anim calcmode="lin" valueType="num">
                                      <p:cBhvr additive="base">
                                        <p:cTn id="147" dur="500" fill="hold"/>
                                        <p:tgtEl>
                                          <p:spTgt spid="58"/>
                                        </p:tgtEl>
                                        <p:attrNameLst>
                                          <p:attrName>ppt_y</p:attrName>
                                        </p:attrNameLst>
                                      </p:cBhvr>
                                      <p:tavLst>
                                        <p:tav tm="0">
                                          <p:val>
                                            <p:strVal val="1+#ppt_h/2"/>
                                          </p:val>
                                        </p:tav>
                                        <p:tav tm="100000">
                                          <p:val>
                                            <p:strVal val="#ppt_y"/>
                                          </p:val>
                                        </p:tav>
                                      </p:tavLst>
                                    </p:anim>
                                  </p:childTnLst>
                                </p:cTn>
                              </p:par>
                              <p:par>
                                <p:cTn id="148" presetID="2" presetClass="entr" presetSubtype="4" fill="hold" nodeType="with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additive="base">
                                        <p:cTn id="150" dur="500" fill="hold"/>
                                        <p:tgtEl>
                                          <p:spTgt spid="59"/>
                                        </p:tgtEl>
                                        <p:attrNameLst>
                                          <p:attrName>ppt_x</p:attrName>
                                        </p:attrNameLst>
                                      </p:cBhvr>
                                      <p:tavLst>
                                        <p:tav tm="0">
                                          <p:val>
                                            <p:strVal val="#ppt_x"/>
                                          </p:val>
                                        </p:tav>
                                        <p:tav tm="100000">
                                          <p:val>
                                            <p:strVal val="#ppt_x"/>
                                          </p:val>
                                        </p:tav>
                                      </p:tavLst>
                                    </p:anim>
                                    <p:anim calcmode="lin" valueType="num">
                                      <p:cBhvr additive="base">
                                        <p:cTn id="151" dur="500" fill="hold"/>
                                        <p:tgtEl>
                                          <p:spTgt spid="59"/>
                                        </p:tgtEl>
                                        <p:attrNameLst>
                                          <p:attrName>ppt_y</p:attrName>
                                        </p:attrNameLst>
                                      </p:cBhvr>
                                      <p:tavLst>
                                        <p:tav tm="0">
                                          <p:val>
                                            <p:strVal val="1+#ppt_h/2"/>
                                          </p:val>
                                        </p:tav>
                                        <p:tav tm="100000">
                                          <p:val>
                                            <p:strVal val="#ppt_y"/>
                                          </p:val>
                                        </p:tav>
                                      </p:tavLst>
                                    </p:anim>
                                  </p:childTnLst>
                                </p:cTn>
                              </p:par>
                              <p:par>
                                <p:cTn id="152" presetID="2" presetClass="entr" presetSubtype="4" fill="hold" nodeType="withEffect">
                                  <p:stCondLst>
                                    <p:cond delay="0"/>
                                  </p:stCondLst>
                                  <p:childTnLst>
                                    <p:set>
                                      <p:cBhvr>
                                        <p:cTn id="153" dur="1" fill="hold">
                                          <p:stCondLst>
                                            <p:cond delay="0"/>
                                          </p:stCondLst>
                                        </p:cTn>
                                        <p:tgtEl>
                                          <p:spTgt spid="60"/>
                                        </p:tgtEl>
                                        <p:attrNameLst>
                                          <p:attrName>style.visibility</p:attrName>
                                        </p:attrNameLst>
                                      </p:cBhvr>
                                      <p:to>
                                        <p:strVal val="visible"/>
                                      </p:to>
                                    </p:set>
                                    <p:anim calcmode="lin" valueType="num">
                                      <p:cBhvr additive="base">
                                        <p:cTn id="154" dur="500" fill="hold"/>
                                        <p:tgtEl>
                                          <p:spTgt spid="60"/>
                                        </p:tgtEl>
                                        <p:attrNameLst>
                                          <p:attrName>ppt_x</p:attrName>
                                        </p:attrNameLst>
                                      </p:cBhvr>
                                      <p:tavLst>
                                        <p:tav tm="0">
                                          <p:val>
                                            <p:strVal val="#ppt_x"/>
                                          </p:val>
                                        </p:tav>
                                        <p:tav tm="100000">
                                          <p:val>
                                            <p:strVal val="#ppt_x"/>
                                          </p:val>
                                        </p:tav>
                                      </p:tavLst>
                                    </p:anim>
                                    <p:anim calcmode="lin" valueType="num">
                                      <p:cBhvr additive="base">
                                        <p:cTn id="155" dur="500" fill="hold"/>
                                        <p:tgtEl>
                                          <p:spTgt spid="60"/>
                                        </p:tgtEl>
                                        <p:attrNameLst>
                                          <p:attrName>ppt_y</p:attrName>
                                        </p:attrNameLst>
                                      </p:cBhvr>
                                      <p:tavLst>
                                        <p:tav tm="0">
                                          <p:val>
                                            <p:strVal val="1+#ppt_h/2"/>
                                          </p:val>
                                        </p:tav>
                                        <p:tav tm="100000">
                                          <p:val>
                                            <p:strVal val="#ppt_y"/>
                                          </p:val>
                                        </p:tav>
                                      </p:tavLst>
                                    </p:anim>
                                  </p:childTnLst>
                                </p:cTn>
                              </p:par>
                              <p:par>
                                <p:cTn id="156" presetID="2" presetClass="entr" presetSubtype="4" fill="hold" nodeType="withEffect">
                                  <p:stCondLst>
                                    <p:cond delay="0"/>
                                  </p:stCondLst>
                                  <p:childTnLst>
                                    <p:set>
                                      <p:cBhvr>
                                        <p:cTn id="157" dur="1" fill="hold">
                                          <p:stCondLst>
                                            <p:cond delay="0"/>
                                          </p:stCondLst>
                                        </p:cTn>
                                        <p:tgtEl>
                                          <p:spTgt spid="61"/>
                                        </p:tgtEl>
                                        <p:attrNameLst>
                                          <p:attrName>style.visibility</p:attrName>
                                        </p:attrNameLst>
                                      </p:cBhvr>
                                      <p:to>
                                        <p:strVal val="visible"/>
                                      </p:to>
                                    </p:set>
                                    <p:anim calcmode="lin" valueType="num">
                                      <p:cBhvr additive="base">
                                        <p:cTn id="158" dur="500" fill="hold"/>
                                        <p:tgtEl>
                                          <p:spTgt spid="61"/>
                                        </p:tgtEl>
                                        <p:attrNameLst>
                                          <p:attrName>ppt_x</p:attrName>
                                        </p:attrNameLst>
                                      </p:cBhvr>
                                      <p:tavLst>
                                        <p:tav tm="0">
                                          <p:val>
                                            <p:strVal val="#ppt_x"/>
                                          </p:val>
                                        </p:tav>
                                        <p:tav tm="100000">
                                          <p:val>
                                            <p:strVal val="#ppt_x"/>
                                          </p:val>
                                        </p:tav>
                                      </p:tavLst>
                                    </p:anim>
                                    <p:anim calcmode="lin" valueType="num">
                                      <p:cBhvr additive="base">
                                        <p:cTn id="159" dur="500" fill="hold"/>
                                        <p:tgtEl>
                                          <p:spTgt spid="61"/>
                                        </p:tgtEl>
                                        <p:attrNameLst>
                                          <p:attrName>ppt_y</p:attrName>
                                        </p:attrNameLst>
                                      </p:cBhvr>
                                      <p:tavLst>
                                        <p:tav tm="0">
                                          <p:val>
                                            <p:strVal val="1+#ppt_h/2"/>
                                          </p:val>
                                        </p:tav>
                                        <p:tav tm="100000">
                                          <p:val>
                                            <p:strVal val="#ppt_y"/>
                                          </p:val>
                                        </p:tav>
                                      </p:tavLst>
                                    </p:anim>
                                  </p:childTnLst>
                                </p:cTn>
                              </p:par>
                              <p:par>
                                <p:cTn id="160" presetID="2" presetClass="entr" presetSubtype="4" fill="hold" nodeType="with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additive="base">
                                        <p:cTn id="162" dur="500" fill="hold"/>
                                        <p:tgtEl>
                                          <p:spTgt spid="62"/>
                                        </p:tgtEl>
                                        <p:attrNameLst>
                                          <p:attrName>ppt_x</p:attrName>
                                        </p:attrNameLst>
                                      </p:cBhvr>
                                      <p:tavLst>
                                        <p:tav tm="0">
                                          <p:val>
                                            <p:strVal val="#ppt_x"/>
                                          </p:val>
                                        </p:tav>
                                        <p:tav tm="100000">
                                          <p:val>
                                            <p:strVal val="#ppt_x"/>
                                          </p:val>
                                        </p:tav>
                                      </p:tavLst>
                                    </p:anim>
                                    <p:anim calcmode="lin" valueType="num">
                                      <p:cBhvr additive="base">
                                        <p:cTn id="163" dur="500" fill="hold"/>
                                        <p:tgtEl>
                                          <p:spTgt spid="62"/>
                                        </p:tgtEl>
                                        <p:attrNameLst>
                                          <p:attrName>ppt_y</p:attrName>
                                        </p:attrNameLst>
                                      </p:cBhvr>
                                      <p:tavLst>
                                        <p:tav tm="0">
                                          <p:val>
                                            <p:strVal val="1+#ppt_h/2"/>
                                          </p:val>
                                        </p:tav>
                                        <p:tav tm="100000">
                                          <p:val>
                                            <p:strVal val="#ppt_y"/>
                                          </p:val>
                                        </p:tav>
                                      </p:tavLst>
                                    </p:anim>
                                  </p:childTnLst>
                                </p:cTn>
                              </p:par>
                              <p:par>
                                <p:cTn id="164" presetID="2" presetClass="entr" presetSubtype="4"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additive="base">
                                        <p:cTn id="166" dur="500" fill="hold"/>
                                        <p:tgtEl>
                                          <p:spTgt spid="63"/>
                                        </p:tgtEl>
                                        <p:attrNameLst>
                                          <p:attrName>ppt_x</p:attrName>
                                        </p:attrNameLst>
                                      </p:cBhvr>
                                      <p:tavLst>
                                        <p:tav tm="0">
                                          <p:val>
                                            <p:strVal val="#ppt_x"/>
                                          </p:val>
                                        </p:tav>
                                        <p:tav tm="100000">
                                          <p:val>
                                            <p:strVal val="#ppt_x"/>
                                          </p:val>
                                        </p:tav>
                                      </p:tavLst>
                                    </p:anim>
                                    <p:anim calcmode="lin" valueType="num">
                                      <p:cBhvr additive="base">
                                        <p:cTn id="167" dur="500" fill="hold"/>
                                        <p:tgtEl>
                                          <p:spTgt spid="63"/>
                                        </p:tgtEl>
                                        <p:attrNameLst>
                                          <p:attrName>ppt_y</p:attrName>
                                        </p:attrNameLst>
                                      </p:cBhvr>
                                      <p:tavLst>
                                        <p:tav tm="0">
                                          <p:val>
                                            <p:strVal val="1+#ppt_h/2"/>
                                          </p:val>
                                        </p:tav>
                                        <p:tav tm="100000">
                                          <p:val>
                                            <p:strVal val="#ppt_y"/>
                                          </p:val>
                                        </p:tav>
                                      </p:tavLst>
                                    </p:anim>
                                  </p:childTnLst>
                                </p:cTn>
                              </p:par>
                              <p:par>
                                <p:cTn id="168" presetID="2" presetClass="entr" presetSubtype="4" fill="hold" nodeType="withEffect">
                                  <p:stCondLst>
                                    <p:cond delay="0"/>
                                  </p:stCondLst>
                                  <p:childTnLst>
                                    <p:set>
                                      <p:cBhvr>
                                        <p:cTn id="169" dur="1" fill="hold">
                                          <p:stCondLst>
                                            <p:cond delay="0"/>
                                          </p:stCondLst>
                                        </p:cTn>
                                        <p:tgtEl>
                                          <p:spTgt spid="64"/>
                                        </p:tgtEl>
                                        <p:attrNameLst>
                                          <p:attrName>style.visibility</p:attrName>
                                        </p:attrNameLst>
                                      </p:cBhvr>
                                      <p:to>
                                        <p:strVal val="visible"/>
                                      </p:to>
                                    </p:set>
                                    <p:anim calcmode="lin" valueType="num">
                                      <p:cBhvr additive="base">
                                        <p:cTn id="170" dur="500" fill="hold"/>
                                        <p:tgtEl>
                                          <p:spTgt spid="64"/>
                                        </p:tgtEl>
                                        <p:attrNameLst>
                                          <p:attrName>ppt_x</p:attrName>
                                        </p:attrNameLst>
                                      </p:cBhvr>
                                      <p:tavLst>
                                        <p:tav tm="0">
                                          <p:val>
                                            <p:strVal val="#ppt_x"/>
                                          </p:val>
                                        </p:tav>
                                        <p:tav tm="100000">
                                          <p:val>
                                            <p:strVal val="#ppt_x"/>
                                          </p:val>
                                        </p:tav>
                                      </p:tavLst>
                                    </p:anim>
                                    <p:anim calcmode="lin" valueType="num">
                                      <p:cBhvr additive="base">
                                        <p:cTn id="171" dur="500" fill="hold"/>
                                        <p:tgtEl>
                                          <p:spTgt spid="64"/>
                                        </p:tgtEl>
                                        <p:attrNameLst>
                                          <p:attrName>ppt_y</p:attrName>
                                        </p:attrNameLst>
                                      </p:cBhvr>
                                      <p:tavLst>
                                        <p:tav tm="0">
                                          <p:val>
                                            <p:strVal val="1+#ppt_h/2"/>
                                          </p:val>
                                        </p:tav>
                                        <p:tav tm="100000">
                                          <p:val>
                                            <p:strVal val="#ppt_y"/>
                                          </p:val>
                                        </p:tav>
                                      </p:tavLst>
                                    </p:anim>
                                  </p:childTnLst>
                                </p:cTn>
                              </p:par>
                              <p:par>
                                <p:cTn id="172" presetID="2" presetClass="entr" presetSubtype="4" fill="hold" nodeType="withEffect">
                                  <p:stCondLst>
                                    <p:cond delay="0"/>
                                  </p:stCondLst>
                                  <p:childTnLst>
                                    <p:set>
                                      <p:cBhvr>
                                        <p:cTn id="173" dur="1" fill="hold">
                                          <p:stCondLst>
                                            <p:cond delay="0"/>
                                          </p:stCondLst>
                                        </p:cTn>
                                        <p:tgtEl>
                                          <p:spTgt spid="65"/>
                                        </p:tgtEl>
                                        <p:attrNameLst>
                                          <p:attrName>style.visibility</p:attrName>
                                        </p:attrNameLst>
                                      </p:cBhvr>
                                      <p:to>
                                        <p:strVal val="visible"/>
                                      </p:to>
                                    </p:set>
                                    <p:anim calcmode="lin" valueType="num">
                                      <p:cBhvr additive="base">
                                        <p:cTn id="174" dur="500" fill="hold"/>
                                        <p:tgtEl>
                                          <p:spTgt spid="65"/>
                                        </p:tgtEl>
                                        <p:attrNameLst>
                                          <p:attrName>ppt_x</p:attrName>
                                        </p:attrNameLst>
                                      </p:cBhvr>
                                      <p:tavLst>
                                        <p:tav tm="0">
                                          <p:val>
                                            <p:strVal val="#ppt_x"/>
                                          </p:val>
                                        </p:tav>
                                        <p:tav tm="100000">
                                          <p:val>
                                            <p:strVal val="#ppt_x"/>
                                          </p:val>
                                        </p:tav>
                                      </p:tavLst>
                                    </p:anim>
                                    <p:anim calcmode="lin" valueType="num">
                                      <p:cBhvr additive="base">
                                        <p:cTn id="175" dur="500" fill="hold"/>
                                        <p:tgtEl>
                                          <p:spTgt spid="65"/>
                                        </p:tgtEl>
                                        <p:attrNameLst>
                                          <p:attrName>ppt_y</p:attrName>
                                        </p:attrNameLst>
                                      </p:cBhvr>
                                      <p:tavLst>
                                        <p:tav tm="0">
                                          <p:val>
                                            <p:strVal val="1+#ppt_h/2"/>
                                          </p:val>
                                        </p:tav>
                                        <p:tav tm="100000">
                                          <p:val>
                                            <p:strVal val="#ppt_y"/>
                                          </p:val>
                                        </p:tav>
                                      </p:tavLst>
                                    </p:anim>
                                  </p:childTnLst>
                                </p:cTn>
                              </p:par>
                              <p:par>
                                <p:cTn id="176" presetID="2" presetClass="entr" presetSubtype="4" fill="hold" nodeType="withEffect">
                                  <p:stCondLst>
                                    <p:cond delay="0"/>
                                  </p:stCondLst>
                                  <p:childTnLst>
                                    <p:set>
                                      <p:cBhvr>
                                        <p:cTn id="177" dur="1" fill="hold">
                                          <p:stCondLst>
                                            <p:cond delay="0"/>
                                          </p:stCondLst>
                                        </p:cTn>
                                        <p:tgtEl>
                                          <p:spTgt spid="66"/>
                                        </p:tgtEl>
                                        <p:attrNameLst>
                                          <p:attrName>style.visibility</p:attrName>
                                        </p:attrNameLst>
                                      </p:cBhvr>
                                      <p:to>
                                        <p:strVal val="visible"/>
                                      </p:to>
                                    </p:set>
                                    <p:anim calcmode="lin" valueType="num">
                                      <p:cBhvr additive="base">
                                        <p:cTn id="178" dur="500" fill="hold"/>
                                        <p:tgtEl>
                                          <p:spTgt spid="66"/>
                                        </p:tgtEl>
                                        <p:attrNameLst>
                                          <p:attrName>ppt_x</p:attrName>
                                        </p:attrNameLst>
                                      </p:cBhvr>
                                      <p:tavLst>
                                        <p:tav tm="0">
                                          <p:val>
                                            <p:strVal val="#ppt_x"/>
                                          </p:val>
                                        </p:tav>
                                        <p:tav tm="100000">
                                          <p:val>
                                            <p:strVal val="#ppt_x"/>
                                          </p:val>
                                        </p:tav>
                                      </p:tavLst>
                                    </p:anim>
                                    <p:anim calcmode="lin" valueType="num">
                                      <p:cBhvr additive="base">
                                        <p:cTn id="179" dur="500" fill="hold"/>
                                        <p:tgtEl>
                                          <p:spTgt spid="66"/>
                                        </p:tgtEl>
                                        <p:attrNameLst>
                                          <p:attrName>ppt_y</p:attrName>
                                        </p:attrNameLst>
                                      </p:cBhvr>
                                      <p:tavLst>
                                        <p:tav tm="0">
                                          <p:val>
                                            <p:strVal val="1+#ppt_h/2"/>
                                          </p:val>
                                        </p:tav>
                                        <p:tav tm="100000">
                                          <p:val>
                                            <p:strVal val="#ppt_y"/>
                                          </p:val>
                                        </p:tav>
                                      </p:tavLst>
                                    </p:anim>
                                  </p:childTnLst>
                                </p:cTn>
                              </p:par>
                              <p:par>
                                <p:cTn id="180" presetID="2" presetClass="entr" presetSubtype="4" fill="hold" nodeType="withEffect">
                                  <p:stCondLst>
                                    <p:cond delay="0"/>
                                  </p:stCondLst>
                                  <p:childTnLst>
                                    <p:set>
                                      <p:cBhvr>
                                        <p:cTn id="181" dur="1" fill="hold">
                                          <p:stCondLst>
                                            <p:cond delay="0"/>
                                          </p:stCondLst>
                                        </p:cTn>
                                        <p:tgtEl>
                                          <p:spTgt spid="67"/>
                                        </p:tgtEl>
                                        <p:attrNameLst>
                                          <p:attrName>style.visibility</p:attrName>
                                        </p:attrNameLst>
                                      </p:cBhvr>
                                      <p:to>
                                        <p:strVal val="visible"/>
                                      </p:to>
                                    </p:set>
                                    <p:anim calcmode="lin" valueType="num">
                                      <p:cBhvr additive="base">
                                        <p:cTn id="182" dur="500" fill="hold"/>
                                        <p:tgtEl>
                                          <p:spTgt spid="67"/>
                                        </p:tgtEl>
                                        <p:attrNameLst>
                                          <p:attrName>ppt_x</p:attrName>
                                        </p:attrNameLst>
                                      </p:cBhvr>
                                      <p:tavLst>
                                        <p:tav tm="0">
                                          <p:val>
                                            <p:strVal val="#ppt_x"/>
                                          </p:val>
                                        </p:tav>
                                        <p:tav tm="100000">
                                          <p:val>
                                            <p:strVal val="#ppt_x"/>
                                          </p:val>
                                        </p:tav>
                                      </p:tavLst>
                                    </p:anim>
                                    <p:anim calcmode="lin" valueType="num">
                                      <p:cBhvr additive="base">
                                        <p:cTn id="183" dur="500" fill="hold"/>
                                        <p:tgtEl>
                                          <p:spTgt spid="67"/>
                                        </p:tgtEl>
                                        <p:attrNameLst>
                                          <p:attrName>ppt_y</p:attrName>
                                        </p:attrNameLst>
                                      </p:cBhvr>
                                      <p:tavLst>
                                        <p:tav tm="0">
                                          <p:val>
                                            <p:strVal val="1+#ppt_h/2"/>
                                          </p:val>
                                        </p:tav>
                                        <p:tav tm="100000">
                                          <p:val>
                                            <p:strVal val="#ppt_y"/>
                                          </p:val>
                                        </p:tav>
                                      </p:tavLst>
                                    </p:anim>
                                  </p:childTnLst>
                                </p:cTn>
                              </p:par>
                              <p:par>
                                <p:cTn id="184" presetID="2" presetClass="entr" presetSubtype="4" fill="hold"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additive="base">
                                        <p:cTn id="186" dur="500" fill="hold"/>
                                        <p:tgtEl>
                                          <p:spTgt spid="68"/>
                                        </p:tgtEl>
                                        <p:attrNameLst>
                                          <p:attrName>ppt_x</p:attrName>
                                        </p:attrNameLst>
                                      </p:cBhvr>
                                      <p:tavLst>
                                        <p:tav tm="0">
                                          <p:val>
                                            <p:strVal val="#ppt_x"/>
                                          </p:val>
                                        </p:tav>
                                        <p:tav tm="100000">
                                          <p:val>
                                            <p:strVal val="#ppt_x"/>
                                          </p:val>
                                        </p:tav>
                                      </p:tavLst>
                                    </p:anim>
                                    <p:anim calcmode="lin" valueType="num">
                                      <p:cBhvr additive="base">
                                        <p:cTn id="187" dur="500" fill="hold"/>
                                        <p:tgtEl>
                                          <p:spTgt spid="68"/>
                                        </p:tgtEl>
                                        <p:attrNameLst>
                                          <p:attrName>ppt_y</p:attrName>
                                        </p:attrNameLst>
                                      </p:cBhvr>
                                      <p:tavLst>
                                        <p:tav tm="0">
                                          <p:val>
                                            <p:strVal val="1+#ppt_h/2"/>
                                          </p:val>
                                        </p:tav>
                                        <p:tav tm="100000">
                                          <p:val>
                                            <p:strVal val="#ppt_y"/>
                                          </p:val>
                                        </p:tav>
                                      </p:tavLst>
                                    </p:anim>
                                  </p:childTnLst>
                                </p:cTn>
                              </p:par>
                              <p:par>
                                <p:cTn id="188" presetID="2" presetClass="entr" presetSubtype="4" fill="hold" nodeType="withEffect">
                                  <p:stCondLst>
                                    <p:cond delay="0"/>
                                  </p:stCondLst>
                                  <p:childTnLst>
                                    <p:set>
                                      <p:cBhvr>
                                        <p:cTn id="189" dur="1" fill="hold">
                                          <p:stCondLst>
                                            <p:cond delay="0"/>
                                          </p:stCondLst>
                                        </p:cTn>
                                        <p:tgtEl>
                                          <p:spTgt spid="175"/>
                                        </p:tgtEl>
                                        <p:attrNameLst>
                                          <p:attrName>style.visibility</p:attrName>
                                        </p:attrNameLst>
                                      </p:cBhvr>
                                      <p:to>
                                        <p:strVal val="visible"/>
                                      </p:to>
                                    </p:set>
                                    <p:anim calcmode="lin" valueType="num">
                                      <p:cBhvr additive="base">
                                        <p:cTn id="190" dur="500" fill="hold"/>
                                        <p:tgtEl>
                                          <p:spTgt spid="175"/>
                                        </p:tgtEl>
                                        <p:attrNameLst>
                                          <p:attrName>ppt_x</p:attrName>
                                        </p:attrNameLst>
                                      </p:cBhvr>
                                      <p:tavLst>
                                        <p:tav tm="0">
                                          <p:val>
                                            <p:strVal val="#ppt_x"/>
                                          </p:val>
                                        </p:tav>
                                        <p:tav tm="100000">
                                          <p:val>
                                            <p:strVal val="#ppt_x"/>
                                          </p:val>
                                        </p:tav>
                                      </p:tavLst>
                                    </p:anim>
                                    <p:anim calcmode="lin" valueType="num">
                                      <p:cBhvr additive="base">
                                        <p:cTn id="191" dur="500" fill="hold"/>
                                        <p:tgtEl>
                                          <p:spTgt spid="175"/>
                                        </p:tgtEl>
                                        <p:attrNameLst>
                                          <p:attrName>ppt_y</p:attrName>
                                        </p:attrNameLst>
                                      </p:cBhvr>
                                      <p:tavLst>
                                        <p:tav tm="0">
                                          <p:val>
                                            <p:strVal val="1+#ppt_h/2"/>
                                          </p:val>
                                        </p:tav>
                                        <p:tav tm="100000">
                                          <p:val>
                                            <p:strVal val="#ppt_y"/>
                                          </p:val>
                                        </p:tav>
                                      </p:tavLst>
                                    </p:anim>
                                  </p:childTnLst>
                                </p:cTn>
                              </p:par>
                              <p:par>
                                <p:cTn id="192" presetID="2" presetClass="entr" presetSubtype="4" fill="hold" nodeType="withEffect">
                                  <p:stCondLst>
                                    <p:cond delay="0"/>
                                  </p:stCondLst>
                                  <p:childTnLst>
                                    <p:set>
                                      <p:cBhvr>
                                        <p:cTn id="193" dur="1" fill="hold">
                                          <p:stCondLst>
                                            <p:cond delay="0"/>
                                          </p:stCondLst>
                                        </p:cTn>
                                        <p:tgtEl>
                                          <p:spTgt spid="69"/>
                                        </p:tgtEl>
                                        <p:attrNameLst>
                                          <p:attrName>style.visibility</p:attrName>
                                        </p:attrNameLst>
                                      </p:cBhvr>
                                      <p:to>
                                        <p:strVal val="visible"/>
                                      </p:to>
                                    </p:set>
                                    <p:anim calcmode="lin" valueType="num">
                                      <p:cBhvr additive="base">
                                        <p:cTn id="194" dur="500" fill="hold"/>
                                        <p:tgtEl>
                                          <p:spTgt spid="69"/>
                                        </p:tgtEl>
                                        <p:attrNameLst>
                                          <p:attrName>ppt_x</p:attrName>
                                        </p:attrNameLst>
                                      </p:cBhvr>
                                      <p:tavLst>
                                        <p:tav tm="0">
                                          <p:val>
                                            <p:strVal val="#ppt_x"/>
                                          </p:val>
                                        </p:tav>
                                        <p:tav tm="100000">
                                          <p:val>
                                            <p:strVal val="#ppt_x"/>
                                          </p:val>
                                        </p:tav>
                                      </p:tavLst>
                                    </p:anim>
                                    <p:anim calcmode="lin" valueType="num">
                                      <p:cBhvr additive="base">
                                        <p:cTn id="195" dur="500" fill="hold"/>
                                        <p:tgtEl>
                                          <p:spTgt spid="69"/>
                                        </p:tgtEl>
                                        <p:attrNameLst>
                                          <p:attrName>ppt_y</p:attrName>
                                        </p:attrNameLst>
                                      </p:cBhvr>
                                      <p:tavLst>
                                        <p:tav tm="0">
                                          <p:val>
                                            <p:strVal val="1+#ppt_h/2"/>
                                          </p:val>
                                        </p:tav>
                                        <p:tav tm="100000">
                                          <p:val>
                                            <p:strVal val="#ppt_y"/>
                                          </p:val>
                                        </p:tav>
                                      </p:tavLst>
                                    </p:anim>
                                  </p:childTnLst>
                                </p:cTn>
                              </p:par>
                              <p:par>
                                <p:cTn id="196" presetID="2" presetClass="entr" presetSubtype="4" fill="hold" nodeType="withEffect">
                                  <p:stCondLst>
                                    <p:cond delay="0"/>
                                  </p:stCondLst>
                                  <p:childTnLst>
                                    <p:set>
                                      <p:cBhvr>
                                        <p:cTn id="197" dur="1" fill="hold">
                                          <p:stCondLst>
                                            <p:cond delay="0"/>
                                          </p:stCondLst>
                                        </p:cTn>
                                        <p:tgtEl>
                                          <p:spTgt spid="70"/>
                                        </p:tgtEl>
                                        <p:attrNameLst>
                                          <p:attrName>style.visibility</p:attrName>
                                        </p:attrNameLst>
                                      </p:cBhvr>
                                      <p:to>
                                        <p:strVal val="visible"/>
                                      </p:to>
                                    </p:set>
                                    <p:anim calcmode="lin" valueType="num">
                                      <p:cBhvr additive="base">
                                        <p:cTn id="198" dur="500" fill="hold"/>
                                        <p:tgtEl>
                                          <p:spTgt spid="70"/>
                                        </p:tgtEl>
                                        <p:attrNameLst>
                                          <p:attrName>ppt_x</p:attrName>
                                        </p:attrNameLst>
                                      </p:cBhvr>
                                      <p:tavLst>
                                        <p:tav tm="0">
                                          <p:val>
                                            <p:strVal val="#ppt_x"/>
                                          </p:val>
                                        </p:tav>
                                        <p:tav tm="100000">
                                          <p:val>
                                            <p:strVal val="#ppt_x"/>
                                          </p:val>
                                        </p:tav>
                                      </p:tavLst>
                                    </p:anim>
                                    <p:anim calcmode="lin" valueType="num">
                                      <p:cBhvr additive="base">
                                        <p:cTn id="199" dur="500" fill="hold"/>
                                        <p:tgtEl>
                                          <p:spTgt spid="70"/>
                                        </p:tgtEl>
                                        <p:attrNameLst>
                                          <p:attrName>ppt_y</p:attrName>
                                        </p:attrNameLst>
                                      </p:cBhvr>
                                      <p:tavLst>
                                        <p:tav tm="0">
                                          <p:val>
                                            <p:strVal val="1+#ppt_h/2"/>
                                          </p:val>
                                        </p:tav>
                                        <p:tav tm="100000">
                                          <p:val>
                                            <p:strVal val="#ppt_y"/>
                                          </p:val>
                                        </p:tav>
                                      </p:tavLst>
                                    </p:anim>
                                  </p:childTnLst>
                                </p:cTn>
                              </p:par>
                              <p:par>
                                <p:cTn id="200" presetID="2" presetClass="entr" presetSubtype="4" fill="hold" nodeType="withEffect">
                                  <p:stCondLst>
                                    <p:cond delay="0"/>
                                  </p:stCondLst>
                                  <p:childTnLst>
                                    <p:set>
                                      <p:cBhvr>
                                        <p:cTn id="201" dur="1" fill="hold">
                                          <p:stCondLst>
                                            <p:cond delay="0"/>
                                          </p:stCondLst>
                                        </p:cTn>
                                        <p:tgtEl>
                                          <p:spTgt spid="71"/>
                                        </p:tgtEl>
                                        <p:attrNameLst>
                                          <p:attrName>style.visibility</p:attrName>
                                        </p:attrNameLst>
                                      </p:cBhvr>
                                      <p:to>
                                        <p:strVal val="visible"/>
                                      </p:to>
                                    </p:set>
                                    <p:anim calcmode="lin" valueType="num">
                                      <p:cBhvr additive="base">
                                        <p:cTn id="202" dur="500" fill="hold"/>
                                        <p:tgtEl>
                                          <p:spTgt spid="71"/>
                                        </p:tgtEl>
                                        <p:attrNameLst>
                                          <p:attrName>ppt_x</p:attrName>
                                        </p:attrNameLst>
                                      </p:cBhvr>
                                      <p:tavLst>
                                        <p:tav tm="0">
                                          <p:val>
                                            <p:strVal val="#ppt_x"/>
                                          </p:val>
                                        </p:tav>
                                        <p:tav tm="100000">
                                          <p:val>
                                            <p:strVal val="#ppt_x"/>
                                          </p:val>
                                        </p:tav>
                                      </p:tavLst>
                                    </p:anim>
                                    <p:anim calcmode="lin" valueType="num">
                                      <p:cBhvr additive="base">
                                        <p:cTn id="203" dur="500" fill="hold"/>
                                        <p:tgtEl>
                                          <p:spTgt spid="71"/>
                                        </p:tgtEl>
                                        <p:attrNameLst>
                                          <p:attrName>ppt_y</p:attrName>
                                        </p:attrNameLst>
                                      </p:cBhvr>
                                      <p:tavLst>
                                        <p:tav tm="0">
                                          <p:val>
                                            <p:strVal val="1+#ppt_h/2"/>
                                          </p:val>
                                        </p:tav>
                                        <p:tav tm="100000">
                                          <p:val>
                                            <p:strVal val="#ppt_y"/>
                                          </p:val>
                                        </p:tav>
                                      </p:tavLst>
                                    </p:anim>
                                  </p:childTnLst>
                                </p:cTn>
                              </p:par>
                              <p:par>
                                <p:cTn id="204" presetID="2" presetClass="entr" presetSubtype="4" fill="hold" nodeType="withEffect">
                                  <p:stCondLst>
                                    <p:cond delay="0"/>
                                  </p:stCondLst>
                                  <p:childTnLst>
                                    <p:set>
                                      <p:cBhvr>
                                        <p:cTn id="205" dur="1" fill="hold">
                                          <p:stCondLst>
                                            <p:cond delay="0"/>
                                          </p:stCondLst>
                                        </p:cTn>
                                        <p:tgtEl>
                                          <p:spTgt spid="72"/>
                                        </p:tgtEl>
                                        <p:attrNameLst>
                                          <p:attrName>style.visibility</p:attrName>
                                        </p:attrNameLst>
                                      </p:cBhvr>
                                      <p:to>
                                        <p:strVal val="visible"/>
                                      </p:to>
                                    </p:set>
                                    <p:anim calcmode="lin" valueType="num">
                                      <p:cBhvr additive="base">
                                        <p:cTn id="206" dur="500" fill="hold"/>
                                        <p:tgtEl>
                                          <p:spTgt spid="72"/>
                                        </p:tgtEl>
                                        <p:attrNameLst>
                                          <p:attrName>ppt_x</p:attrName>
                                        </p:attrNameLst>
                                      </p:cBhvr>
                                      <p:tavLst>
                                        <p:tav tm="0">
                                          <p:val>
                                            <p:strVal val="#ppt_x"/>
                                          </p:val>
                                        </p:tav>
                                        <p:tav tm="100000">
                                          <p:val>
                                            <p:strVal val="#ppt_x"/>
                                          </p:val>
                                        </p:tav>
                                      </p:tavLst>
                                    </p:anim>
                                    <p:anim calcmode="lin" valueType="num">
                                      <p:cBhvr additive="base">
                                        <p:cTn id="207" dur="500" fill="hold"/>
                                        <p:tgtEl>
                                          <p:spTgt spid="72"/>
                                        </p:tgtEl>
                                        <p:attrNameLst>
                                          <p:attrName>ppt_y</p:attrName>
                                        </p:attrNameLst>
                                      </p:cBhvr>
                                      <p:tavLst>
                                        <p:tav tm="0">
                                          <p:val>
                                            <p:strVal val="1+#ppt_h/2"/>
                                          </p:val>
                                        </p:tav>
                                        <p:tav tm="100000">
                                          <p:val>
                                            <p:strVal val="#ppt_y"/>
                                          </p:val>
                                        </p:tav>
                                      </p:tavLst>
                                    </p:anim>
                                  </p:childTnLst>
                                </p:cTn>
                              </p:par>
                              <p:par>
                                <p:cTn id="208" presetID="2" presetClass="entr" presetSubtype="4" fill="hold" nodeType="withEffect">
                                  <p:stCondLst>
                                    <p:cond delay="0"/>
                                  </p:stCondLst>
                                  <p:childTnLst>
                                    <p:set>
                                      <p:cBhvr>
                                        <p:cTn id="209" dur="1" fill="hold">
                                          <p:stCondLst>
                                            <p:cond delay="0"/>
                                          </p:stCondLst>
                                        </p:cTn>
                                        <p:tgtEl>
                                          <p:spTgt spid="73"/>
                                        </p:tgtEl>
                                        <p:attrNameLst>
                                          <p:attrName>style.visibility</p:attrName>
                                        </p:attrNameLst>
                                      </p:cBhvr>
                                      <p:to>
                                        <p:strVal val="visible"/>
                                      </p:to>
                                    </p:set>
                                    <p:anim calcmode="lin" valueType="num">
                                      <p:cBhvr additive="base">
                                        <p:cTn id="210" dur="500" fill="hold"/>
                                        <p:tgtEl>
                                          <p:spTgt spid="73"/>
                                        </p:tgtEl>
                                        <p:attrNameLst>
                                          <p:attrName>ppt_x</p:attrName>
                                        </p:attrNameLst>
                                      </p:cBhvr>
                                      <p:tavLst>
                                        <p:tav tm="0">
                                          <p:val>
                                            <p:strVal val="#ppt_x"/>
                                          </p:val>
                                        </p:tav>
                                        <p:tav tm="100000">
                                          <p:val>
                                            <p:strVal val="#ppt_x"/>
                                          </p:val>
                                        </p:tav>
                                      </p:tavLst>
                                    </p:anim>
                                    <p:anim calcmode="lin" valueType="num">
                                      <p:cBhvr additive="base">
                                        <p:cTn id="211" dur="500" fill="hold"/>
                                        <p:tgtEl>
                                          <p:spTgt spid="73"/>
                                        </p:tgtEl>
                                        <p:attrNameLst>
                                          <p:attrName>ppt_y</p:attrName>
                                        </p:attrNameLst>
                                      </p:cBhvr>
                                      <p:tavLst>
                                        <p:tav tm="0">
                                          <p:val>
                                            <p:strVal val="1+#ppt_h/2"/>
                                          </p:val>
                                        </p:tav>
                                        <p:tav tm="100000">
                                          <p:val>
                                            <p:strVal val="#ppt_y"/>
                                          </p:val>
                                        </p:tav>
                                      </p:tavLst>
                                    </p:anim>
                                  </p:childTnLst>
                                </p:cTn>
                              </p:par>
                              <p:par>
                                <p:cTn id="212" presetID="2" presetClass="entr" presetSubtype="4" fill="hold" nodeType="withEffect">
                                  <p:stCondLst>
                                    <p:cond delay="0"/>
                                  </p:stCondLst>
                                  <p:childTnLst>
                                    <p:set>
                                      <p:cBhvr>
                                        <p:cTn id="213" dur="1" fill="hold">
                                          <p:stCondLst>
                                            <p:cond delay="0"/>
                                          </p:stCondLst>
                                        </p:cTn>
                                        <p:tgtEl>
                                          <p:spTgt spid="74"/>
                                        </p:tgtEl>
                                        <p:attrNameLst>
                                          <p:attrName>style.visibility</p:attrName>
                                        </p:attrNameLst>
                                      </p:cBhvr>
                                      <p:to>
                                        <p:strVal val="visible"/>
                                      </p:to>
                                    </p:set>
                                    <p:anim calcmode="lin" valueType="num">
                                      <p:cBhvr additive="base">
                                        <p:cTn id="214" dur="500" fill="hold"/>
                                        <p:tgtEl>
                                          <p:spTgt spid="74"/>
                                        </p:tgtEl>
                                        <p:attrNameLst>
                                          <p:attrName>ppt_x</p:attrName>
                                        </p:attrNameLst>
                                      </p:cBhvr>
                                      <p:tavLst>
                                        <p:tav tm="0">
                                          <p:val>
                                            <p:strVal val="#ppt_x"/>
                                          </p:val>
                                        </p:tav>
                                        <p:tav tm="100000">
                                          <p:val>
                                            <p:strVal val="#ppt_x"/>
                                          </p:val>
                                        </p:tav>
                                      </p:tavLst>
                                    </p:anim>
                                    <p:anim calcmode="lin" valueType="num">
                                      <p:cBhvr additive="base">
                                        <p:cTn id="215" dur="500" fill="hold"/>
                                        <p:tgtEl>
                                          <p:spTgt spid="74"/>
                                        </p:tgtEl>
                                        <p:attrNameLst>
                                          <p:attrName>ppt_y</p:attrName>
                                        </p:attrNameLst>
                                      </p:cBhvr>
                                      <p:tavLst>
                                        <p:tav tm="0">
                                          <p:val>
                                            <p:strVal val="1+#ppt_h/2"/>
                                          </p:val>
                                        </p:tav>
                                        <p:tav tm="100000">
                                          <p:val>
                                            <p:strVal val="#ppt_y"/>
                                          </p:val>
                                        </p:tav>
                                      </p:tavLst>
                                    </p:anim>
                                  </p:childTnLst>
                                </p:cTn>
                              </p:par>
                              <p:par>
                                <p:cTn id="216" presetID="2" presetClass="entr" presetSubtype="4" fill="hold" nodeType="withEffect">
                                  <p:stCondLst>
                                    <p:cond delay="0"/>
                                  </p:stCondLst>
                                  <p:childTnLst>
                                    <p:set>
                                      <p:cBhvr>
                                        <p:cTn id="217" dur="1" fill="hold">
                                          <p:stCondLst>
                                            <p:cond delay="0"/>
                                          </p:stCondLst>
                                        </p:cTn>
                                        <p:tgtEl>
                                          <p:spTgt spid="75"/>
                                        </p:tgtEl>
                                        <p:attrNameLst>
                                          <p:attrName>style.visibility</p:attrName>
                                        </p:attrNameLst>
                                      </p:cBhvr>
                                      <p:to>
                                        <p:strVal val="visible"/>
                                      </p:to>
                                    </p:set>
                                    <p:anim calcmode="lin" valueType="num">
                                      <p:cBhvr additive="base">
                                        <p:cTn id="218" dur="500" fill="hold"/>
                                        <p:tgtEl>
                                          <p:spTgt spid="75"/>
                                        </p:tgtEl>
                                        <p:attrNameLst>
                                          <p:attrName>ppt_x</p:attrName>
                                        </p:attrNameLst>
                                      </p:cBhvr>
                                      <p:tavLst>
                                        <p:tav tm="0">
                                          <p:val>
                                            <p:strVal val="#ppt_x"/>
                                          </p:val>
                                        </p:tav>
                                        <p:tav tm="100000">
                                          <p:val>
                                            <p:strVal val="#ppt_x"/>
                                          </p:val>
                                        </p:tav>
                                      </p:tavLst>
                                    </p:anim>
                                    <p:anim calcmode="lin" valueType="num">
                                      <p:cBhvr additive="base">
                                        <p:cTn id="219" dur="500" fill="hold"/>
                                        <p:tgtEl>
                                          <p:spTgt spid="75"/>
                                        </p:tgtEl>
                                        <p:attrNameLst>
                                          <p:attrName>ppt_y</p:attrName>
                                        </p:attrNameLst>
                                      </p:cBhvr>
                                      <p:tavLst>
                                        <p:tav tm="0">
                                          <p:val>
                                            <p:strVal val="1+#ppt_h/2"/>
                                          </p:val>
                                        </p:tav>
                                        <p:tav tm="100000">
                                          <p:val>
                                            <p:strVal val="#ppt_y"/>
                                          </p:val>
                                        </p:tav>
                                      </p:tavLst>
                                    </p:anim>
                                  </p:childTnLst>
                                </p:cTn>
                              </p:par>
                              <p:par>
                                <p:cTn id="220" presetID="2" presetClass="entr" presetSubtype="4" fill="hold" nodeType="withEffect">
                                  <p:stCondLst>
                                    <p:cond delay="0"/>
                                  </p:stCondLst>
                                  <p:childTnLst>
                                    <p:set>
                                      <p:cBhvr>
                                        <p:cTn id="221" dur="1" fill="hold">
                                          <p:stCondLst>
                                            <p:cond delay="0"/>
                                          </p:stCondLst>
                                        </p:cTn>
                                        <p:tgtEl>
                                          <p:spTgt spid="76"/>
                                        </p:tgtEl>
                                        <p:attrNameLst>
                                          <p:attrName>style.visibility</p:attrName>
                                        </p:attrNameLst>
                                      </p:cBhvr>
                                      <p:to>
                                        <p:strVal val="visible"/>
                                      </p:to>
                                    </p:set>
                                    <p:anim calcmode="lin" valueType="num">
                                      <p:cBhvr additive="base">
                                        <p:cTn id="222" dur="500" fill="hold"/>
                                        <p:tgtEl>
                                          <p:spTgt spid="76"/>
                                        </p:tgtEl>
                                        <p:attrNameLst>
                                          <p:attrName>ppt_x</p:attrName>
                                        </p:attrNameLst>
                                      </p:cBhvr>
                                      <p:tavLst>
                                        <p:tav tm="0">
                                          <p:val>
                                            <p:strVal val="#ppt_x"/>
                                          </p:val>
                                        </p:tav>
                                        <p:tav tm="100000">
                                          <p:val>
                                            <p:strVal val="#ppt_x"/>
                                          </p:val>
                                        </p:tav>
                                      </p:tavLst>
                                    </p:anim>
                                    <p:anim calcmode="lin" valueType="num">
                                      <p:cBhvr additive="base">
                                        <p:cTn id="223" dur="500" fill="hold"/>
                                        <p:tgtEl>
                                          <p:spTgt spid="76"/>
                                        </p:tgtEl>
                                        <p:attrNameLst>
                                          <p:attrName>ppt_y</p:attrName>
                                        </p:attrNameLst>
                                      </p:cBhvr>
                                      <p:tavLst>
                                        <p:tav tm="0">
                                          <p:val>
                                            <p:strVal val="1+#ppt_h/2"/>
                                          </p:val>
                                        </p:tav>
                                        <p:tav tm="100000">
                                          <p:val>
                                            <p:strVal val="#ppt_y"/>
                                          </p:val>
                                        </p:tav>
                                      </p:tavLst>
                                    </p:anim>
                                  </p:childTnLst>
                                </p:cTn>
                              </p:par>
                              <p:par>
                                <p:cTn id="224" presetID="2" presetClass="entr" presetSubtype="4" fill="hold" nodeType="withEffect">
                                  <p:stCondLst>
                                    <p:cond delay="0"/>
                                  </p:stCondLst>
                                  <p:childTnLst>
                                    <p:set>
                                      <p:cBhvr>
                                        <p:cTn id="225" dur="1" fill="hold">
                                          <p:stCondLst>
                                            <p:cond delay="0"/>
                                          </p:stCondLst>
                                        </p:cTn>
                                        <p:tgtEl>
                                          <p:spTgt spid="77"/>
                                        </p:tgtEl>
                                        <p:attrNameLst>
                                          <p:attrName>style.visibility</p:attrName>
                                        </p:attrNameLst>
                                      </p:cBhvr>
                                      <p:to>
                                        <p:strVal val="visible"/>
                                      </p:to>
                                    </p:set>
                                    <p:anim calcmode="lin" valueType="num">
                                      <p:cBhvr additive="base">
                                        <p:cTn id="226" dur="500" fill="hold"/>
                                        <p:tgtEl>
                                          <p:spTgt spid="77"/>
                                        </p:tgtEl>
                                        <p:attrNameLst>
                                          <p:attrName>ppt_x</p:attrName>
                                        </p:attrNameLst>
                                      </p:cBhvr>
                                      <p:tavLst>
                                        <p:tav tm="0">
                                          <p:val>
                                            <p:strVal val="#ppt_x"/>
                                          </p:val>
                                        </p:tav>
                                        <p:tav tm="100000">
                                          <p:val>
                                            <p:strVal val="#ppt_x"/>
                                          </p:val>
                                        </p:tav>
                                      </p:tavLst>
                                    </p:anim>
                                    <p:anim calcmode="lin" valueType="num">
                                      <p:cBhvr additive="base">
                                        <p:cTn id="227" dur="500" fill="hold"/>
                                        <p:tgtEl>
                                          <p:spTgt spid="77"/>
                                        </p:tgtEl>
                                        <p:attrNameLst>
                                          <p:attrName>ppt_y</p:attrName>
                                        </p:attrNameLst>
                                      </p:cBhvr>
                                      <p:tavLst>
                                        <p:tav tm="0">
                                          <p:val>
                                            <p:strVal val="1+#ppt_h/2"/>
                                          </p:val>
                                        </p:tav>
                                        <p:tav tm="100000">
                                          <p:val>
                                            <p:strVal val="#ppt_y"/>
                                          </p:val>
                                        </p:tav>
                                      </p:tavLst>
                                    </p:anim>
                                  </p:childTnLst>
                                </p:cTn>
                              </p:par>
                              <p:par>
                                <p:cTn id="228" presetID="2" presetClass="entr" presetSubtype="4" fill="hold" nodeType="withEffect">
                                  <p:stCondLst>
                                    <p:cond delay="0"/>
                                  </p:stCondLst>
                                  <p:childTnLst>
                                    <p:set>
                                      <p:cBhvr>
                                        <p:cTn id="229" dur="1" fill="hold">
                                          <p:stCondLst>
                                            <p:cond delay="0"/>
                                          </p:stCondLst>
                                        </p:cTn>
                                        <p:tgtEl>
                                          <p:spTgt spid="78"/>
                                        </p:tgtEl>
                                        <p:attrNameLst>
                                          <p:attrName>style.visibility</p:attrName>
                                        </p:attrNameLst>
                                      </p:cBhvr>
                                      <p:to>
                                        <p:strVal val="visible"/>
                                      </p:to>
                                    </p:set>
                                    <p:anim calcmode="lin" valueType="num">
                                      <p:cBhvr additive="base">
                                        <p:cTn id="230" dur="500" fill="hold"/>
                                        <p:tgtEl>
                                          <p:spTgt spid="78"/>
                                        </p:tgtEl>
                                        <p:attrNameLst>
                                          <p:attrName>ppt_x</p:attrName>
                                        </p:attrNameLst>
                                      </p:cBhvr>
                                      <p:tavLst>
                                        <p:tav tm="0">
                                          <p:val>
                                            <p:strVal val="#ppt_x"/>
                                          </p:val>
                                        </p:tav>
                                        <p:tav tm="100000">
                                          <p:val>
                                            <p:strVal val="#ppt_x"/>
                                          </p:val>
                                        </p:tav>
                                      </p:tavLst>
                                    </p:anim>
                                    <p:anim calcmode="lin" valueType="num">
                                      <p:cBhvr additive="base">
                                        <p:cTn id="231" dur="500" fill="hold"/>
                                        <p:tgtEl>
                                          <p:spTgt spid="78"/>
                                        </p:tgtEl>
                                        <p:attrNameLst>
                                          <p:attrName>ppt_y</p:attrName>
                                        </p:attrNameLst>
                                      </p:cBhvr>
                                      <p:tavLst>
                                        <p:tav tm="0">
                                          <p:val>
                                            <p:strVal val="1+#ppt_h/2"/>
                                          </p:val>
                                        </p:tav>
                                        <p:tav tm="100000">
                                          <p:val>
                                            <p:strVal val="#ppt_y"/>
                                          </p:val>
                                        </p:tav>
                                      </p:tavLst>
                                    </p:anim>
                                  </p:childTnLst>
                                </p:cTn>
                              </p:par>
                              <p:par>
                                <p:cTn id="232" presetID="2" presetClass="entr" presetSubtype="4" fill="hold" nodeType="withEffect">
                                  <p:stCondLst>
                                    <p:cond delay="0"/>
                                  </p:stCondLst>
                                  <p:childTnLst>
                                    <p:set>
                                      <p:cBhvr>
                                        <p:cTn id="233" dur="1" fill="hold">
                                          <p:stCondLst>
                                            <p:cond delay="0"/>
                                          </p:stCondLst>
                                        </p:cTn>
                                        <p:tgtEl>
                                          <p:spTgt spid="79"/>
                                        </p:tgtEl>
                                        <p:attrNameLst>
                                          <p:attrName>style.visibility</p:attrName>
                                        </p:attrNameLst>
                                      </p:cBhvr>
                                      <p:to>
                                        <p:strVal val="visible"/>
                                      </p:to>
                                    </p:set>
                                    <p:anim calcmode="lin" valueType="num">
                                      <p:cBhvr additive="base">
                                        <p:cTn id="234" dur="500" fill="hold"/>
                                        <p:tgtEl>
                                          <p:spTgt spid="79"/>
                                        </p:tgtEl>
                                        <p:attrNameLst>
                                          <p:attrName>ppt_x</p:attrName>
                                        </p:attrNameLst>
                                      </p:cBhvr>
                                      <p:tavLst>
                                        <p:tav tm="0">
                                          <p:val>
                                            <p:strVal val="#ppt_x"/>
                                          </p:val>
                                        </p:tav>
                                        <p:tav tm="100000">
                                          <p:val>
                                            <p:strVal val="#ppt_x"/>
                                          </p:val>
                                        </p:tav>
                                      </p:tavLst>
                                    </p:anim>
                                    <p:anim calcmode="lin" valueType="num">
                                      <p:cBhvr additive="base">
                                        <p:cTn id="235" dur="500" fill="hold"/>
                                        <p:tgtEl>
                                          <p:spTgt spid="79"/>
                                        </p:tgtEl>
                                        <p:attrNameLst>
                                          <p:attrName>ppt_y</p:attrName>
                                        </p:attrNameLst>
                                      </p:cBhvr>
                                      <p:tavLst>
                                        <p:tav tm="0">
                                          <p:val>
                                            <p:strVal val="1+#ppt_h/2"/>
                                          </p:val>
                                        </p:tav>
                                        <p:tav tm="100000">
                                          <p:val>
                                            <p:strVal val="#ppt_y"/>
                                          </p:val>
                                        </p:tav>
                                      </p:tavLst>
                                    </p:anim>
                                  </p:childTnLst>
                                </p:cTn>
                              </p:par>
                              <p:par>
                                <p:cTn id="236" presetID="2" presetClass="entr" presetSubtype="4" fill="hold" nodeType="withEffect">
                                  <p:stCondLst>
                                    <p:cond delay="0"/>
                                  </p:stCondLst>
                                  <p:childTnLst>
                                    <p:set>
                                      <p:cBhvr>
                                        <p:cTn id="237" dur="1" fill="hold">
                                          <p:stCondLst>
                                            <p:cond delay="0"/>
                                          </p:stCondLst>
                                        </p:cTn>
                                        <p:tgtEl>
                                          <p:spTgt spid="80"/>
                                        </p:tgtEl>
                                        <p:attrNameLst>
                                          <p:attrName>style.visibility</p:attrName>
                                        </p:attrNameLst>
                                      </p:cBhvr>
                                      <p:to>
                                        <p:strVal val="visible"/>
                                      </p:to>
                                    </p:set>
                                    <p:anim calcmode="lin" valueType="num">
                                      <p:cBhvr additive="base">
                                        <p:cTn id="238" dur="500" fill="hold"/>
                                        <p:tgtEl>
                                          <p:spTgt spid="80"/>
                                        </p:tgtEl>
                                        <p:attrNameLst>
                                          <p:attrName>ppt_x</p:attrName>
                                        </p:attrNameLst>
                                      </p:cBhvr>
                                      <p:tavLst>
                                        <p:tav tm="0">
                                          <p:val>
                                            <p:strVal val="#ppt_x"/>
                                          </p:val>
                                        </p:tav>
                                        <p:tav tm="100000">
                                          <p:val>
                                            <p:strVal val="#ppt_x"/>
                                          </p:val>
                                        </p:tav>
                                      </p:tavLst>
                                    </p:anim>
                                    <p:anim calcmode="lin" valueType="num">
                                      <p:cBhvr additive="base">
                                        <p:cTn id="239" dur="500" fill="hold"/>
                                        <p:tgtEl>
                                          <p:spTgt spid="80"/>
                                        </p:tgtEl>
                                        <p:attrNameLst>
                                          <p:attrName>ppt_y</p:attrName>
                                        </p:attrNameLst>
                                      </p:cBhvr>
                                      <p:tavLst>
                                        <p:tav tm="0">
                                          <p:val>
                                            <p:strVal val="1+#ppt_h/2"/>
                                          </p:val>
                                        </p:tav>
                                        <p:tav tm="100000">
                                          <p:val>
                                            <p:strVal val="#ppt_y"/>
                                          </p:val>
                                        </p:tav>
                                      </p:tavLst>
                                    </p:anim>
                                  </p:childTnLst>
                                </p:cTn>
                              </p:par>
                              <p:par>
                                <p:cTn id="240" presetID="2" presetClass="entr" presetSubtype="4" fill="hold" nodeType="withEffect">
                                  <p:stCondLst>
                                    <p:cond delay="0"/>
                                  </p:stCondLst>
                                  <p:childTnLst>
                                    <p:set>
                                      <p:cBhvr>
                                        <p:cTn id="241" dur="1" fill="hold">
                                          <p:stCondLst>
                                            <p:cond delay="0"/>
                                          </p:stCondLst>
                                        </p:cTn>
                                        <p:tgtEl>
                                          <p:spTgt spid="81"/>
                                        </p:tgtEl>
                                        <p:attrNameLst>
                                          <p:attrName>style.visibility</p:attrName>
                                        </p:attrNameLst>
                                      </p:cBhvr>
                                      <p:to>
                                        <p:strVal val="visible"/>
                                      </p:to>
                                    </p:set>
                                    <p:anim calcmode="lin" valueType="num">
                                      <p:cBhvr additive="base">
                                        <p:cTn id="242" dur="500" fill="hold"/>
                                        <p:tgtEl>
                                          <p:spTgt spid="81"/>
                                        </p:tgtEl>
                                        <p:attrNameLst>
                                          <p:attrName>ppt_x</p:attrName>
                                        </p:attrNameLst>
                                      </p:cBhvr>
                                      <p:tavLst>
                                        <p:tav tm="0">
                                          <p:val>
                                            <p:strVal val="#ppt_x"/>
                                          </p:val>
                                        </p:tav>
                                        <p:tav tm="100000">
                                          <p:val>
                                            <p:strVal val="#ppt_x"/>
                                          </p:val>
                                        </p:tav>
                                      </p:tavLst>
                                    </p:anim>
                                    <p:anim calcmode="lin" valueType="num">
                                      <p:cBhvr additive="base">
                                        <p:cTn id="243" dur="500" fill="hold"/>
                                        <p:tgtEl>
                                          <p:spTgt spid="81"/>
                                        </p:tgtEl>
                                        <p:attrNameLst>
                                          <p:attrName>ppt_y</p:attrName>
                                        </p:attrNameLst>
                                      </p:cBhvr>
                                      <p:tavLst>
                                        <p:tav tm="0">
                                          <p:val>
                                            <p:strVal val="1+#ppt_h/2"/>
                                          </p:val>
                                        </p:tav>
                                        <p:tav tm="100000">
                                          <p:val>
                                            <p:strVal val="#ppt_y"/>
                                          </p:val>
                                        </p:tav>
                                      </p:tavLst>
                                    </p:anim>
                                  </p:childTnLst>
                                </p:cTn>
                              </p:par>
                              <p:par>
                                <p:cTn id="244" presetID="2" presetClass="entr" presetSubtype="4" fill="hold" nodeType="withEffect">
                                  <p:stCondLst>
                                    <p:cond delay="0"/>
                                  </p:stCondLst>
                                  <p:childTnLst>
                                    <p:set>
                                      <p:cBhvr>
                                        <p:cTn id="245" dur="1" fill="hold">
                                          <p:stCondLst>
                                            <p:cond delay="0"/>
                                          </p:stCondLst>
                                        </p:cTn>
                                        <p:tgtEl>
                                          <p:spTgt spid="82"/>
                                        </p:tgtEl>
                                        <p:attrNameLst>
                                          <p:attrName>style.visibility</p:attrName>
                                        </p:attrNameLst>
                                      </p:cBhvr>
                                      <p:to>
                                        <p:strVal val="visible"/>
                                      </p:to>
                                    </p:set>
                                    <p:anim calcmode="lin" valueType="num">
                                      <p:cBhvr additive="base">
                                        <p:cTn id="246" dur="500" fill="hold"/>
                                        <p:tgtEl>
                                          <p:spTgt spid="82"/>
                                        </p:tgtEl>
                                        <p:attrNameLst>
                                          <p:attrName>ppt_x</p:attrName>
                                        </p:attrNameLst>
                                      </p:cBhvr>
                                      <p:tavLst>
                                        <p:tav tm="0">
                                          <p:val>
                                            <p:strVal val="#ppt_x"/>
                                          </p:val>
                                        </p:tav>
                                        <p:tav tm="100000">
                                          <p:val>
                                            <p:strVal val="#ppt_x"/>
                                          </p:val>
                                        </p:tav>
                                      </p:tavLst>
                                    </p:anim>
                                    <p:anim calcmode="lin" valueType="num">
                                      <p:cBhvr additive="base">
                                        <p:cTn id="247"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2" presetClass="entr" presetSubtype="4" fill="hold" nodeType="clickEffect">
                                  <p:stCondLst>
                                    <p:cond delay="0"/>
                                  </p:stCondLst>
                                  <p:childTnLst>
                                    <p:set>
                                      <p:cBhvr>
                                        <p:cTn id="251" dur="1" fill="hold">
                                          <p:stCondLst>
                                            <p:cond delay="0"/>
                                          </p:stCondLst>
                                        </p:cTn>
                                        <p:tgtEl>
                                          <p:spTgt spid="168"/>
                                        </p:tgtEl>
                                        <p:attrNameLst>
                                          <p:attrName>style.visibility</p:attrName>
                                        </p:attrNameLst>
                                      </p:cBhvr>
                                      <p:to>
                                        <p:strVal val="visible"/>
                                      </p:to>
                                    </p:set>
                                    <p:anim calcmode="lin" valueType="num">
                                      <p:cBhvr additive="base">
                                        <p:cTn id="252" dur="500" fill="hold"/>
                                        <p:tgtEl>
                                          <p:spTgt spid="168"/>
                                        </p:tgtEl>
                                        <p:attrNameLst>
                                          <p:attrName>ppt_x</p:attrName>
                                        </p:attrNameLst>
                                      </p:cBhvr>
                                      <p:tavLst>
                                        <p:tav tm="0">
                                          <p:val>
                                            <p:strVal val="#ppt_x"/>
                                          </p:val>
                                        </p:tav>
                                        <p:tav tm="100000">
                                          <p:val>
                                            <p:strVal val="#ppt_x"/>
                                          </p:val>
                                        </p:tav>
                                      </p:tavLst>
                                    </p:anim>
                                    <p:anim calcmode="lin" valueType="num">
                                      <p:cBhvr additive="base">
                                        <p:cTn id="253" dur="500" fill="hold"/>
                                        <p:tgtEl>
                                          <p:spTgt spid="168"/>
                                        </p:tgtEl>
                                        <p:attrNameLst>
                                          <p:attrName>ppt_y</p:attrName>
                                        </p:attrNameLst>
                                      </p:cBhvr>
                                      <p:tavLst>
                                        <p:tav tm="0">
                                          <p:val>
                                            <p:strVal val="1+#ppt_h/2"/>
                                          </p:val>
                                        </p:tav>
                                        <p:tav tm="100000">
                                          <p:val>
                                            <p:strVal val="#ppt_y"/>
                                          </p:val>
                                        </p:tav>
                                      </p:tavLst>
                                    </p:anim>
                                  </p:childTnLst>
                                </p:cTn>
                              </p:par>
                              <p:par>
                                <p:cTn id="254" presetID="2" presetClass="entr" presetSubtype="4" fill="hold" nodeType="withEffect">
                                  <p:stCondLst>
                                    <p:cond delay="0"/>
                                  </p:stCondLst>
                                  <p:childTnLst>
                                    <p:set>
                                      <p:cBhvr>
                                        <p:cTn id="255" dur="1" fill="hold">
                                          <p:stCondLst>
                                            <p:cond delay="0"/>
                                          </p:stCondLst>
                                        </p:cTn>
                                        <p:tgtEl>
                                          <p:spTgt spid="167"/>
                                        </p:tgtEl>
                                        <p:attrNameLst>
                                          <p:attrName>style.visibility</p:attrName>
                                        </p:attrNameLst>
                                      </p:cBhvr>
                                      <p:to>
                                        <p:strVal val="visible"/>
                                      </p:to>
                                    </p:set>
                                    <p:anim calcmode="lin" valueType="num">
                                      <p:cBhvr additive="base">
                                        <p:cTn id="256" dur="500" fill="hold"/>
                                        <p:tgtEl>
                                          <p:spTgt spid="167"/>
                                        </p:tgtEl>
                                        <p:attrNameLst>
                                          <p:attrName>ppt_x</p:attrName>
                                        </p:attrNameLst>
                                      </p:cBhvr>
                                      <p:tavLst>
                                        <p:tav tm="0">
                                          <p:val>
                                            <p:strVal val="#ppt_x"/>
                                          </p:val>
                                        </p:tav>
                                        <p:tav tm="100000">
                                          <p:val>
                                            <p:strVal val="#ppt_x"/>
                                          </p:val>
                                        </p:tav>
                                      </p:tavLst>
                                    </p:anim>
                                    <p:anim calcmode="lin" valueType="num">
                                      <p:cBhvr additive="base">
                                        <p:cTn id="257" dur="500" fill="hold"/>
                                        <p:tgtEl>
                                          <p:spTgt spid="167"/>
                                        </p:tgtEl>
                                        <p:attrNameLst>
                                          <p:attrName>ppt_y</p:attrName>
                                        </p:attrNameLst>
                                      </p:cBhvr>
                                      <p:tavLst>
                                        <p:tav tm="0">
                                          <p:val>
                                            <p:strVal val="1+#ppt_h/2"/>
                                          </p:val>
                                        </p:tav>
                                        <p:tav tm="100000">
                                          <p:val>
                                            <p:strVal val="#ppt_y"/>
                                          </p:val>
                                        </p:tav>
                                      </p:tavLst>
                                    </p:anim>
                                  </p:childTnLst>
                                </p:cTn>
                              </p:par>
                              <p:par>
                                <p:cTn id="258" presetID="2" presetClass="entr" presetSubtype="4" fill="hold" nodeType="withEffect">
                                  <p:stCondLst>
                                    <p:cond delay="0"/>
                                  </p:stCondLst>
                                  <p:childTnLst>
                                    <p:set>
                                      <p:cBhvr>
                                        <p:cTn id="259" dur="1" fill="hold">
                                          <p:stCondLst>
                                            <p:cond delay="0"/>
                                          </p:stCondLst>
                                        </p:cTn>
                                        <p:tgtEl>
                                          <p:spTgt spid="178"/>
                                        </p:tgtEl>
                                        <p:attrNameLst>
                                          <p:attrName>style.visibility</p:attrName>
                                        </p:attrNameLst>
                                      </p:cBhvr>
                                      <p:to>
                                        <p:strVal val="visible"/>
                                      </p:to>
                                    </p:set>
                                    <p:anim calcmode="lin" valueType="num">
                                      <p:cBhvr additive="base">
                                        <p:cTn id="260" dur="500" fill="hold"/>
                                        <p:tgtEl>
                                          <p:spTgt spid="178"/>
                                        </p:tgtEl>
                                        <p:attrNameLst>
                                          <p:attrName>ppt_x</p:attrName>
                                        </p:attrNameLst>
                                      </p:cBhvr>
                                      <p:tavLst>
                                        <p:tav tm="0">
                                          <p:val>
                                            <p:strVal val="#ppt_x"/>
                                          </p:val>
                                        </p:tav>
                                        <p:tav tm="100000">
                                          <p:val>
                                            <p:strVal val="#ppt_x"/>
                                          </p:val>
                                        </p:tav>
                                      </p:tavLst>
                                    </p:anim>
                                    <p:anim calcmode="lin" valueType="num">
                                      <p:cBhvr additive="base">
                                        <p:cTn id="261" dur="500" fill="hold"/>
                                        <p:tgtEl>
                                          <p:spTgt spid="178"/>
                                        </p:tgtEl>
                                        <p:attrNameLst>
                                          <p:attrName>ppt_y</p:attrName>
                                        </p:attrNameLst>
                                      </p:cBhvr>
                                      <p:tavLst>
                                        <p:tav tm="0">
                                          <p:val>
                                            <p:strVal val="1+#ppt_h/2"/>
                                          </p:val>
                                        </p:tav>
                                        <p:tav tm="100000">
                                          <p:val>
                                            <p:strVal val="#ppt_y"/>
                                          </p:val>
                                        </p:tav>
                                      </p:tavLst>
                                    </p:anim>
                                  </p:childTnLst>
                                </p:cTn>
                              </p:par>
                              <p:par>
                                <p:cTn id="262" presetID="2" presetClass="entr" presetSubtype="4" fill="hold" nodeType="withEffect">
                                  <p:stCondLst>
                                    <p:cond delay="0"/>
                                  </p:stCondLst>
                                  <p:childTnLst>
                                    <p:set>
                                      <p:cBhvr>
                                        <p:cTn id="263" dur="1" fill="hold">
                                          <p:stCondLst>
                                            <p:cond delay="0"/>
                                          </p:stCondLst>
                                        </p:cTn>
                                        <p:tgtEl>
                                          <p:spTgt spid="171"/>
                                        </p:tgtEl>
                                        <p:attrNameLst>
                                          <p:attrName>style.visibility</p:attrName>
                                        </p:attrNameLst>
                                      </p:cBhvr>
                                      <p:to>
                                        <p:strVal val="visible"/>
                                      </p:to>
                                    </p:set>
                                    <p:anim calcmode="lin" valueType="num">
                                      <p:cBhvr additive="base">
                                        <p:cTn id="264" dur="500" fill="hold"/>
                                        <p:tgtEl>
                                          <p:spTgt spid="171"/>
                                        </p:tgtEl>
                                        <p:attrNameLst>
                                          <p:attrName>ppt_x</p:attrName>
                                        </p:attrNameLst>
                                      </p:cBhvr>
                                      <p:tavLst>
                                        <p:tav tm="0">
                                          <p:val>
                                            <p:strVal val="#ppt_x"/>
                                          </p:val>
                                        </p:tav>
                                        <p:tav tm="100000">
                                          <p:val>
                                            <p:strVal val="#ppt_x"/>
                                          </p:val>
                                        </p:tav>
                                      </p:tavLst>
                                    </p:anim>
                                    <p:anim calcmode="lin" valueType="num">
                                      <p:cBhvr additive="base">
                                        <p:cTn id="265" dur="500" fill="hold"/>
                                        <p:tgtEl>
                                          <p:spTgt spid="171"/>
                                        </p:tgtEl>
                                        <p:attrNameLst>
                                          <p:attrName>ppt_y</p:attrName>
                                        </p:attrNameLst>
                                      </p:cBhvr>
                                      <p:tavLst>
                                        <p:tav tm="0">
                                          <p:val>
                                            <p:strVal val="1+#ppt_h/2"/>
                                          </p:val>
                                        </p:tav>
                                        <p:tav tm="100000">
                                          <p:val>
                                            <p:strVal val="#ppt_y"/>
                                          </p:val>
                                        </p:tav>
                                      </p:tavLst>
                                    </p:anim>
                                  </p:childTnLst>
                                </p:cTn>
                              </p:par>
                              <p:par>
                                <p:cTn id="266" presetID="2" presetClass="entr" presetSubtype="4" fill="hold" nodeType="withEffect">
                                  <p:stCondLst>
                                    <p:cond delay="0"/>
                                  </p:stCondLst>
                                  <p:childTnLst>
                                    <p:set>
                                      <p:cBhvr>
                                        <p:cTn id="267" dur="1" fill="hold">
                                          <p:stCondLst>
                                            <p:cond delay="0"/>
                                          </p:stCondLst>
                                        </p:cTn>
                                        <p:tgtEl>
                                          <p:spTgt spid="170"/>
                                        </p:tgtEl>
                                        <p:attrNameLst>
                                          <p:attrName>style.visibility</p:attrName>
                                        </p:attrNameLst>
                                      </p:cBhvr>
                                      <p:to>
                                        <p:strVal val="visible"/>
                                      </p:to>
                                    </p:set>
                                    <p:anim calcmode="lin" valueType="num">
                                      <p:cBhvr additive="base">
                                        <p:cTn id="268" dur="500" fill="hold"/>
                                        <p:tgtEl>
                                          <p:spTgt spid="170"/>
                                        </p:tgtEl>
                                        <p:attrNameLst>
                                          <p:attrName>ppt_x</p:attrName>
                                        </p:attrNameLst>
                                      </p:cBhvr>
                                      <p:tavLst>
                                        <p:tav tm="0">
                                          <p:val>
                                            <p:strVal val="#ppt_x"/>
                                          </p:val>
                                        </p:tav>
                                        <p:tav tm="100000">
                                          <p:val>
                                            <p:strVal val="#ppt_x"/>
                                          </p:val>
                                        </p:tav>
                                      </p:tavLst>
                                    </p:anim>
                                    <p:anim calcmode="lin" valueType="num">
                                      <p:cBhvr additive="base">
                                        <p:cTn id="269" dur="500" fill="hold"/>
                                        <p:tgtEl>
                                          <p:spTgt spid="170"/>
                                        </p:tgtEl>
                                        <p:attrNameLst>
                                          <p:attrName>ppt_y</p:attrName>
                                        </p:attrNameLst>
                                      </p:cBhvr>
                                      <p:tavLst>
                                        <p:tav tm="0">
                                          <p:val>
                                            <p:strVal val="1+#ppt_h/2"/>
                                          </p:val>
                                        </p:tav>
                                        <p:tav tm="100000">
                                          <p:val>
                                            <p:strVal val="#ppt_y"/>
                                          </p:val>
                                        </p:tav>
                                      </p:tavLst>
                                    </p:anim>
                                  </p:childTnLst>
                                </p:cTn>
                              </p:par>
                              <p:par>
                                <p:cTn id="270" presetID="2" presetClass="entr" presetSubtype="4" fill="hold" nodeType="withEffect">
                                  <p:stCondLst>
                                    <p:cond delay="0"/>
                                  </p:stCondLst>
                                  <p:childTnLst>
                                    <p:set>
                                      <p:cBhvr>
                                        <p:cTn id="271" dur="1" fill="hold">
                                          <p:stCondLst>
                                            <p:cond delay="0"/>
                                          </p:stCondLst>
                                        </p:cTn>
                                        <p:tgtEl>
                                          <p:spTgt spid="169"/>
                                        </p:tgtEl>
                                        <p:attrNameLst>
                                          <p:attrName>style.visibility</p:attrName>
                                        </p:attrNameLst>
                                      </p:cBhvr>
                                      <p:to>
                                        <p:strVal val="visible"/>
                                      </p:to>
                                    </p:set>
                                    <p:anim calcmode="lin" valueType="num">
                                      <p:cBhvr additive="base">
                                        <p:cTn id="272" dur="500" fill="hold"/>
                                        <p:tgtEl>
                                          <p:spTgt spid="169"/>
                                        </p:tgtEl>
                                        <p:attrNameLst>
                                          <p:attrName>ppt_x</p:attrName>
                                        </p:attrNameLst>
                                      </p:cBhvr>
                                      <p:tavLst>
                                        <p:tav tm="0">
                                          <p:val>
                                            <p:strVal val="#ppt_x"/>
                                          </p:val>
                                        </p:tav>
                                        <p:tav tm="100000">
                                          <p:val>
                                            <p:strVal val="#ppt_x"/>
                                          </p:val>
                                        </p:tav>
                                      </p:tavLst>
                                    </p:anim>
                                    <p:anim calcmode="lin" valueType="num">
                                      <p:cBhvr additive="base">
                                        <p:cTn id="273" dur="500" fill="hold"/>
                                        <p:tgtEl>
                                          <p:spTgt spid="169"/>
                                        </p:tgtEl>
                                        <p:attrNameLst>
                                          <p:attrName>ppt_y</p:attrName>
                                        </p:attrNameLst>
                                      </p:cBhvr>
                                      <p:tavLst>
                                        <p:tav tm="0">
                                          <p:val>
                                            <p:strVal val="1+#ppt_h/2"/>
                                          </p:val>
                                        </p:tav>
                                        <p:tav tm="100000">
                                          <p:val>
                                            <p:strVal val="#ppt_y"/>
                                          </p:val>
                                        </p:tav>
                                      </p:tavLst>
                                    </p:anim>
                                  </p:childTnLst>
                                </p:cTn>
                              </p:par>
                              <p:par>
                                <p:cTn id="274" presetID="2" presetClass="entr" presetSubtype="4" fill="hold" nodeType="withEffect">
                                  <p:stCondLst>
                                    <p:cond delay="0"/>
                                  </p:stCondLst>
                                  <p:childTnLst>
                                    <p:set>
                                      <p:cBhvr>
                                        <p:cTn id="275" dur="1" fill="hold">
                                          <p:stCondLst>
                                            <p:cond delay="0"/>
                                          </p:stCondLst>
                                        </p:cTn>
                                        <p:tgtEl>
                                          <p:spTgt spid="182"/>
                                        </p:tgtEl>
                                        <p:attrNameLst>
                                          <p:attrName>style.visibility</p:attrName>
                                        </p:attrNameLst>
                                      </p:cBhvr>
                                      <p:to>
                                        <p:strVal val="visible"/>
                                      </p:to>
                                    </p:set>
                                    <p:anim calcmode="lin" valueType="num">
                                      <p:cBhvr additive="base">
                                        <p:cTn id="276" dur="500" fill="hold"/>
                                        <p:tgtEl>
                                          <p:spTgt spid="182"/>
                                        </p:tgtEl>
                                        <p:attrNameLst>
                                          <p:attrName>ppt_x</p:attrName>
                                        </p:attrNameLst>
                                      </p:cBhvr>
                                      <p:tavLst>
                                        <p:tav tm="0">
                                          <p:val>
                                            <p:strVal val="#ppt_x"/>
                                          </p:val>
                                        </p:tav>
                                        <p:tav tm="100000">
                                          <p:val>
                                            <p:strVal val="#ppt_x"/>
                                          </p:val>
                                        </p:tav>
                                      </p:tavLst>
                                    </p:anim>
                                    <p:anim calcmode="lin" valueType="num">
                                      <p:cBhvr additive="base">
                                        <p:cTn id="277" dur="500" fill="hold"/>
                                        <p:tgtEl>
                                          <p:spTgt spid="182"/>
                                        </p:tgtEl>
                                        <p:attrNameLst>
                                          <p:attrName>ppt_y</p:attrName>
                                        </p:attrNameLst>
                                      </p:cBhvr>
                                      <p:tavLst>
                                        <p:tav tm="0">
                                          <p:val>
                                            <p:strVal val="1+#ppt_h/2"/>
                                          </p:val>
                                        </p:tav>
                                        <p:tav tm="100000">
                                          <p:val>
                                            <p:strVal val="#ppt_y"/>
                                          </p:val>
                                        </p:tav>
                                      </p:tavLst>
                                    </p:anim>
                                  </p:childTnLst>
                                </p:cTn>
                              </p:par>
                              <p:par>
                                <p:cTn id="278" presetID="2" presetClass="entr" presetSubtype="4" fill="hold" nodeType="withEffect">
                                  <p:stCondLst>
                                    <p:cond delay="0"/>
                                  </p:stCondLst>
                                  <p:childTnLst>
                                    <p:set>
                                      <p:cBhvr>
                                        <p:cTn id="279" dur="1" fill="hold">
                                          <p:stCondLst>
                                            <p:cond delay="0"/>
                                          </p:stCondLst>
                                        </p:cTn>
                                        <p:tgtEl>
                                          <p:spTgt spid="180"/>
                                        </p:tgtEl>
                                        <p:attrNameLst>
                                          <p:attrName>style.visibility</p:attrName>
                                        </p:attrNameLst>
                                      </p:cBhvr>
                                      <p:to>
                                        <p:strVal val="visible"/>
                                      </p:to>
                                    </p:set>
                                    <p:anim calcmode="lin" valueType="num">
                                      <p:cBhvr additive="base">
                                        <p:cTn id="280" dur="500" fill="hold"/>
                                        <p:tgtEl>
                                          <p:spTgt spid="180"/>
                                        </p:tgtEl>
                                        <p:attrNameLst>
                                          <p:attrName>ppt_x</p:attrName>
                                        </p:attrNameLst>
                                      </p:cBhvr>
                                      <p:tavLst>
                                        <p:tav tm="0">
                                          <p:val>
                                            <p:strVal val="#ppt_x"/>
                                          </p:val>
                                        </p:tav>
                                        <p:tav tm="100000">
                                          <p:val>
                                            <p:strVal val="#ppt_x"/>
                                          </p:val>
                                        </p:tav>
                                      </p:tavLst>
                                    </p:anim>
                                    <p:anim calcmode="lin" valueType="num">
                                      <p:cBhvr additive="base">
                                        <p:cTn id="281" dur="500" fill="hold"/>
                                        <p:tgtEl>
                                          <p:spTgt spid="180"/>
                                        </p:tgtEl>
                                        <p:attrNameLst>
                                          <p:attrName>ppt_y</p:attrName>
                                        </p:attrNameLst>
                                      </p:cBhvr>
                                      <p:tavLst>
                                        <p:tav tm="0">
                                          <p:val>
                                            <p:strVal val="1+#ppt_h/2"/>
                                          </p:val>
                                        </p:tav>
                                        <p:tav tm="100000">
                                          <p:val>
                                            <p:strVal val="#ppt_y"/>
                                          </p:val>
                                        </p:tav>
                                      </p:tavLst>
                                    </p:anim>
                                  </p:childTnLst>
                                </p:cTn>
                              </p:par>
                              <p:par>
                                <p:cTn id="282" presetID="2" presetClass="entr" presetSubtype="4" fill="hold" nodeType="withEffect">
                                  <p:stCondLst>
                                    <p:cond delay="0"/>
                                  </p:stCondLst>
                                  <p:childTnLst>
                                    <p:set>
                                      <p:cBhvr>
                                        <p:cTn id="283" dur="1" fill="hold">
                                          <p:stCondLst>
                                            <p:cond delay="0"/>
                                          </p:stCondLst>
                                        </p:cTn>
                                        <p:tgtEl>
                                          <p:spTgt spid="181"/>
                                        </p:tgtEl>
                                        <p:attrNameLst>
                                          <p:attrName>style.visibility</p:attrName>
                                        </p:attrNameLst>
                                      </p:cBhvr>
                                      <p:to>
                                        <p:strVal val="visible"/>
                                      </p:to>
                                    </p:set>
                                    <p:anim calcmode="lin" valueType="num">
                                      <p:cBhvr additive="base">
                                        <p:cTn id="284" dur="500" fill="hold"/>
                                        <p:tgtEl>
                                          <p:spTgt spid="181"/>
                                        </p:tgtEl>
                                        <p:attrNameLst>
                                          <p:attrName>ppt_x</p:attrName>
                                        </p:attrNameLst>
                                      </p:cBhvr>
                                      <p:tavLst>
                                        <p:tav tm="0">
                                          <p:val>
                                            <p:strVal val="#ppt_x"/>
                                          </p:val>
                                        </p:tav>
                                        <p:tav tm="100000">
                                          <p:val>
                                            <p:strVal val="#ppt_x"/>
                                          </p:val>
                                        </p:tav>
                                      </p:tavLst>
                                    </p:anim>
                                    <p:anim calcmode="lin" valueType="num">
                                      <p:cBhvr additive="base">
                                        <p:cTn id="285" dur="500" fill="hold"/>
                                        <p:tgtEl>
                                          <p:spTgt spid="181"/>
                                        </p:tgtEl>
                                        <p:attrNameLst>
                                          <p:attrName>ppt_y</p:attrName>
                                        </p:attrNameLst>
                                      </p:cBhvr>
                                      <p:tavLst>
                                        <p:tav tm="0">
                                          <p:val>
                                            <p:strVal val="1+#ppt_h/2"/>
                                          </p:val>
                                        </p:tav>
                                        <p:tav tm="100000">
                                          <p:val>
                                            <p:strVal val="#ppt_y"/>
                                          </p:val>
                                        </p:tav>
                                      </p:tavLst>
                                    </p:anim>
                                  </p:childTnLst>
                                </p:cTn>
                              </p:par>
                            </p:childTnLst>
                          </p:cTn>
                        </p:par>
                      </p:childTnLst>
                    </p:cTn>
                  </p:par>
                  <p:par>
                    <p:cTn id="286" fill="hold">
                      <p:stCondLst>
                        <p:cond delay="indefinite"/>
                      </p:stCondLst>
                      <p:childTnLst>
                        <p:par>
                          <p:cTn id="287" fill="hold">
                            <p:stCondLst>
                              <p:cond delay="0"/>
                            </p:stCondLst>
                            <p:childTnLst>
                              <p:par>
                                <p:cTn id="288" presetID="2" presetClass="entr" presetSubtype="4" fill="hold" nodeType="clickEffect">
                                  <p:stCondLst>
                                    <p:cond delay="0"/>
                                  </p:stCondLst>
                                  <p:childTnLst>
                                    <p:set>
                                      <p:cBhvr>
                                        <p:cTn id="289" dur="1" fill="hold">
                                          <p:stCondLst>
                                            <p:cond delay="0"/>
                                          </p:stCondLst>
                                        </p:cTn>
                                        <p:tgtEl>
                                          <p:spTgt spid="83"/>
                                        </p:tgtEl>
                                        <p:attrNameLst>
                                          <p:attrName>style.visibility</p:attrName>
                                        </p:attrNameLst>
                                      </p:cBhvr>
                                      <p:to>
                                        <p:strVal val="visible"/>
                                      </p:to>
                                    </p:set>
                                    <p:anim calcmode="lin" valueType="num">
                                      <p:cBhvr additive="base">
                                        <p:cTn id="290" dur="500" fill="hold"/>
                                        <p:tgtEl>
                                          <p:spTgt spid="83"/>
                                        </p:tgtEl>
                                        <p:attrNameLst>
                                          <p:attrName>ppt_x</p:attrName>
                                        </p:attrNameLst>
                                      </p:cBhvr>
                                      <p:tavLst>
                                        <p:tav tm="0">
                                          <p:val>
                                            <p:strVal val="#ppt_x"/>
                                          </p:val>
                                        </p:tav>
                                        <p:tav tm="100000">
                                          <p:val>
                                            <p:strVal val="#ppt_x"/>
                                          </p:val>
                                        </p:tav>
                                      </p:tavLst>
                                    </p:anim>
                                    <p:anim calcmode="lin" valueType="num">
                                      <p:cBhvr additive="base">
                                        <p:cTn id="291" dur="500" fill="hold"/>
                                        <p:tgtEl>
                                          <p:spTgt spid="83"/>
                                        </p:tgtEl>
                                        <p:attrNameLst>
                                          <p:attrName>ppt_y</p:attrName>
                                        </p:attrNameLst>
                                      </p:cBhvr>
                                      <p:tavLst>
                                        <p:tav tm="0">
                                          <p:val>
                                            <p:strVal val="1+#ppt_h/2"/>
                                          </p:val>
                                        </p:tav>
                                        <p:tav tm="100000">
                                          <p:val>
                                            <p:strVal val="#ppt_y"/>
                                          </p:val>
                                        </p:tav>
                                      </p:tavLst>
                                    </p:anim>
                                  </p:childTnLst>
                                </p:cTn>
                              </p:par>
                              <p:par>
                                <p:cTn id="292" presetID="2" presetClass="entr" presetSubtype="4" fill="hold" nodeType="withEffect">
                                  <p:stCondLst>
                                    <p:cond delay="0"/>
                                  </p:stCondLst>
                                  <p:childTnLst>
                                    <p:set>
                                      <p:cBhvr>
                                        <p:cTn id="293" dur="1" fill="hold">
                                          <p:stCondLst>
                                            <p:cond delay="0"/>
                                          </p:stCondLst>
                                        </p:cTn>
                                        <p:tgtEl>
                                          <p:spTgt spid="84"/>
                                        </p:tgtEl>
                                        <p:attrNameLst>
                                          <p:attrName>style.visibility</p:attrName>
                                        </p:attrNameLst>
                                      </p:cBhvr>
                                      <p:to>
                                        <p:strVal val="visible"/>
                                      </p:to>
                                    </p:set>
                                    <p:anim calcmode="lin" valueType="num">
                                      <p:cBhvr additive="base">
                                        <p:cTn id="294" dur="500" fill="hold"/>
                                        <p:tgtEl>
                                          <p:spTgt spid="84"/>
                                        </p:tgtEl>
                                        <p:attrNameLst>
                                          <p:attrName>ppt_x</p:attrName>
                                        </p:attrNameLst>
                                      </p:cBhvr>
                                      <p:tavLst>
                                        <p:tav tm="0">
                                          <p:val>
                                            <p:strVal val="#ppt_x"/>
                                          </p:val>
                                        </p:tav>
                                        <p:tav tm="100000">
                                          <p:val>
                                            <p:strVal val="#ppt_x"/>
                                          </p:val>
                                        </p:tav>
                                      </p:tavLst>
                                    </p:anim>
                                    <p:anim calcmode="lin" valueType="num">
                                      <p:cBhvr additive="base">
                                        <p:cTn id="295" dur="500" fill="hold"/>
                                        <p:tgtEl>
                                          <p:spTgt spid="84"/>
                                        </p:tgtEl>
                                        <p:attrNameLst>
                                          <p:attrName>ppt_y</p:attrName>
                                        </p:attrNameLst>
                                      </p:cBhvr>
                                      <p:tavLst>
                                        <p:tav tm="0">
                                          <p:val>
                                            <p:strVal val="1+#ppt_h/2"/>
                                          </p:val>
                                        </p:tav>
                                        <p:tav tm="100000">
                                          <p:val>
                                            <p:strVal val="#ppt_y"/>
                                          </p:val>
                                        </p:tav>
                                      </p:tavLst>
                                    </p:anim>
                                  </p:childTnLst>
                                </p:cTn>
                              </p:par>
                              <p:par>
                                <p:cTn id="296" presetID="2" presetClass="entr" presetSubtype="4" fill="hold" nodeType="withEffect">
                                  <p:stCondLst>
                                    <p:cond delay="0"/>
                                  </p:stCondLst>
                                  <p:childTnLst>
                                    <p:set>
                                      <p:cBhvr>
                                        <p:cTn id="297" dur="1" fill="hold">
                                          <p:stCondLst>
                                            <p:cond delay="0"/>
                                          </p:stCondLst>
                                        </p:cTn>
                                        <p:tgtEl>
                                          <p:spTgt spid="85"/>
                                        </p:tgtEl>
                                        <p:attrNameLst>
                                          <p:attrName>style.visibility</p:attrName>
                                        </p:attrNameLst>
                                      </p:cBhvr>
                                      <p:to>
                                        <p:strVal val="visible"/>
                                      </p:to>
                                    </p:set>
                                    <p:anim calcmode="lin" valueType="num">
                                      <p:cBhvr additive="base">
                                        <p:cTn id="298" dur="500" fill="hold"/>
                                        <p:tgtEl>
                                          <p:spTgt spid="85"/>
                                        </p:tgtEl>
                                        <p:attrNameLst>
                                          <p:attrName>ppt_x</p:attrName>
                                        </p:attrNameLst>
                                      </p:cBhvr>
                                      <p:tavLst>
                                        <p:tav tm="0">
                                          <p:val>
                                            <p:strVal val="#ppt_x"/>
                                          </p:val>
                                        </p:tav>
                                        <p:tav tm="100000">
                                          <p:val>
                                            <p:strVal val="#ppt_x"/>
                                          </p:val>
                                        </p:tav>
                                      </p:tavLst>
                                    </p:anim>
                                    <p:anim calcmode="lin" valueType="num">
                                      <p:cBhvr additive="base">
                                        <p:cTn id="299" dur="500" fill="hold"/>
                                        <p:tgtEl>
                                          <p:spTgt spid="85"/>
                                        </p:tgtEl>
                                        <p:attrNameLst>
                                          <p:attrName>ppt_y</p:attrName>
                                        </p:attrNameLst>
                                      </p:cBhvr>
                                      <p:tavLst>
                                        <p:tav tm="0">
                                          <p:val>
                                            <p:strVal val="1+#ppt_h/2"/>
                                          </p:val>
                                        </p:tav>
                                        <p:tav tm="100000">
                                          <p:val>
                                            <p:strVal val="#ppt_y"/>
                                          </p:val>
                                        </p:tav>
                                      </p:tavLst>
                                    </p:anim>
                                  </p:childTnLst>
                                </p:cTn>
                              </p:par>
                              <p:par>
                                <p:cTn id="300" presetID="2" presetClass="entr" presetSubtype="4" fill="hold" nodeType="withEffect">
                                  <p:stCondLst>
                                    <p:cond delay="0"/>
                                  </p:stCondLst>
                                  <p:childTnLst>
                                    <p:set>
                                      <p:cBhvr>
                                        <p:cTn id="301" dur="1" fill="hold">
                                          <p:stCondLst>
                                            <p:cond delay="0"/>
                                          </p:stCondLst>
                                        </p:cTn>
                                        <p:tgtEl>
                                          <p:spTgt spid="86"/>
                                        </p:tgtEl>
                                        <p:attrNameLst>
                                          <p:attrName>style.visibility</p:attrName>
                                        </p:attrNameLst>
                                      </p:cBhvr>
                                      <p:to>
                                        <p:strVal val="visible"/>
                                      </p:to>
                                    </p:set>
                                    <p:anim calcmode="lin" valueType="num">
                                      <p:cBhvr additive="base">
                                        <p:cTn id="302" dur="500" fill="hold"/>
                                        <p:tgtEl>
                                          <p:spTgt spid="86"/>
                                        </p:tgtEl>
                                        <p:attrNameLst>
                                          <p:attrName>ppt_x</p:attrName>
                                        </p:attrNameLst>
                                      </p:cBhvr>
                                      <p:tavLst>
                                        <p:tav tm="0">
                                          <p:val>
                                            <p:strVal val="#ppt_x"/>
                                          </p:val>
                                        </p:tav>
                                        <p:tav tm="100000">
                                          <p:val>
                                            <p:strVal val="#ppt_x"/>
                                          </p:val>
                                        </p:tav>
                                      </p:tavLst>
                                    </p:anim>
                                    <p:anim calcmode="lin" valueType="num">
                                      <p:cBhvr additive="base">
                                        <p:cTn id="303" dur="500" fill="hold"/>
                                        <p:tgtEl>
                                          <p:spTgt spid="86"/>
                                        </p:tgtEl>
                                        <p:attrNameLst>
                                          <p:attrName>ppt_y</p:attrName>
                                        </p:attrNameLst>
                                      </p:cBhvr>
                                      <p:tavLst>
                                        <p:tav tm="0">
                                          <p:val>
                                            <p:strVal val="1+#ppt_h/2"/>
                                          </p:val>
                                        </p:tav>
                                        <p:tav tm="100000">
                                          <p:val>
                                            <p:strVal val="#ppt_y"/>
                                          </p:val>
                                        </p:tav>
                                      </p:tavLst>
                                    </p:anim>
                                  </p:childTnLst>
                                </p:cTn>
                              </p:par>
                              <p:par>
                                <p:cTn id="304" presetID="2" presetClass="entr" presetSubtype="4" fill="hold" nodeType="withEffect">
                                  <p:stCondLst>
                                    <p:cond delay="0"/>
                                  </p:stCondLst>
                                  <p:childTnLst>
                                    <p:set>
                                      <p:cBhvr>
                                        <p:cTn id="305" dur="1" fill="hold">
                                          <p:stCondLst>
                                            <p:cond delay="0"/>
                                          </p:stCondLst>
                                        </p:cTn>
                                        <p:tgtEl>
                                          <p:spTgt spid="87"/>
                                        </p:tgtEl>
                                        <p:attrNameLst>
                                          <p:attrName>style.visibility</p:attrName>
                                        </p:attrNameLst>
                                      </p:cBhvr>
                                      <p:to>
                                        <p:strVal val="visible"/>
                                      </p:to>
                                    </p:set>
                                    <p:anim calcmode="lin" valueType="num">
                                      <p:cBhvr additive="base">
                                        <p:cTn id="306" dur="500" fill="hold"/>
                                        <p:tgtEl>
                                          <p:spTgt spid="87"/>
                                        </p:tgtEl>
                                        <p:attrNameLst>
                                          <p:attrName>ppt_x</p:attrName>
                                        </p:attrNameLst>
                                      </p:cBhvr>
                                      <p:tavLst>
                                        <p:tav tm="0">
                                          <p:val>
                                            <p:strVal val="#ppt_x"/>
                                          </p:val>
                                        </p:tav>
                                        <p:tav tm="100000">
                                          <p:val>
                                            <p:strVal val="#ppt_x"/>
                                          </p:val>
                                        </p:tav>
                                      </p:tavLst>
                                    </p:anim>
                                    <p:anim calcmode="lin" valueType="num">
                                      <p:cBhvr additive="base">
                                        <p:cTn id="307" dur="500" fill="hold"/>
                                        <p:tgtEl>
                                          <p:spTgt spid="87"/>
                                        </p:tgtEl>
                                        <p:attrNameLst>
                                          <p:attrName>ppt_y</p:attrName>
                                        </p:attrNameLst>
                                      </p:cBhvr>
                                      <p:tavLst>
                                        <p:tav tm="0">
                                          <p:val>
                                            <p:strVal val="1+#ppt_h/2"/>
                                          </p:val>
                                        </p:tav>
                                        <p:tav tm="100000">
                                          <p:val>
                                            <p:strVal val="#ppt_y"/>
                                          </p:val>
                                        </p:tav>
                                      </p:tavLst>
                                    </p:anim>
                                  </p:childTnLst>
                                </p:cTn>
                              </p:par>
                              <p:par>
                                <p:cTn id="308" presetID="2" presetClass="entr" presetSubtype="4" fill="hold" nodeType="withEffect">
                                  <p:stCondLst>
                                    <p:cond delay="0"/>
                                  </p:stCondLst>
                                  <p:childTnLst>
                                    <p:set>
                                      <p:cBhvr>
                                        <p:cTn id="309" dur="1" fill="hold">
                                          <p:stCondLst>
                                            <p:cond delay="0"/>
                                          </p:stCondLst>
                                        </p:cTn>
                                        <p:tgtEl>
                                          <p:spTgt spid="88"/>
                                        </p:tgtEl>
                                        <p:attrNameLst>
                                          <p:attrName>style.visibility</p:attrName>
                                        </p:attrNameLst>
                                      </p:cBhvr>
                                      <p:to>
                                        <p:strVal val="visible"/>
                                      </p:to>
                                    </p:set>
                                    <p:anim calcmode="lin" valueType="num">
                                      <p:cBhvr additive="base">
                                        <p:cTn id="310" dur="500" fill="hold"/>
                                        <p:tgtEl>
                                          <p:spTgt spid="88"/>
                                        </p:tgtEl>
                                        <p:attrNameLst>
                                          <p:attrName>ppt_x</p:attrName>
                                        </p:attrNameLst>
                                      </p:cBhvr>
                                      <p:tavLst>
                                        <p:tav tm="0">
                                          <p:val>
                                            <p:strVal val="#ppt_x"/>
                                          </p:val>
                                        </p:tav>
                                        <p:tav tm="100000">
                                          <p:val>
                                            <p:strVal val="#ppt_x"/>
                                          </p:val>
                                        </p:tav>
                                      </p:tavLst>
                                    </p:anim>
                                    <p:anim calcmode="lin" valueType="num">
                                      <p:cBhvr additive="base">
                                        <p:cTn id="311" dur="500" fill="hold"/>
                                        <p:tgtEl>
                                          <p:spTgt spid="88"/>
                                        </p:tgtEl>
                                        <p:attrNameLst>
                                          <p:attrName>ppt_y</p:attrName>
                                        </p:attrNameLst>
                                      </p:cBhvr>
                                      <p:tavLst>
                                        <p:tav tm="0">
                                          <p:val>
                                            <p:strVal val="1+#ppt_h/2"/>
                                          </p:val>
                                        </p:tav>
                                        <p:tav tm="100000">
                                          <p:val>
                                            <p:strVal val="#ppt_y"/>
                                          </p:val>
                                        </p:tav>
                                      </p:tavLst>
                                    </p:anim>
                                  </p:childTnLst>
                                </p:cTn>
                              </p:par>
                              <p:par>
                                <p:cTn id="312" presetID="2" presetClass="entr" presetSubtype="4" fill="hold" nodeType="withEffect">
                                  <p:stCondLst>
                                    <p:cond delay="0"/>
                                  </p:stCondLst>
                                  <p:childTnLst>
                                    <p:set>
                                      <p:cBhvr>
                                        <p:cTn id="313" dur="1" fill="hold">
                                          <p:stCondLst>
                                            <p:cond delay="0"/>
                                          </p:stCondLst>
                                        </p:cTn>
                                        <p:tgtEl>
                                          <p:spTgt spid="89"/>
                                        </p:tgtEl>
                                        <p:attrNameLst>
                                          <p:attrName>style.visibility</p:attrName>
                                        </p:attrNameLst>
                                      </p:cBhvr>
                                      <p:to>
                                        <p:strVal val="visible"/>
                                      </p:to>
                                    </p:set>
                                    <p:anim calcmode="lin" valueType="num">
                                      <p:cBhvr additive="base">
                                        <p:cTn id="314" dur="500" fill="hold"/>
                                        <p:tgtEl>
                                          <p:spTgt spid="89"/>
                                        </p:tgtEl>
                                        <p:attrNameLst>
                                          <p:attrName>ppt_x</p:attrName>
                                        </p:attrNameLst>
                                      </p:cBhvr>
                                      <p:tavLst>
                                        <p:tav tm="0">
                                          <p:val>
                                            <p:strVal val="#ppt_x"/>
                                          </p:val>
                                        </p:tav>
                                        <p:tav tm="100000">
                                          <p:val>
                                            <p:strVal val="#ppt_x"/>
                                          </p:val>
                                        </p:tav>
                                      </p:tavLst>
                                    </p:anim>
                                    <p:anim calcmode="lin" valueType="num">
                                      <p:cBhvr additive="base">
                                        <p:cTn id="315" dur="500" fill="hold"/>
                                        <p:tgtEl>
                                          <p:spTgt spid="89"/>
                                        </p:tgtEl>
                                        <p:attrNameLst>
                                          <p:attrName>ppt_y</p:attrName>
                                        </p:attrNameLst>
                                      </p:cBhvr>
                                      <p:tavLst>
                                        <p:tav tm="0">
                                          <p:val>
                                            <p:strVal val="1+#ppt_h/2"/>
                                          </p:val>
                                        </p:tav>
                                        <p:tav tm="100000">
                                          <p:val>
                                            <p:strVal val="#ppt_y"/>
                                          </p:val>
                                        </p:tav>
                                      </p:tavLst>
                                    </p:anim>
                                  </p:childTnLst>
                                </p:cTn>
                              </p:par>
                              <p:par>
                                <p:cTn id="316" presetID="2" presetClass="entr" presetSubtype="4" fill="hold" nodeType="withEffect">
                                  <p:stCondLst>
                                    <p:cond delay="0"/>
                                  </p:stCondLst>
                                  <p:childTnLst>
                                    <p:set>
                                      <p:cBhvr>
                                        <p:cTn id="317" dur="1" fill="hold">
                                          <p:stCondLst>
                                            <p:cond delay="0"/>
                                          </p:stCondLst>
                                        </p:cTn>
                                        <p:tgtEl>
                                          <p:spTgt spid="90"/>
                                        </p:tgtEl>
                                        <p:attrNameLst>
                                          <p:attrName>style.visibility</p:attrName>
                                        </p:attrNameLst>
                                      </p:cBhvr>
                                      <p:to>
                                        <p:strVal val="visible"/>
                                      </p:to>
                                    </p:set>
                                    <p:anim calcmode="lin" valueType="num">
                                      <p:cBhvr additive="base">
                                        <p:cTn id="318" dur="500" fill="hold"/>
                                        <p:tgtEl>
                                          <p:spTgt spid="90"/>
                                        </p:tgtEl>
                                        <p:attrNameLst>
                                          <p:attrName>ppt_x</p:attrName>
                                        </p:attrNameLst>
                                      </p:cBhvr>
                                      <p:tavLst>
                                        <p:tav tm="0">
                                          <p:val>
                                            <p:strVal val="#ppt_x"/>
                                          </p:val>
                                        </p:tav>
                                        <p:tav tm="100000">
                                          <p:val>
                                            <p:strVal val="#ppt_x"/>
                                          </p:val>
                                        </p:tav>
                                      </p:tavLst>
                                    </p:anim>
                                    <p:anim calcmode="lin" valueType="num">
                                      <p:cBhvr additive="base">
                                        <p:cTn id="319" dur="500" fill="hold"/>
                                        <p:tgtEl>
                                          <p:spTgt spid="90"/>
                                        </p:tgtEl>
                                        <p:attrNameLst>
                                          <p:attrName>ppt_y</p:attrName>
                                        </p:attrNameLst>
                                      </p:cBhvr>
                                      <p:tavLst>
                                        <p:tav tm="0">
                                          <p:val>
                                            <p:strVal val="1+#ppt_h/2"/>
                                          </p:val>
                                        </p:tav>
                                        <p:tav tm="100000">
                                          <p:val>
                                            <p:strVal val="#ppt_y"/>
                                          </p:val>
                                        </p:tav>
                                      </p:tavLst>
                                    </p:anim>
                                  </p:childTnLst>
                                </p:cTn>
                              </p:par>
                              <p:par>
                                <p:cTn id="320" presetID="2" presetClass="entr" presetSubtype="4" fill="hold" nodeType="withEffect">
                                  <p:stCondLst>
                                    <p:cond delay="0"/>
                                  </p:stCondLst>
                                  <p:childTnLst>
                                    <p:set>
                                      <p:cBhvr>
                                        <p:cTn id="321" dur="1" fill="hold">
                                          <p:stCondLst>
                                            <p:cond delay="0"/>
                                          </p:stCondLst>
                                        </p:cTn>
                                        <p:tgtEl>
                                          <p:spTgt spid="91"/>
                                        </p:tgtEl>
                                        <p:attrNameLst>
                                          <p:attrName>style.visibility</p:attrName>
                                        </p:attrNameLst>
                                      </p:cBhvr>
                                      <p:to>
                                        <p:strVal val="visible"/>
                                      </p:to>
                                    </p:set>
                                    <p:anim calcmode="lin" valueType="num">
                                      <p:cBhvr additive="base">
                                        <p:cTn id="322" dur="500" fill="hold"/>
                                        <p:tgtEl>
                                          <p:spTgt spid="91"/>
                                        </p:tgtEl>
                                        <p:attrNameLst>
                                          <p:attrName>ppt_x</p:attrName>
                                        </p:attrNameLst>
                                      </p:cBhvr>
                                      <p:tavLst>
                                        <p:tav tm="0">
                                          <p:val>
                                            <p:strVal val="#ppt_x"/>
                                          </p:val>
                                        </p:tav>
                                        <p:tav tm="100000">
                                          <p:val>
                                            <p:strVal val="#ppt_x"/>
                                          </p:val>
                                        </p:tav>
                                      </p:tavLst>
                                    </p:anim>
                                    <p:anim calcmode="lin" valueType="num">
                                      <p:cBhvr additive="base">
                                        <p:cTn id="323" dur="500" fill="hold"/>
                                        <p:tgtEl>
                                          <p:spTgt spid="91"/>
                                        </p:tgtEl>
                                        <p:attrNameLst>
                                          <p:attrName>ppt_y</p:attrName>
                                        </p:attrNameLst>
                                      </p:cBhvr>
                                      <p:tavLst>
                                        <p:tav tm="0">
                                          <p:val>
                                            <p:strVal val="1+#ppt_h/2"/>
                                          </p:val>
                                        </p:tav>
                                        <p:tav tm="100000">
                                          <p:val>
                                            <p:strVal val="#ppt_y"/>
                                          </p:val>
                                        </p:tav>
                                      </p:tavLst>
                                    </p:anim>
                                  </p:childTnLst>
                                </p:cTn>
                              </p:par>
                              <p:par>
                                <p:cTn id="324" presetID="2" presetClass="entr" presetSubtype="4" fill="hold" nodeType="withEffect">
                                  <p:stCondLst>
                                    <p:cond delay="0"/>
                                  </p:stCondLst>
                                  <p:childTnLst>
                                    <p:set>
                                      <p:cBhvr>
                                        <p:cTn id="325" dur="1" fill="hold">
                                          <p:stCondLst>
                                            <p:cond delay="0"/>
                                          </p:stCondLst>
                                        </p:cTn>
                                        <p:tgtEl>
                                          <p:spTgt spid="92"/>
                                        </p:tgtEl>
                                        <p:attrNameLst>
                                          <p:attrName>style.visibility</p:attrName>
                                        </p:attrNameLst>
                                      </p:cBhvr>
                                      <p:to>
                                        <p:strVal val="visible"/>
                                      </p:to>
                                    </p:set>
                                    <p:anim calcmode="lin" valueType="num">
                                      <p:cBhvr additive="base">
                                        <p:cTn id="326" dur="500" fill="hold"/>
                                        <p:tgtEl>
                                          <p:spTgt spid="92"/>
                                        </p:tgtEl>
                                        <p:attrNameLst>
                                          <p:attrName>ppt_x</p:attrName>
                                        </p:attrNameLst>
                                      </p:cBhvr>
                                      <p:tavLst>
                                        <p:tav tm="0">
                                          <p:val>
                                            <p:strVal val="#ppt_x"/>
                                          </p:val>
                                        </p:tav>
                                        <p:tav tm="100000">
                                          <p:val>
                                            <p:strVal val="#ppt_x"/>
                                          </p:val>
                                        </p:tav>
                                      </p:tavLst>
                                    </p:anim>
                                    <p:anim calcmode="lin" valueType="num">
                                      <p:cBhvr additive="base">
                                        <p:cTn id="327" dur="500" fill="hold"/>
                                        <p:tgtEl>
                                          <p:spTgt spid="92"/>
                                        </p:tgtEl>
                                        <p:attrNameLst>
                                          <p:attrName>ppt_y</p:attrName>
                                        </p:attrNameLst>
                                      </p:cBhvr>
                                      <p:tavLst>
                                        <p:tav tm="0">
                                          <p:val>
                                            <p:strVal val="1+#ppt_h/2"/>
                                          </p:val>
                                        </p:tav>
                                        <p:tav tm="100000">
                                          <p:val>
                                            <p:strVal val="#ppt_y"/>
                                          </p:val>
                                        </p:tav>
                                      </p:tavLst>
                                    </p:anim>
                                  </p:childTnLst>
                                </p:cTn>
                              </p:par>
                              <p:par>
                                <p:cTn id="328" presetID="2" presetClass="entr" presetSubtype="4" fill="hold" nodeType="withEffect">
                                  <p:stCondLst>
                                    <p:cond delay="0"/>
                                  </p:stCondLst>
                                  <p:childTnLst>
                                    <p:set>
                                      <p:cBhvr>
                                        <p:cTn id="329" dur="1" fill="hold">
                                          <p:stCondLst>
                                            <p:cond delay="0"/>
                                          </p:stCondLst>
                                        </p:cTn>
                                        <p:tgtEl>
                                          <p:spTgt spid="93"/>
                                        </p:tgtEl>
                                        <p:attrNameLst>
                                          <p:attrName>style.visibility</p:attrName>
                                        </p:attrNameLst>
                                      </p:cBhvr>
                                      <p:to>
                                        <p:strVal val="visible"/>
                                      </p:to>
                                    </p:set>
                                    <p:anim calcmode="lin" valueType="num">
                                      <p:cBhvr additive="base">
                                        <p:cTn id="330" dur="500" fill="hold"/>
                                        <p:tgtEl>
                                          <p:spTgt spid="93"/>
                                        </p:tgtEl>
                                        <p:attrNameLst>
                                          <p:attrName>ppt_x</p:attrName>
                                        </p:attrNameLst>
                                      </p:cBhvr>
                                      <p:tavLst>
                                        <p:tav tm="0">
                                          <p:val>
                                            <p:strVal val="#ppt_x"/>
                                          </p:val>
                                        </p:tav>
                                        <p:tav tm="100000">
                                          <p:val>
                                            <p:strVal val="#ppt_x"/>
                                          </p:val>
                                        </p:tav>
                                      </p:tavLst>
                                    </p:anim>
                                    <p:anim calcmode="lin" valueType="num">
                                      <p:cBhvr additive="base">
                                        <p:cTn id="331" dur="500" fill="hold"/>
                                        <p:tgtEl>
                                          <p:spTgt spid="93"/>
                                        </p:tgtEl>
                                        <p:attrNameLst>
                                          <p:attrName>ppt_y</p:attrName>
                                        </p:attrNameLst>
                                      </p:cBhvr>
                                      <p:tavLst>
                                        <p:tav tm="0">
                                          <p:val>
                                            <p:strVal val="1+#ppt_h/2"/>
                                          </p:val>
                                        </p:tav>
                                        <p:tav tm="100000">
                                          <p:val>
                                            <p:strVal val="#ppt_y"/>
                                          </p:val>
                                        </p:tav>
                                      </p:tavLst>
                                    </p:anim>
                                  </p:childTnLst>
                                </p:cTn>
                              </p:par>
                              <p:par>
                                <p:cTn id="332" presetID="2" presetClass="entr" presetSubtype="4" fill="hold" nodeType="withEffect">
                                  <p:stCondLst>
                                    <p:cond delay="0"/>
                                  </p:stCondLst>
                                  <p:childTnLst>
                                    <p:set>
                                      <p:cBhvr>
                                        <p:cTn id="333" dur="1" fill="hold">
                                          <p:stCondLst>
                                            <p:cond delay="0"/>
                                          </p:stCondLst>
                                        </p:cTn>
                                        <p:tgtEl>
                                          <p:spTgt spid="94"/>
                                        </p:tgtEl>
                                        <p:attrNameLst>
                                          <p:attrName>style.visibility</p:attrName>
                                        </p:attrNameLst>
                                      </p:cBhvr>
                                      <p:to>
                                        <p:strVal val="visible"/>
                                      </p:to>
                                    </p:set>
                                    <p:anim calcmode="lin" valueType="num">
                                      <p:cBhvr additive="base">
                                        <p:cTn id="334" dur="500" fill="hold"/>
                                        <p:tgtEl>
                                          <p:spTgt spid="94"/>
                                        </p:tgtEl>
                                        <p:attrNameLst>
                                          <p:attrName>ppt_x</p:attrName>
                                        </p:attrNameLst>
                                      </p:cBhvr>
                                      <p:tavLst>
                                        <p:tav tm="0">
                                          <p:val>
                                            <p:strVal val="#ppt_x"/>
                                          </p:val>
                                        </p:tav>
                                        <p:tav tm="100000">
                                          <p:val>
                                            <p:strVal val="#ppt_x"/>
                                          </p:val>
                                        </p:tav>
                                      </p:tavLst>
                                    </p:anim>
                                    <p:anim calcmode="lin" valueType="num">
                                      <p:cBhvr additive="base">
                                        <p:cTn id="335" dur="500" fill="hold"/>
                                        <p:tgtEl>
                                          <p:spTgt spid="94"/>
                                        </p:tgtEl>
                                        <p:attrNameLst>
                                          <p:attrName>ppt_y</p:attrName>
                                        </p:attrNameLst>
                                      </p:cBhvr>
                                      <p:tavLst>
                                        <p:tav tm="0">
                                          <p:val>
                                            <p:strVal val="1+#ppt_h/2"/>
                                          </p:val>
                                        </p:tav>
                                        <p:tav tm="100000">
                                          <p:val>
                                            <p:strVal val="#ppt_y"/>
                                          </p:val>
                                        </p:tav>
                                      </p:tavLst>
                                    </p:anim>
                                  </p:childTnLst>
                                </p:cTn>
                              </p:par>
                              <p:par>
                                <p:cTn id="336" presetID="2" presetClass="entr" presetSubtype="4" fill="hold" nodeType="withEffect">
                                  <p:stCondLst>
                                    <p:cond delay="0"/>
                                  </p:stCondLst>
                                  <p:childTnLst>
                                    <p:set>
                                      <p:cBhvr>
                                        <p:cTn id="337" dur="1" fill="hold">
                                          <p:stCondLst>
                                            <p:cond delay="0"/>
                                          </p:stCondLst>
                                        </p:cTn>
                                        <p:tgtEl>
                                          <p:spTgt spid="95"/>
                                        </p:tgtEl>
                                        <p:attrNameLst>
                                          <p:attrName>style.visibility</p:attrName>
                                        </p:attrNameLst>
                                      </p:cBhvr>
                                      <p:to>
                                        <p:strVal val="visible"/>
                                      </p:to>
                                    </p:set>
                                    <p:anim calcmode="lin" valueType="num">
                                      <p:cBhvr additive="base">
                                        <p:cTn id="338" dur="500" fill="hold"/>
                                        <p:tgtEl>
                                          <p:spTgt spid="95"/>
                                        </p:tgtEl>
                                        <p:attrNameLst>
                                          <p:attrName>ppt_x</p:attrName>
                                        </p:attrNameLst>
                                      </p:cBhvr>
                                      <p:tavLst>
                                        <p:tav tm="0">
                                          <p:val>
                                            <p:strVal val="#ppt_x"/>
                                          </p:val>
                                        </p:tav>
                                        <p:tav tm="100000">
                                          <p:val>
                                            <p:strVal val="#ppt_x"/>
                                          </p:val>
                                        </p:tav>
                                      </p:tavLst>
                                    </p:anim>
                                    <p:anim calcmode="lin" valueType="num">
                                      <p:cBhvr additive="base">
                                        <p:cTn id="339" dur="500" fill="hold"/>
                                        <p:tgtEl>
                                          <p:spTgt spid="95"/>
                                        </p:tgtEl>
                                        <p:attrNameLst>
                                          <p:attrName>ppt_y</p:attrName>
                                        </p:attrNameLst>
                                      </p:cBhvr>
                                      <p:tavLst>
                                        <p:tav tm="0">
                                          <p:val>
                                            <p:strVal val="1+#ppt_h/2"/>
                                          </p:val>
                                        </p:tav>
                                        <p:tav tm="100000">
                                          <p:val>
                                            <p:strVal val="#ppt_y"/>
                                          </p:val>
                                        </p:tav>
                                      </p:tavLst>
                                    </p:anim>
                                  </p:childTnLst>
                                </p:cTn>
                              </p:par>
                              <p:par>
                                <p:cTn id="340" presetID="2" presetClass="entr" presetSubtype="4" fill="hold" nodeType="withEffect">
                                  <p:stCondLst>
                                    <p:cond delay="0"/>
                                  </p:stCondLst>
                                  <p:childTnLst>
                                    <p:set>
                                      <p:cBhvr>
                                        <p:cTn id="341" dur="1" fill="hold">
                                          <p:stCondLst>
                                            <p:cond delay="0"/>
                                          </p:stCondLst>
                                        </p:cTn>
                                        <p:tgtEl>
                                          <p:spTgt spid="96"/>
                                        </p:tgtEl>
                                        <p:attrNameLst>
                                          <p:attrName>style.visibility</p:attrName>
                                        </p:attrNameLst>
                                      </p:cBhvr>
                                      <p:to>
                                        <p:strVal val="visible"/>
                                      </p:to>
                                    </p:set>
                                    <p:anim calcmode="lin" valueType="num">
                                      <p:cBhvr additive="base">
                                        <p:cTn id="342" dur="500" fill="hold"/>
                                        <p:tgtEl>
                                          <p:spTgt spid="96"/>
                                        </p:tgtEl>
                                        <p:attrNameLst>
                                          <p:attrName>ppt_x</p:attrName>
                                        </p:attrNameLst>
                                      </p:cBhvr>
                                      <p:tavLst>
                                        <p:tav tm="0">
                                          <p:val>
                                            <p:strVal val="#ppt_x"/>
                                          </p:val>
                                        </p:tav>
                                        <p:tav tm="100000">
                                          <p:val>
                                            <p:strVal val="#ppt_x"/>
                                          </p:val>
                                        </p:tav>
                                      </p:tavLst>
                                    </p:anim>
                                    <p:anim calcmode="lin" valueType="num">
                                      <p:cBhvr additive="base">
                                        <p:cTn id="343" dur="500" fill="hold"/>
                                        <p:tgtEl>
                                          <p:spTgt spid="96"/>
                                        </p:tgtEl>
                                        <p:attrNameLst>
                                          <p:attrName>ppt_y</p:attrName>
                                        </p:attrNameLst>
                                      </p:cBhvr>
                                      <p:tavLst>
                                        <p:tav tm="0">
                                          <p:val>
                                            <p:strVal val="1+#ppt_h/2"/>
                                          </p:val>
                                        </p:tav>
                                        <p:tav tm="100000">
                                          <p:val>
                                            <p:strVal val="#ppt_y"/>
                                          </p:val>
                                        </p:tav>
                                      </p:tavLst>
                                    </p:anim>
                                  </p:childTnLst>
                                </p:cTn>
                              </p:par>
                              <p:par>
                                <p:cTn id="344" presetID="2" presetClass="entr" presetSubtype="4" fill="hold" nodeType="withEffect">
                                  <p:stCondLst>
                                    <p:cond delay="0"/>
                                  </p:stCondLst>
                                  <p:childTnLst>
                                    <p:set>
                                      <p:cBhvr>
                                        <p:cTn id="345" dur="1" fill="hold">
                                          <p:stCondLst>
                                            <p:cond delay="0"/>
                                          </p:stCondLst>
                                        </p:cTn>
                                        <p:tgtEl>
                                          <p:spTgt spid="97"/>
                                        </p:tgtEl>
                                        <p:attrNameLst>
                                          <p:attrName>style.visibility</p:attrName>
                                        </p:attrNameLst>
                                      </p:cBhvr>
                                      <p:to>
                                        <p:strVal val="visible"/>
                                      </p:to>
                                    </p:set>
                                    <p:anim calcmode="lin" valueType="num">
                                      <p:cBhvr additive="base">
                                        <p:cTn id="346" dur="500" fill="hold"/>
                                        <p:tgtEl>
                                          <p:spTgt spid="97"/>
                                        </p:tgtEl>
                                        <p:attrNameLst>
                                          <p:attrName>ppt_x</p:attrName>
                                        </p:attrNameLst>
                                      </p:cBhvr>
                                      <p:tavLst>
                                        <p:tav tm="0">
                                          <p:val>
                                            <p:strVal val="#ppt_x"/>
                                          </p:val>
                                        </p:tav>
                                        <p:tav tm="100000">
                                          <p:val>
                                            <p:strVal val="#ppt_x"/>
                                          </p:val>
                                        </p:tav>
                                      </p:tavLst>
                                    </p:anim>
                                    <p:anim calcmode="lin" valueType="num">
                                      <p:cBhvr additive="base">
                                        <p:cTn id="347" dur="500" fill="hold"/>
                                        <p:tgtEl>
                                          <p:spTgt spid="97"/>
                                        </p:tgtEl>
                                        <p:attrNameLst>
                                          <p:attrName>ppt_y</p:attrName>
                                        </p:attrNameLst>
                                      </p:cBhvr>
                                      <p:tavLst>
                                        <p:tav tm="0">
                                          <p:val>
                                            <p:strVal val="1+#ppt_h/2"/>
                                          </p:val>
                                        </p:tav>
                                        <p:tav tm="100000">
                                          <p:val>
                                            <p:strVal val="#ppt_y"/>
                                          </p:val>
                                        </p:tav>
                                      </p:tavLst>
                                    </p:anim>
                                  </p:childTnLst>
                                </p:cTn>
                              </p:par>
                              <p:par>
                                <p:cTn id="348" presetID="2" presetClass="entr" presetSubtype="4" fill="hold" nodeType="withEffect">
                                  <p:stCondLst>
                                    <p:cond delay="0"/>
                                  </p:stCondLst>
                                  <p:childTnLst>
                                    <p:set>
                                      <p:cBhvr>
                                        <p:cTn id="349" dur="1" fill="hold">
                                          <p:stCondLst>
                                            <p:cond delay="0"/>
                                          </p:stCondLst>
                                        </p:cTn>
                                        <p:tgtEl>
                                          <p:spTgt spid="98"/>
                                        </p:tgtEl>
                                        <p:attrNameLst>
                                          <p:attrName>style.visibility</p:attrName>
                                        </p:attrNameLst>
                                      </p:cBhvr>
                                      <p:to>
                                        <p:strVal val="visible"/>
                                      </p:to>
                                    </p:set>
                                    <p:anim calcmode="lin" valueType="num">
                                      <p:cBhvr additive="base">
                                        <p:cTn id="350" dur="500" fill="hold"/>
                                        <p:tgtEl>
                                          <p:spTgt spid="98"/>
                                        </p:tgtEl>
                                        <p:attrNameLst>
                                          <p:attrName>ppt_x</p:attrName>
                                        </p:attrNameLst>
                                      </p:cBhvr>
                                      <p:tavLst>
                                        <p:tav tm="0">
                                          <p:val>
                                            <p:strVal val="#ppt_x"/>
                                          </p:val>
                                        </p:tav>
                                        <p:tav tm="100000">
                                          <p:val>
                                            <p:strVal val="#ppt_x"/>
                                          </p:val>
                                        </p:tav>
                                      </p:tavLst>
                                    </p:anim>
                                    <p:anim calcmode="lin" valueType="num">
                                      <p:cBhvr additive="base">
                                        <p:cTn id="351" dur="500" fill="hold"/>
                                        <p:tgtEl>
                                          <p:spTgt spid="98"/>
                                        </p:tgtEl>
                                        <p:attrNameLst>
                                          <p:attrName>ppt_y</p:attrName>
                                        </p:attrNameLst>
                                      </p:cBhvr>
                                      <p:tavLst>
                                        <p:tav tm="0">
                                          <p:val>
                                            <p:strVal val="1+#ppt_h/2"/>
                                          </p:val>
                                        </p:tav>
                                        <p:tav tm="100000">
                                          <p:val>
                                            <p:strVal val="#ppt_y"/>
                                          </p:val>
                                        </p:tav>
                                      </p:tavLst>
                                    </p:anim>
                                  </p:childTnLst>
                                </p:cTn>
                              </p:par>
                              <p:par>
                                <p:cTn id="352" presetID="2" presetClass="entr" presetSubtype="4" fill="hold" nodeType="withEffect">
                                  <p:stCondLst>
                                    <p:cond delay="0"/>
                                  </p:stCondLst>
                                  <p:childTnLst>
                                    <p:set>
                                      <p:cBhvr>
                                        <p:cTn id="353" dur="1" fill="hold">
                                          <p:stCondLst>
                                            <p:cond delay="0"/>
                                          </p:stCondLst>
                                        </p:cTn>
                                        <p:tgtEl>
                                          <p:spTgt spid="99"/>
                                        </p:tgtEl>
                                        <p:attrNameLst>
                                          <p:attrName>style.visibility</p:attrName>
                                        </p:attrNameLst>
                                      </p:cBhvr>
                                      <p:to>
                                        <p:strVal val="visible"/>
                                      </p:to>
                                    </p:set>
                                    <p:anim calcmode="lin" valueType="num">
                                      <p:cBhvr additive="base">
                                        <p:cTn id="354" dur="500" fill="hold"/>
                                        <p:tgtEl>
                                          <p:spTgt spid="99"/>
                                        </p:tgtEl>
                                        <p:attrNameLst>
                                          <p:attrName>ppt_x</p:attrName>
                                        </p:attrNameLst>
                                      </p:cBhvr>
                                      <p:tavLst>
                                        <p:tav tm="0">
                                          <p:val>
                                            <p:strVal val="#ppt_x"/>
                                          </p:val>
                                        </p:tav>
                                        <p:tav tm="100000">
                                          <p:val>
                                            <p:strVal val="#ppt_x"/>
                                          </p:val>
                                        </p:tav>
                                      </p:tavLst>
                                    </p:anim>
                                    <p:anim calcmode="lin" valueType="num">
                                      <p:cBhvr additive="base">
                                        <p:cTn id="355" dur="500" fill="hold"/>
                                        <p:tgtEl>
                                          <p:spTgt spid="99"/>
                                        </p:tgtEl>
                                        <p:attrNameLst>
                                          <p:attrName>ppt_y</p:attrName>
                                        </p:attrNameLst>
                                      </p:cBhvr>
                                      <p:tavLst>
                                        <p:tav tm="0">
                                          <p:val>
                                            <p:strVal val="1+#ppt_h/2"/>
                                          </p:val>
                                        </p:tav>
                                        <p:tav tm="100000">
                                          <p:val>
                                            <p:strVal val="#ppt_y"/>
                                          </p:val>
                                        </p:tav>
                                      </p:tavLst>
                                    </p:anim>
                                  </p:childTnLst>
                                </p:cTn>
                              </p:par>
                              <p:par>
                                <p:cTn id="356" presetID="2" presetClass="entr" presetSubtype="4" fill="hold" nodeType="withEffect">
                                  <p:stCondLst>
                                    <p:cond delay="0"/>
                                  </p:stCondLst>
                                  <p:childTnLst>
                                    <p:set>
                                      <p:cBhvr>
                                        <p:cTn id="357" dur="1" fill="hold">
                                          <p:stCondLst>
                                            <p:cond delay="0"/>
                                          </p:stCondLst>
                                        </p:cTn>
                                        <p:tgtEl>
                                          <p:spTgt spid="100"/>
                                        </p:tgtEl>
                                        <p:attrNameLst>
                                          <p:attrName>style.visibility</p:attrName>
                                        </p:attrNameLst>
                                      </p:cBhvr>
                                      <p:to>
                                        <p:strVal val="visible"/>
                                      </p:to>
                                    </p:set>
                                    <p:anim calcmode="lin" valueType="num">
                                      <p:cBhvr additive="base">
                                        <p:cTn id="358" dur="500" fill="hold"/>
                                        <p:tgtEl>
                                          <p:spTgt spid="100"/>
                                        </p:tgtEl>
                                        <p:attrNameLst>
                                          <p:attrName>ppt_x</p:attrName>
                                        </p:attrNameLst>
                                      </p:cBhvr>
                                      <p:tavLst>
                                        <p:tav tm="0">
                                          <p:val>
                                            <p:strVal val="#ppt_x"/>
                                          </p:val>
                                        </p:tav>
                                        <p:tav tm="100000">
                                          <p:val>
                                            <p:strVal val="#ppt_x"/>
                                          </p:val>
                                        </p:tav>
                                      </p:tavLst>
                                    </p:anim>
                                    <p:anim calcmode="lin" valueType="num">
                                      <p:cBhvr additive="base">
                                        <p:cTn id="359" dur="500" fill="hold"/>
                                        <p:tgtEl>
                                          <p:spTgt spid="100"/>
                                        </p:tgtEl>
                                        <p:attrNameLst>
                                          <p:attrName>ppt_y</p:attrName>
                                        </p:attrNameLst>
                                      </p:cBhvr>
                                      <p:tavLst>
                                        <p:tav tm="0">
                                          <p:val>
                                            <p:strVal val="1+#ppt_h/2"/>
                                          </p:val>
                                        </p:tav>
                                        <p:tav tm="100000">
                                          <p:val>
                                            <p:strVal val="#ppt_y"/>
                                          </p:val>
                                        </p:tav>
                                      </p:tavLst>
                                    </p:anim>
                                  </p:childTnLst>
                                </p:cTn>
                              </p:par>
                              <p:par>
                                <p:cTn id="360" presetID="2" presetClass="entr" presetSubtype="4" fill="hold" nodeType="withEffect">
                                  <p:stCondLst>
                                    <p:cond delay="0"/>
                                  </p:stCondLst>
                                  <p:childTnLst>
                                    <p:set>
                                      <p:cBhvr>
                                        <p:cTn id="361" dur="1" fill="hold">
                                          <p:stCondLst>
                                            <p:cond delay="0"/>
                                          </p:stCondLst>
                                        </p:cTn>
                                        <p:tgtEl>
                                          <p:spTgt spid="101"/>
                                        </p:tgtEl>
                                        <p:attrNameLst>
                                          <p:attrName>style.visibility</p:attrName>
                                        </p:attrNameLst>
                                      </p:cBhvr>
                                      <p:to>
                                        <p:strVal val="visible"/>
                                      </p:to>
                                    </p:set>
                                    <p:anim calcmode="lin" valueType="num">
                                      <p:cBhvr additive="base">
                                        <p:cTn id="362" dur="500" fill="hold"/>
                                        <p:tgtEl>
                                          <p:spTgt spid="101"/>
                                        </p:tgtEl>
                                        <p:attrNameLst>
                                          <p:attrName>ppt_x</p:attrName>
                                        </p:attrNameLst>
                                      </p:cBhvr>
                                      <p:tavLst>
                                        <p:tav tm="0">
                                          <p:val>
                                            <p:strVal val="#ppt_x"/>
                                          </p:val>
                                        </p:tav>
                                        <p:tav tm="100000">
                                          <p:val>
                                            <p:strVal val="#ppt_x"/>
                                          </p:val>
                                        </p:tav>
                                      </p:tavLst>
                                    </p:anim>
                                    <p:anim calcmode="lin" valueType="num">
                                      <p:cBhvr additive="base">
                                        <p:cTn id="363" dur="500" fill="hold"/>
                                        <p:tgtEl>
                                          <p:spTgt spid="101"/>
                                        </p:tgtEl>
                                        <p:attrNameLst>
                                          <p:attrName>ppt_y</p:attrName>
                                        </p:attrNameLst>
                                      </p:cBhvr>
                                      <p:tavLst>
                                        <p:tav tm="0">
                                          <p:val>
                                            <p:strVal val="1+#ppt_h/2"/>
                                          </p:val>
                                        </p:tav>
                                        <p:tav tm="100000">
                                          <p:val>
                                            <p:strVal val="#ppt_y"/>
                                          </p:val>
                                        </p:tav>
                                      </p:tavLst>
                                    </p:anim>
                                  </p:childTnLst>
                                </p:cTn>
                              </p:par>
                              <p:par>
                                <p:cTn id="364" presetID="2" presetClass="entr" presetSubtype="4" fill="hold" nodeType="withEffect">
                                  <p:stCondLst>
                                    <p:cond delay="0"/>
                                  </p:stCondLst>
                                  <p:childTnLst>
                                    <p:set>
                                      <p:cBhvr>
                                        <p:cTn id="365" dur="1" fill="hold">
                                          <p:stCondLst>
                                            <p:cond delay="0"/>
                                          </p:stCondLst>
                                        </p:cTn>
                                        <p:tgtEl>
                                          <p:spTgt spid="102"/>
                                        </p:tgtEl>
                                        <p:attrNameLst>
                                          <p:attrName>style.visibility</p:attrName>
                                        </p:attrNameLst>
                                      </p:cBhvr>
                                      <p:to>
                                        <p:strVal val="visible"/>
                                      </p:to>
                                    </p:set>
                                    <p:anim calcmode="lin" valueType="num">
                                      <p:cBhvr additive="base">
                                        <p:cTn id="366" dur="500" fill="hold"/>
                                        <p:tgtEl>
                                          <p:spTgt spid="102"/>
                                        </p:tgtEl>
                                        <p:attrNameLst>
                                          <p:attrName>ppt_x</p:attrName>
                                        </p:attrNameLst>
                                      </p:cBhvr>
                                      <p:tavLst>
                                        <p:tav tm="0">
                                          <p:val>
                                            <p:strVal val="#ppt_x"/>
                                          </p:val>
                                        </p:tav>
                                        <p:tav tm="100000">
                                          <p:val>
                                            <p:strVal val="#ppt_x"/>
                                          </p:val>
                                        </p:tav>
                                      </p:tavLst>
                                    </p:anim>
                                    <p:anim calcmode="lin" valueType="num">
                                      <p:cBhvr additive="base">
                                        <p:cTn id="367" dur="500" fill="hold"/>
                                        <p:tgtEl>
                                          <p:spTgt spid="102"/>
                                        </p:tgtEl>
                                        <p:attrNameLst>
                                          <p:attrName>ppt_y</p:attrName>
                                        </p:attrNameLst>
                                      </p:cBhvr>
                                      <p:tavLst>
                                        <p:tav tm="0">
                                          <p:val>
                                            <p:strVal val="1+#ppt_h/2"/>
                                          </p:val>
                                        </p:tav>
                                        <p:tav tm="100000">
                                          <p:val>
                                            <p:strVal val="#ppt_y"/>
                                          </p:val>
                                        </p:tav>
                                      </p:tavLst>
                                    </p:anim>
                                  </p:childTnLst>
                                </p:cTn>
                              </p:par>
                              <p:par>
                                <p:cTn id="368" presetID="2" presetClass="entr" presetSubtype="4" fill="hold" nodeType="withEffect">
                                  <p:stCondLst>
                                    <p:cond delay="0"/>
                                  </p:stCondLst>
                                  <p:childTnLst>
                                    <p:set>
                                      <p:cBhvr>
                                        <p:cTn id="369" dur="1" fill="hold">
                                          <p:stCondLst>
                                            <p:cond delay="0"/>
                                          </p:stCondLst>
                                        </p:cTn>
                                        <p:tgtEl>
                                          <p:spTgt spid="103"/>
                                        </p:tgtEl>
                                        <p:attrNameLst>
                                          <p:attrName>style.visibility</p:attrName>
                                        </p:attrNameLst>
                                      </p:cBhvr>
                                      <p:to>
                                        <p:strVal val="visible"/>
                                      </p:to>
                                    </p:set>
                                    <p:anim calcmode="lin" valueType="num">
                                      <p:cBhvr additive="base">
                                        <p:cTn id="370" dur="500" fill="hold"/>
                                        <p:tgtEl>
                                          <p:spTgt spid="103"/>
                                        </p:tgtEl>
                                        <p:attrNameLst>
                                          <p:attrName>ppt_x</p:attrName>
                                        </p:attrNameLst>
                                      </p:cBhvr>
                                      <p:tavLst>
                                        <p:tav tm="0">
                                          <p:val>
                                            <p:strVal val="#ppt_x"/>
                                          </p:val>
                                        </p:tav>
                                        <p:tav tm="100000">
                                          <p:val>
                                            <p:strVal val="#ppt_x"/>
                                          </p:val>
                                        </p:tav>
                                      </p:tavLst>
                                    </p:anim>
                                    <p:anim calcmode="lin" valueType="num">
                                      <p:cBhvr additive="base">
                                        <p:cTn id="371" dur="500" fill="hold"/>
                                        <p:tgtEl>
                                          <p:spTgt spid="103"/>
                                        </p:tgtEl>
                                        <p:attrNameLst>
                                          <p:attrName>ppt_y</p:attrName>
                                        </p:attrNameLst>
                                      </p:cBhvr>
                                      <p:tavLst>
                                        <p:tav tm="0">
                                          <p:val>
                                            <p:strVal val="1+#ppt_h/2"/>
                                          </p:val>
                                        </p:tav>
                                        <p:tav tm="100000">
                                          <p:val>
                                            <p:strVal val="#ppt_y"/>
                                          </p:val>
                                        </p:tav>
                                      </p:tavLst>
                                    </p:anim>
                                  </p:childTnLst>
                                </p:cTn>
                              </p:par>
                              <p:par>
                                <p:cTn id="372" presetID="2" presetClass="entr" presetSubtype="4" fill="hold" nodeType="withEffect">
                                  <p:stCondLst>
                                    <p:cond delay="0"/>
                                  </p:stCondLst>
                                  <p:childTnLst>
                                    <p:set>
                                      <p:cBhvr>
                                        <p:cTn id="373" dur="1" fill="hold">
                                          <p:stCondLst>
                                            <p:cond delay="0"/>
                                          </p:stCondLst>
                                        </p:cTn>
                                        <p:tgtEl>
                                          <p:spTgt spid="104"/>
                                        </p:tgtEl>
                                        <p:attrNameLst>
                                          <p:attrName>style.visibility</p:attrName>
                                        </p:attrNameLst>
                                      </p:cBhvr>
                                      <p:to>
                                        <p:strVal val="visible"/>
                                      </p:to>
                                    </p:set>
                                    <p:anim calcmode="lin" valueType="num">
                                      <p:cBhvr additive="base">
                                        <p:cTn id="374" dur="500" fill="hold"/>
                                        <p:tgtEl>
                                          <p:spTgt spid="104"/>
                                        </p:tgtEl>
                                        <p:attrNameLst>
                                          <p:attrName>ppt_x</p:attrName>
                                        </p:attrNameLst>
                                      </p:cBhvr>
                                      <p:tavLst>
                                        <p:tav tm="0">
                                          <p:val>
                                            <p:strVal val="#ppt_x"/>
                                          </p:val>
                                        </p:tav>
                                        <p:tav tm="100000">
                                          <p:val>
                                            <p:strVal val="#ppt_x"/>
                                          </p:val>
                                        </p:tav>
                                      </p:tavLst>
                                    </p:anim>
                                    <p:anim calcmode="lin" valueType="num">
                                      <p:cBhvr additive="base">
                                        <p:cTn id="375" dur="500" fill="hold"/>
                                        <p:tgtEl>
                                          <p:spTgt spid="104"/>
                                        </p:tgtEl>
                                        <p:attrNameLst>
                                          <p:attrName>ppt_y</p:attrName>
                                        </p:attrNameLst>
                                      </p:cBhvr>
                                      <p:tavLst>
                                        <p:tav tm="0">
                                          <p:val>
                                            <p:strVal val="1+#ppt_h/2"/>
                                          </p:val>
                                        </p:tav>
                                        <p:tav tm="100000">
                                          <p:val>
                                            <p:strVal val="#ppt_y"/>
                                          </p:val>
                                        </p:tav>
                                      </p:tavLst>
                                    </p:anim>
                                  </p:childTnLst>
                                </p:cTn>
                              </p:par>
                              <p:par>
                                <p:cTn id="376" presetID="2" presetClass="entr" presetSubtype="4" fill="hold" nodeType="withEffect">
                                  <p:stCondLst>
                                    <p:cond delay="0"/>
                                  </p:stCondLst>
                                  <p:childTnLst>
                                    <p:set>
                                      <p:cBhvr>
                                        <p:cTn id="377" dur="1" fill="hold">
                                          <p:stCondLst>
                                            <p:cond delay="0"/>
                                          </p:stCondLst>
                                        </p:cTn>
                                        <p:tgtEl>
                                          <p:spTgt spid="105"/>
                                        </p:tgtEl>
                                        <p:attrNameLst>
                                          <p:attrName>style.visibility</p:attrName>
                                        </p:attrNameLst>
                                      </p:cBhvr>
                                      <p:to>
                                        <p:strVal val="visible"/>
                                      </p:to>
                                    </p:set>
                                    <p:anim calcmode="lin" valueType="num">
                                      <p:cBhvr additive="base">
                                        <p:cTn id="378" dur="500" fill="hold"/>
                                        <p:tgtEl>
                                          <p:spTgt spid="105"/>
                                        </p:tgtEl>
                                        <p:attrNameLst>
                                          <p:attrName>ppt_x</p:attrName>
                                        </p:attrNameLst>
                                      </p:cBhvr>
                                      <p:tavLst>
                                        <p:tav tm="0">
                                          <p:val>
                                            <p:strVal val="#ppt_x"/>
                                          </p:val>
                                        </p:tav>
                                        <p:tav tm="100000">
                                          <p:val>
                                            <p:strVal val="#ppt_x"/>
                                          </p:val>
                                        </p:tav>
                                      </p:tavLst>
                                    </p:anim>
                                    <p:anim calcmode="lin" valueType="num">
                                      <p:cBhvr additive="base">
                                        <p:cTn id="379" dur="500" fill="hold"/>
                                        <p:tgtEl>
                                          <p:spTgt spid="105"/>
                                        </p:tgtEl>
                                        <p:attrNameLst>
                                          <p:attrName>ppt_y</p:attrName>
                                        </p:attrNameLst>
                                      </p:cBhvr>
                                      <p:tavLst>
                                        <p:tav tm="0">
                                          <p:val>
                                            <p:strVal val="1+#ppt_h/2"/>
                                          </p:val>
                                        </p:tav>
                                        <p:tav tm="100000">
                                          <p:val>
                                            <p:strVal val="#ppt_y"/>
                                          </p:val>
                                        </p:tav>
                                      </p:tavLst>
                                    </p:anim>
                                  </p:childTnLst>
                                </p:cTn>
                              </p:par>
                              <p:par>
                                <p:cTn id="380" presetID="2" presetClass="entr" presetSubtype="4" fill="hold" nodeType="withEffect">
                                  <p:stCondLst>
                                    <p:cond delay="0"/>
                                  </p:stCondLst>
                                  <p:childTnLst>
                                    <p:set>
                                      <p:cBhvr>
                                        <p:cTn id="381" dur="1" fill="hold">
                                          <p:stCondLst>
                                            <p:cond delay="0"/>
                                          </p:stCondLst>
                                        </p:cTn>
                                        <p:tgtEl>
                                          <p:spTgt spid="106"/>
                                        </p:tgtEl>
                                        <p:attrNameLst>
                                          <p:attrName>style.visibility</p:attrName>
                                        </p:attrNameLst>
                                      </p:cBhvr>
                                      <p:to>
                                        <p:strVal val="visible"/>
                                      </p:to>
                                    </p:set>
                                    <p:anim calcmode="lin" valueType="num">
                                      <p:cBhvr additive="base">
                                        <p:cTn id="382" dur="500" fill="hold"/>
                                        <p:tgtEl>
                                          <p:spTgt spid="106"/>
                                        </p:tgtEl>
                                        <p:attrNameLst>
                                          <p:attrName>ppt_x</p:attrName>
                                        </p:attrNameLst>
                                      </p:cBhvr>
                                      <p:tavLst>
                                        <p:tav tm="0">
                                          <p:val>
                                            <p:strVal val="#ppt_x"/>
                                          </p:val>
                                        </p:tav>
                                        <p:tav tm="100000">
                                          <p:val>
                                            <p:strVal val="#ppt_x"/>
                                          </p:val>
                                        </p:tav>
                                      </p:tavLst>
                                    </p:anim>
                                    <p:anim calcmode="lin" valueType="num">
                                      <p:cBhvr additive="base">
                                        <p:cTn id="383" dur="500" fill="hold"/>
                                        <p:tgtEl>
                                          <p:spTgt spid="106"/>
                                        </p:tgtEl>
                                        <p:attrNameLst>
                                          <p:attrName>ppt_y</p:attrName>
                                        </p:attrNameLst>
                                      </p:cBhvr>
                                      <p:tavLst>
                                        <p:tav tm="0">
                                          <p:val>
                                            <p:strVal val="1+#ppt_h/2"/>
                                          </p:val>
                                        </p:tav>
                                        <p:tav tm="100000">
                                          <p:val>
                                            <p:strVal val="#ppt_y"/>
                                          </p:val>
                                        </p:tav>
                                      </p:tavLst>
                                    </p:anim>
                                  </p:childTnLst>
                                </p:cTn>
                              </p:par>
                              <p:par>
                                <p:cTn id="384" presetID="2" presetClass="entr" presetSubtype="4" fill="hold" nodeType="withEffect">
                                  <p:stCondLst>
                                    <p:cond delay="0"/>
                                  </p:stCondLst>
                                  <p:childTnLst>
                                    <p:set>
                                      <p:cBhvr>
                                        <p:cTn id="385" dur="1" fill="hold">
                                          <p:stCondLst>
                                            <p:cond delay="0"/>
                                          </p:stCondLst>
                                        </p:cTn>
                                        <p:tgtEl>
                                          <p:spTgt spid="107"/>
                                        </p:tgtEl>
                                        <p:attrNameLst>
                                          <p:attrName>style.visibility</p:attrName>
                                        </p:attrNameLst>
                                      </p:cBhvr>
                                      <p:to>
                                        <p:strVal val="visible"/>
                                      </p:to>
                                    </p:set>
                                    <p:anim calcmode="lin" valueType="num">
                                      <p:cBhvr additive="base">
                                        <p:cTn id="386" dur="500" fill="hold"/>
                                        <p:tgtEl>
                                          <p:spTgt spid="107"/>
                                        </p:tgtEl>
                                        <p:attrNameLst>
                                          <p:attrName>ppt_x</p:attrName>
                                        </p:attrNameLst>
                                      </p:cBhvr>
                                      <p:tavLst>
                                        <p:tav tm="0">
                                          <p:val>
                                            <p:strVal val="#ppt_x"/>
                                          </p:val>
                                        </p:tav>
                                        <p:tav tm="100000">
                                          <p:val>
                                            <p:strVal val="#ppt_x"/>
                                          </p:val>
                                        </p:tav>
                                      </p:tavLst>
                                    </p:anim>
                                    <p:anim calcmode="lin" valueType="num">
                                      <p:cBhvr additive="base">
                                        <p:cTn id="387" dur="500" fill="hold"/>
                                        <p:tgtEl>
                                          <p:spTgt spid="107"/>
                                        </p:tgtEl>
                                        <p:attrNameLst>
                                          <p:attrName>ppt_y</p:attrName>
                                        </p:attrNameLst>
                                      </p:cBhvr>
                                      <p:tavLst>
                                        <p:tav tm="0">
                                          <p:val>
                                            <p:strVal val="1+#ppt_h/2"/>
                                          </p:val>
                                        </p:tav>
                                        <p:tav tm="100000">
                                          <p:val>
                                            <p:strVal val="#ppt_y"/>
                                          </p:val>
                                        </p:tav>
                                      </p:tavLst>
                                    </p:anim>
                                  </p:childTnLst>
                                </p:cTn>
                              </p:par>
                              <p:par>
                                <p:cTn id="388" presetID="2" presetClass="entr" presetSubtype="4" fill="hold" nodeType="withEffect">
                                  <p:stCondLst>
                                    <p:cond delay="0"/>
                                  </p:stCondLst>
                                  <p:childTnLst>
                                    <p:set>
                                      <p:cBhvr>
                                        <p:cTn id="389" dur="1" fill="hold">
                                          <p:stCondLst>
                                            <p:cond delay="0"/>
                                          </p:stCondLst>
                                        </p:cTn>
                                        <p:tgtEl>
                                          <p:spTgt spid="108"/>
                                        </p:tgtEl>
                                        <p:attrNameLst>
                                          <p:attrName>style.visibility</p:attrName>
                                        </p:attrNameLst>
                                      </p:cBhvr>
                                      <p:to>
                                        <p:strVal val="visible"/>
                                      </p:to>
                                    </p:set>
                                    <p:anim calcmode="lin" valueType="num">
                                      <p:cBhvr additive="base">
                                        <p:cTn id="390" dur="500" fill="hold"/>
                                        <p:tgtEl>
                                          <p:spTgt spid="108"/>
                                        </p:tgtEl>
                                        <p:attrNameLst>
                                          <p:attrName>ppt_x</p:attrName>
                                        </p:attrNameLst>
                                      </p:cBhvr>
                                      <p:tavLst>
                                        <p:tav tm="0">
                                          <p:val>
                                            <p:strVal val="#ppt_x"/>
                                          </p:val>
                                        </p:tav>
                                        <p:tav tm="100000">
                                          <p:val>
                                            <p:strVal val="#ppt_x"/>
                                          </p:val>
                                        </p:tav>
                                      </p:tavLst>
                                    </p:anim>
                                    <p:anim calcmode="lin" valueType="num">
                                      <p:cBhvr additive="base">
                                        <p:cTn id="391" dur="500" fill="hold"/>
                                        <p:tgtEl>
                                          <p:spTgt spid="108"/>
                                        </p:tgtEl>
                                        <p:attrNameLst>
                                          <p:attrName>ppt_y</p:attrName>
                                        </p:attrNameLst>
                                      </p:cBhvr>
                                      <p:tavLst>
                                        <p:tav tm="0">
                                          <p:val>
                                            <p:strVal val="1+#ppt_h/2"/>
                                          </p:val>
                                        </p:tav>
                                        <p:tav tm="100000">
                                          <p:val>
                                            <p:strVal val="#ppt_y"/>
                                          </p:val>
                                        </p:tav>
                                      </p:tavLst>
                                    </p:anim>
                                  </p:childTnLst>
                                </p:cTn>
                              </p:par>
                              <p:par>
                                <p:cTn id="392" presetID="2" presetClass="entr" presetSubtype="4" fill="hold" nodeType="withEffect">
                                  <p:stCondLst>
                                    <p:cond delay="0"/>
                                  </p:stCondLst>
                                  <p:childTnLst>
                                    <p:set>
                                      <p:cBhvr>
                                        <p:cTn id="393" dur="1" fill="hold">
                                          <p:stCondLst>
                                            <p:cond delay="0"/>
                                          </p:stCondLst>
                                        </p:cTn>
                                        <p:tgtEl>
                                          <p:spTgt spid="109"/>
                                        </p:tgtEl>
                                        <p:attrNameLst>
                                          <p:attrName>style.visibility</p:attrName>
                                        </p:attrNameLst>
                                      </p:cBhvr>
                                      <p:to>
                                        <p:strVal val="visible"/>
                                      </p:to>
                                    </p:set>
                                    <p:anim calcmode="lin" valueType="num">
                                      <p:cBhvr additive="base">
                                        <p:cTn id="394" dur="500" fill="hold"/>
                                        <p:tgtEl>
                                          <p:spTgt spid="109"/>
                                        </p:tgtEl>
                                        <p:attrNameLst>
                                          <p:attrName>ppt_x</p:attrName>
                                        </p:attrNameLst>
                                      </p:cBhvr>
                                      <p:tavLst>
                                        <p:tav tm="0">
                                          <p:val>
                                            <p:strVal val="#ppt_x"/>
                                          </p:val>
                                        </p:tav>
                                        <p:tav tm="100000">
                                          <p:val>
                                            <p:strVal val="#ppt_x"/>
                                          </p:val>
                                        </p:tav>
                                      </p:tavLst>
                                    </p:anim>
                                    <p:anim calcmode="lin" valueType="num">
                                      <p:cBhvr additive="base">
                                        <p:cTn id="395" dur="500" fill="hold"/>
                                        <p:tgtEl>
                                          <p:spTgt spid="109"/>
                                        </p:tgtEl>
                                        <p:attrNameLst>
                                          <p:attrName>ppt_y</p:attrName>
                                        </p:attrNameLst>
                                      </p:cBhvr>
                                      <p:tavLst>
                                        <p:tav tm="0">
                                          <p:val>
                                            <p:strVal val="1+#ppt_h/2"/>
                                          </p:val>
                                        </p:tav>
                                        <p:tav tm="100000">
                                          <p:val>
                                            <p:strVal val="#ppt_y"/>
                                          </p:val>
                                        </p:tav>
                                      </p:tavLst>
                                    </p:anim>
                                  </p:childTnLst>
                                </p:cTn>
                              </p:par>
                              <p:par>
                                <p:cTn id="396" presetID="2" presetClass="entr" presetSubtype="4" fill="hold" nodeType="withEffect">
                                  <p:stCondLst>
                                    <p:cond delay="0"/>
                                  </p:stCondLst>
                                  <p:childTnLst>
                                    <p:set>
                                      <p:cBhvr>
                                        <p:cTn id="397" dur="1" fill="hold">
                                          <p:stCondLst>
                                            <p:cond delay="0"/>
                                          </p:stCondLst>
                                        </p:cTn>
                                        <p:tgtEl>
                                          <p:spTgt spid="110"/>
                                        </p:tgtEl>
                                        <p:attrNameLst>
                                          <p:attrName>style.visibility</p:attrName>
                                        </p:attrNameLst>
                                      </p:cBhvr>
                                      <p:to>
                                        <p:strVal val="visible"/>
                                      </p:to>
                                    </p:set>
                                    <p:anim calcmode="lin" valueType="num">
                                      <p:cBhvr additive="base">
                                        <p:cTn id="398" dur="500" fill="hold"/>
                                        <p:tgtEl>
                                          <p:spTgt spid="110"/>
                                        </p:tgtEl>
                                        <p:attrNameLst>
                                          <p:attrName>ppt_x</p:attrName>
                                        </p:attrNameLst>
                                      </p:cBhvr>
                                      <p:tavLst>
                                        <p:tav tm="0">
                                          <p:val>
                                            <p:strVal val="#ppt_x"/>
                                          </p:val>
                                        </p:tav>
                                        <p:tav tm="100000">
                                          <p:val>
                                            <p:strVal val="#ppt_x"/>
                                          </p:val>
                                        </p:tav>
                                      </p:tavLst>
                                    </p:anim>
                                    <p:anim calcmode="lin" valueType="num">
                                      <p:cBhvr additive="base">
                                        <p:cTn id="399" dur="500" fill="hold"/>
                                        <p:tgtEl>
                                          <p:spTgt spid="110"/>
                                        </p:tgtEl>
                                        <p:attrNameLst>
                                          <p:attrName>ppt_y</p:attrName>
                                        </p:attrNameLst>
                                      </p:cBhvr>
                                      <p:tavLst>
                                        <p:tav tm="0">
                                          <p:val>
                                            <p:strVal val="1+#ppt_h/2"/>
                                          </p:val>
                                        </p:tav>
                                        <p:tav tm="100000">
                                          <p:val>
                                            <p:strVal val="#ppt_y"/>
                                          </p:val>
                                        </p:tav>
                                      </p:tavLst>
                                    </p:anim>
                                  </p:childTnLst>
                                </p:cTn>
                              </p:par>
                              <p:par>
                                <p:cTn id="400" presetID="2" presetClass="entr" presetSubtype="4" fill="hold" nodeType="withEffect">
                                  <p:stCondLst>
                                    <p:cond delay="0"/>
                                  </p:stCondLst>
                                  <p:childTnLst>
                                    <p:set>
                                      <p:cBhvr>
                                        <p:cTn id="401" dur="1" fill="hold">
                                          <p:stCondLst>
                                            <p:cond delay="0"/>
                                          </p:stCondLst>
                                        </p:cTn>
                                        <p:tgtEl>
                                          <p:spTgt spid="111"/>
                                        </p:tgtEl>
                                        <p:attrNameLst>
                                          <p:attrName>style.visibility</p:attrName>
                                        </p:attrNameLst>
                                      </p:cBhvr>
                                      <p:to>
                                        <p:strVal val="visible"/>
                                      </p:to>
                                    </p:set>
                                    <p:anim calcmode="lin" valueType="num">
                                      <p:cBhvr additive="base">
                                        <p:cTn id="402" dur="500" fill="hold"/>
                                        <p:tgtEl>
                                          <p:spTgt spid="111"/>
                                        </p:tgtEl>
                                        <p:attrNameLst>
                                          <p:attrName>ppt_x</p:attrName>
                                        </p:attrNameLst>
                                      </p:cBhvr>
                                      <p:tavLst>
                                        <p:tav tm="0">
                                          <p:val>
                                            <p:strVal val="#ppt_x"/>
                                          </p:val>
                                        </p:tav>
                                        <p:tav tm="100000">
                                          <p:val>
                                            <p:strVal val="#ppt_x"/>
                                          </p:val>
                                        </p:tav>
                                      </p:tavLst>
                                    </p:anim>
                                    <p:anim calcmode="lin" valueType="num">
                                      <p:cBhvr additive="base">
                                        <p:cTn id="403" dur="500" fill="hold"/>
                                        <p:tgtEl>
                                          <p:spTgt spid="111"/>
                                        </p:tgtEl>
                                        <p:attrNameLst>
                                          <p:attrName>ppt_y</p:attrName>
                                        </p:attrNameLst>
                                      </p:cBhvr>
                                      <p:tavLst>
                                        <p:tav tm="0">
                                          <p:val>
                                            <p:strVal val="1+#ppt_h/2"/>
                                          </p:val>
                                        </p:tav>
                                        <p:tav tm="100000">
                                          <p:val>
                                            <p:strVal val="#ppt_y"/>
                                          </p:val>
                                        </p:tav>
                                      </p:tavLst>
                                    </p:anim>
                                  </p:childTnLst>
                                </p:cTn>
                              </p:par>
                              <p:par>
                                <p:cTn id="404" presetID="2" presetClass="entr" presetSubtype="4" fill="hold" nodeType="withEffect">
                                  <p:stCondLst>
                                    <p:cond delay="0"/>
                                  </p:stCondLst>
                                  <p:childTnLst>
                                    <p:set>
                                      <p:cBhvr>
                                        <p:cTn id="405" dur="1" fill="hold">
                                          <p:stCondLst>
                                            <p:cond delay="0"/>
                                          </p:stCondLst>
                                        </p:cTn>
                                        <p:tgtEl>
                                          <p:spTgt spid="112"/>
                                        </p:tgtEl>
                                        <p:attrNameLst>
                                          <p:attrName>style.visibility</p:attrName>
                                        </p:attrNameLst>
                                      </p:cBhvr>
                                      <p:to>
                                        <p:strVal val="visible"/>
                                      </p:to>
                                    </p:set>
                                    <p:anim calcmode="lin" valueType="num">
                                      <p:cBhvr additive="base">
                                        <p:cTn id="406" dur="500" fill="hold"/>
                                        <p:tgtEl>
                                          <p:spTgt spid="112"/>
                                        </p:tgtEl>
                                        <p:attrNameLst>
                                          <p:attrName>ppt_x</p:attrName>
                                        </p:attrNameLst>
                                      </p:cBhvr>
                                      <p:tavLst>
                                        <p:tav tm="0">
                                          <p:val>
                                            <p:strVal val="#ppt_x"/>
                                          </p:val>
                                        </p:tav>
                                        <p:tav tm="100000">
                                          <p:val>
                                            <p:strVal val="#ppt_x"/>
                                          </p:val>
                                        </p:tav>
                                      </p:tavLst>
                                    </p:anim>
                                    <p:anim calcmode="lin" valueType="num">
                                      <p:cBhvr additive="base">
                                        <p:cTn id="407" dur="500" fill="hold"/>
                                        <p:tgtEl>
                                          <p:spTgt spid="112"/>
                                        </p:tgtEl>
                                        <p:attrNameLst>
                                          <p:attrName>ppt_y</p:attrName>
                                        </p:attrNameLst>
                                      </p:cBhvr>
                                      <p:tavLst>
                                        <p:tav tm="0">
                                          <p:val>
                                            <p:strVal val="1+#ppt_h/2"/>
                                          </p:val>
                                        </p:tav>
                                        <p:tav tm="100000">
                                          <p:val>
                                            <p:strVal val="#ppt_y"/>
                                          </p:val>
                                        </p:tav>
                                      </p:tavLst>
                                    </p:anim>
                                  </p:childTnLst>
                                </p:cTn>
                              </p:par>
                              <p:par>
                                <p:cTn id="408" presetID="2" presetClass="entr" presetSubtype="4" fill="hold" nodeType="withEffect">
                                  <p:stCondLst>
                                    <p:cond delay="0"/>
                                  </p:stCondLst>
                                  <p:childTnLst>
                                    <p:set>
                                      <p:cBhvr>
                                        <p:cTn id="409" dur="1" fill="hold">
                                          <p:stCondLst>
                                            <p:cond delay="0"/>
                                          </p:stCondLst>
                                        </p:cTn>
                                        <p:tgtEl>
                                          <p:spTgt spid="113"/>
                                        </p:tgtEl>
                                        <p:attrNameLst>
                                          <p:attrName>style.visibility</p:attrName>
                                        </p:attrNameLst>
                                      </p:cBhvr>
                                      <p:to>
                                        <p:strVal val="visible"/>
                                      </p:to>
                                    </p:set>
                                    <p:anim calcmode="lin" valueType="num">
                                      <p:cBhvr additive="base">
                                        <p:cTn id="410" dur="500" fill="hold"/>
                                        <p:tgtEl>
                                          <p:spTgt spid="113"/>
                                        </p:tgtEl>
                                        <p:attrNameLst>
                                          <p:attrName>ppt_x</p:attrName>
                                        </p:attrNameLst>
                                      </p:cBhvr>
                                      <p:tavLst>
                                        <p:tav tm="0">
                                          <p:val>
                                            <p:strVal val="#ppt_x"/>
                                          </p:val>
                                        </p:tav>
                                        <p:tav tm="100000">
                                          <p:val>
                                            <p:strVal val="#ppt_x"/>
                                          </p:val>
                                        </p:tav>
                                      </p:tavLst>
                                    </p:anim>
                                    <p:anim calcmode="lin" valueType="num">
                                      <p:cBhvr additive="base">
                                        <p:cTn id="411" dur="500" fill="hold"/>
                                        <p:tgtEl>
                                          <p:spTgt spid="113"/>
                                        </p:tgtEl>
                                        <p:attrNameLst>
                                          <p:attrName>ppt_y</p:attrName>
                                        </p:attrNameLst>
                                      </p:cBhvr>
                                      <p:tavLst>
                                        <p:tav tm="0">
                                          <p:val>
                                            <p:strVal val="1+#ppt_h/2"/>
                                          </p:val>
                                        </p:tav>
                                        <p:tav tm="100000">
                                          <p:val>
                                            <p:strVal val="#ppt_y"/>
                                          </p:val>
                                        </p:tav>
                                      </p:tavLst>
                                    </p:anim>
                                  </p:childTnLst>
                                </p:cTn>
                              </p:par>
                              <p:par>
                                <p:cTn id="412" presetID="2" presetClass="entr" presetSubtype="4" fill="hold" nodeType="withEffect">
                                  <p:stCondLst>
                                    <p:cond delay="0"/>
                                  </p:stCondLst>
                                  <p:childTnLst>
                                    <p:set>
                                      <p:cBhvr>
                                        <p:cTn id="413" dur="1" fill="hold">
                                          <p:stCondLst>
                                            <p:cond delay="0"/>
                                          </p:stCondLst>
                                        </p:cTn>
                                        <p:tgtEl>
                                          <p:spTgt spid="114"/>
                                        </p:tgtEl>
                                        <p:attrNameLst>
                                          <p:attrName>style.visibility</p:attrName>
                                        </p:attrNameLst>
                                      </p:cBhvr>
                                      <p:to>
                                        <p:strVal val="visible"/>
                                      </p:to>
                                    </p:set>
                                    <p:anim calcmode="lin" valueType="num">
                                      <p:cBhvr additive="base">
                                        <p:cTn id="414" dur="500" fill="hold"/>
                                        <p:tgtEl>
                                          <p:spTgt spid="114"/>
                                        </p:tgtEl>
                                        <p:attrNameLst>
                                          <p:attrName>ppt_x</p:attrName>
                                        </p:attrNameLst>
                                      </p:cBhvr>
                                      <p:tavLst>
                                        <p:tav tm="0">
                                          <p:val>
                                            <p:strVal val="#ppt_x"/>
                                          </p:val>
                                        </p:tav>
                                        <p:tav tm="100000">
                                          <p:val>
                                            <p:strVal val="#ppt_x"/>
                                          </p:val>
                                        </p:tav>
                                      </p:tavLst>
                                    </p:anim>
                                    <p:anim calcmode="lin" valueType="num">
                                      <p:cBhvr additive="base">
                                        <p:cTn id="415" dur="500" fill="hold"/>
                                        <p:tgtEl>
                                          <p:spTgt spid="114"/>
                                        </p:tgtEl>
                                        <p:attrNameLst>
                                          <p:attrName>ppt_y</p:attrName>
                                        </p:attrNameLst>
                                      </p:cBhvr>
                                      <p:tavLst>
                                        <p:tav tm="0">
                                          <p:val>
                                            <p:strVal val="1+#ppt_h/2"/>
                                          </p:val>
                                        </p:tav>
                                        <p:tav tm="100000">
                                          <p:val>
                                            <p:strVal val="#ppt_y"/>
                                          </p:val>
                                        </p:tav>
                                      </p:tavLst>
                                    </p:anim>
                                  </p:childTnLst>
                                </p:cTn>
                              </p:par>
                              <p:par>
                                <p:cTn id="416" presetID="2" presetClass="entr" presetSubtype="4" fill="hold" nodeType="withEffect">
                                  <p:stCondLst>
                                    <p:cond delay="0"/>
                                  </p:stCondLst>
                                  <p:childTnLst>
                                    <p:set>
                                      <p:cBhvr>
                                        <p:cTn id="417" dur="1" fill="hold">
                                          <p:stCondLst>
                                            <p:cond delay="0"/>
                                          </p:stCondLst>
                                        </p:cTn>
                                        <p:tgtEl>
                                          <p:spTgt spid="115"/>
                                        </p:tgtEl>
                                        <p:attrNameLst>
                                          <p:attrName>style.visibility</p:attrName>
                                        </p:attrNameLst>
                                      </p:cBhvr>
                                      <p:to>
                                        <p:strVal val="visible"/>
                                      </p:to>
                                    </p:set>
                                    <p:anim calcmode="lin" valueType="num">
                                      <p:cBhvr additive="base">
                                        <p:cTn id="418" dur="500" fill="hold"/>
                                        <p:tgtEl>
                                          <p:spTgt spid="115"/>
                                        </p:tgtEl>
                                        <p:attrNameLst>
                                          <p:attrName>ppt_x</p:attrName>
                                        </p:attrNameLst>
                                      </p:cBhvr>
                                      <p:tavLst>
                                        <p:tav tm="0">
                                          <p:val>
                                            <p:strVal val="#ppt_x"/>
                                          </p:val>
                                        </p:tav>
                                        <p:tav tm="100000">
                                          <p:val>
                                            <p:strVal val="#ppt_x"/>
                                          </p:val>
                                        </p:tav>
                                      </p:tavLst>
                                    </p:anim>
                                    <p:anim calcmode="lin" valueType="num">
                                      <p:cBhvr additive="base">
                                        <p:cTn id="419" dur="500" fill="hold"/>
                                        <p:tgtEl>
                                          <p:spTgt spid="115"/>
                                        </p:tgtEl>
                                        <p:attrNameLst>
                                          <p:attrName>ppt_y</p:attrName>
                                        </p:attrNameLst>
                                      </p:cBhvr>
                                      <p:tavLst>
                                        <p:tav tm="0">
                                          <p:val>
                                            <p:strVal val="1+#ppt_h/2"/>
                                          </p:val>
                                        </p:tav>
                                        <p:tav tm="100000">
                                          <p:val>
                                            <p:strVal val="#ppt_y"/>
                                          </p:val>
                                        </p:tav>
                                      </p:tavLst>
                                    </p:anim>
                                  </p:childTnLst>
                                </p:cTn>
                              </p:par>
                              <p:par>
                                <p:cTn id="420" presetID="2" presetClass="entr" presetSubtype="4" fill="hold" nodeType="withEffect">
                                  <p:stCondLst>
                                    <p:cond delay="0"/>
                                  </p:stCondLst>
                                  <p:childTnLst>
                                    <p:set>
                                      <p:cBhvr>
                                        <p:cTn id="421" dur="1" fill="hold">
                                          <p:stCondLst>
                                            <p:cond delay="0"/>
                                          </p:stCondLst>
                                        </p:cTn>
                                        <p:tgtEl>
                                          <p:spTgt spid="116"/>
                                        </p:tgtEl>
                                        <p:attrNameLst>
                                          <p:attrName>style.visibility</p:attrName>
                                        </p:attrNameLst>
                                      </p:cBhvr>
                                      <p:to>
                                        <p:strVal val="visible"/>
                                      </p:to>
                                    </p:set>
                                    <p:anim calcmode="lin" valueType="num">
                                      <p:cBhvr additive="base">
                                        <p:cTn id="422" dur="500" fill="hold"/>
                                        <p:tgtEl>
                                          <p:spTgt spid="116"/>
                                        </p:tgtEl>
                                        <p:attrNameLst>
                                          <p:attrName>ppt_x</p:attrName>
                                        </p:attrNameLst>
                                      </p:cBhvr>
                                      <p:tavLst>
                                        <p:tav tm="0">
                                          <p:val>
                                            <p:strVal val="#ppt_x"/>
                                          </p:val>
                                        </p:tav>
                                        <p:tav tm="100000">
                                          <p:val>
                                            <p:strVal val="#ppt_x"/>
                                          </p:val>
                                        </p:tav>
                                      </p:tavLst>
                                    </p:anim>
                                    <p:anim calcmode="lin" valueType="num">
                                      <p:cBhvr additive="base">
                                        <p:cTn id="423" dur="500" fill="hold"/>
                                        <p:tgtEl>
                                          <p:spTgt spid="116"/>
                                        </p:tgtEl>
                                        <p:attrNameLst>
                                          <p:attrName>ppt_y</p:attrName>
                                        </p:attrNameLst>
                                      </p:cBhvr>
                                      <p:tavLst>
                                        <p:tav tm="0">
                                          <p:val>
                                            <p:strVal val="1+#ppt_h/2"/>
                                          </p:val>
                                        </p:tav>
                                        <p:tav tm="100000">
                                          <p:val>
                                            <p:strVal val="#ppt_y"/>
                                          </p:val>
                                        </p:tav>
                                      </p:tavLst>
                                    </p:anim>
                                  </p:childTnLst>
                                </p:cTn>
                              </p:par>
                              <p:par>
                                <p:cTn id="424" presetID="2" presetClass="entr" presetSubtype="4" fill="hold" nodeType="withEffect">
                                  <p:stCondLst>
                                    <p:cond delay="0"/>
                                  </p:stCondLst>
                                  <p:childTnLst>
                                    <p:set>
                                      <p:cBhvr>
                                        <p:cTn id="425" dur="1" fill="hold">
                                          <p:stCondLst>
                                            <p:cond delay="0"/>
                                          </p:stCondLst>
                                        </p:cTn>
                                        <p:tgtEl>
                                          <p:spTgt spid="117"/>
                                        </p:tgtEl>
                                        <p:attrNameLst>
                                          <p:attrName>style.visibility</p:attrName>
                                        </p:attrNameLst>
                                      </p:cBhvr>
                                      <p:to>
                                        <p:strVal val="visible"/>
                                      </p:to>
                                    </p:set>
                                    <p:anim calcmode="lin" valueType="num">
                                      <p:cBhvr additive="base">
                                        <p:cTn id="426" dur="500" fill="hold"/>
                                        <p:tgtEl>
                                          <p:spTgt spid="117"/>
                                        </p:tgtEl>
                                        <p:attrNameLst>
                                          <p:attrName>ppt_x</p:attrName>
                                        </p:attrNameLst>
                                      </p:cBhvr>
                                      <p:tavLst>
                                        <p:tav tm="0">
                                          <p:val>
                                            <p:strVal val="#ppt_x"/>
                                          </p:val>
                                        </p:tav>
                                        <p:tav tm="100000">
                                          <p:val>
                                            <p:strVal val="#ppt_x"/>
                                          </p:val>
                                        </p:tav>
                                      </p:tavLst>
                                    </p:anim>
                                    <p:anim calcmode="lin" valueType="num">
                                      <p:cBhvr additive="base">
                                        <p:cTn id="427" dur="500" fill="hold"/>
                                        <p:tgtEl>
                                          <p:spTgt spid="117"/>
                                        </p:tgtEl>
                                        <p:attrNameLst>
                                          <p:attrName>ppt_y</p:attrName>
                                        </p:attrNameLst>
                                      </p:cBhvr>
                                      <p:tavLst>
                                        <p:tav tm="0">
                                          <p:val>
                                            <p:strVal val="1+#ppt_h/2"/>
                                          </p:val>
                                        </p:tav>
                                        <p:tav tm="100000">
                                          <p:val>
                                            <p:strVal val="#ppt_y"/>
                                          </p:val>
                                        </p:tav>
                                      </p:tavLst>
                                    </p:anim>
                                  </p:childTnLst>
                                </p:cTn>
                              </p:par>
                              <p:par>
                                <p:cTn id="428" presetID="2" presetClass="entr" presetSubtype="4" fill="hold" nodeType="withEffect">
                                  <p:stCondLst>
                                    <p:cond delay="0"/>
                                  </p:stCondLst>
                                  <p:childTnLst>
                                    <p:set>
                                      <p:cBhvr>
                                        <p:cTn id="429" dur="1" fill="hold">
                                          <p:stCondLst>
                                            <p:cond delay="0"/>
                                          </p:stCondLst>
                                        </p:cTn>
                                        <p:tgtEl>
                                          <p:spTgt spid="118"/>
                                        </p:tgtEl>
                                        <p:attrNameLst>
                                          <p:attrName>style.visibility</p:attrName>
                                        </p:attrNameLst>
                                      </p:cBhvr>
                                      <p:to>
                                        <p:strVal val="visible"/>
                                      </p:to>
                                    </p:set>
                                    <p:anim calcmode="lin" valueType="num">
                                      <p:cBhvr additive="base">
                                        <p:cTn id="430" dur="500" fill="hold"/>
                                        <p:tgtEl>
                                          <p:spTgt spid="118"/>
                                        </p:tgtEl>
                                        <p:attrNameLst>
                                          <p:attrName>ppt_x</p:attrName>
                                        </p:attrNameLst>
                                      </p:cBhvr>
                                      <p:tavLst>
                                        <p:tav tm="0">
                                          <p:val>
                                            <p:strVal val="#ppt_x"/>
                                          </p:val>
                                        </p:tav>
                                        <p:tav tm="100000">
                                          <p:val>
                                            <p:strVal val="#ppt_x"/>
                                          </p:val>
                                        </p:tav>
                                      </p:tavLst>
                                    </p:anim>
                                    <p:anim calcmode="lin" valueType="num">
                                      <p:cBhvr additive="base">
                                        <p:cTn id="431" dur="500" fill="hold"/>
                                        <p:tgtEl>
                                          <p:spTgt spid="118"/>
                                        </p:tgtEl>
                                        <p:attrNameLst>
                                          <p:attrName>ppt_y</p:attrName>
                                        </p:attrNameLst>
                                      </p:cBhvr>
                                      <p:tavLst>
                                        <p:tav tm="0">
                                          <p:val>
                                            <p:strVal val="1+#ppt_h/2"/>
                                          </p:val>
                                        </p:tav>
                                        <p:tav tm="100000">
                                          <p:val>
                                            <p:strVal val="#ppt_y"/>
                                          </p:val>
                                        </p:tav>
                                      </p:tavLst>
                                    </p:anim>
                                  </p:childTnLst>
                                </p:cTn>
                              </p:par>
                              <p:par>
                                <p:cTn id="432" presetID="2" presetClass="entr" presetSubtype="4" fill="hold" nodeType="withEffect">
                                  <p:stCondLst>
                                    <p:cond delay="0"/>
                                  </p:stCondLst>
                                  <p:childTnLst>
                                    <p:set>
                                      <p:cBhvr>
                                        <p:cTn id="433" dur="1" fill="hold">
                                          <p:stCondLst>
                                            <p:cond delay="0"/>
                                          </p:stCondLst>
                                        </p:cTn>
                                        <p:tgtEl>
                                          <p:spTgt spid="119"/>
                                        </p:tgtEl>
                                        <p:attrNameLst>
                                          <p:attrName>style.visibility</p:attrName>
                                        </p:attrNameLst>
                                      </p:cBhvr>
                                      <p:to>
                                        <p:strVal val="visible"/>
                                      </p:to>
                                    </p:set>
                                    <p:anim calcmode="lin" valueType="num">
                                      <p:cBhvr additive="base">
                                        <p:cTn id="434" dur="500" fill="hold"/>
                                        <p:tgtEl>
                                          <p:spTgt spid="119"/>
                                        </p:tgtEl>
                                        <p:attrNameLst>
                                          <p:attrName>ppt_x</p:attrName>
                                        </p:attrNameLst>
                                      </p:cBhvr>
                                      <p:tavLst>
                                        <p:tav tm="0">
                                          <p:val>
                                            <p:strVal val="#ppt_x"/>
                                          </p:val>
                                        </p:tav>
                                        <p:tav tm="100000">
                                          <p:val>
                                            <p:strVal val="#ppt_x"/>
                                          </p:val>
                                        </p:tav>
                                      </p:tavLst>
                                    </p:anim>
                                    <p:anim calcmode="lin" valueType="num">
                                      <p:cBhvr additive="base">
                                        <p:cTn id="435" dur="500" fill="hold"/>
                                        <p:tgtEl>
                                          <p:spTgt spid="119"/>
                                        </p:tgtEl>
                                        <p:attrNameLst>
                                          <p:attrName>ppt_y</p:attrName>
                                        </p:attrNameLst>
                                      </p:cBhvr>
                                      <p:tavLst>
                                        <p:tav tm="0">
                                          <p:val>
                                            <p:strVal val="1+#ppt_h/2"/>
                                          </p:val>
                                        </p:tav>
                                        <p:tav tm="100000">
                                          <p:val>
                                            <p:strVal val="#ppt_y"/>
                                          </p:val>
                                        </p:tav>
                                      </p:tavLst>
                                    </p:anim>
                                  </p:childTnLst>
                                </p:cTn>
                              </p:par>
                              <p:par>
                                <p:cTn id="436" presetID="2" presetClass="entr" presetSubtype="4" fill="hold" nodeType="withEffect">
                                  <p:stCondLst>
                                    <p:cond delay="0"/>
                                  </p:stCondLst>
                                  <p:childTnLst>
                                    <p:set>
                                      <p:cBhvr>
                                        <p:cTn id="437" dur="1" fill="hold">
                                          <p:stCondLst>
                                            <p:cond delay="0"/>
                                          </p:stCondLst>
                                        </p:cTn>
                                        <p:tgtEl>
                                          <p:spTgt spid="120"/>
                                        </p:tgtEl>
                                        <p:attrNameLst>
                                          <p:attrName>style.visibility</p:attrName>
                                        </p:attrNameLst>
                                      </p:cBhvr>
                                      <p:to>
                                        <p:strVal val="visible"/>
                                      </p:to>
                                    </p:set>
                                    <p:anim calcmode="lin" valueType="num">
                                      <p:cBhvr additive="base">
                                        <p:cTn id="438" dur="500" fill="hold"/>
                                        <p:tgtEl>
                                          <p:spTgt spid="120"/>
                                        </p:tgtEl>
                                        <p:attrNameLst>
                                          <p:attrName>ppt_x</p:attrName>
                                        </p:attrNameLst>
                                      </p:cBhvr>
                                      <p:tavLst>
                                        <p:tav tm="0">
                                          <p:val>
                                            <p:strVal val="#ppt_x"/>
                                          </p:val>
                                        </p:tav>
                                        <p:tav tm="100000">
                                          <p:val>
                                            <p:strVal val="#ppt_x"/>
                                          </p:val>
                                        </p:tav>
                                      </p:tavLst>
                                    </p:anim>
                                    <p:anim calcmode="lin" valueType="num">
                                      <p:cBhvr additive="base">
                                        <p:cTn id="439" dur="500" fill="hold"/>
                                        <p:tgtEl>
                                          <p:spTgt spid="120"/>
                                        </p:tgtEl>
                                        <p:attrNameLst>
                                          <p:attrName>ppt_y</p:attrName>
                                        </p:attrNameLst>
                                      </p:cBhvr>
                                      <p:tavLst>
                                        <p:tav tm="0">
                                          <p:val>
                                            <p:strVal val="1+#ppt_h/2"/>
                                          </p:val>
                                        </p:tav>
                                        <p:tav tm="100000">
                                          <p:val>
                                            <p:strVal val="#ppt_y"/>
                                          </p:val>
                                        </p:tav>
                                      </p:tavLst>
                                    </p:anim>
                                  </p:childTnLst>
                                </p:cTn>
                              </p:par>
                              <p:par>
                                <p:cTn id="440" presetID="2" presetClass="entr" presetSubtype="4" fill="hold" nodeType="withEffect">
                                  <p:stCondLst>
                                    <p:cond delay="0"/>
                                  </p:stCondLst>
                                  <p:childTnLst>
                                    <p:set>
                                      <p:cBhvr>
                                        <p:cTn id="441" dur="1" fill="hold">
                                          <p:stCondLst>
                                            <p:cond delay="0"/>
                                          </p:stCondLst>
                                        </p:cTn>
                                        <p:tgtEl>
                                          <p:spTgt spid="121"/>
                                        </p:tgtEl>
                                        <p:attrNameLst>
                                          <p:attrName>style.visibility</p:attrName>
                                        </p:attrNameLst>
                                      </p:cBhvr>
                                      <p:to>
                                        <p:strVal val="visible"/>
                                      </p:to>
                                    </p:set>
                                    <p:anim calcmode="lin" valueType="num">
                                      <p:cBhvr additive="base">
                                        <p:cTn id="442" dur="500" fill="hold"/>
                                        <p:tgtEl>
                                          <p:spTgt spid="121"/>
                                        </p:tgtEl>
                                        <p:attrNameLst>
                                          <p:attrName>ppt_x</p:attrName>
                                        </p:attrNameLst>
                                      </p:cBhvr>
                                      <p:tavLst>
                                        <p:tav tm="0">
                                          <p:val>
                                            <p:strVal val="#ppt_x"/>
                                          </p:val>
                                        </p:tav>
                                        <p:tav tm="100000">
                                          <p:val>
                                            <p:strVal val="#ppt_x"/>
                                          </p:val>
                                        </p:tav>
                                      </p:tavLst>
                                    </p:anim>
                                    <p:anim calcmode="lin" valueType="num">
                                      <p:cBhvr additive="base">
                                        <p:cTn id="443" dur="500" fill="hold"/>
                                        <p:tgtEl>
                                          <p:spTgt spid="121"/>
                                        </p:tgtEl>
                                        <p:attrNameLst>
                                          <p:attrName>ppt_y</p:attrName>
                                        </p:attrNameLst>
                                      </p:cBhvr>
                                      <p:tavLst>
                                        <p:tav tm="0">
                                          <p:val>
                                            <p:strVal val="1+#ppt_h/2"/>
                                          </p:val>
                                        </p:tav>
                                        <p:tav tm="100000">
                                          <p:val>
                                            <p:strVal val="#ppt_y"/>
                                          </p:val>
                                        </p:tav>
                                      </p:tavLst>
                                    </p:anim>
                                  </p:childTnLst>
                                </p:cTn>
                              </p:par>
                              <p:par>
                                <p:cTn id="444" presetID="2" presetClass="entr" presetSubtype="4" fill="hold" nodeType="withEffect">
                                  <p:stCondLst>
                                    <p:cond delay="0"/>
                                  </p:stCondLst>
                                  <p:childTnLst>
                                    <p:set>
                                      <p:cBhvr>
                                        <p:cTn id="445" dur="1" fill="hold">
                                          <p:stCondLst>
                                            <p:cond delay="0"/>
                                          </p:stCondLst>
                                        </p:cTn>
                                        <p:tgtEl>
                                          <p:spTgt spid="122"/>
                                        </p:tgtEl>
                                        <p:attrNameLst>
                                          <p:attrName>style.visibility</p:attrName>
                                        </p:attrNameLst>
                                      </p:cBhvr>
                                      <p:to>
                                        <p:strVal val="visible"/>
                                      </p:to>
                                    </p:set>
                                    <p:anim calcmode="lin" valueType="num">
                                      <p:cBhvr additive="base">
                                        <p:cTn id="446" dur="500" fill="hold"/>
                                        <p:tgtEl>
                                          <p:spTgt spid="122"/>
                                        </p:tgtEl>
                                        <p:attrNameLst>
                                          <p:attrName>ppt_x</p:attrName>
                                        </p:attrNameLst>
                                      </p:cBhvr>
                                      <p:tavLst>
                                        <p:tav tm="0">
                                          <p:val>
                                            <p:strVal val="#ppt_x"/>
                                          </p:val>
                                        </p:tav>
                                        <p:tav tm="100000">
                                          <p:val>
                                            <p:strVal val="#ppt_x"/>
                                          </p:val>
                                        </p:tav>
                                      </p:tavLst>
                                    </p:anim>
                                    <p:anim calcmode="lin" valueType="num">
                                      <p:cBhvr additive="base">
                                        <p:cTn id="447" dur="500" fill="hold"/>
                                        <p:tgtEl>
                                          <p:spTgt spid="122"/>
                                        </p:tgtEl>
                                        <p:attrNameLst>
                                          <p:attrName>ppt_y</p:attrName>
                                        </p:attrNameLst>
                                      </p:cBhvr>
                                      <p:tavLst>
                                        <p:tav tm="0">
                                          <p:val>
                                            <p:strVal val="1+#ppt_h/2"/>
                                          </p:val>
                                        </p:tav>
                                        <p:tav tm="100000">
                                          <p:val>
                                            <p:strVal val="#ppt_y"/>
                                          </p:val>
                                        </p:tav>
                                      </p:tavLst>
                                    </p:anim>
                                  </p:childTnLst>
                                </p:cTn>
                              </p:par>
                              <p:par>
                                <p:cTn id="448" presetID="2" presetClass="entr" presetSubtype="4" fill="hold" nodeType="withEffect">
                                  <p:stCondLst>
                                    <p:cond delay="0"/>
                                  </p:stCondLst>
                                  <p:childTnLst>
                                    <p:set>
                                      <p:cBhvr>
                                        <p:cTn id="449" dur="1" fill="hold">
                                          <p:stCondLst>
                                            <p:cond delay="0"/>
                                          </p:stCondLst>
                                        </p:cTn>
                                        <p:tgtEl>
                                          <p:spTgt spid="123"/>
                                        </p:tgtEl>
                                        <p:attrNameLst>
                                          <p:attrName>style.visibility</p:attrName>
                                        </p:attrNameLst>
                                      </p:cBhvr>
                                      <p:to>
                                        <p:strVal val="visible"/>
                                      </p:to>
                                    </p:set>
                                    <p:anim calcmode="lin" valueType="num">
                                      <p:cBhvr additive="base">
                                        <p:cTn id="450" dur="500" fill="hold"/>
                                        <p:tgtEl>
                                          <p:spTgt spid="123"/>
                                        </p:tgtEl>
                                        <p:attrNameLst>
                                          <p:attrName>ppt_x</p:attrName>
                                        </p:attrNameLst>
                                      </p:cBhvr>
                                      <p:tavLst>
                                        <p:tav tm="0">
                                          <p:val>
                                            <p:strVal val="#ppt_x"/>
                                          </p:val>
                                        </p:tav>
                                        <p:tav tm="100000">
                                          <p:val>
                                            <p:strVal val="#ppt_x"/>
                                          </p:val>
                                        </p:tav>
                                      </p:tavLst>
                                    </p:anim>
                                    <p:anim calcmode="lin" valueType="num">
                                      <p:cBhvr additive="base">
                                        <p:cTn id="451" dur="500" fill="hold"/>
                                        <p:tgtEl>
                                          <p:spTgt spid="123"/>
                                        </p:tgtEl>
                                        <p:attrNameLst>
                                          <p:attrName>ppt_y</p:attrName>
                                        </p:attrNameLst>
                                      </p:cBhvr>
                                      <p:tavLst>
                                        <p:tav tm="0">
                                          <p:val>
                                            <p:strVal val="1+#ppt_h/2"/>
                                          </p:val>
                                        </p:tav>
                                        <p:tav tm="100000">
                                          <p:val>
                                            <p:strVal val="#ppt_y"/>
                                          </p:val>
                                        </p:tav>
                                      </p:tavLst>
                                    </p:anim>
                                  </p:childTnLst>
                                </p:cTn>
                              </p:par>
                              <p:par>
                                <p:cTn id="452" presetID="2" presetClass="entr" presetSubtype="4" fill="hold" nodeType="withEffect">
                                  <p:stCondLst>
                                    <p:cond delay="0"/>
                                  </p:stCondLst>
                                  <p:childTnLst>
                                    <p:set>
                                      <p:cBhvr>
                                        <p:cTn id="453" dur="1" fill="hold">
                                          <p:stCondLst>
                                            <p:cond delay="0"/>
                                          </p:stCondLst>
                                        </p:cTn>
                                        <p:tgtEl>
                                          <p:spTgt spid="124"/>
                                        </p:tgtEl>
                                        <p:attrNameLst>
                                          <p:attrName>style.visibility</p:attrName>
                                        </p:attrNameLst>
                                      </p:cBhvr>
                                      <p:to>
                                        <p:strVal val="visible"/>
                                      </p:to>
                                    </p:set>
                                    <p:anim calcmode="lin" valueType="num">
                                      <p:cBhvr additive="base">
                                        <p:cTn id="454" dur="500" fill="hold"/>
                                        <p:tgtEl>
                                          <p:spTgt spid="124"/>
                                        </p:tgtEl>
                                        <p:attrNameLst>
                                          <p:attrName>ppt_x</p:attrName>
                                        </p:attrNameLst>
                                      </p:cBhvr>
                                      <p:tavLst>
                                        <p:tav tm="0">
                                          <p:val>
                                            <p:strVal val="#ppt_x"/>
                                          </p:val>
                                        </p:tav>
                                        <p:tav tm="100000">
                                          <p:val>
                                            <p:strVal val="#ppt_x"/>
                                          </p:val>
                                        </p:tav>
                                      </p:tavLst>
                                    </p:anim>
                                    <p:anim calcmode="lin" valueType="num">
                                      <p:cBhvr additive="base">
                                        <p:cTn id="455" dur="500" fill="hold"/>
                                        <p:tgtEl>
                                          <p:spTgt spid="124"/>
                                        </p:tgtEl>
                                        <p:attrNameLst>
                                          <p:attrName>ppt_y</p:attrName>
                                        </p:attrNameLst>
                                      </p:cBhvr>
                                      <p:tavLst>
                                        <p:tav tm="0">
                                          <p:val>
                                            <p:strVal val="1+#ppt_h/2"/>
                                          </p:val>
                                        </p:tav>
                                        <p:tav tm="100000">
                                          <p:val>
                                            <p:strVal val="#ppt_y"/>
                                          </p:val>
                                        </p:tav>
                                      </p:tavLst>
                                    </p:anim>
                                  </p:childTnLst>
                                </p:cTn>
                              </p:par>
                              <p:par>
                                <p:cTn id="456" presetID="2" presetClass="entr" presetSubtype="4" fill="hold" nodeType="withEffect">
                                  <p:stCondLst>
                                    <p:cond delay="0"/>
                                  </p:stCondLst>
                                  <p:childTnLst>
                                    <p:set>
                                      <p:cBhvr>
                                        <p:cTn id="457" dur="1" fill="hold">
                                          <p:stCondLst>
                                            <p:cond delay="0"/>
                                          </p:stCondLst>
                                        </p:cTn>
                                        <p:tgtEl>
                                          <p:spTgt spid="125"/>
                                        </p:tgtEl>
                                        <p:attrNameLst>
                                          <p:attrName>style.visibility</p:attrName>
                                        </p:attrNameLst>
                                      </p:cBhvr>
                                      <p:to>
                                        <p:strVal val="visible"/>
                                      </p:to>
                                    </p:set>
                                    <p:anim calcmode="lin" valueType="num">
                                      <p:cBhvr additive="base">
                                        <p:cTn id="458" dur="500" fill="hold"/>
                                        <p:tgtEl>
                                          <p:spTgt spid="125"/>
                                        </p:tgtEl>
                                        <p:attrNameLst>
                                          <p:attrName>ppt_x</p:attrName>
                                        </p:attrNameLst>
                                      </p:cBhvr>
                                      <p:tavLst>
                                        <p:tav tm="0">
                                          <p:val>
                                            <p:strVal val="#ppt_x"/>
                                          </p:val>
                                        </p:tav>
                                        <p:tav tm="100000">
                                          <p:val>
                                            <p:strVal val="#ppt_x"/>
                                          </p:val>
                                        </p:tav>
                                      </p:tavLst>
                                    </p:anim>
                                    <p:anim calcmode="lin" valueType="num">
                                      <p:cBhvr additive="base">
                                        <p:cTn id="459" dur="500" fill="hold"/>
                                        <p:tgtEl>
                                          <p:spTgt spid="125"/>
                                        </p:tgtEl>
                                        <p:attrNameLst>
                                          <p:attrName>ppt_y</p:attrName>
                                        </p:attrNameLst>
                                      </p:cBhvr>
                                      <p:tavLst>
                                        <p:tav tm="0">
                                          <p:val>
                                            <p:strVal val="1+#ppt_h/2"/>
                                          </p:val>
                                        </p:tav>
                                        <p:tav tm="100000">
                                          <p:val>
                                            <p:strVal val="#ppt_y"/>
                                          </p:val>
                                        </p:tav>
                                      </p:tavLst>
                                    </p:anim>
                                  </p:childTnLst>
                                </p:cTn>
                              </p:par>
                              <p:par>
                                <p:cTn id="460" presetID="2" presetClass="entr" presetSubtype="4" fill="hold" nodeType="withEffect">
                                  <p:stCondLst>
                                    <p:cond delay="0"/>
                                  </p:stCondLst>
                                  <p:childTnLst>
                                    <p:set>
                                      <p:cBhvr>
                                        <p:cTn id="461" dur="1" fill="hold">
                                          <p:stCondLst>
                                            <p:cond delay="0"/>
                                          </p:stCondLst>
                                        </p:cTn>
                                        <p:tgtEl>
                                          <p:spTgt spid="126"/>
                                        </p:tgtEl>
                                        <p:attrNameLst>
                                          <p:attrName>style.visibility</p:attrName>
                                        </p:attrNameLst>
                                      </p:cBhvr>
                                      <p:to>
                                        <p:strVal val="visible"/>
                                      </p:to>
                                    </p:set>
                                    <p:anim calcmode="lin" valueType="num">
                                      <p:cBhvr additive="base">
                                        <p:cTn id="462" dur="500" fill="hold"/>
                                        <p:tgtEl>
                                          <p:spTgt spid="126"/>
                                        </p:tgtEl>
                                        <p:attrNameLst>
                                          <p:attrName>ppt_x</p:attrName>
                                        </p:attrNameLst>
                                      </p:cBhvr>
                                      <p:tavLst>
                                        <p:tav tm="0">
                                          <p:val>
                                            <p:strVal val="#ppt_x"/>
                                          </p:val>
                                        </p:tav>
                                        <p:tav tm="100000">
                                          <p:val>
                                            <p:strVal val="#ppt_x"/>
                                          </p:val>
                                        </p:tav>
                                      </p:tavLst>
                                    </p:anim>
                                    <p:anim calcmode="lin" valueType="num">
                                      <p:cBhvr additive="base">
                                        <p:cTn id="463" dur="500" fill="hold"/>
                                        <p:tgtEl>
                                          <p:spTgt spid="126"/>
                                        </p:tgtEl>
                                        <p:attrNameLst>
                                          <p:attrName>ppt_y</p:attrName>
                                        </p:attrNameLst>
                                      </p:cBhvr>
                                      <p:tavLst>
                                        <p:tav tm="0">
                                          <p:val>
                                            <p:strVal val="1+#ppt_h/2"/>
                                          </p:val>
                                        </p:tav>
                                        <p:tav tm="100000">
                                          <p:val>
                                            <p:strVal val="#ppt_y"/>
                                          </p:val>
                                        </p:tav>
                                      </p:tavLst>
                                    </p:anim>
                                  </p:childTnLst>
                                </p:cTn>
                              </p:par>
                              <p:par>
                                <p:cTn id="464" presetID="2" presetClass="entr" presetSubtype="4" fill="hold" nodeType="withEffect">
                                  <p:stCondLst>
                                    <p:cond delay="0"/>
                                  </p:stCondLst>
                                  <p:childTnLst>
                                    <p:set>
                                      <p:cBhvr>
                                        <p:cTn id="465" dur="1" fill="hold">
                                          <p:stCondLst>
                                            <p:cond delay="0"/>
                                          </p:stCondLst>
                                        </p:cTn>
                                        <p:tgtEl>
                                          <p:spTgt spid="127"/>
                                        </p:tgtEl>
                                        <p:attrNameLst>
                                          <p:attrName>style.visibility</p:attrName>
                                        </p:attrNameLst>
                                      </p:cBhvr>
                                      <p:to>
                                        <p:strVal val="visible"/>
                                      </p:to>
                                    </p:set>
                                    <p:anim calcmode="lin" valueType="num">
                                      <p:cBhvr additive="base">
                                        <p:cTn id="466" dur="500" fill="hold"/>
                                        <p:tgtEl>
                                          <p:spTgt spid="127"/>
                                        </p:tgtEl>
                                        <p:attrNameLst>
                                          <p:attrName>ppt_x</p:attrName>
                                        </p:attrNameLst>
                                      </p:cBhvr>
                                      <p:tavLst>
                                        <p:tav tm="0">
                                          <p:val>
                                            <p:strVal val="#ppt_x"/>
                                          </p:val>
                                        </p:tav>
                                        <p:tav tm="100000">
                                          <p:val>
                                            <p:strVal val="#ppt_x"/>
                                          </p:val>
                                        </p:tav>
                                      </p:tavLst>
                                    </p:anim>
                                    <p:anim calcmode="lin" valueType="num">
                                      <p:cBhvr additive="base">
                                        <p:cTn id="467" dur="500" fill="hold"/>
                                        <p:tgtEl>
                                          <p:spTgt spid="127"/>
                                        </p:tgtEl>
                                        <p:attrNameLst>
                                          <p:attrName>ppt_y</p:attrName>
                                        </p:attrNameLst>
                                      </p:cBhvr>
                                      <p:tavLst>
                                        <p:tav tm="0">
                                          <p:val>
                                            <p:strVal val="1+#ppt_h/2"/>
                                          </p:val>
                                        </p:tav>
                                        <p:tav tm="100000">
                                          <p:val>
                                            <p:strVal val="#ppt_y"/>
                                          </p:val>
                                        </p:tav>
                                      </p:tavLst>
                                    </p:anim>
                                  </p:childTnLst>
                                </p:cTn>
                              </p:par>
                              <p:par>
                                <p:cTn id="468" presetID="2" presetClass="entr" presetSubtype="4" fill="hold" nodeType="withEffect">
                                  <p:stCondLst>
                                    <p:cond delay="0"/>
                                  </p:stCondLst>
                                  <p:childTnLst>
                                    <p:set>
                                      <p:cBhvr>
                                        <p:cTn id="469" dur="1" fill="hold">
                                          <p:stCondLst>
                                            <p:cond delay="0"/>
                                          </p:stCondLst>
                                        </p:cTn>
                                        <p:tgtEl>
                                          <p:spTgt spid="128"/>
                                        </p:tgtEl>
                                        <p:attrNameLst>
                                          <p:attrName>style.visibility</p:attrName>
                                        </p:attrNameLst>
                                      </p:cBhvr>
                                      <p:to>
                                        <p:strVal val="visible"/>
                                      </p:to>
                                    </p:set>
                                    <p:anim calcmode="lin" valueType="num">
                                      <p:cBhvr additive="base">
                                        <p:cTn id="470" dur="500" fill="hold"/>
                                        <p:tgtEl>
                                          <p:spTgt spid="128"/>
                                        </p:tgtEl>
                                        <p:attrNameLst>
                                          <p:attrName>ppt_x</p:attrName>
                                        </p:attrNameLst>
                                      </p:cBhvr>
                                      <p:tavLst>
                                        <p:tav tm="0">
                                          <p:val>
                                            <p:strVal val="#ppt_x"/>
                                          </p:val>
                                        </p:tav>
                                        <p:tav tm="100000">
                                          <p:val>
                                            <p:strVal val="#ppt_x"/>
                                          </p:val>
                                        </p:tav>
                                      </p:tavLst>
                                    </p:anim>
                                    <p:anim calcmode="lin" valueType="num">
                                      <p:cBhvr additive="base">
                                        <p:cTn id="471" dur="500" fill="hold"/>
                                        <p:tgtEl>
                                          <p:spTgt spid="128"/>
                                        </p:tgtEl>
                                        <p:attrNameLst>
                                          <p:attrName>ppt_y</p:attrName>
                                        </p:attrNameLst>
                                      </p:cBhvr>
                                      <p:tavLst>
                                        <p:tav tm="0">
                                          <p:val>
                                            <p:strVal val="1+#ppt_h/2"/>
                                          </p:val>
                                        </p:tav>
                                        <p:tav tm="100000">
                                          <p:val>
                                            <p:strVal val="#ppt_y"/>
                                          </p:val>
                                        </p:tav>
                                      </p:tavLst>
                                    </p:anim>
                                  </p:childTnLst>
                                </p:cTn>
                              </p:par>
                              <p:par>
                                <p:cTn id="472" presetID="2" presetClass="entr" presetSubtype="4" fill="hold" nodeType="withEffect">
                                  <p:stCondLst>
                                    <p:cond delay="0"/>
                                  </p:stCondLst>
                                  <p:childTnLst>
                                    <p:set>
                                      <p:cBhvr>
                                        <p:cTn id="473" dur="1" fill="hold">
                                          <p:stCondLst>
                                            <p:cond delay="0"/>
                                          </p:stCondLst>
                                        </p:cTn>
                                        <p:tgtEl>
                                          <p:spTgt spid="129"/>
                                        </p:tgtEl>
                                        <p:attrNameLst>
                                          <p:attrName>style.visibility</p:attrName>
                                        </p:attrNameLst>
                                      </p:cBhvr>
                                      <p:to>
                                        <p:strVal val="visible"/>
                                      </p:to>
                                    </p:set>
                                    <p:anim calcmode="lin" valueType="num">
                                      <p:cBhvr additive="base">
                                        <p:cTn id="474" dur="500" fill="hold"/>
                                        <p:tgtEl>
                                          <p:spTgt spid="129"/>
                                        </p:tgtEl>
                                        <p:attrNameLst>
                                          <p:attrName>ppt_x</p:attrName>
                                        </p:attrNameLst>
                                      </p:cBhvr>
                                      <p:tavLst>
                                        <p:tav tm="0">
                                          <p:val>
                                            <p:strVal val="#ppt_x"/>
                                          </p:val>
                                        </p:tav>
                                        <p:tav tm="100000">
                                          <p:val>
                                            <p:strVal val="#ppt_x"/>
                                          </p:val>
                                        </p:tav>
                                      </p:tavLst>
                                    </p:anim>
                                    <p:anim calcmode="lin" valueType="num">
                                      <p:cBhvr additive="base">
                                        <p:cTn id="475" dur="500" fill="hold"/>
                                        <p:tgtEl>
                                          <p:spTgt spid="129"/>
                                        </p:tgtEl>
                                        <p:attrNameLst>
                                          <p:attrName>ppt_y</p:attrName>
                                        </p:attrNameLst>
                                      </p:cBhvr>
                                      <p:tavLst>
                                        <p:tav tm="0">
                                          <p:val>
                                            <p:strVal val="1+#ppt_h/2"/>
                                          </p:val>
                                        </p:tav>
                                        <p:tav tm="100000">
                                          <p:val>
                                            <p:strVal val="#ppt_y"/>
                                          </p:val>
                                        </p:tav>
                                      </p:tavLst>
                                    </p:anim>
                                  </p:childTnLst>
                                </p:cTn>
                              </p:par>
                              <p:par>
                                <p:cTn id="476" presetID="2" presetClass="entr" presetSubtype="4" fill="hold" nodeType="withEffect">
                                  <p:stCondLst>
                                    <p:cond delay="0"/>
                                  </p:stCondLst>
                                  <p:childTnLst>
                                    <p:set>
                                      <p:cBhvr>
                                        <p:cTn id="477" dur="1" fill="hold">
                                          <p:stCondLst>
                                            <p:cond delay="0"/>
                                          </p:stCondLst>
                                        </p:cTn>
                                        <p:tgtEl>
                                          <p:spTgt spid="130"/>
                                        </p:tgtEl>
                                        <p:attrNameLst>
                                          <p:attrName>style.visibility</p:attrName>
                                        </p:attrNameLst>
                                      </p:cBhvr>
                                      <p:to>
                                        <p:strVal val="visible"/>
                                      </p:to>
                                    </p:set>
                                    <p:anim calcmode="lin" valueType="num">
                                      <p:cBhvr additive="base">
                                        <p:cTn id="478" dur="500" fill="hold"/>
                                        <p:tgtEl>
                                          <p:spTgt spid="130"/>
                                        </p:tgtEl>
                                        <p:attrNameLst>
                                          <p:attrName>ppt_x</p:attrName>
                                        </p:attrNameLst>
                                      </p:cBhvr>
                                      <p:tavLst>
                                        <p:tav tm="0">
                                          <p:val>
                                            <p:strVal val="#ppt_x"/>
                                          </p:val>
                                        </p:tav>
                                        <p:tav tm="100000">
                                          <p:val>
                                            <p:strVal val="#ppt_x"/>
                                          </p:val>
                                        </p:tav>
                                      </p:tavLst>
                                    </p:anim>
                                    <p:anim calcmode="lin" valueType="num">
                                      <p:cBhvr additive="base">
                                        <p:cTn id="479" dur="500" fill="hold"/>
                                        <p:tgtEl>
                                          <p:spTgt spid="130"/>
                                        </p:tgtEl>
                                        <p:attrNameLst>
                                          <p:attrName>ppt_y</p:attrName>
                                        </p:attrNameLst>
                                      </p:cBhvr>
                                      <p:tavLst>
                                        <p:tav tm="0">
                                          <p:val>
                                            <p:strVal val="1+#ppt_h/2"/>
                                          </p:val>
                                        </p:tav>
                                        <p:tav tm="100000">
                                          <p:val>
                                            <p:strVal val="#ppt_y"/>
                                          </p:val>
                                        </p:tav>
                                      </p:tavLst>
                                    </p:anim>
                                  </p:childTnLst>
                                </p:cTn>
                              </p:par>
                              <p:par>
                                <p:cTn id="480" presetID="2" presetClass="entr" presetSubtype="4" fill="hold" nodeType="withEffect">
                                  <p:stCondLst>
                                    <p:cond delay="0"/>
                                  </p:stCondLst>
                                  <p:childTnLst>
                                    <p:set>
                                      <p:cBhvr>
                                        <p:cTn id="481" dur="1" fill="hold">
                                          <p:stCondLst>
                                            <p:cond delay="0"/>
                                          </p:stCondLst>
                                        </p:cTn>
                                        <p:tgtEl>
                                          <p:spTgt spid="131"/>
                                        </p:tgtEl>
                                        <p:attrNameLst>
                                          <p:attrName>style.visibility</p:attrName>
                                        </p:attrNameLst>
                                      </p:cBhvr>
                                      <p:to>
                                        <p:strVal val="visible"/>
                                      </p:to>
                                    </p:set>
                                    <p:anim calcmode="lin" valueType="num">
                                      <p:cBhvr additive="base">
                                        <p:cTn id="482" dur="500" fill="hold"/>
                                        <p:tgtEl>
                                          <p:spTgt spid="131"/>
                                        </p:tgtEl>
                                        <p:attrNameLst>
                                          <p:attrName>ppt_x</p:attrName>
                                        </p:attrNameLst>
                                      </p:cBhvr>
                                      <p:tavLst>
                                        <p:tav tm="0">
                                          <p:val>
                                            <p:strVal val="#ppt_x"/>
                                          </p:val>
                                        </p:tav>
                                        <p:tav tm="100000">
                                          <p:val>
                                            <p:strVal val="#ppt_x"/>
                                          </p:val>
                                        </p:tav>
                                      </p:tavLst>
                                    </p:anim>
                                    <p:anim calcmode="lin" valueType="num">
                                      <p:cBhvr additive="base">
                                        <p:cTn id="483" dur="500" fill="hold"/>
                                        <p:tgtEl>
                                          <p:spTgt spid="131"/>
                                        </p:tgtEl>
                                        <p:attrNameLst>
                                          <p:attrName>ppt_y</p:attrName>
                                        </p:attrNameLst>
                                      </p:cBhvr>
                                      <p:tavLst>
                                        <p:tav tm="0">
                                          <p:val>
                                            <p:strVal val="1+#ppt_h/2"/>
                                          </p:val>
                                        </p:tav>
                                        <p:tav tm="100000">
                                          <p:val>
                                            <p:strVal val="#ppt_y"/>
                                          </p:val>
                                        </p:tav>
                                      </p:tavLst>
                                    </p:anim>
                                  </p:childTnLst>
                                </p:cTn>
                              </p:par>
                              <p:par>
                                <p:cTn id="484" presetID="2" presetClass="entr" presetSubtype="4" fill="hold" nodeType="withEffect">
                                  <p:stCondLst>
                                    <p:cond delay="0"/>
                                  </p:stCondLst>
                                  <p:childTnLst>
                                    <p:set>
                                      <p:cBhvr>
                                        <p:cTn id="485" dur="1" fill="hold">
                                          <p:stCondLst>
                                            <p:cond delay="0"/>
                                          </p:stCondLst>
                                        </p:cTn>
                                        <p:tgtEl>
                                          <p:spTgt spid="132"/>
                                        </p:tgtEl>
                                        <p:attrNameLst>
                                          <p:attrName>style.visibility</p:attrName>
                                        </p:attrNameLst>
                                      </p:cBhvr>
                                      <p:to>
                                        <p:strVal val="visible"/>
                                      </p:to>
                                    </p:set>
                                    <p:anim calcmode="lin" valueType="num">
                                      <p:cBhvr additive="base">
                                        <p:cTn id="486" dur="500" fill="hold"/>
                                        <p:tgtEl>
                                          <p:spTgt spid="132"/>
                                        </p:tgtEl>
                                        <p:attrNameLst>
                                          <p:attrName>ppt_x</p:attrName>
                                        </p:attrNameLst>
                                      </p:cBhvr>
                                      <p:tavLst>
                                        <p:tav tm="0">
                                          <p:val>
                                            <p:strVal val="#ppt_x"/>
                                          </p:val>
                                        </p:tav>
                                        <p:tav tm="100000">
                                          <p:val>
                                            <p:strVal val="#ppt_x"/>
                                          </p:val>
                                        </p:tav>
                                      </p:tavLst>
                                    </p:anim>
                                    <p:anim calcmode="lin" valueType="num">
                                      <p:cBhvr additive="base">
                                        <p:cTn id="487" dur="500" fill="hold"/>
                                        <p:tgtEl>
                                          <p:spTgt spid="132"/>
                                        </p:tgtEl>
                                        <p:attrNameLst>
                                          <p:attrName>ppt_y</p:attrName>
                                        </p:attrNameLst>
                                      </p:cBhvr>
                                      <p:tavLst>
                                        <p:tav tm="0">
                                          <p:val>
                                            <p:strVal val="1+#ppt_h/2"/>
                                          </p:val>
                                        </p:tav>
                                        <p:tav tm="100000">
                                          <p:val>
                                            <p:strVal val="#ppt_y"/>
                                          </p:val>
                                        </p:tav>
                                      </p:tavLst>
                                    </p:anim>
                                  </p:childTnLst>
                                </p:cTn>
                              </p:par>
                              <p:par>
                                <p:cTn id="488" presetID="2" presetClass="entr" presetSubtype="4" fill="hold" nodeType="withEffect">
                                  <p:stCondLst>
                                    <p:cond delay="0"/>
                                  </p:stCondLst>
                                  <p:childTnLst>
                                    <p:set>
                                      <p:cBhvr>
                                        <p:cTn id="489" dur="1" fill="hold">
                                          <p:stCondLst>
                                            <p:cond delay="0"/>
                                          </p:stCondLst>
                                        </p:cTn>
                                        <p:tgtEl>
                                          <p:spTgt spid="133"/>
                                        </p:tgtEl>
                                        <p:attrNameLst>
                                          <p:attrName>style.visibility</p:attrName>
                                        </p:attrNameLst>
                                      </p:cBhvr>
                                      <p:to>
                                        <p:strVal val="visible"/>
                                      </p:to>
                                    </p:set>
                                    <p:anim calcmode="lin" valueType="num">
                                      <p:cBhvr additive="base">
                                        <p:cTn id="490" dur="500" fill="hold"/>
                                        <p:tgtEl>
                                          <p:spTgt spid="133"/>
                                        </p:tgtEl>
                                        <p:attrNameLst>
                                          <p:attrName>ppt_x</p:attrName>
                                        </p:attrNameLst>
                                      </p:cBhvr>
                                      <p:tavLst>
                                        <p:tav tm="0">
                                          <p:val>
                                            <p:strVal val="#ppt_x"/>
                                          </p:val>
                                        </p:tav>
                                        <p:tav tm="100000">
                                          <p:val>
                                            <p:strVal val="#ppt_x"/>
                                          </p:val>
                                        </p:tav>
                                      </p:tavLst>
                                    </p:anim>
                                    <p:anim calcmode="lin" valueType="num">
                                      <p:cBhvr additive="base">
                                        <p:cTn id="491" dur="500" fill="hold"/>
                                        <p:tgtEl>
                                          <p:spTgt spid="133"/>
                                        </p:tgtEl>
                                        <p:attrNameLst>
                                          <p:attrName>ppt_y</p:attrName>
                                        </p:attrNameLst>
                                      </p:cBhvr>
                                      <p:tavLst>
                                        <p:tav tm="0">
                                          <p:val>
                                            <p:strVal val="1+#ppt_h/2"/>
                                          </p:val>
                                        </p:tav>
                                        <p:tav tm="100000">
                                          <p:val>
                                            <p:strVal val="#ppt_y"/>
                                          </p:val>
                                        </p:tav>
                                      </p:tavLst>
                                    </p:anim>
                                  </p:childTnLst>
                                </p:cTn>
                              </p:par>
                              <p:par>
                                <p:cTn id="492" presetID="2" presetClass="entr" presetSubtype="4" fill="hold" nodeType="withEffect">
                                  <p:stCondLst>
                                    <p:cond delay="0"/>
                                  </p:stCondLst>
                                  <p:childTnLst>
                                    <p:set>
                                      <p:cBhvr>
                                        <p:cTn id="493" dur="1" fill="hold">
                                          <p:stCondLst>
                                            <p:cond delay="0"/>
                                          </p:stCondLst>
                                        </p:cTn>
                                        <p:tgtEl>
                                          <p:spTgt spid="134"/>
                                        </p:tgtEl>
                                        <p:attrNameLst>
                                          <p:attrName>style.visibility</p:attrName>
                                        </p:attrNameLst>
                                      </p:cBhvr>
                                      <p:to>
                                        <p:strVal val="visible"/>
                                      </p:to>
                                    </p:set>
                                    <p:anim calcmode="lin" valueType="num">
                                      <p:cBhvr additive="base">
                                        <p:cTn id="494" dur="500" fill="hold"/>
                                        <p:tgtEl>
                                          <p:spTgt spid="134"/>
                                        </p:tgtEl>
                                        <p:attrNameLst>
                                          <p:attrName>ppt_x</p:attrName>
                                        </p:attrNameLst>
                                      </p:cBhvr>
                                      <p:tavLst>
                                        <p:tav tm="0">
                                          <p:val>
                                            <p:strVal val="#ppt_x"/>
                                          </p:val>
                                        </p:tav>
                                        <p:tav tm="100000">
                                          <p:val>
                                            <p:strVal val="#ppt_x"/>
                                          </p:val>
                                        </p:tav>
                                      </p:tavLst>
                                    </p:anim>
                                    <p:anim calcmode="lin" valueType="num">
                                      <p:cBhvr additive="base">
                                        <p:cTn id="495" dur="500" fill="hold"/>
                                        <p:tgtEl>
                                          <p:spTgt spid="134"/>
                                        </p:tgtEl>
                                        <p:attrNameLst>
                                          <p:attrName>ppt_y</p:attrName>
                                        </p:attrNameLst>
                                      </p:cBhvr>
                                      <p:tavLst>
                                        <p:tav tm="0">
                                          <p:val>
                                            <p:strVal val="1+#ppt_h/2"/>
                                          </p:val>
                                        </p:tav>
                                        <p:tav tm="100000">
                                          <p:val>
                                            <p:strVal val="#ppt_y"/>
                                          </p:val>
                                        </p:tav>
                                      </p:tavLst>
                                    </p:anim>
                                  </p:childTnLst>
                                </p:cTn>
                              </p:par>
                              <p:par>
                                <p:cTn id="496" presetID="2" presetClass="entr" presetSubtype="4" fill="hold" nodeType="withEffect">
                                  <p:stCondLst>
                                    <p:cond delay="0"/>
                                  </p:stCondLst>
                                  <p:childTnLst>
                                    <p:set>
                                      <p:cBhvr>
                                        <p:cTn id="497" dur="1" fill="hold">
                                          <p:stCondLst>
                                            <p:cond delay="0"/>
                                          </p:stCondLst>
                                        </p:cTn>
                                        <p:tgtEl>
                                          <p:spTgt spid="135"/>
                                        </p:tgtEl>
                                        <p:attrNameLst>
                                          <p:attrName>style.visibility</p:attrName>
                                        </p:attrNameLst>
                                      </p:cBhvr>
                                      <p:to>
                                        <p:strVal val="visible"/>
                                      </p:to>
                                    </p:set>
                                    <p:anim calcmode="lin" valueType="num">
                                      <p:cBhvr additive="base">
                                        <p:cTn id="498" dur="500" fill="hold"/>
                                        <p:tgtEl>
                                          <p:spTgt spid="135"/>
                                        </p:tgtEl>
                                        <p:attrNameLst>
                                          <p:attrName>ppt_x</p:attrName>
                                        </p:attrNameLst>
                                      </p:cBhvr>
                                      <p:tavLst>
                                        <p:tav tm="0">
                                          <p:val>
                                            <p:strVal val="#ppt_x"/>
                                          </p:val>
                                        </p:tav>
                                        <p:tav tm="100000">
                                          <p:val>
                                            <p:strVal val="#ppt_x"/>
                                          </p:val>
                                        </p:tav>
                                      </p:tavLst>
                                    </p:anim>
                                    <p:anim calcmode="lin" valueType="num">
                                      <p:cBhvr additive="base">
                                        <p:cTn id="499" dur="500" fill="hold"/>
                                        <p:tgtEl>
                                          <p:spTgt spid="135"/>
                                        </p:tgtEl>
                                        <p:attrNameLst>
                                          <p:attrName>ppt_y</p:attrName>
                                        </p:attrNameLst>
                                      </p:cBhvr>
                                      <p:tavLst>
                                        <p:tav tm="0">
                                          <p:val>
                                            <p:strVal val="1+#ppt_h/2"/>
                                          </p:val>
                                        </p:tav>
                                        <p:tav tm="100000">
                                          <p:val>
                                            <p:strVal val="#ppt_y"/>
                                          </p:val>
                                        </p:tav>
                                      </p:tavLst>
                                    </p:anim>
                                  </p:childTnLst>
                                </p:cTn>
                              </p:par>
                              <p:par>
                                <p:cTn id="500" presetID="2" presetClass="entr" presetSubtype="4" fill="hold" nodeType="withEffect">
                                  <p:stCondLst>
                                    <p:cond delay="0"/>
                                  </p:stCondLst>
                                  <p:childTnLst>
                                    <p:set>
                                      <p:cBhvr>
                                        <p:cTn id="501" dur="1" fill="hold">
                                          <p:stCondLst>
                                            <p:cond delay="0"/>
                                          </p:stCondLst>
                                        </p:cTn>
                                        <p:tgtEl>
                                          <p:spTgt spid="136"/>
                                        </p:tgtEl>
                                        <p:attrNameLst>
                                          <p:attrName>style.visibility</p:attrName>
                                        </p:attrNameLst>
                                      </p:cBhvr>
                                      <p:to>
                                        <p:strVal val="visible"/>
                                      </p:to>
                                    </p:set>
                                    <p:anim calcmode="lin" valueType="num">
                                      <p:cBhvr additive="base">
                                        <p:cTn id="502" dur="500" fill="hold"/>
                                        <p:tgtEl>
                                          <p:spTgt spid="136"/>
                                        </p:tgtEl>
                                        <p:attrNameLst>
                                          <p:attrName>ppt_x</p:attrName>
                                        </p:attrNameLst>
                                      </p:cBhvr>
                                      <p:tavLst>
                                        <p:tav tm="0">
                                          <p:val>
                                            <p:strVal val="#ppt_x"/>
                                          </p:val>
                                        </p:tav>
                                        <p:tav tm="100000">
                                          <p:val>
                                            <p:strVal val="#ppt_x"/>
                                          </p:val>
                                        </p:tav>
                                      </p:tavLst>
                                    </p:anim>
                                    <p:anim calcmode="lin" valueType="num">
                                      <p:cBhvr additive="base">
                                        <p:cTn id="503" dur="500" fill="hold"/>
                                        <p:tgtEl>
                                          <p:spTgt spid="136"/>
                                        </p:tgtEl>
                                        <p:attrNameLst>
                                          <p:attrName>ppt_y</p:attrName>
                                        </p:attrNameLst>
                                      </p:cBhvr>
                                      <p:tavLst>
                                        <p:tav tm="0">
                                          <p:val>
                                            <p:strVal val="1+#ppt_h/2"/>
                                          </p:val>
                                        </p:tav>
                                        <p:tav tm="100000">
                                          <p:val>
                                            <p:strVal val="#ppt_y"/>
                                          </p:val>
                                        </p:tav>
                                      </p:tavLst>
                                    </p:anim>
                                  </p:childTnLst>
                                </p:cTn>
                              </p:par>
                              <p:par>
                                <p:cTn id="504" presetID="2" presetClass="entr" presetSubtype="4" fill="hold" nodeType="withEffect">
                                  <p:stCondLst>
                                    <p:cond delay="0"/>
                                  </p:stCondLst>
                                  <p:childTnLst>
                                    <p:set>
                                      <p:cBhvr>
                                        <p:cTn id="505" dur="1" fill="hold">
                                          <p:stCondLst>
                                            <p:cond delay="0"/>
                                          </p:stCondLst>
                                        </p:cTn>
                                        <p:tgtEl>
                                          <p:spTgt spid="137"/>
                                        </p:tgtEl>
                                        <p:attrNameLst>
                                          <p:attrName>style.visibility</p:attrName>
                                        </p:attrNameLst>
                                      </p:cBhvr>
                                      <p:to>
                                        <p:strVal val="visible"/>
                                      </p:to>
                                    </p:set>
                                    <p:anim calcmode="lin" valueType="num">
                                      <p:cBhvr additive="base">
                                        <p:cTn id="506" dur="500" fill="hold"/>
                                        <p:tgtEl>
                                          <p:spTgt spid="137"/>
                                        </p:tgtEl>
                                        <p:attrNameLst>
                                          <p:attrName>ppt_x</p:attrName>
                                        </p:attrNameLst>
                                      </p:cBhvr>
                                      <p:tavLst>
                                        <p:tav tm="0">
                                          <p:val>
                                            <p:strVal val="#ppt_x"/>
                                          </p:val>
                                        </p:tav>
                                        <p:tav tm="100000">
                                          <p:val>
                                            <p:strVal val="#ppt_x"/>
                                          </p:val>
                                        </p:tav>
                                      </p:tavLst>
                                    </p:anim>
                                    <p:anim calcmode="lin" valueType="num">
                                      <p:cBhvr additive="base">
                                        <p:cTn id="507" dur="500" fill="hold"/>
                                        <p:tgtEl>
                                          <p:spTgt spid="137"/>
                                        </p:tgtEl>
                                        <p:attrNameLst>
                                          <p:attrName>ppt_y</p:attrName>
                                        </p:attrNameLst>
                                      </p:cBhvr>
                                      <p:tavLst>
                                        <p:tav tm="0">
                                          <p:val>
                                            <p:strVal val="1+#ppt_h/2"/>
                                          </p:val>
                                        </p:tav>
                                        <p:tav tm="100000">
                                          <p:val>
                                            <p:strVal val="#ppt_y"/>
                                          </p:val>
                                        </p:tav>
                                      </p:tavLst>
                                    </p:anim>
                                  </p:childTnLst>
                                </p:cTn>
                              </p:par>
                              <p:par>
                                <p:cTn id="508" presetID="2" presetClass="entr" presetSubtype="4" fill="hold" nodeType="withEffect">
                                  <p:stCondLst>
                                    <p:cond delay="0"/>
                                  </p:stCondLst>
                                  <p:childTnLst>
                                    <p:set>
                                      <p:cBhvr>
                                        <p:cTn id="509" dur="1" fill="hold">
                                          <p:stCondLst>
                                            <p:cond delay="0"/>
                                          </p:stCondLst>
                                        </p:cTn>
                                        <p:tgtEl>
                                          <p:spTgt spid="138"/>
                                        </p:tgtEl>
                                        <p:attrNameLst>
                                          <p:attrName>style.visibility</p:attrName>
                                        </p:attrNameLst>
                                      </p:cBhvr>
                                      <p:to>
                                        <p:strVal val="visible"/>
                                      </p:to>
                                    </p:set>
                                    <p:anim calcmode="lin" valueType="num">
                                      <p:cBhvr additive="base">
                                        <p:cTn id="510" dur="500" fill="hold"/>
                                        <p:tgtEl>
                                          <p:spTgt spid="138"/>
                                        </p:tgtEl>
                                        <p:attrNameLst>
                                          <p:attrName>ppt_x</p:attrName>
                                        </p:attrNameLst>
                                      </p:cBhvr>
                                      <p:tavLst>
                                        <p:tav tm="0">
                                          <p:val>
                                            <p:strVal val="#ppt_x"/>
                                          </p:val>
                                        </p:tav>
                                        <p:tav tm="100000">
                                          <p:val>
                                            <p:strVal val="#ppt_x"/>
                                          </p:val>
                                        </p:tav>
                                      </p:tavLst>
                                    </p:anim>
                                    <p:anim calcmode="lin" valueType="num">
                                      <p:cBhvr additive="base">
                                        <p:cTn id="511" dur="500" fill="hold"/>
                                        <p:tgtEl>
                                          <p:spTgt spid="138"/>
                                        </p:tgtEl>
                                        <p:attrNameLst>
                                          <p:attrName>ppt_y</p:attrName>
                                        </p:attrNameLst>
                                      </p:cBhvr>
                                      <p:tavLst>
                                        <p:tav tm="0">
                                          <p:val>
                                            <p:strVal val="1+#ppt_h/2"/>
                                          </p:val>
                                        </p:tav>
                                        <p:tav tm="100000">
                                          <p:val>
                                            <p:strVal val="#ppt_y"/>
                                          </p:val>
                                        </p:tav>
                                      </p:tavLst>
                                    </p:anim>
                                  </p:childTnLst>
                                </p:cTn>
                              </p:par>
                              <p:par>
                                <p:cTn id="512" presetID="2" presetClass="entr" presetSubtype="4" fill="hold" nodeType="withEffect">
                                  <p:stCondLst>
                                    <p:cond delay="0"/>
                                  </p:stCondLst>
                                  <p:childTnLst>
                                    <p:set>
                                      <p:cBhvr>
                                        <p:cTn id="513" dur="1" fill="hold">
                                          <p:stCondLst>
                                            <p:cond delay="0"/>
                                          </p:stCondLst>
                                        </p:cTn>
                                        <p:tgtEl>
                                          <p:spTgt spid="139"/>
                                        </p:tgtEl>
                                        <p:attrNameLst>
                                          <p:attrName>style.visibility</p:attrName>
                                        </p:attrNameLst>
                                      </p:cBhvr>
                                      <p:to>
                                        <p:strVal val="visible"/>
                                      </p:to>
                                    </p:set>
                                    <p:anim calcmode="lin" valueType="num">
                                      <p:cBhvr additive="base">
                                        <p:cTn id="514" dur="500" fill="hold"/>
                                        <p:tgtEl>
                                          <p:spTgt spid="139"/>
                                        </p:tgtEl>
                                        <p:attrNameLst>
                                          <p:attrName>ppt_x</p:attrName>
                                        </p:attrNameLst>
                                      </p:cBhvr>
                                      <p:tavLst>
                                        <p:tav tm="0">
                                          <p:val>
                                            <p:strVal val="#ppt_x"/>
                                          </p:val>
                                        </p:tav>
                                        <p:tav tm="100000">
                                          <p:val>
                                            <p:strVal val="#ppt_x"/>
                                          </p:val>
                                        </p:tav>
                                      </p:tavLst>
                                    </p:anim>
                                    <p:anim calcmode="lin" valueType="num">
                                      <p:cBhvr additive="base">
                                        <p:cTn id="515" dur="500" fill="hold"/>
                                        <p:tgtEl>
                                          <p:spTgt spid="139"/>
                                        </p:tgtEl>
                                        <p:attrNameLst>
                                          <p:attrName>ppt_y</p:attrName>
                                        </p:attrNameLst>
                                      </p:cBhvr>
                                      <p:tavLst>
                                        <p:tav tm="0">
                                          <p:val>
                                            <p:strVal val="1+#ppt_h/2"/>
                                          </p:val>
                                        </p:tav>
                                        <p:tav tm="100000">
                                          <p:val>
                                            <p:strVal val="#ppt_y"/>
                                          </p:val>
                                        </p:tav>
                                      </p:tavLst>
                                    </p:anim>
                                  </p:childTnLst>
                                </p:cTn>
                              </p:par>
                              <p:par>
                                <p:cTn id="516" presetID="2" presetClass="entr" presetSubtype="4" fill="hold" nodeType="withEffect">
                                  <p:stCondLst>
                                    <p:cond delay="0"/>
                                  </p:stCondLst>
                                  <p:childTnLst>
                                    <p:set>
                                      <p:cBhvr>
                                        <p:cTn id="517" dur="1" fill="hold">
                                          <p:stCondLst>
                                            <p:cond delay="0"/>
                                          </p:stCondLst>
                                        </p:cTn>
                                        <p:tgtEl>
                                          <p:spTgt spid="140"/>
                                        </p:tgtEl>
                                        <p:attrNameLst>
                                          <p:attrName>style.visibility</p:attrName>
                                        </p:attrNameLst>
                                      </p:cBhvr>
                                      <p:to>
                                        <p:strVal val="visible"/>
                                      </p:to>
                                    </p:set>
                                    <p:anim calcmode="lin" valueType="num">
                                      <p:cBhvr additive="base">
                                        <p:cTn id="518" dur="500" fill="hold"/>
                                        <p:tgtEl>
                                          <p:spTgt spid="140"/>
                                        </p:tgtEl>
                                        <p:attrNameLst>
                                          <p:attrName>ppt_x</p:attrName>
                                        </p:attrNameLst>
                                      </p:cBhvr>
                                      <p:tavLst>
                                        <p:tav tm="0">
                                          <p:val>
                                            <p:strVal val="#ppt_x"/>
                                          </p:val>
                                        </p:tav>
                                        <p:tav tm="100000">
                                          <p:val>
                                            <p:strVal val="#ppt_x"/>
                                          </p:val>
                                        </p:tav>
                                      </p:tavLst>
                                    </p:anim>
                                    <p:anim calcmode="lin" valueType="num">
                                      <p:cBhvr additive="base">
                                        <p:cTn id="519" dur="500" fill="hold"/>
                                        <p:tgtEl>
                                          <p:spTgt spid="140"/>
                                        </p:tgtEl>
                                        <p:attrNameLst>
                                          <p:attrName>ppt_y</p:attrName>
                                        </p:attrNameLst>
                                      </p:cBhvr>
                                      <p:tavLst>
                                        <p:tav tm="0">
                                          <p:val>
                                            <p:strVal val="1+#ppt_h/2"/>
                                          </p:val>
                                        </p:tav>
                                        <p:tav tm="100000">
                                          <p:val>
                                            <p:strVal val="#ppt_y"/>
                                          </p:val>
                                        </p:tav>
                                      </p:tavLst>
                                    </p:anim>
                                  </p:childTnLst>
                                </p:cTn>
                              </p:par>
                              <p:par>
                                <p:cTn id="520" presetID="2" presetClass="entr" presetSubtype="4" fill="hold" nodeType="withEffect">
                                  <p:stCondLst>
                                    <p:cond delay="0"/>
                                  </p:stCondLst>
                                  <p:childTnLst>
                                    <p:set>
                                      <p:cBhvr>
                                        <p:cTn id="521" dur="1" fill="hold">
                                          <p:stCondLst>
                                            <p:cond delay="0"/>
                                          </p:stCondLst>
                                        </p:cTn>
                                        <p:tgtEl>
                                          <p:spTgt spid="141"/>
                                        </p:tgtEl>
                                        <p:attrNameLst>
                                          <p:attrName>style.visibility</p:attrName>
                                        </p:attrNameLst>
                                      </p:cBhvr>
                                      <p:to>
                                        <p:strVal val="visible"/>
                                      </p:to>
                                    </p:set>
                                    <p:anim calcmode="lin" valueType="num">
                                      <p:cBhvr additive="base">
                                        <p:cTn id="522" dur="500" fill="hold"/>
                                        <p:tgtEl>
                                          <p:spTgt spid="141"/>
                                        </p:tgtEl>
                                        <p:attrNameLst>
                                          <p:attrName>ppt_x</p:attrName>
                                        </p:attrNameLst>
                                      </p:cBhvr>
                                      <p:tavLst>
                                        <p:tav tm="0">
                                          <p:val>
                                            <p:strVal val="#ppt_x"/>
                                          </p:val>
                                        </p:tav>
                                        <p:tav tm="100000">
                                          <p:val>
                                            <p:strVal val="#ppt_x"/>
                                          </p:val>
                                        </p:tav>
                                      </p:tavLst>
                                    </p:anim>
                                    <p:anim calcmode="lin" valueType="num">
                                      <p:cBhvr additive="base">
                                        <p:cTn id="523" dur="500" fill="hold"/>
                                        <p:tgtEl>
                                          <p:spTgt spid="141"/>
                                        </p:tgtEl>
                                        <p:attrNameLst>
                                          <p:attrName>ppt_y</p:attrName>
                                        </p:attrNameLst>
                                      </p:cBhvr>
                                      <p:tavLst>
                                        <p:tav tm="0">
                                          <p:val>
                                            <p:strVal val="1+#ppt_h/2"/>
                                          </p:val>
                                        </p:tav>
                                        <p:tav tm="100000">
                                          <p:val>
                                            <p:strVal val="#ppt_y"/>
                                          </p:val>
                                        </p:tav>
                                      </p:tavLst>
                                    </p:anim>
                                  </p:childTnLst>
                                </p:cTn>
                              </p:par>
                              <p:par>
                                <p:cTn id="524" presetID="2" presetClass="entr" presetSubtype="4" fill="hold" nodeType="withEffect">
                                  <p:stCondLst>
                                    <p:cond delay="0"/>
                                  </p:stCondLst>
                                  <p:childTnLst>
                                    <p:set>
                                      <p:cBhvr>
                                        <p:cTn id="525" dur="1" fill="hold">
                                          <p:stCondLst>
                                            <p:cond delay="0"/>
                                          </p:stCondLst>
                                        </p:cTn>
                                        <p:tgtEl>
                                          <p:spTgt spid="142"/>
                                        </p:tgtEl>
                                        <p:attrNameLst>
                                          <p:attrName>style.visibility</p:attrName>
                                        </p:attrNameLst>
                                      </p:cBhvr>
                                      <p:to>
                                        <p:strVal val="visible"/>
                                      </p:to>
                                    </p:set>
                                    <p:anim calcmode="lin" valueType="num">
                                      <p:cBhvr additive="base">
                                        <p:cTn id="526" dur="500" fill="hold"/>
                                        <p:tgtEl>
                                          <p:spTgt spid="142"/>
                                        </p:tgtEl>
                                        <p:attrNameLst>
                                          <p:attrName>ppt_x</p:attrName>
                                        </p:attrNameLst>
                                      </p:cBhvr>
                                      <p:tavLst>
                                        <p:tav tm="0">
                                          <p:val>
                                            <p:strVal val="#ppt_x"/>
                                          </p:val>
                                        </p:tav>
                                        <p:tav tm="100000">
                                          <p:val>
                                            <p:strVal val="#ppt_x"/>
                                          </p:val>
                                        </p:tav>
                                      </p:tavLst>
                                    </p:anim>
                                    <p:anim calcmode="lin" valueType="num">
                                      <p:cBhvr additive="base">
                                        <p:cTn id="527" dur="500" fill="hold"/>
                                        <p:tgtEl>
                                          <p:spTgt spid="142"/>
                                        </p:tgtEl>
                                        <p:attrNameLst>
                                          <p:attrName>ppt_y</p:attrName>
                                        </p:attrNameLst>
                                      </p:cBhvr>
                                      <p:tavLst>
                                        <p:tav tm="0">
                                          <p:val>
                                            <p:strVal val="1+#ppt_h/2"/>
                                          </p:val>
                                        </p:tav>
                                        <p:tav tm="100000">
                                          <p:val>
                                            <p:strVal val="#ppt_y"/>
                                          </p:val>
                                        </p:tav>
                                      </p:tavLst>
                                    </p:anim>
                                  </p:childTnLst>
                                </p:cTn>
                              </p:par>
                              <p:par>
                                <p:cTn id="528" presetID="2" presetClass="entr" presetSubtype="4" fill="hold" nodeType="withEffect">
                                  <p:stCondLst>
                                    <p:cond delay="0"/>
                                  </p:stCondLst>
                                  <p:childTnLst>
                                    <p:set>
                                      <p:cBhvr>
                                        <p:cTn id="529" dur="1" fill="hold">
                                          <p:stCondLst>
                                            <p:cond delay="0"/>
                                          </p:stCondLst>
                                        </p:cTn>
                                        <p:tgtEl>
                                          <p:spTgt spid="143"/>
                                        </p:tgtEl>
                                        <p:attrNameLst>
                                          <p:attrName>style.visibility</p:attrName>
                                        </p:attrNameLst>
                                      </p:cBhvr>
                                      <p:to>
                                        <p:strVal val="visible"/>
                                      </p:to>
                                    </p:set>
                                    <p:anim calcmode="lin" valueType="num">
                                      <p:cBhvr additive="base">
                                        <p:cTn id="530" dur="500" fill="hold"/>
                                        <p:tgtEl>
                                          <p:spTgt spid="143"/>
                                        </p:tgtEl>
                                        <p:attrNameLst>
                                          <p:attrName>ppt_x</p:attrName>
                                        </p:attrNameLst>
                                      </p:cBhvr>
                                      <p:tavLst>
                                        <p:tav tm="0">
                                          <p:val>
                                            <p:strVal val="#ppt_x"/>
                                          </p:val>
                                        </p:tav>
                                        <p:tav tm="100000">
                                          <p:val>
                                            <p:strVal val="#ppt_x"/>
                                          </p:val>
                                        </p:tav>
                                      </p:tavLst>
                                    </p:anim>
                                    <p:anim calcmode="lin" valueType="num">
                                      <p:cBhvr additive="base">
                                        <p:cTn id="531" dur="500" fill="hold"/>
                                        <p:tgtEl>
                                          <p:spTgt spid="143"/>
                                        </p:tgtEl>
                                        <p:attrNameLst>
                                          <p:attrName>ppt_y</p:attrName>
                                        </p:attrNameLst>
                                      </p:cBhvr>
                                      <p:tavLst>
                                        <p:tav tm="0">
                                          <p:val>
                                            <p:strVal val="1+#ppt_h/2"/>
                                          </p:val>
                                        </p:tav>
                                        <p:tav tm="100000">
                                          <p:val>
                                            <p:strVal val="#ppt_y"/>
                                          </p:val>
                                        </p:tav>
                                      </p:tavLst>
                                    </p:anim>
                                  </p:childTnLst>
                                </p:cTn>
                              </p:par>
                              <p:par>
                                <p:cTn id="532" presetID="2" presetClass="entr" presetSubtype="4" fill="hold" nodeType="withEffect">
                                  <p:stCondLst>
                                    <p:cond delay="0"/>
                                  </p:stCondLst>
                                  <p:childTnLst>
                                    <p:set>
                                      <p:cBhvr>
                                        <p:cTn id="533" dur="1" fill="hold">
                                          <p:stCondLst>
                                            <p:cond delay="0"/>
                                          </p:stCondLst>
                                        </p:cTn>
                                        <p:tgtEl>
                                          <p:spTgt spid="144"/>
                                        </p:tgtEl>
                                        <p:attrNameLst>
                                          <p:attrName>style.visibility</p:attrName>
                                        </p:attrNameLst>
                                      </p:cBhvr>
                                      <p:to>
                                        <p:strVal val="visible"/>
                                      </p:to>
                                    </p:set>
                                    <p:anim calcmode="lin" valueType="num">
                                      <p:cBhvr additive="base">
                                        <p:cTn id="534" dur="500" fill="hold"/>
                                        <p:tgtEl>
                                          <p:spTgt spid="144"/>
                                        </p:tgtEl>
                                        <p:attrNameLst>
                                          <p:attrName>ppt_x</p:attrName>
                                        </p:attrNameLst>
                                      </p:cBhvr>
                                      <p:tavLst>
                                        <p:tav tm="0">
                                          <p:val>
                                            <p:strVal val="#ppt_x"/>
                                          </p:val>
                                        </p:tav>
                                        <p:tav tm="100000">
                                          <p:val>
                                            <p:strVal val="#ppt_x"/>
                                          </p:val>
                                        </p:tav>
                                      </p:tavLst>
                                    </p:anim>
                                    <p:anim calcmode="lin" valueType="num">
                                      <p:cBhvr additive="base">
                                        <p:cTn id="535" dur="500" fill="hold"/>
                                        <p:tgtEl>
                                          <p:spTgt spid="144"/>
                                        </p:tgtEl>
                                        <p:attrNameLst>
                                          <p:attrName>ppt_y</p:attrName>
                                        </p:attrNameLst>
                                      </p:cBhvr>
                                      <p:tavLst>
                                        <p:tav tm="0">
                                          <p:val>
                                            <p:strVal val="1+#ppt_h/2"/>
                                          </p:val>
                                        </p:tav>
                                        <p:tav tm="100000">
                                          <p:val>
                                            <p:strVal val="#ppt_y"/>
                                          </p:val>
                                        </p:tav>
                                      </p:tavLst>
                                    </p:anim>
                                  </p:childTnLst>
                                </p:cTn>
                              </p:par>
                              <p:par>
                                <p:cTn id="536" presetID="2" presetClass="entr" presetSubtype="4" fill="hold" nodeType="withEffect">
                                  <p:stCondLst>
                                    <p:cond delay="0"/>
                                  </p:stCondLst>
                                  <p:childTnLst>
                                    <p:set>
                                      <p:cBhvr>
                                        <p:cTn id="537" dur="1" fill="hold">
                                          <p:stCondLst>
                                            <p:cond delay="0"/>
                                          </p:stCondLst>
                                        </p:cTn>
                                        <p:tgtEl>
                                          <p:spTgt spid="145"/>
                                        </p:tgtEl>
                                        <p:attrNameLst>
                                          <p:attrName>style.visibility</p:attrName>
                                        </p:attrNameLst>
                                      </p:cBhvr>
                                      <p:to>
                                        <p:strVal val="visible"/>
                                      </p:to>
                                    </p:set>
                                    <p:anim calcmode="lin" valueType="num">
                                      <p:cBhvr additive="base">
                                        <p:cTn id="538" dur="500" fill="hold"/>
                                        <p:tgtEl>
                                          <p:spTgt spid="145"/>
                                        </p:tgtEl>
                                        <p:attrNameLst>
                                          <p:attrName>ppt_x</p:attrName>
                                        </p:attrNameLst>
                                      </p:cBhvr>
                                      <p:tavLst>
                                        <p:tav tm="0">
                                          <p:val>
                                            <p:strVal val="#ppt_x"/>
                                          </p:val>
                                        </p:tav>
                                        <p:tav tm="100000">
                                          <p:val>
                                            <p:strVal val="#ppt_x"/>
                                          </p:val>
                                        </p:tav>
                                      </p:tavLst>
                                    </p:anim>
                                    <p:anim calcmode="lin" valueType="num">
                                      <p:cBhvr additive="base">
                                        <p:cTn id="539" dur="500" fill="hold"/>
                                        <p:tgtEl>
                                          <p:spTgt spid="145"/>
                                        </p:tgtEl>
                                        <p:attrNameLst>
                                          <p:attrName>ppt_y</p:attrName>
                                        </p:attrNameLst>
                                      </p:cBhvr>
                                      <p:tavLst>
                                        <p:tav tm="0">
                                          <p:val>
                                            <p:strVal val="1+#ppt_h/2"/>
                                          </p:val>
                                        </p:tav>
                                        <p:tav tm="100000">
                                          <p:val>
                                            <p:strVal val="#ppt_y"/>
                                          </p:val>
                                        </p:tav>
                                      </p:tavLst>
                                    </p:anim>
                                  </p:childTnLst>
                                </p:cTn>
                              </p:par>
                              <p:par>
                                <p:cTn id="540" presetID="2" presetClass="entr" presetSubtype="4" fill="hold" nodeType="withEffect">
                                  <p:stCondLst>
                                    <p:cond delay="0"/>
                                  </p:stCondLst>
                                  <p:childTnLst>
                                    <p:set>
                                      <p:cBhvr>
                                        <p:cTn id="541" dur="1" fill="hold">
                                          <p:stCondLst>
                                            <p:cond delay="0"/>
                                          </p:stCondLst>
                                        </p:cTn>
                                        <p:tgtEl>
                                          <p:spTgt spid="146"/>
                                        </p:tgtEl>
                                        <p:attrNameLst>
                                          <p:attrName>style.visibility</p:attrName>
                                        </p:attrNameLst>
                                      </p:cBhvr>
                                      <p:to>
                                        <p:strVal val="visible"/>
                                      </p:to>
                                    </p:set>
                                    <p:anim calcmode="lin" valueType="num">
                                      <p:cBhvr additive="base">
                                        <p:cTn id="542" dur="500" fill="hold"/>
                                        <p:tgtEl>
                                          <p:spTgt spid="146"/>
                                        </p:tgtEl>
                                        <p:attrNameLst>
                                          <p:attrName>ppt_x</p:attrName>
                                        </p:attrNameLst>
                                      </p:cBhvr>
                                      <p:tavLst>
                                        <p:tav tm="0">
                                          <p:val>
                                            <p:strVal val="#ppt_x"/>
                                          </p:val>
                                        </p:tav>
                                        <p:tav tm="100000">
                                          <p:val>
                                            <p:strVal val="#ppt_x"/>
                                          </p:val>
                                        </p:tav>
                                      </p:tavLst>
                                    </p:anim>
                                    <p:anim calcmode="lin" valueType="num">
                                      <p:cBhvr additive="base">
                                        <p:cTn id="543" dur="500" fill="hold"/>
                                        <p:tgtEl>
                                          <p:spTgt spid="146"/>
                                        </p:tgtEl>
                                        <p:attrNameLst>
                                          <p:attrName>ppt_y</p:attrName>
                                        </p:attrNameLst>
                                      </p:cBhvr>
                                      <p:tavLst>
                                        <p:tav tm="0">
                                          <p:val>
                                            <p:strVal val="1+#ppt_h/2"/>
                                          </p:val>
                                        </p:tav>
                                        <p:tav tm="100000">
                                          <p:val>
                                            <p:strVal val="#ppt_y"/>
                                          </p:val>
                                        </p:tav>
                                      </p:tavLst>
                                    </p:anim>
                                  </p:childTnLst>
                                </p:cTn>
                              </p:par>
                              <p:par>
                                <p:cTn id="544" presetID="2" presetClass="entr" presetSubtype="4" fill="hold" nodeType="withEffect">
                                  <p:stCondLst>
                                    <p:cond delay="0"/>
                                  </p:stCondLst>
                                  <p:childTnLst>
                                    <p:set>
                                      <p:cBhvr>
                                        <p:cTn id="545" dur="1" fill="hold">
                                          <p:stCondLst>
                                            <p:cond delay="0"/>
                                          </p:stCondLst>
                                        </p:cTn>
                                        <p:tgtEl>
                                          <p:spTgt spid="147"/>
                                        </p:tgtEl>
                                        <p:attrNameLst>
                                          <p:attrName>style.visibility</p:attrName>
                                        </p:attrNameLst>
                                      </p:cBhvr>
                                      <p:to>
                                        <p:strVal val="visible"/>
                                      </p:to>
                                    </p:set>
                                    <p:anim calcmode="lin" valueType="num">
                                      <p:cBhvr additive="base">
                                        <p:cTn id="546" dur="500" fill="hold"/>
                                        <p:tgtEl>
                                          <p:spTgt spid="147"/>
                                        </p:tgtEl>
                                        <p:attrNameLst>
                                          <p:attrName>ppt_x</p:attrName>
                                        </p:attrNameLst>
                                      </p:cBhvr>
                                      <p:tavLst>
                                        <p:tav tm="0">
                                          <p:val>
                                            <p:strVal val="#ppt_x"/>
                                          </p:val>
                                        </p:tav>
                                        <p:tav tm="100000">
                                          <p:val>
                                            <p:strVal val="#ppt_x"/>
                                          </p:val>
                                        </p:tav>
                                      </p:tavLst>
                                    </p:anim>
                                    <p:anim calcmode="lin" valueType="num">
                                      <p:cBhvr additive="base">
                                        <p:cTn id="547" dur="500" fill="hold"/>
                                        <p:tgtEl>
                                          <p:spTgt spid="147"/>
                                        </p:tgtEl>
                                        <p:attrNameLst>
                                          <p:attrName>ppt_y</p:attrName>
                                        </p:attrNameLst>
                                      </p:cBhvr>
                                      <p:tavLst>
                                        <p:tav tm="0">
                                          <p:val>
                                            <p:strVal val="1+#ppt_h/2"/>
                                          </p:val>
                                        </p:tav>
                                        <p:tav tm="100000">
                                          <p:val>
                                            <p:strVal val="#ppt_y"/>
                                          </p:val>
                                        </p:tav>
                                      </p:tavLst>
                                    </p:anim>
                                  </p:childTnLst>
                                </p:cTn>
                              </p:par>
                              <p:par>
                                <p:cTn id="548" presetID="2" presetClass="entr" presetSubtype="4" fill="hold" nodeType="withEffect">
                                  <p:stCondLst>
                                    <p:cond delay="0"/>
                                  </p:stCondLst>
                                  <p:childTnLst>
                                    <p:set>
                                      <p:cBhvr>
                                        <p:cTn id="549" dur="1" fill="hold">
                                          <p:stCondLst>
                                            <p:cond delay="0"/>
                                          </p:stCondLst>
                                        </p:cTn>
                                        <p:tgtEl>
                                          <p:spTgt spid="148"/>
                                        </p:tgtEl>
                                        <p:attrNameLst>
                                          <p:attrName>style.visibility</p:attrName>
                                        </p:attrNameLst>
                                      </p:cBhvr>
                                      <p:to>
                                        <p:strVal val="visible"/>
                                      </p:to>
                                    </p:set>
                                    <p:anim calcmode="lin" valueType="num">
                                      <p:cBhvr additive="base">
                                        <p:cTn id="550" dur="500" fill="hold"/>
                                        <p:tgtEl>
                                          <p:spTgt spid="148"/>
                                        </p:tgtEl>
                                        <p:attrNameLst>
                                          <p:attrName>ppt_x</p:attrName>
                                        </p:attrNameLst>
                                      </p:cBhvr>
                                      <p:tavLst>
                                        <p:tav tm="0">
                                          <p:val>
                                            <p:strVal val="#ppt_x"/>
                                          </p:val>
                                        </p:tav>
                                        <p:tav tm="100000">
                                          <p:val>
                                            <p:strVal val="#ppt_x"/>
                                          </p:val>
                                        </p:tav>
                                      </p:tavLst>
                                    </p:anim>
                                    <p:anim calcmode="lin" valueType="num">
                                      <p:cBhvr additive="base">
                                        <p:cTn id="551" dur="500" fill="hold"/>
                                        <p:tgtEl>
                                          <p:spTgt spid="148"/>
                                        </p:tgtEl>
                                        <p:attrNameLst>
                                          <p:attrName>ppt_y</p:attrName>
                                        </p:attrNameLst>
                                      </p:cBhvr>
                                      <p:tavLst>
                                        <p:tav tm="0">
                                          <p:val>
                                            <p:strVal val="1+#ppt_h/2"/>
                                          </p:val>
                                        </p:tav>
                                        <p:tav tm="100000">
                                          <p:val>
                                            <p:strVal val="#ppt_y"/>
                                          </p:val>
                                        </p:tav>
                                      </p:tavLst>
                                    </p:anim>
                                  </p:childTnLst>
                                </p:cTn>
                              </p:par>
                              <p:par>
                                <p:cTn id="552" presetID="2" presetClass="entr" presetSubtype="4" fill="hold" nodeType="withEffect">
                                  <p:stCondLst>
                                    <p:cond delay="0"/>
                                  </p:stCondLst>
                                  <p:childTnLst>
                                    <p:set>
                                      <p:cBhvr>
                                        <p:cTn id="553" dur="1" fill="hold">
                                          <p:stCondLst>
                                            <p:cond delay="0"/>
                                          </p:stCondLst>
                                        </p:cTn>
                                        <p:tgtEl>
                                          <p:spTgt spid="149"/>
                                        </p:tgtEl>
                                        <p:attrNameLst>
                                          <p:attrName>style.visibility</p:attrName>
                                        </p:attrNameLst>
                                      </p:cBhvr>
                                      <p:to>
                                        <p:strVal val="visible"/>
                                      </p:to>
                                    </p:set>
                                    <p:anim calcmode="lin" valueType="num">
                                      <p:cBhvr additive="base">
                                        <p:cTn id="554" dur="500" fill="hold"/>
                                        <p:tgtEl>
                                          <p:spTgt spid="149"/>
                                        </p:tgtEl>
                                        <p:attrNameLst>
                                          <p:attrName>ppt_x</p:attrName>
                                        </p:attrNameLst>
                                      </p:cBhvr>
                                      <p:tavLst>
                                        <p:tav tm="0">
                                          <p:val>
                                            <p:strVal val="#ppt_x"/>
                                          </p:val>
                                        </p:tav>
                                        <p:tav tm="100000">
                                          <p:val>
                                            <p:strVal val="#ppt_x"/>
                                          </p:val>
                                        </p:tav>
                                      </p:tavLst>
                                    </p:anim>
                                    <p:anim calcmode="lin" valueType="num">
                                      <p:cBhvr additive="base">
                                        <p:cTn id="555" dur="500" fill="hold"/>
                                        <p:tgtEl>
                                          <p:spTgt spid="149"/>
                                        </p:tgtEl>
                                        <p:attrNameLst>
                                          <p:attrName>ppt_y</p:attrName>
                                        </p:attrNameLst>
                                      </p:cBhvr>
                                      <p:tavLst>
                                        <p:tav tm="0">
                                          <p:val>
                                            <p:strVal val="1+#ppt_h/2"/>
                                          </p:val>
                                        </p:tav>
                                        <p:tav tm="100000">
                                          <p:val>
                                            <p:strVal val="#ppt_y"/>
                                          </p:val>
                                        </p:tav>
                                      </p:tavLst>
                                    </p:anim>
                                  </p:childTnLst>
                                </p:cTn>
                              </p:par>
                              <p:par>
                                <p:cTn id="556" presetID="2" presetClass="entr" presetSubtype="4" fill="hold" nodeType="withEffect">
                                  <p:stCondLst>
                                    <p:cond delay="0"/>
                                  </p:stCondLst>
                                  <p:childTnLst>
                                    <p:set>
                                      <p:cBhvr>
                                        <p:cTn id="557" dur="1" fill="hold">
                                          <p:stCondLst>
                                            <p:cond delay="0"/>
                                          </p:stCondLst>
                                        </p:cTn>
                                        <p:tgtEl>
                                          <p:spTgt spid="150"/>
                                        </p:tgtEl>
                                        <p:attrNameLst>
                                          <p:attrName>style.visibility</p:attrName>
                                        </p:attrNameLst>
                                      </p:cBhvr>
                                      <p:to>
                                        <p:strVal val="visible"/>
                                      </p:to>
                                    </p:set>
                                    <p:anim calcmode="lin" valueType="num">
                                      <p:cBhvr additive="base">
                                        <p:cTn id="558" dur="500" fill="hold"/>
                                        <p:tgtEl>
                                          <p:spTgt spid="150"/>
                                        </p:tgtEl>
                                        <p:attrNameLst>
                                          <p:attrName>ppt_x</p:attrName>
                                        </p:attrNameLst>
                                      </p:cBhvr>
                                      <p:tavLst>
                                        <p:tav tm="0">
                                          <p:val>
                                            <p:strVal val="#ppt_x"/>
                                          </p:val>
                                        </p:tav>
                                        <p:tav tm="100000">
                                          <p:val>
                                            <p:strVal val="#ppt_x"/>
                                          </p:val>
                                        </p:tav>
                                      </p:tavLst>
                                    </p:anim>
                                    <p:anim calcmode="lin" valueType="num">
                                      <p:cBhvr additive="base">
                                        <p:cTn id="559" dur="500" fill="hold"/>
                                        <p:tgtEl>
                                          <p:spTgt spid="150"/>
                                        </p:tgtEl>
                                        <p:attrNameLst>
                                          <p:attrName>ppt_y</p:attrName>
                                        </p:attrNameLst>
                                      </p:cBhvr>
                                      <p:tavLst>
                                        <p:tav tm="0">
                                          <p:val>
                                            <p:strVal val="1+#ppt_h/2"/>
                                          </p:val>
                                        </p:tav>
                                        <p:tav tm="100000">
                                          <p:val>
                                            <p:strVal val="#ppt_y"/>
                                          </p:val>
                                        </p:tav>
                                      </p:tavLst>
                                    </p:anim>
                                  </p:childTnLst>
                                </p:cTn>
                              </p:par>
                              <p:par>
                                <p:cTn id="560" presetID="2" presetClass="entr" presetSubtype="4" fill="hold" nodeType="withEffect">
                                  <p:stCondLst>
                                    <p:cond delay="0"/>
                                  </p:stCondLst>
                                  <p:childTnLst>
                                    <p:set>
                                      <p:cBhvr>
                                        <p:cTn id="561" dur="1" fill="hold">
                                          <p:stCondLst>
                                            <p:cond delay="0"/>
                                          </p:stCondLst>
                                        </p:cTn>
                                        <p:tgtEl>
                                          <p:spTgt spid="151"/>
                                        </p:tgtEl>
                                        <p:attrNameLst>
                                          <p:attrName>style.visibility</p:attrName>
                                        </p:attrNameLst>
                                      </p:cBhvr>
                                      <p:to>
                                        <p:strVal val="visible"/>
                                      </p:to>
                                    </p:set>
                                    <p:anim calcmode="lin" valueType="num">
                                      <p:cBhvr additive="base">
                                        <p:cTn id="562" dur="500" fill="hold"/>
                                        <p:tgtEl>
                                          <p:spTgt spid="151"/>
                                        </p:tgtEl>
                                        <p:attrNameLst>
                                          <p:attrName>ppt_x</p:attrName>
                                        </p:attrNameLst>
                                      </p:cBhvr>
                                      <p:tavLst>
                                        <p:tav tm="0">
                                          <p:val>
                                            <p:strVal val="#ppt_x"/>
                                          </p:val>
                                        </p:tav>
                                        <p:tav tm="100000">
                                          <p:val>
                                            <p:strVal val="#ppt_x"/>
                                          </p:val>
                                        </p:tav>
                                      </p:tavLst>
                                    </p:anim>
                                    <p:anim calcmode="lin" valueType="num">
                                      <p:cBhvr additive="base">
                                        <p:cTn id="563" dur="500" fill="hold"/>
                                        <p:tgtEl>
                                          <p:spTgt spid="151"/>
                                        </p:tgtEl>
                                        <p:attrNameLst>
                                          <p:attrName>ppt_y</p:attrName>
                                        </p:attrNameLst>
                                      </p:cBhvr>
                                      <p:tavLst>
                                        <p:tav tm="0">
                                          <p:val>
                                            <p:strVal val="1+#ppt_h/2"/>
                                          </p:val>
                                        </p:tav>
                                        <p:tav tm="100000">
                                          <p:val>
                                            <p:strVal val="#ppt_y"/>
                                          </p:val>
                                        </p:tav>
                                      </p:tavLst>
                                    </p:anim>
                                  </p:childTnLst>
                                </p:cTn>
                              </p:par>
                              <p:par>
                                <p:cTn id="564" presetID="2" presetClass="entr" presetSubtype="4" fill="hold" nodeType="withEffect">
                                  <p:stCondLst>
                                    <p:cond delay="0"/>
                                  </p:stCondLst>
                                  <p:childTnLst>
                                    <p:set>
                                      <p:cBhvr>
                                        <p:cTn id="565" dur="1" fill="hold">
                                          <p:stCondLst>
                                            <p:cond delay="0"/>
                                          </p:stCondLst>
                                        </p:cTn>
                                        <p:tgtEl>
                                          <p:spTgt spid="152"/>
                                        </p:tgtEl>
                                        <p:attrNameLst>
                                          <p:attrName>style.visibility</p:attrName>
                                        </p:attrNameLst>
                                      </p:cBhvr>
                                      <p:to>
                                        <p:strVal val="visible"/>
                                      </p:to>
                                    </p:set>
                                    <p:anim calcmode="lin" valueType="num">
                                      <p:cBhvr additive="base">
                                        <p:cTn id="566" dur="500" fill="hold"/>
                                        <p:tgtEl>
                                          <p:spTgt spid="152"/>
                                        </p:tgtEl>
                                        <p:attrNameLst>
                                          <p:attrName>ppt_x</p:attrName>
                                        </p:attrNameLst>
                                      </p:cBhvr>
                                      <p:tavLst>
                                        <p:tav tm="0">
                                          <p:val>
                                            <p:strVal val="#ppt_x"/>
                                          </p:val>
                                        </p:tav>
                                        <p:tav tm="100000">
                                          <p:val>
                                            <p:strVal val="#ppt_x"/>
                                          </p:val>
                                        </p:tav>
                                      </p:tavLst>
                                    </p:anim>
                                    <p:anim calcmode="lin" valueType="num">
                                      <p:cBhvr additive="base">
                                        <p:cTn id="567" dur="500" fill="hold"/>
                                        <p:tgtEl>
                                          <p:spTgt spid="152"/>
                                        </p:tgtEl>
                                        <p:attrNameLst>
                                          <p:attrName>ppt_y</p:attrName>
                                        </p:attrNameLst>
                                      </p:cBhvr>
                                      <p:tavLst>
                                        <p:tav tm="0">
                                          <p:val>
                                            <p:strVal val="1+#ppt_h/2"/>
                                          </p:val>
                                        </p:tav>
                                        <p:tav tm="100000">
                                          <p:val>
                                            <p:strVal val="#ppt_y"/>
                                          </p:val>
                                        </p:tav>
                                      </p:tavLst>
                                    </p:anim>
                                  </p:childTnLst>
                                </p:cTn>
                              </p:par>
                              <p:par>
                                <p:cTn id="568" presetID="2" presetClass="entr" presetSubtype="4" fill="hold" nodeType="withEffect">
                                  <p:stCondLst>
                                    <p:cond delay="0"/>
                                  </p:stCondLst>
                                  <p:childTnLst>
                                    <p:set>
                                      <p:cBhvr>
                                        <p:cTn id="569" dur="1" fill="hold">
                                          <p:stCondLst>
                                            <p:cond delay="0"/>
                                          </p:stCondLst>
                                        </p:cTn>
                                        <p:tgtEl>
                                          <p:spTgt spid="153"/>
                                        </p:tgtEl>
                                        <p:attrNameLst>
                                          <p:attrName>style.visibility</p:attrName>
                                        </p:attrNameLst>
                                      </p:cBhvr>
                                      <p:to>
                                        <p:strVal val="visible"/>
                                      </p:to>
                                    </p:set>
                                    <p:anim calcmode="lin" valueType="num">
                                      <p:cBhvr additive="base">
                                        <p:cTn id="570" dur="500" fill="hold"/>
                                        <p:tgtEl>
                                          <p:spTgt spid="153"/>
                                        </p:tgtEl>
                                        <p:attrNameLst>
                                          <p:attrName>ppt_x</p:attrName>
                                        </p:attrNameLst>
                                      </p:cBhvr>
                                      <p:tavLst>
                                        <p:tav tm="0">
                                          <p:val>
                                            <p:strVal val="#ppt_x"/>
                                          </p:val>
                                        </p:tav>
                                        <p:tav tm="100000">
                                          <p:val>
                                            <p:strVal val="#ppt_x"/>
                                          </p:val>
                                        </p:tav>
                                      </p:tavLst>
                                    </p:anim>
                                    <p:anim calcmode="lin" valueType="num">
                                      <p:cBhvr additive="base">
                                        <p:cTn id="571" dur="500" fill="hold"/>
                                        <p:tgtEl>
                                          <p:spTgt spid="153"/>
                                        </p:tgtEl>
                                        <p:attrNameLst>
                                          <p:attrName>ppt_y</p:attrName>
                                        </p:attrNameLst>
                                      </p:cBhvr>
                                      <p:tavLst>
                                        <p:tav tm="0">
                                          <p:val>
                                            <p:strVal val="1+#ppt_h/2"/>
                                          </p:val>
                                        </p:tav>
                                        <p:tav tm="100000">
                                          <p:val>
                                            <p:strVal val="#ppt_y"/>
                                          </p:val>
                                        </p:tav>
                                      </p:tavLst>
                                    </p:anim>
                                  </p:childTnLst>
                                </p:cTn>
                              </p:par>
                              <p:par>
                                <p:cTn id="572" presetID="2" presetClass="entr" presetSubtype="4" fill="hold" nodeType="withEffect">
                                  <p:stCondLst>
                                    <p:cond delay="0"/>
                                  </p:stCondLst>
                                  <p:childTnLst>
                                    <p:set>
                                      <p:cBhvr>
                                        <p:cTn id="573" dur="1" fill="hold">
                                          <p:stCondLst>
                                            <p:cond delay="0"/>
                                          </p:stCondLst>
                                        </p:cTn>
                                        <p:tgtEl>
                                          <p:spTgt spid="154"/>
                                        </p:tgtEl>
                                        <p:attrNameLst>
                                          <p:attrName>style.visibility</p:attrName>
                                        </p:attrNameLst>
                                      </p:cBhvr>
                                      <p:to>
                                        <p:strVal val="visible"/>
                                      </p:to>
                                    </p:set>
                                    <p:anim calcmode="lin" valueType="num">
                                      <p:cBhvr additive="base">
                                        <p:cTn id="574" dur="500" fill="hold"/>
                                        <p:tgtEl>
                                          <p:spTgt spid="154"/>
                                        </p:tgtEl>
                                        <p:attrNameLst>
                                          <p:attrName>ppt_x</p:attrName>
                                        </p:attrNameLst>
                                      </p:cBhvr>
                                      <p:tavLst>
                                        <p:tav tm="0">
                                          <p:val>
                                            <p:strVal val="#ppt_x"/>
                                          </p:val>
                                        </p:tav>
                                        <p:tav tm="100000">
                                          <p:val>
                                            <p:strVal val="#ppt_x"/>
                                          </p:val>
                                        </p:tav>
                                      </p:tavLst>
                                    </p:anim>
                                    <p:anim calcmode="lin" valueType="num">
                                      <p:cBhvr additive="base">
                                        <p:cTn id="575" dur="500" fill="hold"/>
                                        <p:tgtEl>
                                          <p:spTgt spid="154"/>
                                        </p:tgtEl>
                                        <p:attrNameLst>
                                          <p:attrName>ppt_y</p:attrName>
                                        </p:attrNameLst>
                                      </p:cBhvr>
                                      <p:tavLst>
                                        <p:tav tm="0">
                                          <p:val>
                                            <p:strVal val="1+#ppt_h/2"/>
                                          </p:val>
                                        </p:tav>
                                        <p:tav tm="100000">
                                          <p:val>
                                            <p:strVal val="#ppt_y"/>
                                          </p:val>
                                        </p:tav>
                                      </p:tavLst>
                                    </p:anim>
                                  </p:childTnLst>
                                </p:cTn>
                              </p:par>
                              <p:par>
                                <p:cTn id="576" presetID="2" presetClass="entr" presetSubtype="4" fill="hold" nodeType="withEffect">
                                  <p:stCondLst>
                                    <p:cond delay="0"/>
                                  </p:stCondLst>
                                  <p:childTnLst>
                                    <p:set>
                                      <p:cBhvr>
                                        <p:cTn id="577" dur="1" fill="hold">
                                          <p:stCondLst>
                                            <p:cond delay="0"/>
                                          </p:stCondLst>
                                        </p:cTn>
                                        <p:tgtEl>
                                          <p:spTgt spid="155"/>
                                        </p:tgtEl>
                                        <p:attrNameLst>
                                          <p:attrName>style.visibility</p:attrName>
                                        </p:attrNameLst>
                                      </p:cBhvr>
                                      <p:to>
                                        <p:strVal val="visible"/>
                                      </p:to>
                                    </p:set>
                                    <p:anim calcmode="lin" valueType="num">
                                      <p:cBhvr additive="base">
                                        <p:cTn id="578" dur="500" fill="hold"/>
                                        <p:tgtEl>
                                          <p:spTgt spid="155"/>
                                        </p:tgtEl>
                                        <p:attrNameLst>
                                          <p:attrName>ppt_x</p:attrName>
                                        </p:attrNameLst>
                                      </p:cBhvr>
                                      <p:tavLst>
                                        <p:tav tm="0">
                                          <p:val>
                                            <p:strVal val="#ppt_x"/>
                                          </p:val>
                                        </p:tav>
                                        <p:tav tm="100000">
                                          <p:val>
                                            <p:strVal val="#ppt_x"/>
                                          </p:val>
                                        </p:tav>
                                      </p:tavLst>
                                    </p:anim>
                                    <p:anim calcmode="lin" valueType="num">
                                      <p:cBhvr additive="base">
                                        <p:cTn id="579" dur="500" fill="hold"/>
                                        <p:tgtEl>
                                          <p:spTgt spid="155"/>
                                        </p:tgtEl>
                                        <p:attrNameLst>
                                          <p:attrName>ppt_y</p:attrName>
                                        </p:attrNameLst>
                                      </p:cBhvr>
                                      <p:tavLst>
                                        <p:tav tm="0">
                                          <p:val>
                                            <p:strVal val="1+#ppt_h/2"/>
                                          </p:val>
                                        </p:tav>
                                        <p:tav tm="100000">
                                          <p:val>
                                            <p:strVal val="#ppt_y"/>
                                          </p:val>
                                        </p:tav>
                                      </p:tavLst>
                                    </p:anim>
                                  </p:childTnLst>
                                </p:cTn>
                              </p:par>
                              <p:par>
                                <p:cTn id="580" presetID="2" presetClass="entr" presetSubtype="4" fill="hold" nodeType="withEffect">
                                  <p:stCondLst>
                                    <p:cond delay="0"/>
                                  </p:stCondLst>
                                  <p:childTnLst>
                                    <p:set>
                                      <p:cBhvr>
                                        <p:cTn id="581" dur="1" fill="hold">
                                          <p:stCondLst>
                                            <p:cond delay="0"/>
                                          </p:stCondLst>
                                        </p:cTn>
                                        <p:tgtEl>
                                          <p:spTgt spid="156"/>
                                        </p:tgtEl>
                                        <p:attrNameLst>
                                          <p:attrName>style.visibility</p:attrName>
                                        </p:attrNameLst>
                                      </p:cBhvr>
                                      <p:to>
                                        <p:strVal val="visible"/>
                                      </p:to>
                                    </p:set>
                                    <p:anim calcmode="lin" valueType="num">
                                      <p:cBhvr additive="base">
                                        <p:cTn id="582" dur="500" fill="hold"/>
                                        <p:tgtEl>
                                          <p:spTgt spid="156"/>
                                        </p:tgtEl>
                                        <p:attrNameLst>
                                          <p:attrName>ppt_x</p:attrName>
                                        </p:attrNameLst>
                                      </p:cBhvr>
                                      <p:tavLst>
                                        <p:tav tm="0">
                                          <p:val>
                                            <p:strVal val="#ppt_x"/>
                                          </p:val>
                                        </p:tav>
                                        <p:tav tm="100000">
                                          <p:val>
                                            <p:strVal val="#ppt_x"/>
                                          </p:val>
                                        </p:tav>
                                      </p:tavLst>
                                    </p:anim>
                                    <p:anim calcmode="lin" valueType="num">
                                      <p:cBhvr additive="base">
                                        <p:cTn id="583" dur="500" fill="hold"/>
                                        <p:tgtEl>
                                          <p:spTgt spid="156"/>
                                        </p:tgtEl>
                                        <p:attrNameLst>
                                          <p:attrName>ppt_y</p:attrName>
                                        </p:attrNameLst>
                                      </p:cBhvr>
                                      <p:tavLst>
                                        <p:tav tm="0">
                                          <p:val>
                                            <p:strVal val="1+#ppt_h/2"/>
                                          </p:val>
                                        </p:tav>
                                        <p:tav tm="100000">
                                          <p:val>
                                            <p:strVal val="#ppt_y"/>
                                          </p:val>
                                        </p:tav>
                                      </p:tavLst>
                                    </p:anim>
                                  </p:childTnLst>
                                </p:cTn>
                              </p:par>
                              <p:par>
                                <p:cTn id="584" presetID="2" presetClass="entr" presetSubtype="4" fill="hold" nodeType="withEffect">
                                  <p:stCondLst>
                                    <p:cond delay="0"/>
                                  </p:stCondLst>
                                  <p:childTnLst>
                                    <p:set>
                                      <p:cBhvr>
                                        <p:cTn id="585" dur="1" fill="hold">
                                          <p:stCondLst>
                                            <p:cond delay="0"/>
                                          </p:stCondLst>
                                        </p:cTn>
                                        <p:tgtEl>
                                          <p:spTgt spid="157"/>
                                        </p:tgtEl>
                                        <p:attrNameLst>
                                          <p:attrName>style.visibility</p:attrName>
                                        </p:attrNameLst>
                                      </p:cBhvr>
                                      <p:to>
                                        <p:strVal val="visible"/>
                                      </p:to>
                                    </p:set>
                                    <p:anim calcmode="lin" valueType="num">
                                      <p:cBhvr additive="base">
                                        <p:cTn id="586" dur="500" fill="hold"/>
                                        <p:tgtEl>
                                          <p:spTgt spid="157"/>
                                        </p:tgtEl>
                                        <p:attrNameLst>
                                          <p:attrName>ppt_x</p:attrName>
                                        </p:attrNameLst>
                                      </p:cBhvr>
                                      <p:tavLst>
                                        <p:tav tm="0">
                                          <p:val>
                                            <p:strVal val="#ppt_x"/>
                                          </p:val>
                                        </p:tav>
                                        <p:tav tm="100000">
                                          <p:val>
                                            <p:strVal val="#ppt_x"/>
                                          </p:val>
                                        </p:tav>
                                      </p:tavLst>
                                    </p:anim>
                                    <p:anim calcmode="lin" valueType="num">
                                      <p:cBhvr additive="base">
                                        <p:cTn id="587" dur="500" fill="hold"/>
                                        <p:tgtEl>
                                          <p:spTgt spid="157"/>
                                        </p:tgtEl>
                                        <p:attrNameLst>
                                          <p:attrName>ppt_y</p:attrName>
                                        </p:attrNameLst>
                                      </p:cBhvr>
                                      <p:tavLst>
                                        <p:tav tm="0">
                                          <p:val>
                                            <p:strVal val="1+#ppt_h/2"/>
                                          </p:val>
                                        </p:tav>
                                        <p:tav tm="100000">
                                          <p:val>
                                            <p:strVal val="#ppt_y"/>
                                          </p:val>
                                        </p:tav>
                                      </p:tavLst>
                                    </p:anim>
                                  </p:childTnLst>
                                </p:cTn>
                              </p:par>
                              <p:par>
                                <p:cTn id="588" presetID="2" presetClass="entr" presetSubtype="4" fill="hold" nodeType="withEffect">
                                  <p:stCondLst>
                                    <p:cond delay="0"/>
                                  </p:stCondLst>
                                  <p:childTnLst>
                                    <p:set>
                                      <p:cBhvr>
                                        <p:cTn id="589" dur="1" fill="hold">
                                          <p:stCondLst>
                                            <p:cond delay="0"/>
                                          </p:stCondLst>
                                        </p:cTn>
                                        <p:tgtEl>
                                          <p:spTgt spid="158"/>
                                        </p:tgtEl>
                                        <p:attrNameLst>
                                          <p:attrName>style.visibility</p:attrName>
                                        </p:attrNameLst>
                                      </p:cBhvr>
                                      <p:to>
                                        <p:strVal val="visible"/>
                                      </p:to>
                                    </p:set>
                                    <p:anim calcmode="lin" valueType="num">
                                      <p:cBhvr additive="base">
                                        <p:cTn id="590" dur="500" fill="hold"/>
                                        <p:tgtEl>
                                          <p:spTgt spid="158"/>
                                        </p:tgtEl>
                                        <p:attrNameLst>
                                          <p:attrName>ppt_x</p:attrName>
                                        </p:attrNameLst>
                                      </p:cBhvr>
                                      <p:tavLst>
                                        <p:tav tm="0">
                                          <p:val>
                                            <p:strVal val="#ppt_x"/>
                                          </p:val>
                                        </p:tav>
                                        <p:tav tm="100000">
                                          <p:val>
                                            <p:strVal val="#ppt_x"/>
                                          </p:val>
                                        </p:tav>
                                      </p:tavLst>
                                    </p:anim>
                                    <p:anim calcmode="lin" valueType="num">
                                      <p:cBhvr additive="base">
                                        <p:cTn id="591" dur="500" fill="hold"/>
                                        <p:tgtEl>
                                          <p:spTgt spid="158"/>
                                        </p:tgtEl>
                                        <p:attrNameLst>
                                          <p:attrName>ppt_y</p:attrName>
                                        </p:attrNameLst>
                                      </p:cBhvr>
                                      <p:tavLst>
                                        <p:tav tm="0">
                                          <p:val>
                                            <p:strVal val="1+#ppt_h/2"/>
                                          </p:val>
                                        </p:tav>
                                        <p:tav tm="100000">
                                          <p:val>
                                            <p:strVal val="#ppt_y"/>
                                          </p:val>
                                        </p:tav>
                                      </p:tavLst>
                                    </p:anim>
                                  </p:childTnLst>
                                </p:cTn>
                              </p:par>
                              <p:par>
                                <p:cTn id="592" presetID="2" presetClass="entr" presetSubtype="4" fill="hold" nodeType="withEffect">
                                  <p:stCondLst>
                                    <p:cond delay="0"/>
                                  </p:stCondLst>
                                  <p:childTnLst>
                                    <p:set>
                                      <p:cBhvr>
                                        <p:cTn id="593" dur="1" fill="hold">
                                          <p:stCondLst>
                                            <p:cond delay="0"/>
                                          </p:stCondLst>
                                        </p:cTn>
                                        <p:tgtEl>
                                          <p:spTgt spid="159"/>
                                        </p:tgtEl>
                                        <p:attrNameLst>
                                          <p:attrName>style.visibility</p:attrName>
                                        </p:attrNameLst>
                                      </p:cBhvr>
                                      <p:to>
                                        <p:strVal val="visible"/>
                                      </p:to>
                                    </p:set>
                                    <p:anim calcmode="lin" valueType="num">
                                      <p:cBhvr additive="base">
                                        <p:cTn id="594" dur="500" fill="hold"/>
                                        <p:tgtEl>
                                          <p:spTgt spid="159"/>
                                        </p:tgtEl>
                                        <p:attrNameLst>
                                          <p:attrName>ppt_x</p:attrName>
                                        </p:attrNameLst>
                                      </p:cBhvr>
                                      <p:tavLst>
                                        <p:tav tm="0">
                                          <p:val>
                                            <p:strVal val="#ppt_x"/>
                                          </p:val>
                                        </p:tav>
                                        <p:tav tm="100000">
                                          <p:val>
                                            <p:strVal val="#ppt_x"/>
                                          </p:val>
                                        </p:tav>
                                      </p:tavLst>
                                    </p:anim>
                                    <p:anim calcmode="lin" valueType="num">
                                      <p:cBhvr additive="base">
                                        <p:cTn id="595" dur="500" fill="hold"/>
                                        <p:tgtEl>
                                          <p:spTgt spid="159"/>
                                        </p:tgtEl>
                                        <p:attrNameLst>
                                          <p:attrName>ppt_y</p:attrName>
                                        </p:attrNameLst>
                                      </p:cBhvr>
                                      <p:tavLst>
                                        <p:tav tm="0">
                                          <p:val>
                                            <p:strVal val="1+#ppt_h/2"/>
                                          </p:val>
                                        </p:tav>
                                        <p:tav tm="100000">
                                          <p:val>
                                            <p:strVal val="#ppt_y"/>
                                          </p:val>
                                        </p:tav>
                                      </p:tavLst>
                                    </p:anim>
                                  </p:childTnLst>
                                </p:cTn>
                              </p:par>
                              <p:par>
                                <p:cTn id="596" presetID="2" presetClass="entr" presetSubtype="4" fill="hold" nodeType="withEffect">
                                  <p:stCondLst>
                                    <p:cond delay="0"/>
                                  </p:stCondLst>
                                  <p:childTnLst>
                                    <p:set>
                                      <p:cBhvr>
                                        <p:cTn id="597" dur="1" fill="hold">
                                          <p:stCondLst>
                                            <p:cond delay="0"/>
                                          </p:stCondLst>
                                        </p:cTn>
                                        <p:tgtEl>
                                          <p:spTgt spid="160"/>
                                        </p:tgtEl>
                                        <p:attrNameLst>
                                          <p:attrName>style.visibility</p:attrName>
                                        </p:attrNameLst>
                                      </p:cBhvr>
                                      <p:to>
                                        <p:strVal val="visible"/>
                                      </p:to>
                                    </p:set>
                                    <p:anim calcmode="lin" valueType="num">
                                      <p:cBhvr additive="base">
                                        <p:cTn id="598" dur="500" fill="hold"/>
                                        <p:tgtEl>
                                          <p:spTgt spid="160"/>
                                        </p:tgtEl>
                                        <p:attrNameLst>
                                          <p:attrName>ppt_x</p:attrName>
                                        </p:attrNameLst>
                                      </p:cBhvr>
                                      <p:tavLst>
                                        <p:tav tm="0">
                                          <p:val>
                                            <p:strVal val="#ppt_x"/>
                                          </p:val>
                                        </p:tav>
                                        <p:tav tm="100000">
                                          <p:val>
                                            <p:strVal val="#ppt_x"/>
                                          </p:val>
                                        </p:tav>
                                      </p:tavLst>
                                    </p:anim>
                                    <p:anim calcmode="lin" valueType="num">
                                      <p:cBhvr additive="base">
                                        <p:cTn id="599" dur="500" fill="hold"/>
                                        <p:tgtEl>
                                          <p:spTgt spid="160"/>
                                        </p:tgtEl>
                                        <p:attrNameLst>
                                          <p:attrName>ppt_y</p:attrName>
                                        </p:attrNameLst>
                                      </p:cBhvr>
                                      <p:tavLst>
                                        <p:tav tm="0">
                                          <p:val>
                                            <p:strVal val="1+#ppt_h/2"/>
                                          </p:val>
                                        </p:tav>
                                        <p:tav tm="100000">
                                          <p:val>
                                            <p:strVal val="#ppt_y"/>
                                          </p:val>
                                        </p:tav>
                                      </p:tavLst>
                                    </p:anim>
                                  </p:childTnLst>
                                </p:cTn>
                              </p:par>
                              <p:par>
                                <p:cTn id="600" presetID="2" presetClass="entr" presetSubtype="4" fill="hold" nodeType="withEffect">
                                  <p:stCondLst>
                                    <p:cond delay="0"/>
                                  </p:stCondLst>
                                  <p:childTnLst>
                                    <p:set>
                                      <p:cBhvr>
                                        <p:cTn id="601" dur="1" fill="hold">
                                          <p:stCondLst>
                                            <p:cond delay="0"/>
                                          </p:stCondLst>
                                        </p:cTn>
                                        <p:tgtEl>
                                          <p:spTgt spid="161"/>
                                        </p:tgtEl>
                                        <p:attrNameLst>
                                          <p:attrName>style.visibility</p:attrName>
                                        </p:attrNameLst>
                                      </p:cBhvr>
                                      <p:to>
                                        <p:strVal val="visible"/>
                                      </p:to>
                                    </p:set>
                                    <p:anim calcmode="lin" valueType="num">
                                      <p:cBhvr additive="base">
                                        <p:cTn id="602" dur="500" fill="hold"/>
                                        <p:tgtEl>
                                          <p:spTgt spid="161"/>
                                        </p:tgtEl>
                                        <p:attrNameLst>
                                          <p:attrName>ppt_x</p:attrName>
                                        </p:attrNameLst>
                                      </p:cBhvr>
                                      <p:tavLst>
                                        <p:tav tm="0">
                                          <p:val>
                                            <p:strVal val="#ppt_x"/>
                                          </p:val>
                                        </p:tav>
                                        <p:tav tm="100000">
                                          <p:val>
                                            <p:strVal val="#ppt_x"/>
                                          </p:val>
                                        </p:tav>
                                      </p:tavLst>
                                    </p:anim>
                                    <p:anim calcmode="lin" valueType="num">
                                      <p:cBhvr additive="base">
                                        <p:cTn id="603" dur="500" fill="hold"/>
                                        <p:tgtEl>
                                          <p:spTgt spid="161"/>
                                        </p:tgtEl>
                                        <p:attrNameLst>
                                          <p:attrName>ppt_y</p:attrName>
                                        </p:attrNameLst>
                                      </p:cBhvr>
                                      <p:tavLst>
                                        <p:tav tm="0">
                                          <p:val>
                                            <p:strVal val="1+#ppt_h/2"/>
                                          </p:val>
                                        </p:tav>
                                        <p:tav tm="100000">
                                          <p:val>
                                            <p:strVal val="#ppt_y"/>
                                          </p:val>
                                        </p:tav>
                                      </p:tavLst>
                                    </p:anim>
                                  </p:childTnLst>
                                </p:cTn>
                              </p:par>
                              <p:par>
                                <p:cTn id="604" presetID="2" presetClass="entr" presetSubtype="4" fill="hold" nodeType="withEffect">
                                  <p:stCondLst>
                                    <p:cond delay="0"/>
                                  </p:stCondLst>
                                  <p:childTnLst>
                                    <p:set>
                                      <p:cBhvr>
                                        <p:cTn id="605" dur="1" fill="hold">
                                          <p:stCondLst>
                                            <p:cond delay="0"/>
                                          </p:stCondLst>
                                        </p:cTn>
                                        <p:tgtEl>
                                          <p:spTgt spid="162"/>
                                        </p:tgtEl>
                                        <p:attrNameLst>
                                          <p:attrName>style.visibility</p:attrName>
                                        </p:attrNameLst>
                                      </p:cBhvr>
                                      <p:to>
                                        <p:strVal val="visible"/>
                                      </p:to>
                                    </p:set>
                                    <p:anim calcmode="lin" valueType="num">
                                      <p:cBhvr additive="base">
                                        <p:cTn id="606" dur="500" fill="hold"/>
                                        <p:tgtEl>
                                          <p:spTgt spid="162"/>
                                        </p:tgtEl>
                                        <p:attrNameLst>
                                          <p:attrName>ppt_x</p:attrName>
                                        </p:attrNameLst>
                                      </p:cBhvr>
                                      <p:tavLst>
                                        <p:tav tm="0">
                                          <p:val>
                                            <p:strVal val="#ppt_x"/>
                                          </p:val>
                                        </p:tav>
                                        <p:tav tm="100000">
                                          <p:val>
                                            <p:strVal val="#ppt_x"/>
                                          </p:val>
                                        </p:tav>
                                      </p:tavLst>
                                    </p:anim>
                                    <p:anim calcmode="lin" valueType="num">
                                      <p:cBhvr additive="base">
                                        <p:cTn id="607" dur="500" fill="hold"/>
                                        <p:tgtEl>
                                          <p:spTgt spid="162"/>
                                        </p:tgtEl>
                                        <p:attrNameLst>
                                          <p:attrName>ppt_y</p:attrName>
                                        </p:attrNameLst>
                                      </p:cBhvr>
                                      <p:tavLst>
                                        <p:tav tm="0">
                                          <p:val>
                                            <p:strVal val="1+#ppt_h/2"/>
                                          </p:val>
                                        </p:tav>
                                        <p:tav tm="100000">
                                          <p:val>
                                            <p:strVal val="#ppt_y"/>
                                          </p:val>
                                        </p:tav>
                                      </p:tavLst>
                                    </p:anim>
                                  </p:childTnLst>
                                </p:cTn>
                              </p:par>
                              <p:par>
                                <p:cTn id="608" presetID="2" presetClass="entr" presetSubtype="4" fill="hold" nodeType="withEffect">
                                  <p:stCondLst>
                                    <p:cond delay="0"/>
                                  </p:stCondLst>
                                  <p:childTnLst>
                                    <p:set>
                                      <p:cBhvr>
                                        <p:cTn id="609" dur="1" fill="hold">
                                          <p:stCondLst>
                                            <p:cond delay="0"/>
                                          </p:stCondLst>
                                        </p:cTn>
                                        <p:tgtEl>
                                          <p:spTgt spid="163"/>
                                        </p:tgtEl>
                                        <p:attrNameLst>
                                          <p:attrName>style.visibility</p:attrName>
                                        </p:attrNameLst>
                                      </p:cBhvr>
                                      <p:to>
                                        <p:strVal val="visible"/>
                                      </p:to>
                                    </p:set>
                                    <p:anim calcmode="lin" valueType="num">
                                      <p:cBhvr additive="base">
                                        <p:cTn id="610" dur="500" fill="hold"/>
                                        <p:tgtEl>
                                          <p:spTgt spid="163"/>
                                        </p:tgtEl>
                                        <p:attrNameLst>
                                          <p:attrName>ppt_x</p:attrName>
                                        </p:attrNameLst>
                                      </p:cBhvr>
                                      <p:tavLst>
                                        <p:tav tm="0">
                                          <p:val>
                                            <p:strVal val="#ppt_x"/>
                                          </p:val>
                                        </p:tav>
                                        <p:tav tm="100000">
                                          <p:val>
                                            <p:strVal val="#ppt_x"/>
                                          </p:val>
                                        </p:tav>
                                      </p:tavLst>
                                    </p:anim>
                                    <p:anim calcmode="lin" valueType="num">
                                      <p:cBhvr additive="base">
                                        <p:cTn id="611" dur="500" fill="hold"/>
                                        <p:tgtEl>
                                          <p:spTgt spid="163"/>
                                        </p:tgtEl>
                                        <p:attrNameLst>
                                          <p:attrName>ppt_y</p:attrName>
                                        </p:attrNameLst>
                                      </p:cBhvr>
                                      <p:tavLst>
                                        <p:tav tm="0">
                                          <p:val>
                                            <p:strVal val="1+#ppt_h/2"/>
                                          </p:val>
                                        </p:tav>
                                        <p:tav tm="100000">
                                          <p:val>
                                            <p:strVal val="#ppt_y"/>
                                          </p:val>
                                        </p:tav>
                                      </p:tavLst>
                                    </p:anim>
                                  </p:childTnLst>
                                </p:cTn>
                              </p:par>
                            </p:childTnLst>
                          </p:cTn>
                        </p:par>
                      </p:childTnLst>
                    </p:cTn>
                  </p:par>
                  <p:par>
                    <p:cTn id="612" fill="hold">
                      <p:stCondLst>
                        <p:cond delay="indefinite"/>
                      </p:stCondLst>
                      <p:childTnLst>
                        <p:par>
                          <p:cTn id="613" fill="hold">
                            <p:stCondLst>
                              <p:cond delay="0"/>
                            </p:stCondLst>
                            <p:childTnLst>
                              <p:par>
                                <p:cTn id="614" presetID="4" presetClass="entr" presetSubtype="16" fill="hold" grpId="0" nodeType="clickEffect">
                                  <p:stCondLst>
                                    <p:cond delay="0"/>
                                  </p:stCondLst>
                                  <p:childTnLst>
                                    <p:set>
                                      <p:cBhvr>
                                        <p:cTn id="615" dur="1" fill="hold">
                                          <p:stCondLst>
                                            <p:cond delay="0"/>
                                          </p:stCondLst>
                                        </p:cTn>
                                        <p:tgtEl>
                                          <p:spTgt spid="184"/>
                                        </p:tgtEl>
                                        <p:attrNameLst>
                                          <p:attrName>style.visibility</p:attrName>
                                        </p:attrNameLst>
                                      </p:cBhvr>
                                      <p:to>
                                        <p:strVal val="visible"/>
                                      </p:to>
                                    </p:set>
                                    <p:animEffect transition="in" filter="box(in)">
                                      <p:cBhvr>
                                        <p:cTn id="616" dur="5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8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Κόκκινο.PNG"/>
          <p:cNvPicPr>
            <a:picLocks noGrp="1" noChangeAspect="1"/>
          </p:cNvPicPr>
          <p:nvPr>
            <p:ph idx="1"/>
          </p:nvPr>
        </p:nvPicPr>
        <p:blipFill>
          <a:blip r:embed="rId2"/>
          <a:stretch>
            <a:fillRect/>
          </a:stretch>
        </p:blipFill>
        <p:spPr>
          <a:xfrm>
            <a:off x="500034" y="2933696"/>
            <a:ext cx="357190" cy="726287"/>
          </a:xfrm>
        </p:spPr>
      </p:pic>
      <p:sp>
        <p:nvSpPr>
          <p:cNvPr id="5" name="4 - Δεξιό βέλος"/>
          <p:cNvSpPr/>
          <p:nvPr/>
        </p:nvSpPr>
        <p:spPr>
          <a:xfrm>
            <a:off x="1071538" y="3143248"/>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Δεξιό βέλος"/>
          <p:cNvSpPr/>
          <p:nvPr/>
        </p:nvSpPr>
        <p:spPr>
          <a:xfrm rot="19731387">
            <a:off x="1009971" y="2793780"/>
            <a:ext cx="642942" cy="217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Δεξιό βέλος"/>
          <p:cNvSpPr/>
          <p:nvPr/>
        </p:nvSpPr>
        <p:spPr>
          <a:xfrm rot="2699714">
            <a:off x="981728" y="3553478"/>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13 - Εικόνα" descr="Μαύρο.PNG"/>
          <p:cNvPicPr>
            <a:picLocks noChangeAspect="1"/>
          </p:cNvPicPr>
          <p:nvPr/>
        </p:nvPicPr>
        <p:blipFill>
          <a:blip r:embed="rId3"/>
          <a:stretch>
            <a:fillRect/>
          </a:stretch>
        </p:blipFill>
        <p:spPr>
          <a:xfrm>
            <a:off x="3000364" y="571480"/>
            <a:ext cx="214314" cy="443937"/>
          </a:xfrm>
          <a:prstGeom prst="rect">
            <a:avLst/>
          </a:prstGeom>
        </p:spPr>
      </p:pic>
      <p:pic>
        <p:nvPicPr>
          <p:cNvPr id="18" name="17 - Εικόνα" descr="Μαύρο.PNG"/>
          <p:cNvPicPr>
            <a:picLocks noChangeAspect="1"/>
          </p:cNvPicPr>
          <p:nvPr/>
        </p:nvPicPr>
        <p:blipFill>
          <a:blip r:embed="rId3"/>
          <a:stretch>
            <a:fillRect/>
          </a:stretch>
        </p:blipFill>
        <p:spPr>
          <a:xfrm>
            <a:off x="1857356" y="3714752"/>
            <a:ext cx="294913" cy="610892"/>
          </a:xfrm>
          <a:prstGeom prst="rect">
            <a:avLst/>
          </a:prstGeom>
        </p:spPr>
      </p:pic>
      <p:pic>
        <p:nvPicPr>
          <p:cNvPr id="19" name="18 - Εικόνα" descr="Μαύρο.PNG"/>
          <p:cNvPicPr>
            <a:picLocks noChangeAspect="1"/>
          </p:cNvPicPr>
          <p:nvPr/>
        </p:nvPicPr>
        <p:blipFill>
          <a:blip r:embed="rId3"/>
          <a:stretch>
            <a:fillRect/>
          </a:stretch>
        </p:blipFill>
        <p:spPr>
          <a:xfrm>
            <a:off x="1857356" y="3000372"/>
            <a:ext cx="294913" cy="610892"/>
          </a:xfrm>
          <a:prstGeom prst="rect">
            <a:avLst/>
          </a:prstGeom>
        </p:spPr>
      </p:pic>
      <p:pic>
        <p:nvPicPr>
          <p:cNvPr id="20" name="19 - Εικόνα" descr="Μαύρο.PNG"/>
          <p:cNvPicPr>
            <a:picLocks noChangeAspect="1"/>
          </p:cNvPicPr>
          <p:nvPr/>
        </p:nvPicPr>
        <p:blipFill>
          <a:blip r:embed="rId3"/>
          <a:stretch>
            <a:fillRect/>
          </a:stretch>
        </p:blipFill>
        <p:spPr>
          <a:xfrm>
            <a:off x="1857356" y="2357430"/>
            <a:ext cx="294913" cy="610892"/>
          </a:xfrm>
          <a:prstGeom prst="rect">
            <a:avLst/>
          </a:prstGeom>
        </p:spPr>
      </p:pic>
      <p:pic>
        <p:nvPicPr>
          <p:cNvPr id="21" name="20 - Εικόνα" descr="Μαύρο.PNG"/>
          <p:cNvPicPr>
            <a:picLocks noChangeAspect="1"/>
          </p:cNvPicPr>
          <p:nvPr/>
        </p:nvPicPr>
        <p:blipFill>
          <a:blip r:embed="rId3"/>
          <a:stretch>
            <a:fillRect/>
          </a:stretch>
        </p:blipFill>
        <p:spPr>
          <a:xfrm>
            <a:off x="3000364" y="1071546"/>
            <a:ext cx="214314" cy="443937"/>
          </a:xfrm>
          <a:prstGeom prst="rect">
            <a:avLst/>
          </a:prstGeom>
        </p:spPr>
      </p:pic>
      <p:pic>
        <p:nvPicPr>
          <p:cNvPr id="22" name="21 - Εικόνα" descr="Μαύρο.PNG"/>
          <p:cNvPicPr>
            <a:picLocks noChangeAspect="1"/>
          </p:cNvPicPr>
          <p:nvPr/>
        </p:nvPicPr>
        <p:blipFill>
          <a:blip r:embed="rId3"/>
          <a:stretch>
            <a:fillRect/>
          </a:stretch>
        </p:blipFill>
        <p:spPr>
          <a:xfrm>
            <a:off x="3000364" y="1643050"/>
            <a:ext cx="214314" cy="443937"/>
          </a:xfrm>
          <a:prstGeom prst="rect">
            <a:avLst/>
          </a:prstGeom>
        </p:spPr>
      </p:pic>
      <p:pic>
        <p:nvPicPr>
          <p:cNvPr id="23" name="22 - Εικόνα" descr="Μαύρο.PNG"/>
          <p:cNvPicPr>
            <a:picLocks noChangeAspect="1"/>
          </p:cNvPicPr>
          <p:nvPr/>
        </p:nvPicPr>
        <p:blipFill>
          <a:blip r:embed="rId3"/>
          <a:stretch>
            <a:fillRect/>
          </a:stretch>
        </p:blipFill>
        <p:spPr>
          <a:xfrm>
            <a:off x="3000364" y="2428868"/>
            <a:ext cx="214314" cy="443937"/>
          </a:xfrm>
          <a:prstGeom prst="rect">
            <a:avLst/>
          </a:prstGeom>
        </p:spPr>
      </p:pic>
      <p:cxnSp>
        <p:nvCxnSpPr>
          <p:cNvPr id="25" name="24 - Ευθύγραμμο βέλος σύνδεσης"/>
          <p:cNvCxnSpPr>
            <a:endCxn id="14" idx="1"/>
          </p:cNvCxnSpPr>
          <p:nvPr/>
        </p:nvCxnSpPr>
        <p:spPr>
          <a:xfrm rot="5400000" flipH="1" flipV="1">
            <a:off x="1754027" y="1253969"/>
            <a:ext cx="1706857"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25 - Ευθύγραμμο βέλος σύνδεσης"/>
          <p:cNvCxnSpPr>
            <a:endCxn id="21" idx="1"/>
          </p:cNvCxnSpPr>
          <p:nvPr/>
        </p:nvCxnSpPr>
        <p:spPr>
          <a:xfrm rot="5400000" flipH="1" flipV="1">
            <a:off x="2004060" y="1504002"/>
            <a:ext cx="1206791"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a:endCxn id="22" idx="1"/>
          </p:cNvCxnSpPr>
          <p:nvPr/>
        </p:nvCxnSpPr>
        <p:spPr>
          <a:xfrm flipV="1">
            <a:off x="2214548" y="1865019"/>
            <a:ext cx="785816" cy="635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 name="33 - Εικόνα" descr="Μαύρο.PNG"/>
          <p:cNvPicPr>
            <a:picLocks noChangeAspect="1"/>
          </p:cNvPicPr>
          <p:nvPr/>
        </p:nvPicPr>
        <p:blipFill>
          <a:blip r:embed="rId3"/>
          <a:stretch>
            <a:fillRect/>
          </a:stretch>
        </p:blipFill>
        <p:spPr>
          <a:xfrm>
            <a:off x="3000364" y="2928934"/>
            <a:ext cx="214314" cy="443937"/>
          </a:xfrm>
          <a:prstGeom prst="rect">
            <a:avLst/>
          </a:prstGeom>
        </p:spPr>
      </p:pic>
      <p:pic>
        <p:nvPicPr>
          <p:cNvPr id="35" name="34 - Εικόνα" descr="Μαύρο.PNG"/>
          <p:cNvPicPr>
            <a:picLocks noChangeAspect="1"/>
          </p:cNvPicPr>
          <p:nvPr/>
        </p:nvPicPr>
        <p:blipFill>
          <a:blip r:embed="rId3"/>
          <a:stretch>
            <a:fillRect/>
          </a:stretch>
        </p:blipFill>
        <p:spPr>
          <a:xfrm>
            <a:off x="3000364" y="3429000"/>
            <a:ext cx="214314" cy="443937"/>
          </a:xfrm>
          <a:prstGeom prst="rect">
            <a:avLst/>
          </a:prstGeom>
        </p:spPr>
      </p:pic>
      <p:cxnSp>
        <p:nvCxnSpPr>
          <p:cNvPr id="36" name="35 - Ευθύγραμμο βέλος σύνδεσης"/>
          <p:cNvCxnSpPr>
            <a:stCxn id="19" idx="3"/>
            <a:endCxn id="34" idx="1"/>
          </p:cNvCxnSpPr>
          <p:nvPr/>
        </p:nvCxnSpPr>
        <p:spPr>
          <a:xfrm flipV="1">
            <a:off x="2152269" y="3150903"/>
            <a:ext cx="848095" cy="1549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36 - Ευθύγραμμο βέλος σύνδεσης"/>
          <p:cNvCxnSpPr>
            <a:endCxn id="23" idx="1"/>
          </p:cNvCxnSpPr>
          <p:nvPr/>
        </p:nvCxnSpPr>
        <p:spPr>
          <a:xfrm flipV="1">
            <a:off x="2071670" y="2650837"/>
            <a:ext cx="928694" cy="699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 Ευθύγραμμο βέλος σύνδεσης"/>
          <p:cNvCxnSpPr>
            <a:endCxn id="35" idx="1"/>
          </p:cNvCxnSpPr>
          <p:nvPr/>
        </p:nvCxnSpPr>
        <p:spPr>
          <a:xfrm>
            <a:off x="2071670" y="3349908"/>
            <a:ext cx="928694" cy="301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3" name="42 - Εικόνα" descr="Μαύρο.PNG"/>
          <p:cNvPicPr>
            <a:picLocks noChangeAspect="1"/>
          </p:cNvPicPr>
          <p:nvPr/>
        </p:nvPicPr>
        <p:blipFill>
          <a:blip r:embed="rId3"/>
          <a:stretch>
            <a:fillRect/>
          </a:stretch>
        </p:blipFill>
        <p:spPr>
          <a:xfrm>
            <a:off x="2928926" y="5429264"/>
            <a:ext cx="214314" cy="443937"/>
          </a:xfrm>
          <a:prstGeom prst="rect">
            <a:avLst/>
          </a:prstGeom>
        </p:spPr>
      </p:pic>
      <p:pic>
        <p:nvPicPr>
          <p:cNvPr id="44" name="43 - Εικόνα" descr="Μαύρο.PNG"/>
          <p:cNvPicPr>
            <a:picLocks noChangeAspect="1"/>
          </p:cNvPicPr>
          <p:nvPr/>
        </p:nvPicPr>
        <p:blipFill>
          <a:blip r:embed="rId3"/>
          <a:stretch>
            <a:fillRect/>
          </a:stretch>
        </p:blipFill>
        <p:spPr>
          <a:xfrm>
            <a:off x="2928926" y="4286256"/>
            <a:ext cx="214314" cy="443937"/>
          </a:xfrm>
          <a:prstGeom prst="rect">
            <a:avLst/>
          </a:prstGeom>
        </p:spPr>
      </p:pic>
      <p:pic>
        <p:nvPicPr>
          <p:cNvPr id="45" name="44 - Εικόνα" descr="Μαύρο.PNG"/>
          <p:cNvPicPr>
            <a:picLocks noChangeAspect="1"/>
          </p:cNvPicPr>
          <p:nvPr/>
        </p:nvPicPr>
        <p:blipFill>
          <a:blip r:embed="rId3"/>
          <a:stretch>
            <a:fillRect/>
          </a:stretch>
        </p:blipFill>
        <p:spPr>
          <a:xfrm>
            <a:off x="2928926" y="4857760"/>
            <a:ext cx="214314" cy="443937"/>
          </a:xfrm>
          <a:prstGeom prst="rect">
            <a:avLst/>
          </a:prstGeom>
        </p:spPr>
      </p:pic>
      <p:cxnSp>
        <p:nvCxnSpPr>
          <p:cNvPr id="47" name="46 - Ευθύγραμμο βέλος σύνδεσης"/>
          <p:cNvCxnSpPr>
            <a:stCxn id="18" idx="3"/>
            <a:endCxn id="43" idx="1"/>
          </p:cNvCxnSpPr>
          <p:nvPr/>
        </p:nvCxnSpPr>
        <p:spPr>
          <a:xfrm>
            <a:off x="2152269" y="4020198"/>
            <a:ext cx="776657" cy="1631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47 - Ευθύγραμμο βέλος σύνδεσης"/>
          <p:cNvCxnSpPr>
            <a:stCxn id="18" idx="3"/>
            <a:endCxn id="44" idx="1"/>
          </p:cNvCxnSpPr>
          <p:nvPr/>
        </p:nvCxnSpPr>
        <p:spPr>
          <a:xfrm>
            <a:off x="2152269" y="4020198"/>
            <a:ext cx="776657" cy="488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48 - Ευθύγραμμο βέλος σύνδεσης"/>
          <p:cNvCxnSpPr>
            <a:stCxn id="18" idx="3"/>
            <a:endCxn id="45" idx="1"/>
          </p:cNvCxnSpPr>
          <p:nvPr/>
        </p:nvCxnSpPr>
        <p:spPr>
          <a:xfrm>
            <a:off x="2152269" y="4020198"/>
            <a:ext cx="776657" cy="1059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6" name="55 - Εικόνα" descr="Μαύρο.PNG"/>
          <p:cNvPicPr>
            <a:picLocks noChangeAspect="1"/>
          </p:cNvPicPr>
          <p:nvPr/>
        </p:nvPicPr>
        <p:blipFill>
          <a:blip r:embed="rId3"/>
          <a:stretch>
            <a:fillRect/>
          </a:stretch>
        </p:blipFill>
        <p:spPr>
          <a:xfrm>
            <a:off x="4071934" y="571480"/>
            <a:ext cx="214314" cy="443937"/>
          </a:xfrm>
          <a:prstGeom prst="rect">
            <a:avLst/>
          </a:prstGeom>
        </p:spPr>
      </p:pic>
      <p:pic>
        <p:nvPicPr>
          <p:cNvPr id="57" name="56 - Εικόνα" descr="Μαύρο.PNG"/>
          <p:cNvPicPr>
            <a:picLocks noChangeAspect="1"/>
          </p:cNvPicPr>
          <p:nvPr/>
        </p:nvPicPr>
        <p:blipFill>
          <a:blip r:embed="rId3"/>
          <a:stretch>
            <a:fillRect/>
          </a:stretch>
        </p:blipFill>
        <p:spPr>
          <a:xfrm>
            <a:off x="4357686" y="571480"/>
            <a:ext cx="214314" cy="443937"/>
          </a:xfrm>
          <a:prstGeom prst="rect">
            <a:avLst/>
          </a:prstGeom>
        </p:spPr>
      </p:pic>
      <p:pic>
        <p:nvPicPr>
          <p:cNvPr id="58" name="57 - Εικόνα" descr="Μαύρο.PNG"/>
          <p:cNvPicPr>
            <a:picLocks noChangeAspect="1"/>
          </p:cNvPicPr>
          <p:nvPr/>
        </p:nvPicPr>
        <p:blipFill>
          <a:blip r:embed="rId3"/>
          <a:stretch>
            <a:fillRect/>
          </a:stretch>
        </p:blipFill>
        <p:spPr>
          <a:xfrm>
            <a:off x="4643438" y="571480"/>
            <a:ext cx="214314" cy="443937"/>
          </a:xfrm>
          <a:prstGeom prst="rect">
            <a:avLst/>
          </a:prstGeom>
        </p:spPr>
      </p:pic>
      <p:pic>
        <p:nvPicPr>
          <p:cNvPr id="59" name="58 - Εικόνα" descr="Μαύρο.PNG"/>
          <p:cNvPicPr>
            <a:picLocks noChangeAspect="1"/>
          </p:cNvPicPr>
          <p:nvPr/>
        </p:nvPicPr>
        <p:blipFill>
          <a:blip r:embed="rId3"/>
          <a:stretch>
            <a:fillRect/>
          </a:stretch>
        </p:blipFill>
        <p:spPr>
          <a:xfrm>
            <a:off x="4071934" y="1071546"/>
            <a:ext cx="214314" cy="443937"/>
          </a:xfrm>
          <a:prstGeom prst="rect">
            <a:avLst/>
          </a:prstGeom>
        </p:spPr>
      </p:pic>
      <p:pic>
        <p:nvPicPr>
          <p:cNvPr id="60" name="59 - Εικόνα" descr="Μαύρο.PNG"/>
          <p:cNvPicPr>
            <a:picLocks noChangeAspect="1"/>
          </p:cNvPicPr>
          <p:nvPr/>
        </p:nvPicPr>
        <p:blipFill>
          <a:blip r:embed="rId3"/>
          <a:stretch>
            <a:fillRect/>
          </a:stretch>
        </p:blipFill>
        <p:spPr>
          <a:xfrm>
            <a:off x="4357686" y="1071546"/>
            <a:ext cx="214314" cy="443937"/>
          </a:xfrm>
          <a:prstGeom prst="rect">
            <a:avLst/>
          </a:prstGeom>
        </p:spPr>
      </p:pic>
      <p:pic>
        <p:nvPicPr>
          <p:cNvPr id="61" name="60 - Εικόνα" descr="Μαύρο.PNG"/>
          <p:cNvPicPr>
            <a:picLocks noChangeAspect="1"/>
          </p:cNvPicPr>
          <p:nvPr/>
        </p:nvPicPr>
        <p:blipFill>
          <a:blip r:embed="rId3"/>
          <a:stretch>
            <a:fillRect/>
          </a:stretch>
        </p:blipFill>
        <p:spPr>
          <a:xfrm>
            <a:off x="4643438" y="1071546"/>
            <a:ext cx="214314" cy="443937"/>
          </a:xfrm>
          <a:prstGeom prst="rect">
            <a:avLst/>
          </a:prstGeom>
        </p:spPr>
      </p:pic>
      <p:pic>
        <p:nvPicPr>
          <p:cNvPr id="62" name="61 - Εικόνα" descr="Μαύρο.PNG"/>
          <p:cNvPicPr>
            <a:picLocks noChangeAspect="1"/>
          </p:cNvPicPr>
          <p:nvPr/>
        </p:nvPicPr>
        <p:blipFill>
          <a:blip r:embed="rId3"/>
          <a:stretch>
            <a:fillRect/>
          </a:stretch>
        </p:blipFill>
        <p:spPr>
          <a:xfrm>
            <a:off x="4071934" y="1643050"/>
            <a:ext cx="214314" cy="443937"/>
          </a:xfrm>
          <a:prstGeom prst="rect">
            <a:avLst/>
          </a:prstGeom>
        </p:spPr>
      </p:pic>
      <p:pic>
        <p:nvPicPr>
          <p:cNvPr id="63" name="62 - Εικόνα" descr="Μαύρο.PNG"/>
          <p:cNvPicPr>
            <a:picLocks noChangeAspect="1"/>
          </p:cNvPicPr>
          <p:nvPr/>
        </p:nvPicPr>
        <p:blipFill>
          <a:blip r:embed="rId3"/>
          <a:stretch>
            <a:fillRect/>
          </a:stretch>
        </p:blipFill>
        <p:spPr>
          <a:xfrm>
            <a:off x="4357686" y="1643050"/>
            <a:ext cx="214314" cy="443937"/>
          </a:xfrm>
          <a:prstGeom prst="rect">
            <a:avLst/>
          </a:prstGeom>
        </p:spPr>
      </p:pic>
      <p:pic>
        <p:nvPicPr>
          <p:cNvPr id="64" name="63 - Εικόνα" descr="Μαύρο.PNG"/>
          <p:cNvPicPr>
            <a:picLocks noChangeAspect="1"/>
          </p:cNvPicPr>
          <p:nvPr/>
        </p:nvPicPr>
        <p:blipFill>
          <a:blip r:embed="rId3"/>
          <a:stretch>
            <a:fillRect/>
          </a:stretch>
        </p:blipFill>
        <p:spPr>
          <a:xfrm>
            <a:off x="4643438" y="1643050"/>
            <a:ext cx="214314" cy="443937"/>
          </a:xfrm>
          <a:prstGeom prst="rect">
            <a:avLst/>
          </a:prstGeom>
        </p:spPr>
      </p:pic>
      <p:pic>
        <p:nvPicPr>
          <p:cNvPr id="65" name="64 - Εικόνα" descr="Μαύρο.PNG"/>
          <p:cNvPicPr>
            <a:picLocks noChangeAspect="1"/>
          </p:cNvPicPr>
          <p:nvPr/>
        </p:nvPicPr>
        <p:blipFill>
          <a:blip r:embed="rId3"/>
          <a:stretch>
            <a:fillRect/>
          </a:stretch>
        </p:blipFill>
        <p:spPr>
          <a:xfrm>
            <a:off x="4071934" y="2428868"/>
            <a:ext cx="214314" cy="443937"/>
          </a:xfrm>
          <a:prstGeom prst="rect">
            <a:avLst/>
          </a:prstGeom>
        </p:spPr>
      </p:pic>
      <p:pic>
        <p:nvPicPr>
          <p:cNvPr id="66" name="65 - Εικόνα" descr="Μαύρο.PNG"/>
          <p:cNvPicPr>
            <a:picLocks noChangeAspect="1"/>
          </p:cNvPicPr>
          <p:nvPr/>
        </p:nvPicPr>
        <p:blipFill>
          <a:blip r:embed="rId3"/>
          <a:stretch>
            <a:fillRect/>
          </a:stretch>
        </p:blipFill>
        <p:spPr>
          <a:xfrm>
            <a:off x="4357686" y="2428868"/>
            <a:ext cx="214314" cy="443937"/>
          </a:xfrm>
          <a:prstGeom prst="rect">
            <a:avLst/>
          </a:prstGeom>
        </p:spPr>
      </p:pic>
      <p:pic>
        <p:nvPicPr>
          <p:cNvPr id="67" name="66 - Εικόνα" descr="Μαύρο.PNG"/>
          <p:cNvPicPr>
            <a:picLocks noChangeAspect="1"/>
          </p:cNvPicPr>
          <p:nvPr/>
        </p:nvPicPr>
        <p:blipFill>
          <a:blip r:embed="rId3"/>
          <a:stretch>
            <a:fillRect/>
          </a:stretch>
        </p:blipFill>
        <p:spPr>
          <a:xfrm>
            <a:off x="4643438" y="2428868"/>
            <a:ext cx="214314" cy="443937"/>
          </a:xfrm>
          <a:prstGeom prst="rect">
            <a:avLst/>
          </a:prstGeom>
        </p:spPr>
      </p:pic>
      <p:pic>
        <p:nvPicPr>
          <p:cNvPr id="68" name="67 - Εικόνα" descr="Μαύρο.PNG"/>
          <p:cNvPicPr>
            <a:picLocks noChangeAspect="1"/>
          </p:cNvPicPr>
          <p:nvPr/>
        </p:nvPicPr>
        <p:blipFill>
          <a:blip r:embed="rId3"/>
          <a:stretch>
            <a:fillRect/>
          </a:stretch>
        </p:blipFill>
        <p:spPr>
          <a:xfrm>
            <a:off x="4071934" y="2928934"/>
            <a:ext cx="214314" cy="443937"/>
          </a:xfrm>
          <a:prstGeom prst="rect">
            <a:avLst/>
          </a:prstGeom>
        </p:spPr>
      </p:pic>
      <p:pic>
        <p:nvPicPr>
          <p:cNvPr id="69" name="68 - Εικόνα" descr="Μαύρο.PNG"/>
          <p:cNvPicPr>
            <a:picLocks noChangeAspect="1"/>
          </p:cNvPicPr>
          <p:nvPr/>
        </p:nvPicPr>
        <p:blipFill>
          <a:blip r:embed="rId3"/>
          <a:stretch>
            <a:fillRect/>
          </a:stretch>
        </p:blipFill>
        <p:spPr>
          <a:xfrm>
            <a:off x="4357686" y="2928934"/>
            <a:ext cx="214314" cy="443937"/>
          </a:xfrm>
          <a:prstGeom prst="rect">
            <a:avLst/>
          </a:prstGeom>
        </p:spPr>
      </p:pic>
      <p:pic>
        <p:nvPicPr>
          <p:cNvPr id="70" name="69 - Εικόνα" descr="Μαύρο.PNG"/>
          <p:cNvPicPr>
            <a:picLocks noChangeAspect="1"/>
          </p:cNvPicPr>
          <p:nvPr/>
        </p:nvPicPr>
        <p:blipFill>
          <a:blip r:embed="rId3"/>
          <a:stretch>
            <a:fillRect/>
          </a:stretch>
        </p:blipFill>
        <p:spPr>
          <a:xfrm>
            <a:off x="4643438" y="2928934"/>
            <a:ext cx="214314" cy="443937"/>
          </a:xfrm>
          <a:prstGeom prst="rect">
            <a:avLst/>
          </a:prstGeom>
        </p:spPr>
      </p:pic>
      <p:pic>
        <p:nvPicPr>
          <p:cNvPr id="71" name="70 - Εικόνα" descr="Μαύρο.PNG"/>
          <p:cNvPicPr>
            <a:picLocks noChangeAspect="1"/>
          </p:cNvPicPr>
          <p:nvPr/>
        </p:nvPicPr>
        <p:blipFill>
          <a:blip r:embed="rId3"/>
          <a:stretch>
            <a:fillRect/>
          </a:stretch>
        </p:blipFill>
        <p:spPr>
          <a:xfrm>
            <a:off x="4071934" y="3429000"/>
            <a:ext cx="214314" cy="443937"/>
          </a:xfrm>
          <a:prstGeom prst="rect">
            <a:avLst/>
          </a:prstGeom>
        </p:spPr>
      </p:pic>
      <p:pic>
        <p:nvPicPr>
          <p:cNvPr id="72" name="71 - Εικόνα" descr="Μαύρο.PNG"/>
          <p:cNvPicPr>
            <a:picLocks noChangeAspect="1"/>
          </p:cNvPicPr>
          <p:nvPr/>
        </p:nvPicPr>
        <p:blipFill>
          <a:blip r:embed="rId3"/>
          <a:stretch>
            <a:fillRect/>
          </a:stretch>
        </p:blipFill>
        <p:spPr>
          <a:xfrm>
            <a:off x="4357686" y="3429000"/>
            <a:ext cx="214314" cy="443937"/>
          </a:xfrm>
          <a:prstGeom prst="rect">
            <a:avLst/>
          </a:prstGeom>
        </p:spPr>
      </p:pic>
      <p:pic>
        <p:nvPicPr>
          <p:cNvPr id="73" name="72 - Εικόνα" descr="Μαύρο.PNG"/>
          <p:cNvPicPr>
            <a:picLocks noChangeAspect="1"/>
          </p:cNvPicPr>
          <p:nvPr/>
        </p:nvPicPr>
        <p:blipFill>
          <a:blip r:embed="rId3"/>
          <a:stretch>
            <a:fillRect/>
          </a:stretch>
        </p:blipFill>
        <p:spPr>
          <a:xfrm>
            <a:off x="4643438" y="3429000"/>
            <a:ext cx="214314" cy="443937"/>
          </a:xfrm>
          <a:prstGeom prst="rect">
            <a:avLst/>
          </a:prstGeom>
        </p:spPr>
      </p:pic>
      <p:pic>
        <p:nvPicPr>
          <p:cNvPr id="74" name="73 - Εικόνα" descr="Μαύρο.PNG"/>
          <p:cNvPicPr>
            <a:picLocks noChangeAspect="1"/>
          </p:cNvPicPr>
          <p:nvPr/>
        </p:nvPicPr>
        <p:blipFill>
          <a:blip r:embed="rId3"/>
          <a:stretch>
            <a:fillRect/>
          </a:stretch>
        </p:blipFill>
        <p:spPr>
          <a:xfrm>
            <a:off x="4071934" y="4286256"/>
            <a:ext cx="214314" cy="443937"/>
          </a:xfrm>
          <a:prstGeom prst="rect">
            <a:avLst/>
          </a:prstGeom>
        </p:spPr>
      </p:pic>
      <p:pic>
        <p:nvPicPr>
          <p:cNvPr id="75" name="74 - Εικόνα" descr="Μαύρο.PNG"/>
          <p:cNvPicPr>
            <a:picLocks noChangeAspect="1"/>
          </p:cNvPicPr>
          <p:nvPr/>
        </p:nvPicPr>
        <p:blipFill>
          <a:blip r:embed="rId3"/>
          <a:stretch>
            <a:fillRect/>
          </a:stretch>
        </p:blipFill>
        <p:spPr>
          <a:xfrm>
            <a:off x="4357686" y="4286256"/>
            <a:ext cx="214314" cy="443937"/>
          </a:xfrm>
          <a:prstGeom prst="rect">
            <a:avLst/>
          </a:prstGeom>
        </p:spPr>
      </p:pic>
      <p:pic>
        <p:nvPicPr>
          <p:cNvPr id="76" name="75 - Εικόνα" descr="Μαύρο.PNG"/>
          <p:cNvPicPr>
            <a:picLocks noChangeAspect="1"/>
          </p:cNvPicPr>
          <p:nvPr/>
        </p:nvPicPr>
        <p:blipFill>
          <a:blip r:embed="rId3"/>
          <a:stretch>
            <a:fillRect/>
          </a:stretch>
        </p:blipFill>
        <p:spPr>
          <a:xfrm>
            <a:off x="4643438" y="4286256"/>
            <a:ext cx="214314" cy="443937"/>
          </a:xfrm>
          <a:prstGeom prst="rect">
            <a:avLst/>
          </a:prstGeom>
        </p:spPr>
      </p:pic>
      <p:pic>
        <p:nvPicPr>
          <p:cNvPr id="77" name="76 - Εικόνα" descr="Μαύρο.PNG"/>
          <p:cNvPicPr>
            <a:picLocks noChangeAspect="1"/>
          </p:cNvPicPr>
          <p:nvPr/>
        </p:nvPicPr>
        <p:blipFill>
          <a:blip r:embed="rId3"/>
          <a:stretch>
            <a:fillRect/>
          </a:stretch>
        </p:blipFill>
        <p:spPr>
          <a:xfrm>
            <a:off x="4071934" y="4857760"/>
            <a:ext cx="214314" cy="443937"/>
          </a:xfrm>
          <a:prstGeom prst="rect">
            <a:avLst/>
          </a:prstGeom>
        </p:spPr>
      </p:pic>
      <p:pic>
        <p:nvPicPr>
          <p:cNvPr id="78" name="77 - Εικόνα" descr="Μαύρο.PNG"/>
          <p:cNvPicPr>
            <a:picLocks noChangeAspect="1"/>
          </p:cNvPicPr>
          <p:nvPr/>
        </p:nvPicPr>
        <p:blipFill>
          <a:blip r:embed="rId3"/>
          <a:stretch>
            <a:fillRect/>
          </a:stretch>
        </p:blipFill>
        <p:spPr>
          <a:xfrm>
            <a:off x="4357686" y="4857760"/>
            <a:ext cx="214314" cy="443937"/>
          </a:xfrm>
          <a:prstGeom prst="rect">
            <a:avLst/>
          </a:prstGeom>
        </p:spPr>
      </p:pic>
      <p:pic>
        <p:nvPicPr>
          <p:cNvPr id="79" name="78 - Εικόνα" descr="Μαύρο.PNG"/>
          <p:cNvPicPr>
            <a:picLocks noChangeAspect="1"/>
          </p:cNvPicPr>
          <p:nvPr/>
        </p:nvPicPr>
        <p:blipFill>
          <a:blip r:embed="rId3"/>
          <a:stretch>
            <a:fillRect/>
          </a:stretch>
        </p:blipFill>
        <p:spPr>
          <a:xfrm>
            <a:off x="4643438" y="4857760"/>
            <a:ext cx="214314" cy="443937"/>
          </a:xfrm>
          <a:prstGeom prst="rect">
            <a:avLst/>
          </a:prstGeom>
        </p:spPr>
      </p:pic>
      <p:pic>
        <p:nvPicPr>
          <p:cNvPr id="80" name="79 - Εικόνα" descr="Μαύρο.PNG"/>
          <p:cNvPicPr>
            <a:picLocks noChangeAspect="1"/>
          </p:cNvPicPr>
          <p:nvPr/>
        </p:nvPicPr>
        <p:blipFill>
          <a:blip r:embed="rId3"/>
          <a:stretch>
            <a:fillRect/>
          </a:stretch>
        </p:blipFill>
        <p:spPr>
          <a:xfrm>
            <a:off x="4071934" y="5429264"/>
            <a:ext cx="214314" cy="443937"/>
          </a:xfrm>
          <a:prstGeom prst="rect">
            <a:avLst/>
          </a:prstGeom>
        </p:spPr>
      </p:pic>
      <p:pic>
        <p:nvPicPr>
          <p:cNvPr id="81" name="80 - Εικόνα" descr="Μαύρο.PNG"/>
          <p:cNvPicPr>
            <a:picLocks noChangeAspect="1"/>
          </p:cNvPicPr>
          <p:nvPr/>
        </p:nvPicPr>
        <p:blipFill>
          <a:blip r:embed="rId3"/>
          <a:stretch>
            <a:fillRect/>
          </a:stretch>
        </p:blipFill>
        <p:spPr>
          <a:xfrm>
            <a:off x="4357686" y="5429264"/>
            <a:ext cx="214314" cy="443937"/>
          </a:xfrm>
          <a:prstGeom prst="rect">
            <a:avLst/>
          </a:prstGeom>
        </p:spPr>
      </p:pic>
      <p:pic>
        <p:nvPicPr>
          <p:cNvPr id="82" name="81 - Εικόνα" descr="Μαύρο.PNG"/>
          <p:cNvPicPr>
            <a:picLocks noChangeAspect="1"/>
          </p:cNvPicPr>
          <p:nvPr/>
        </p:nvPicPr>
        <p:blipFill>
          <a:blip r:embed="rId3"/>
          <a:stretch>
            <a:fillRect/>
          </a:stretch>
        </p:blipFill>
        <p:spPr>
          <a:xfrm>
            <a:off x="4643438" y="5429264"/>
            <a:ext cx="214314" cy="443937"/>
          </a:xfrm>
          <a:prstGeom prst="rect">
            <a:avLst/>
          </a:prstGeom>
        </p:spPr>
      </p:pic>
      <p:pic>
        <p:nvPicPr>
          <p:cNvPr id="83" name="82 - Εικόνα" descr="Μαύρο.PNG"/>
          <p:cNvPicPr>
            <a:picLocks noChangeAspect="1"/>
          </p:cNvPicPr>
          <p:nvPr/>
        </p:nvPicPr>
        <p:blipFill>
          <a:blip r:embed="rId3"/>
          <a:stretch>
            <a:fillRect/>
          </a:stretch>
        </p:blipFill>
        <p:spPr>
          <a:xfrm>
            <a:off x="5572132" y="642918"/>
            <a:ext cx="214314" cy="443937"/>
          </a:xfrm>
          <a:prstGeom prst="rect">
            <a:avLst/>
          </a:prstGeom>
        </p:spPr>
      </p:pic>
      <p:pic>
        <p:nvPicPr>
          <p:cNvPr id="84" name="83 - Εικόνα" descr="Μαύρο.PNG"/>
          <p:cNvPicPr>
            <a:picLocks noChangeAspect="1"/>
          </p:cNvPicPr>
          <p:nvPr/>
        </p:nvPicPr>
        <p:blipFill>
          <a:blip r:embed="rId3"/>
          <a:stretch>
            <a:fillRect/>
          </a:stretch>
        </p:blipFill>
        <p:spPr>
          <a:xfrm>
            <a:off x="5857884" y="642918"/>
            <a:ext cx="214314" cy="443937"/>
          </a:xfrm>
          <a:prstGeom prst="rect">
            <a:avLst/>
          </a:prstGeom>
        </p:spPr>
      </p:pic>
      <p:pic>
        <p:nvPicPr>
          <p:cNvPr id="85" name="84 - Εικόνα" descr="Μαύρο.PNG"/>
          <p:cNvPicPr>
            <a:picLocks noChangeAspect="1"/>
          </p:cNvPicPr>
          <p:nvPr/>
        </p:nvPicPr>
        <p:blipFill>
          <a:blip r:embed="rId3"/>
          <a:stretch>
            <a:fillRect/>
          </a:stretch>
        </p:blipFill>
        <p:spPr>
          <a:xfrm>
            <a:off x="6143636" y="642918"/>
            <a:ext cx="214314" cy="443937"/>
          </a:xfrm>
          <a:prstGeom prst="rect">
            <a:avLst/>
          </a:prstGeom>
        </p:spPr>
      </p:pic>
      <p:pic>
        <p:nvPicPr>
          <p:cNvPr id="86" name="85 - Εικόνα" descr="Μαύρο.PNG"/>
          <p:cNvPicPr>
            <a:picLocks noChangeAspect="1"/>
          </p:cNvPicPr>
          <p:nvPr/>
        </p:nvPicPr>
        <p:blipFill>
          <a:blip r:embed="rId3"/>
          <a:stretch>
            <a:fillRect/>
          </a:stretch>
        </p:blipFill>
        <p:spPr>
          <a:xfrm>
            <a:off x="6429388" y="642918"/>
            <a:ext cx="214314" cy="443937"/>
          </a:xfrm>
          <a:prstGeom prst="rect">
            <a:avLst/>
          </a:prstGeom>
        </p:spPr>
      </p:pic>
      <p:pic>
        <p:nvPicPr>
          <p:cNvPr id="87" name="86 - Εικόνα" descr="Μαύρο.PNG"/>
          <p:cNvPicPr>
            <a:picLocks noChangeAspect="1"/>
          </p:cNvPicPr>
          <p:nvPr/>
        </p:nvPicPr>
        <p:blipFill>
          <a:blip r:embed="rId3"/>
          <a:stretch>
            <a:fillRect/>
          </a:stretch>
        </p:blipFill>
        <p:spPr>
          <a:xfrm>
            <a:off x="6715140" y="642918"/>
            <a:ext cx="214314" cy="443937"/>
          </a:xfrm>
          <a:prstGeom prst="rect">
            <a:avLst/>
          </a:prstGeom>
        </p:spPr>
      </p:pic>
      <p:pic>
        <p:nvPicPr>
          <p:cNvPr id="88" name="87 - Εικόνα" descr="Μαύρο.PNG"/>
          <p:cNvPicPr>
            <a:picLocks noChangeAspect="1"/>
          </p:cNvPicPr>
          <p:nvPr/>
        </p:nvPicPr>
        <p:blipFill>
          <a:blip r:embed="rId3"/>
          <a:stretch>
            <a:fillRect/>
          </a:stretch>
        </p:blipFill>
        <p:spPr>
          <a:xfrm>
            <a:off x="7000892" y="642918"/>
            <a:ext cx="214314" cy="443937"/>
          </a:xfrm>
          <a:prstGeom prst="rect">
            <a:avLst/>
          </a:prstGeom>
        </p:spPr>
      </p:pic>
      <p:pic>
        <p:nvPicPr>
          <p:cNvPr id="89" name="88 - Εικόνα" descr="Μαύρο.PNG"/>
          <p:cNvPicPr>
            <a:picLocks noChangeAspect="1"/>
          </p:cNvPicPr>
          <p:nvPr/>
        </p:nvPicPr>
        <p:blipFill>
          <a:blip r:embed="rId3"/>
          <a:stretch>
            <a:fillRect/>
          </a:stretch>
        </p:blipFill>
        <p:spPr>
          <a:xfrm>
            <a:off x="7286644" y="642918"/>
            <a:ext cx="214314" cy="443937"/>
          </a:xfrm>
          <a:prstGeom prst="rect">
            <a:avLst/>
          </a:prstGeom>
        </p:spPr>
      </p:pic>
      <p:pic>
        <p:nvPicPr>
          <p:cNvPr id="90" name="89 - Εικόνα" descr="Μαύρο.PNG"/>
          <p:cNvPicPr>
            <a:picLocks noChangeAspect="1"/>
          </p:cNvPicPr>
          <p:nvPr/>
        </p:nvPicPr>
        <p:blipFill>
          <a:blip r:embed="rId3"/>
          <a:stretch>
            <a:fillRect/>
          </a:stretch>
        </p:blipFill>
        <p:spPr>
          <a:xfrm>
            <a:off x="7572396" y="642918"/>
            <a:ext cx="214314" cy="443937"/>
          </a:xfrm>
          <a:prstGeom prst="rect">
            <a:avLst/>
          </a:prstGeom>
        </p:spPr>
      </p:pic>
      <p:pic>
        <p:nvPicPr>
          <p:cNvPr id="91" name="90 - Εικόνα" descr="Μαύρο.PNG"/>
          <p:cNvPicPr>
            <a:picLocks noChangeAspect="1"/>
          </p:cNvPicPr>
          <p:nvPr/>
        </p:nvPicPr>
        <p:blipFill>
          <a:blip r:embed="rId3"/>
          <a:stretch>
            <a:fillRect/>
          </a:stretch>
        </p:blipFill>
        <p:spPr>
          <a:xfrm>
            <a:off x="7858148" y="642918"/>
            <a:ext cx="214314" cy="443937"/>
          </a:xfrm>
          <a:prstGeom prst="rect">
            <a:avLst/>
          </a:prstGeom>
        </p:spPr>
      </p:pic>
      <p:pic>
        <p:nvPicPr>
          <p:cNvPr id="92" name="91 - Εικόνα" descr="Μαύρο.PNG"/>
          <p:cNvPicPr>
            <a:picLocks noChangeAspect="1"/>
          </p:cNvPicPr>
          <p:nvPr/>
        </p:nvPicPr>
        <p:blipFill>
          <a:blip r:embed="rId3"/>
          <a:stretch>
            <a:fillRect/>
          </a:stretch>
        </p:blipFill>
        <p:spPr>
          <a:xfrm>
            <a:off x="5572132" y="1142984"/>
            <a:ext cx="214314" cy="443937"/>
          </a:xfrm>
          <a:prstGeom prst="rect">
            <a:avLst/>
          </a:prstGeom>
        </p:spPr>
      </p:pic>
      <p:pic>
        <p:nvPicPr>
          <p:cNvPr id="93" name="92 - Εικόνα" descr="Μαύρο.PNG"/>
          <p:cNvPicPr>
            <a:picLocks noChangeAspect="1"/>
          </p:cNvPicPr>
          <p:nvPr/>
        </p:nvPicPr>
        <p:blipFill>
          <a:blip r:embed="rId3"/>
          <a:stretch>
            <a:fillRect/>
          </a:stretch>
        </p:blipFill>
        <p:spPr>
          <a:xfrm>
            <a:off x="5857884" y="1142984"/>
            <a:ext cx="214314" cy="443937"/>
          </a:xfrm>
          <a:prstGeom prst="rect">
            <a:avLst/>
          </a:prstGeom>
        </p:spPr>
      </p:pic>
      <p:pic>
        <p:nvPicPr>
          <p:cNvPr id="94" name="93 - Εικόνα" descr="Μαύρο.PNG"/>
          <p:cNvPicPr>
            <a:picLocks noChangeAspect="1"/>
          </p:cNvPicPr>
          <p:nvPr/>
        </p:nvPicPr>
        <p:blipFill>
          <a:blip r:embed="rId3"/>
          <a:stretch>
            <a:fillRect/>
          </a:stretch>
        </p:blipFill>
        <p:spPr>
          <a:xfrm>
            <a:off x="6143636" y="1142984"/>
            <a:ext cx="214314" cy="443937"/>
          </a:xfrm>
          <a:prstGeom prst="rect">
            <a:avLst/>
          </a:prstGeom>
        </p:spPr>
      </p:pic>
      <p:pic>
        <p:nvPicPr>
          <p:cNvPr id="95" name="94 - Εικόνα" descr="Μαύρο.PNG"/>
          <p:cNvPicPr>
            <a:picLocks noChangeAspect="1"/>
          </p:cNvPicPr>
          <p:nvPr/>
        </p:nvPicPr>
        <p:blipFill>
          <a:blip r:embed="rId3"/>
          <a:stretch>
            <a:fillRect/>
          </a:stretch>
        </p:blipFill>
        <p:spPr>
          <a:xfrm>
            <a:off x="6429388" y="1142984"/>
            <a:ext cx="214314" cy="443937"/>
          </a:xfrm>
          <a:prstGeom prst="rect">
            <a:avLst/>
          </a:prstGeom>
        </p:spPr>
      </p:pic>
      <p:pic>
        <p:nvPicPr>
          <p:cNvPr id="96" name="95 - Εικόνα" descr="Μαύρο.PNG"/>
          <p:cNvPicPr>
            <a:picLocks noChangeAspect="1"/>
          </p:cNvPicPr>
          <p:nvPr/>
        </p:nvPicPr>
        <p:blipFill>
          <a:blip r:embed="rId3"/>
          <a:stretch>
            <a:fillRect/>
          </a:stretch>
        </p:blipFill>
        <p:spPr>
          <a:xfrm>
            <a:off x="6715140" y="1142984"/>
            <a:ext cx="214314" cy="443937"/>
          </a:xfrm>
          <a:prstGeom prst="rect">
            <a:avLst/>
          </a:prstGeom>
        </p:spPr>
      </p:pic>
      <p:pic>
        <p:nvPicPr>
          <p:cNvPr id="97" name="96 - Εικόνα" descr="Μαύρο.PNG"/>
          <p:cNvPicPr>
            <a:picLocks noChangeAspect="1"/>
          </p:cNvPicPr>
          <p:nvPr/>
        </p:nvPicPr>
        <p:blipFill>
          <a:blip r:embed="rId3"/>
          <a:stretch>
            <a:fillRect/>
          </a:stretch>
        </p:blipFill>
        <p:spPr>
          <a:xfrm>
            <a:off x="7000892" y="1142984"/>
            <a:ext cx="214314" cy="443937"/>
          </a:xfrm>
          <a:prstGeom prst="rect">
            <a:avLst/>
          </a:prstGeom>
        </p:spPr>
      </p:pic>
      <p:pic>
        <p:nvPicPr>
          <p:cNvPr id="98" name="97 - Εικόνα" descr="Μαύρο.PNG"/>
          <p:cNvPicPr>
            <a:picLocks noChangeAspect="1"/>
          </p:cNvPicPr>
          <p:nvPr/>
        </p:nvPicPr>
        <p:blipFill>
          <a:blip r:embed="rId3"/>
          <a:stretch>
            <a:fillRect/>
          </a:stretch>
        </p:blipFill>
        <p:spPr>
          <a:xfrm>
            <a:off x="7286644" y="1142984"/>
            <a:ext cx="214314" cy="443937"/>
          </a:xfrm>
          <a:prstGeom prst="rect">
            <a:avLst/>
          </a:prstGeom>
        </p:spPr>
      </p:pic>
      <p:pic>
        <p:nvPicPr>
          <p:cNvPr id="99" name="98 - Εικόνα" descr="Μαύρο.PNG"/>
          <p:cNvPicPr>
            <a:picLocks noChangeAspect="1"/>
          </p:cNvPicPr>
          <p:nvPr/>
        </p:nvPicPr>
        <p:blipFill>
          <a:blip r:embed="rId3"/>
          <a:stretch>
            <a:fillRect/>
          </a:stretch>
        </p:blipFill>
        <p:spPr>
          <a:xfrm>
            <a:off x="7572396" y="1142984"/>
            <a:ext cx="214314" cy="443937"/>
          </a:xfrm>
          <a:prstGeom prst="rect">
            <a:avLst/>
          </a:prstGeom>
        </p:spPr>
      </p:pic>
      <p:pic>
        <p:nvPicPr>
          <p:cNvPr id="100" name="99 - Εικόνα" descr="Μαύρο.PNG"/>
          <p:cNvPicPr>
            <a:picLocks noChangeAspect="1"/>
          </p:cNvPicPr>
          <p:nvPr/>
        </p:nvPicPr>
        <p:blipFill>
          <a:blip r:embed="rId3"/>
          <a:stretch>
            <a:fillRect/>
          </a:stretch>
        </p:blipFill>
        <p:spPr>
          <a:xfrm>
            <a:off x="7858148" y="1142984"/>
            <a:ext cx="214314" cy="443937"/>
          </a:xfrm>
          <a:prstGeom prst="rect">
            <a:avLst/>
          </a:prstGeom>
        </p:spPr>
      </p:pic>
      <p:pic>
        <p:nvPicPr>
          <p:cNvPr id="101" name="100 - Εικόνα" descr="Μαύρο.PNG"/>
          <p:cNvPicPr>
            <a:picLocks noChangeAspect="1"/>
          </p:cNvPicPr>
          <p:nvPr/>
        </p:nvPicPr>
        <p:blipFill>
          <a:blip r:embed="rId3"/>
          <a:stretch>
            <a:fillRect/>
          </a:stretch>
        </p:blipFill>
        <p:spPr>
          <a:xfrm>
            <a:off x="5572132" y="1643050"/>
            <a:ext cx="214314" cy="443937"/>
          </a:xfrm>
          <a:prstGeom prst="rect">
            <a:avLst/>
          </a:prstGeom>
        </p:spPr>
      </p:pic>
      <p:pic>
        <p:nvPicPr>
          <p:cNvPr id="102" name="101 - Εικόνα" descr="Μαύρο.PNG"/>
          <p:cNvPicPr>
            <a:picLocks noChangeAspect="1"/>
          </p:cNvPicPr>
          <p:nvPr/>
        </p:nvPicPr>
        <p:blipFill>
          <a:blip r:embed="rId3"/>
          <a:stretch>
            <a:fillRect/>
          </a:stretch>
        </p:blipFill>
        <p:spPr>
          <a:xfrm>
            <a:off x="5857884" y="1643050"/>
            <a:ext cx="214314" cy="443937"/>
          </a:xfrm>
          <a:prstGeom prst="rect">
            <a:avLst/>
          </a:prstGeom>
        </p:spPr>
      </p:pic>
      <p:pic>
        <p:nvPicPr>
          <p:cNvPr id="103" name="102 - Εικόνα" descr="Μαύρο.PNG"/>
          <p:cNvPicPr>
            <a:picLocks noChangeAspect="1"/>
          </p:cNvPicPr>
          <p:nvPr/>
        </p:nvPicPr>
        <p:blipFill>
          <a:blip r:embed="rId3"/>
          <a:stretch>
            <a:fillRect/>
          </a:stretch>
        </p:blipFill>
        <p:spPr>
          <a:xfrm>
            <a:off x="6143636" y="1643050"/>
            <a:ext cx="214314" cy="443937"/>
          </a:xfrm>
          <a:prstGeom prst="rect">
            <a:avLst/>
          </a:prstGeom>
        </p:spPr>
      </p:pic>
      <p:pic>
        <p:nvPicPr>
          <p:cNvPr id="104" name="103 - Εικόνα" descr="Μαύρο.PNG"/>
          <p:cNvPicPr>
            <a:picLocks noChangeAspect="1"/>
          </p:cNvPicPr>
          <p:nvPr/>
        </p:nvPicPr>
        <p:blipFill>
          <a:blip r:embed="rId3"/>
          <a:stretch>
            <a:fillRect/>
          </a:stretch>
        </p:blipFill>
        <p:spPr>
          <a:xfrm>
            <a:off x="6429388" y="1643050"/>
            <a:ext cx="214314" cy="443937"/>
          </a:xfrm>
          <a:prstGeom prst="rect">
            <a:avLst/>
          </a:prstGeom>
        </p:spPr>
      </p:pic>
      <p:pic>
        <p:nvPicPr>
          <p:cNvPr id="105" name="104 - Εικόνα" descr="Μαύρο.PNG"/>
          <p:cNvPicPr>
            <a:picLocks noChangeAspect="1"/>
          </p:cNvPicPr>
          <p:nvPr/>
        </p:nvPicPr>
        <p:blipFill>
          <a:blip r:embed="rId3"/>
          <a:stretch>
            <a:fillRect/>
          </a:stretch>
        </p:blipFill>
        <p:spPr>
          <a:xfrm>
            <a:off x="6715140" y="1643050"/>
            <a:ext cx="214314" cy="443937"/>
          </a:xfrm>
          <a:prstGeom prst="rect">
            <a:avLst/>
          </a:prstGeom>
        </p:spPr>
      </p:pic>
      <p:pic>
        <p:nvPicPr>
          <p:cNvPr id="106" name="105 - Εικόνα" descr="Μαύρο.PNG"/>
          <p:cNvPicPr>
            <a:picLocks noChangeAspect="1"/>
          </p:cNvPicPr>
          <p:nvPr/>
        </p:nvPicPr>
        <p:blipFill>
          <a:blip r:embed="rId3"/>
          <a:stretch>
            <a:fillRect/>
          </a:stretch>
        </p:blipFill>
        <p:spPr>
          <a:xfrm>
            <a:off x="7000892" y="1643050"/>
            <a:ext cx="214314" cy="443937"/>
          </a:xfrm>
          <a:prstGeom prst="rect">
            <a:avLst/>
          </a:prstGeom>
        </p:spPr>
      </p:pic>
      <p:pic>
        <p:nvPicPr>
          <p:cNvPr id="107" name="106 - Εικόνα" descr="Μαύρο.PNG"/>
          <p:cNvPicPr>
            <a:picLocks noChangeAspect="1"/>
          </p:cNvPicPr>
          <p:nvPr/>
        </p:nvPicPr>
        <p:blipFill>
          <a:blip r:embed="rId3"/>
          <a:stretch>
            <a:fillRect/>
          </a:stretch>
        </p:blipFill>
        <p:spPr>
          <a:xfrm>
            <a:off x="7286644" y="1643050"/>
            <a:ext cx="214314" cy="443937"/>
          </a:xfrm>
          <a:prstGeom prst="rect">
            <a:avLst/>
          </a:prstGeom>
        </p:spPr>
      </p:pic>
      <p:pic>
        <p:nvPicPr>
          <p:cNvPr id="108" name="107 - Εικόνα" descr="Μαύρο.PNG"/>
          <p:cNvPicPr>
            <a:picLocks noChangeAspect="1"/>
          </p:cNvPicPr>
          <p:nvPr/>
        </p:nvPicPr>
        <p:blipFill>
          <a:blip r:embed="rId3"/>
          <a:stretch>
            <a:fillRect/>
          </a:stretch>
        </p:blipFill>
        <p:spPr>
          <a:xfrm>
            <a:off x="7572396" y="1643050"/>
            <a:ext cx="214314" cy="443937"/>
          </a:xfrm>
          <a:prstGeom prst="rect">
            <a:avLst/>
          </a:prstGeom>
        </p:spPr>
      </p:pic>
      <p:pic>
        <p:nvPicPr>
          <p:cNvPr id="109" name="108 - Εικόνα" descr="Μαύρο.PNG"/>
          <p:cNvPicPr>
            <a:picLocks noChangeAspect="1"/>
          </p:cNvPicPr>
          <p:nvPr/>
        </p:nvPicPr>
        <p:blipFill>
          <a:blip r:embed="rId3"/>
          <a:stretch>
            <a:fillRect/>
          </a:stretch>
        </p:blipFill>
        <p:spPr>
          <a:xfrm>
            <a:off x="7858148" y="1643050"/>
            <a:ext cx="214314" cy="443937"/>
          </a:xfrm>
          <a:prstGeom prst="rect">
            <a:avLst/>
          </a:prstGeom>
        </p:spPr>
      </p:pic>
      <p:pic>
        <p:nvPicPr>
          <p:cNvPr id="110" name="109 - Εικόνα" descr="Μαύρο.PNG"/>
          <p:cNvPicPr>
            <a:picLocks noChangeAspect="1"/>
          </p:cNvPicPr>
          <p:nvPr/>
        </p:nvPicPr>
        <p:blipFill>
          <a:blip r:embed="rId3"/>
          <a:stretch>
            <a:fillRect/>
          </a:stretch>
        </p:blipFill>
        <p:spPr>
          <a:xfrm>
            <a:off x="5572132" y="2428868"/>
            <a:ext cx="214314" cy="443937"/>
          </a:xfrm>
          <a:prstGeom prst="rect">
            <a:avLst/>
          </a:prstGeom>
        </p:spPr>
      </p:pic>
      <p:pic>
        <p:nvPicPr>
          <p:cNvPr id="111" name="110 - Εικόνα" descr="Μαύρο.PNG"/>
          <p:cNvPicPr>
            <a:picLocks noChangeAspect="1"/>
          </p:cNvPicPr>
          <p:nvPr/>
        </p:nvPicPr>
        <p:blipFill>
          <a:blip r:embed="rId3"/>
          <a:stretch>
            <a:fillRect/>
          </a:stretch>
        </p:blipFill>
        <p:spPr>
          <a:xfrm>
            <a:off x="5857884" y="2428868"/>
            <a:ext cx="214314" cy="443937"/>
          </a:xfrm>
          <a:prstGeom prst="rect">
            <a:avLst/>
          </a:prstGeom>
        </p:spPr>
      </p:pic>
      <p:pic>
        <p:nvPicPr>
          <p:cNvPr id="112" name="111 - Εικόνα" descr="Μαύρο.PNG"/>
          <p:cNvPicPr>
            <a:picLocks noChangeAspect="1"/>
          </p:cNvPicPr>
          <p:nvPr/>
        </p:nvPicPr>
        <p:blipFill>
          <a:blip r:embed="rId3"/>
          <a:stretch>
            <a:fillRect/>
          </a:stretch>
        </p:blipFill>
        <p:spPr>
          <a:xfrm>
            <a:off x="6143636" y="2428868"/>
            <a:ext cx="214314" cy="443937"/>
          </a:xfrm>
          <a:prstGeom prst="rect">
            <a:avLst/>
          </a:prstGeom>
        </p:spPr>
      </p:pic>
      <p:pic>
        <p:nvPicPr>
          <p:cNvPr id="113" name="112 - Εικόνα" descr="Μαύρο.PNG"/>
          <p:cNvPicPr>
            <a:picLocks noChangeAspect="1"/>
          </p:cNvPicPr>
          <p:nvPr/>
        </p:nvPicPr>
        <p:blipFill>
          <a:blip r:embed="rId3"/>
          <a:stretch>
            <a:fillRect/>
          </a:stretch>
        </p:blipFill>
        <p:spPr>
          <a:xfrm>
            <a:off x="6429388" y="2428868"/>
            <a:ext cx="214314" cy="443937"/>
          </a:xfrm>
          <a:prstGeom prst="rect">
            <a:avLst/>
          </a:prstGeom>
        </p:spPr>
      </p:pic>
      <p:pic>
        <p:nvPicPr>
          <p:cNvPr id="114" name="113 - Εικόνα" descr="Μαύρο.PNG"/>
          <p:cNvPicPr>
            <a:picLocks noChangeAspect="1"/>
          </p:cNvPicPr>
          <p:nvPr/>
        </p:nvPicPr>
        <p:blipFill>
          <a:blip r:embed="rId3"/>
          <a:stretch>
            <a:fillRect/>
          </a:stretch>
        </p:blipFill>
        <p:spPr>
          <a:xfrm>
            <a:off x="6715140" y="2428868"/>
            <a:ext cx="214314" cy="443937"/>
          </a:xfrm>
          <a:prstGeom prst="rect">
            <a:avLst/>
          </a:prstGeom>
        </p:spPr>
      </p:pic>
      <p:pic>
        <p:nvPicPr>
          <p:cNvPr id="115" name="114 - Εικόνα" descr="Μαύρο.PNG"/>
          <p:cNvPicPr>
            <a:picLocks noChangeAspect="1"/>
          </p:cNvPicPr>
          <p:nvPr/>
        </p:nvPicPr>
        <p:blipFill>
          <a:blip r:embed="rId3"/>
          <a:stretch>
            <a:fillRect/>
          </a:stretch>
        </p:blipFill>
        <p:spPr>
          <a:xfrm>
            <a:off x="7000892" y="2428868"/>
            <a:ext cx="214314" cy="443937"/>
          </a:xfrm>
          <a:prstGeom prst="rect">
            <a:avLst/>
          </a:prstGeom>
        </p:spPr>
      </p:pic>
      <p:pic>
        <p:nvPicPr>
          <p:cNvPr id="116" name="115 - Εικόνα" descr="Μαύρο.PNG"/>
          <p:cNvPicPr>
            <a:picLocks noChangeAspect="1"/>
          </p:cNvPicPr>
          <p:nvPr/>
        </p:nvPicPr>
        <p:blipFill>
          <a:blip r:embed="rId3"/>
          <a:stretch>
            <a:fillRect/>
          </a:stretch>
        </p:blipFill>
        <p:spPr>
          <a:xfrm>
            <a:off x="7286644" y="2428868"/>
            <a:ext cx="214314" cy="443937"/>
          </a:xfrm>
          <a:prstGeom prst="rect">
            <a:avLst/>
          </a:prstGeom>
        </p:spPr>
      </p:pic>
      <p:pic>
        <p:nvPicPr>
          <p:cNvPr id="117" name="116 - Εικόνα" descr="Μαύρο.PNG"/>
          <p:cNvPicPr>
            <a:picLocks noChangeAspect="1"/>
          </p:cNvPicPr>
          <p:nvPr/>
        </p:nvPicPr>
        <p:blipFill>
          <a:blip r:embed="rId3"/>
          <a:stretch>
            <a:fillRect/>
          </a:stretch>
        </p:blipFill>
        <p:spPr>
          <a:xfrm>
            <a:off x="7572396" y="2428868"/>
            <a:ext cx="214314" cy="443937"/>
          </a:xfrm>
          <a:prstGeom prst="rect">
            <a:avLst/>
          </a:prstGeom>
        </p:spPr>
      </p:pic>
      <p:pic>
        <p:nvPicPr>
          <p:cNvPr id="118" name="117 - Εικόνα" descr="Μαύρο.PNG"/>
          <p:cNvPicPr>
            <a:picLocks noChangeAspect="1"/>
          </p:cNvPicPr>
          <p:nvPr/>
        </p:nvPicPr>
        <p:blipFill>
          <a:blip r:embed="rId3"/>
          <a:stretch>
            <a:fillRect/>
          </a:stretch>
        </p:blipFill>
        <p:spPr>
          <a:xfrm>
            <a:off x="7858148" y="2428868"/>
            <a:ext cx="214314" cy="443937"/>
          </a:xfrm>
          <a:prstGeom prst="rect">
            <a:avLst/>
          </a:prstGeom>
        </p:spPr>
      </p:pic>
      <p:pic>
        <p:nvPicPr>
          <p:cNvPr id="119" name="118 - Εικόνα" descr="Μαύρο.PNG"/>
          <p:cNvPicPr>
            <a:picLocks noChangeAspect="1"/>
          </p:cNvPicPr>
          <p:nvPr/>
        </p:nvPicPr>
        <p:blipFill>
          <a:blip r:embed="rId3"/>
          <a:stretch>
            <a:fillRect/>
          </a:stretch>
        </p:blipFill>
        <p:spPr>
          <a:xfrm>
            <a:off x="5572132" y="2928934"/>
            <a:ext cx="214314" cy="443937"/>
          </a:xfrm>
          <a:prstGeom prst="rect">
            <a:avLst/>
          </a:prstGeom>
        </p:spPr>
      </p:pic>
      <p:pic>
        <p:nvPicPr>
          <p:cNvPr id="120" name="119 - Εικόνα" descr="Μαύρο.PNG"/>
          <p:cNvPicPr>
            <a:picLocks noChangeAspect="1"/>
          </p:cNvPicPr>
          <p:nvPr/>
        </p:nvPicPr>
        <p:blipFill>
          <a:blip r:embed="rId3"/>
          <a:stretch>
            <a:fillRect/>
          </a:stretch>
        </p:blipFill>
        <p:spPr>
          <a:xfrm>
            <a:off x="5857884" y="2928934"/>
            <a:ext cx="214314" cy="443937"/>
          </a:xfrm>
          <a:prstGeom prst="rect">
            <a:avLst/>
          </a:prstGeom>
        </p:spPr>
      </p:pic>
      <p:pic>
        <p:nvPicPr>
          <p:cNvPr id="121" name="120 - Εικόνα" descr="Μαύρο.PNG"/>
          <p:cNvPicPr>
            <a:picLocks noChangeAspect="1"/>
          </p:cNvPicPr>
          <p:nvPr/>
        </p:nvPicPr>
        <p:blipFill>
          <a:blip r:embed="rId3"/>
          <a:stretch>
            <a:fillRect/>
          </a:stretch>
        </p:blipFill>
        <p:spPr>
          <a:xfrm>
            <a:off x="6143636" y="2928934"/>
            <a:ext cx="214314" cy="443937"/>
          </a:xfrm>
          <a:prstGeom prst="rect">
            <a:avLst/>
          </a:prstGeom>
        </p:spPr>
      </p:pic>
      <p:pic>
        <p:nvPicPr>
          <p:cNvPr id="122" name="121 - Εικόνα" descr="Μαύρο.PNG"/>
          <p:cNvPicPr>
            <a:picLocks noChangeAspect="1"/>
          </p:cNvPicPr>
          <p:nvPr/>
        </p:nvPicPr>
        <p:blipFill>
          <a:blip r:embed="rId3"/>
          <a:stretch>
            <a:fillRect/>
          </a:stretch>
        </p:blipFill>
        <p:spPr>
          <a:xfrm>
            <a:off x="6429388" y="2928934"/>
            <a:ext cx="214314" cy="443937"/>
          </a:xfrm>
          <a:prstGeom prst="rect">
            <a:avLst/>
          </a:prstGeom>
        </p:spPr>
      </p:pic>
      <p:pic>
        <p:nvPicPr>
          <p:cNvPr id="123" name="122 - Εικόνα" descr="Μαύρο.PNG"/>
          <p:cNvPicPr>
            <a:picLocks noChangeAspect="1"/>
          </p:cNvPicPr>
          <p:nvPr/>
        </p:nvPicPr>
        <p:blipFill>
          <a:blip r:embed="rId3"/>
          <a:stretch>
            <a:fillRect/>
          </a:stretch>
        </p:blipFill>
        <p:spPr>
          <a:xfrm>
            <a:off x="6715140" y="2928934"/>
            <a:ext cx="214314" cy="443937"/>
          </a:xfrm>
          <a:prstGeom prst="rect">
            <a:avLst/>
          </a:prstGeom>
        </p:spPr>
      </p:pic>
      <p:pic>
        <p:nvPicPr>
          <p:cNvPr id="124" name="123 - Εικόνα" descr="Μαύρο.PNG"/>
          <p:cNvPicPr>
            <a:picLocks noChangeAspect="1"/>
          </p:cNvPicPr>
          <p:nvPr/>
        </p:nvPicPr>
        <p:blipFill>
          <a:blip r:embed="rId3"/>
          <a:stretch>
            <a:fillRect/>
          </a:stretch>
        </p:blipFill>
        <p:spPr>
          <a:xfrm>
            <a:off x="7000892" y="2928934"/>
            <a:ext cx="214314" cy="443937"/>
          </a:xfrm>
          <a:prstGeom prst="rect">
            <a:avLst/>
          </a:prstGeom>
        </p:spPr>
      </p:pic>
      <p:pic>
        <p:nvPicPr>
          <p:cNvPr id="125" name="124 - Εικόνα" descr="Μαύρο.PNG"/>
          <p:cNvPicPr>
            <a:picLocks noChangeAspect="1"/>
          </p:cNvPicPr>
          <p:nvPr/>
        </p:nvPicPr>
        <p:blipFill>
          <a:blip r:embed="rId3"/>
          <a:stretch>
            <a:fillRect/>
          </a:stretch>
        </p:blipFill>
        <p:spPr>
          <a:xfrm>
            <a:off x="7286644" y="2928934"/>
            <a:ext cx="214314" cy="443937"/>
          </a:xfrm>
          <a:prstGeom prst="rect">
            <a:avLst/>
          </a:prstGeom>
        </p:spPr>
      </p:pic>
      <p:pic>
        <p:nvPicPr>
          <p:cNvPr id="126" name="125 - Εικόνα" descr="Μαύρο.PNG"/>
          <p:cNvPicPr>
            <a:picLocks noChangeAspect="1"/>
          </p:cNvPicPr>
          <p:nvPr/>
        </p:nvPicPr>
        <p:blipFill>
          <a:blip r:embed="rId3"/>
          <a:stretch>
            <a:fillRect/>
          </a:stretch>
        </p:blipFill>
        <p:spPr>
          <a:xfrm>
            <a:off x="7572396" y="2928934"/>
            <a:ext cx="214314" cy="443937"/>
          </a:xfrm>
          <a:prstGeom prst="rect">
            <a:avLst/>
          </a:prstGeom>
        </p:spPr>
      </p:pic>
      <p:pic>
        <p:nvPicPr>
          <p:cNvPr id="127" name="126 - Εικόνα" descr="Μαύρο.PNG"/>
          <p:cNvPicPr>
            <a:picLocks noChangeAspect="1"/>
          </p:cNvPicPr>
          <p:nvPr/>
        </p:nvPicPr>
        <p:blipFill>
          <a:blip r:embed="rId3"/>
          <a:stretch>
            <a:fillRect/>
          </a:stretch>
        </p:blipFill>
        <p:spPr>
          <a:xfrm>
            <a:off x="7858148" y="2928934"/>
            <a:ext cx="214314" cy="443937"/>
          </a:xfrm>
          <a:prstGeom prst="rect">
            <a:avLst/>
          </a:prstGeom>
        </p:spPr>
      </p:pic>
      <p:pic>
        <p:nvPicPr>
          <p:cNvPr id="128" name="127 - Εικόνα" descr="Μαύρο.PNG"/>
          <p:cNvPicPr>
            <a:picLocks noChangeAspect="1"/>
          </p:cNvPicPr>
          <p:nvPr/>
        </p:nvPicPr>
        <p:blipFill>
          <a:blip r:embed="rId3"/>
          <a:stretch>
            <a:fillRect/>
          </a:stretch>
        </p:blipFill>
        <p:spPr>
          <a:xfrm>
            <a:off x="5572132" y="3429000"/>
            <a:ext cx="214314" cy="443937"/>
          </a:xfrm>
          <a:prstGeom prst="rect">
            <a:avLst/>
          </a:prstGeom>
        </p:spPr>
      </p:pic>
      <p:pic>
        <p:nvPicPr>
          <p:cNvPr id="129" name="128 - Εικόνα" descr="Μαύρο.PNG"/>
          <p:cNvPicPr>
            <a:picLocks noChangeAspect="1"/>
          </p:cNvPicPr>
          <p:nvPr/>
        </p:nvPicPr>
        <p:blipFill>
          <a:blip r:embed="rId3"/>
          <a:stretch>
            <a:fillRect/>
          </a:stretch>
        </p:blipFill>
        <p:spPr>
          <a:xfrm>
            <a:off x="5857884" y="3429000"/>
            <a:ext cx="214314" cy="443937"/>
          </a:xfrm>
          <a:prstGeom prst="rect">
            <a:avLst/>
          </a:prstGeom>
        </p:spPr>
      </p:pic>
      <p:pic>
        <p:nvPicPr>
          <p:cNvPr id="130" name="129 - Εικόνα" descr="Μαύρο.PNG"/>
          <p:cNvPicPr>
            <a:picLocks noChangeAspect="1"/>
          </p:cNvPicPr>
          <p:nvPr/>
        </p:nvPicPr>
        <p:blipFill>
          <a:blip r:embed="rId3"/>
          <a:stretch>
            <a:fillRect/>
          </a:stretch>
        </p:blipFill>
        <p:spPr>
          <a:xfrm>
            <a:off x="6143636" y="3429000"/>
            <a:ext cx="214314" cy="443937"/>
          </a:xfrm>
          <a:prstGeom prst="rect">
            <a:avLst/>
          </a:prstGeom>
        </p:spPr>
      </p:pic>
      <p:pic>
        <p:nvPicPr>
          <p:cNvPr id="131" name="130 - Εικόνα" descr="Μαύρο.PNG"/>
          <p:cNvPicPr>
            <a:picLocks noChangeAspect="1"/>
          </p:cNvPicPr>
          <p:nvPr/>
        </p:nvPicPr>
        <p:blipFill>
          <a:blip r:embed="rId3"/>
          <a:stretch>
            <a:fillRect/>
          </a:stretch>
        </p:blipFill>
        <p:spPr>
          <a:xfrm>
            <a:off x="6429388" y="3429000"/>
            <a:ext cx="214314" cy="443937"/>
          </a:xfrm>
          <a:prstGeom prst="rect">
            <a:avLst/>
          </a:prstGeom>
        </p:spPr>
      </p:pic>
      <p:pic>
        <p:nvPicPr>
          <p:cNvPr id="132" name="131 - Εικόνα" descr="Μαύρο.PNG"/>
          <p:cNvPicPr>
            <a:picLocks noChangeAspect="1"/>
          </p:cNvPicPr>
          <p:nvPr/>
        </p:nvPicPr>
        <p:blipFill>
          <a:blip r:embed="rId3"/>
          <a:stretch>
            <a:fillRect/>
          </a:stretch>
        </p:blipFill>
        <p:spPr>
          <a:xfrm>
            <a:off x="6715140" y="3429000"/>
            <a:ext cx="214314" cy="443937"/>
          </a:xfrm>
          <a:prstGeom prst="rect">
            <a:avLst/>
          </a:prstGeom>
        </p:spPr>
      </p:pic>
      <p:pic>
        <p:nvPicPr>
          <p:cNvPr id="133" name="132 - Εικόνα" descr="Μαύρο.PNG"/>
          <p:cNvPicPr>
            <a:picLocks noChangeAspect="1"/>
          </p:cNvPicPr>
          <p:nvPr/>
        </p:nvPicPr>
        <p:blipFill>
          <a:blip r:embed="rId3"/>
          <a:stretch>
            <a:fillRect/>
          </a:stretch>
        </p:blipFill>
        <p:spPr>
          <a:xfrm>
            <a:off x="7000892" y="3429000"/>
            <a:ext cx="214314" cy="443937"/>
          </a:xfrm>
          <a:prstGeom prst="rect">
            <a:avLst/>
          </a:prstGeom>
        </p:spPr>
      </p:pic>
      <p:pic>
        <p:nvPicPr>
          <p:cNvPr id="134" name="133 - Εικόνα" descr="Μαύρο.PNG"/>
          <p:cNvPicPr>
            <a:picLocks noChangeAspect="1"/>
          </p:cNvPicPr>
          <p:nvPr/>
        </p:nvPicPr>
        <p:blipFill>
          <a:blip r:embed="rId3"/>
          <a:stretch>
            <a:fillRect/>
          </a:stretch>
        </p:blipFill>
        <p:spPr>
          <a:xfrm>
            <a:off x="7286644" y="3429000"/>
            <a:ext cx="214314" cy="443937"/>
          </a:xfrm>
          <a:prstGeom prst="rect">
            <a:avLst/>
          </a:prstGeom>
        </p:spPr>
      </p:pic>
      <p:pic>
        <p:nvPicPr>
          <p:cNvPr id="135" name="134 - Εικόνα" descr="Μαύρο.PNG"/>
          <p:cNvPicPr>
            <a:picLocks noChangeAspect="1"/>
          </p:cNvPicPr>
          <p:nvPr/>
        </p:nvPicPr>
        <p:blipFill>
          <a:blip r:embed="rId3"/>
          <a:stretch>
            <a:fillRect/>
          </a:stretch>
        </p:blipFill>
        <p:spPr>
          <a:xfrm>
            <a:off x="7572396" y="3429000"/>
            <a:ext cx="214314" cy="443937"/>
          </a:xfrm>
          <a:prstGeom prst="rect">
            <a:avLst/>
          </a:prstGeom>
        </p:spPr>
      </p:pic>
      <p:pic>
        <p:nvPicPr>
          <p:cNvPr id="136" name="135 - Εικόνα" descr="Μαύρο.PNG"/>
          <p:cNvPicPr>
            <a:picLocks noChangeAspect="1"/>
          </p:cNvPicPr>
          <p:nvPr/>
        </p:nvPicPr>
        <p:blipFill>
          <a:blip r:embed="rId3"/>
          <a:stretch>
            <a:fillRect/>
          </a:stretch>
        </p:blipFill>
        <p:spPr>
          <a:xfrm>
            <a:off x="7858148" y="3429000"/>
            <a:ext cx="214314" cy="443937"/>
          </a:xfrm>
          <a:prstGeom prst="rect">
            <a:avLst/>
          </a:prstGeom>
        </p:spPr>
      </p:pic>
      <p:pic>
        <p:nvPicPr>
          <p:cNvPr id="137" name="136 - Εικόνα" descr="Μαύρο.PNG"/>
          <p:cNvPicPr>
            <a:picLocks noChangeAspect="1"/>
          </p:cNvPicPr>
          <p:nvPr/>
        </p:nvPicPr>
        <p:blipFill>
          <a:blip r:embed="rId3"/>
          <a:stretch>
            <a:fillRect/>
          </a:stretch>
        </p:blipFill>
        <p:spPr>
          <a:xfrm>
            <a:off x="5572132" y="4286256"/>
            <a:ext cx="214314" cy="443937"/>
          </a:xfrm>
          <a:prstGeom prst="rect">
            <a:avLst/>
          </a:prstGeom>
        </p:spPr>
      </p:pic>
      <p:pic>
        <p:nvPicPr>
          <p:cNvPr id="138" name="137 - Εικόνα" descr="Μαύρο.PNG"/>
          <p:cNvPicPr>
            <a:picLocks noChangeAspect="1"/>
          </p:cNvPicPr>
          <p:nvPr/>
        </p:nvPicPr>
        <p:blipFill>
          <a:blip r:embed="rId3"/>
          <a:stretch>
            <a:fillRect/>
          </a:stretch>
        </p:blipFill>
        <p:spPr>
          <a:xfrm>
            <a:off x="5857884" y="4286256"/>
            <a:ext cx="214314" cy="443937"/>
          </a:xfrm>
          <a:prstGeom prst="rect">
            <a:avLst/>
          </a:prstGeom>
        </p:spPr>
      </p:pic>
      <p:pic>
        <p:nvPicPr>
          <p:cNvPr id="139" name="138 - Εικόνα" descr="Μαύρο.PNG"/>
          <p:cNvPicPr>
            <a:picLocks noChangeAspect="1"/>
          </p:cNvPicPr>
          <p:nvPr/>
        </p:nvPicPr>
        <p:blipFill>
          <a:blip r:embed="rId3"/>
          <a:stretch>
            <a:fillRect/>
          </a:stretch>
        </p:blipFill>
        <p:spPr>
          <a:xfrm>
            <a:off x="6143636" y="4286256"/>
            <a:ext cx="214314" cy="443937"/>
          </a:xfrm>
          <a:prstGeom prst="rect">
            <a:avLst/>
          </a:prstGeom>
        </p:spPr>
      </p:pic>
      <p:pic>
        <p:nvPicPr>
          <p:cNvPr id="140" name="139 - Εικόνα" descr="Μαύρο.PNG"/>
          <p:cNvPicPr>
            <a:picLocks noChangeAspect="1"/>
          </p:cNvPicPr>
          <p:nvPr/>
        </p:nvPicPr>
        <p:blipFill>
          <a:blip r:embed="rId3"/>
          <a:stretch>
            <a:fillRect/>
          </a:stretch>
        </p:blipFill>
        <p:spPr>
          <a:xfrm>
            <a:off x="6429388" y="4286256"/>
            <a:ext cx="214314" cy="443937"/>
          </a:xfrm>
          <a:prstGeom prst="rect">
            <a:avLst/>
          </a:prstGeom>
        </p:spPr>
      </p:pic>
      <p:pic>
        <p:nvPicPr>
          <p:cNvPr id="141" name="140 - Εικόνα" descr="Μαύρο.PNG"/>
          <p:cNvPicPr>
            <a:picLocks noChangeAspect="1"/>
          </p:cNvPicPr>
          <p:nvPr/>
        </p:nvPicPr>
        <p:blipFill>
          <a:blip r:embed="rId3"/>
          <a:stretch>
            <a:fillRect/>
          </a:stretch>
        </p:blipFill>
        <p:spPr>
          <a:xfrm>
            <a:off x="6715140" y="4286256"/>
            <a:ext cx="214314" cy="443937"/>
          </a:xfrm>
          <a:prstGeom prst="rect">
            <a:avLst/>
          </a:prstGeom>
        </p:spPr>
      </p:pic>
      <p:pic>
        <p:nvPicPr>
          <p:cNvPr id="142" name="141 - Εικόνα" descr="Μαύρο.PNG"/>
          <p:cNvPicPr>
            <a:picLocks noChangeAspect="1"/>
          </p:cNvPicPr>
          <p:nvPr/>
        </p:nvPicPr>
        <p:blipFill>
          <a:blip r:embed="rId3"/>
          <a:stretch>
            <a:fillRect/>
          </a:stretch>
        </p:blipFill>
        <p:spPr>
          <a:xfrm>
            <a:off x="7000892" y="4286256"/>
            <a:ext cx="214314" cy="443937"/>
          </a:xfrm>
          <a:prstGeom prst="rect">
            <a:avLst/>
          </a:prstGeom>
        </p:spPr>
      </p:pic>
      <p:pic>
        <p:nvPicPr>
          <p:cNvPr id="143" name="142 - Εικόνα" descr="Μαύρο.PNG"/>
          <p:cNvPicPr>
            <a:picLocks noChangeAspect="1"/>
          </p:cNvPicPr>
          <p:nvPr/>
        </p:nvPicPr>
        <p:blipFill>
          <a:blip r:embed="rId3"/>
          <a:stretch>
            <a:fillRect/>
          </a:stretch>
        </p:blipFill>
        <p:spPr>
          <a:xfrm>
            <a:off x="7286644" y="4286256"/>
            <a:ext cx="214314" cy="443937"/>
          </a:xfrm>
          <a:prstGeom prst="rect">
            <a:avLst/>
          </a:prstGeom>
        </p:spPr>
      </p:pic>
      <p:pic>
        <p:nvPicPr>
          <p:cNvPr id="144" name="143 - Εικόνα" descr="Μαύρο.PNG"/>
          <p:cNvPicPr>
            <a:picLocks noChangeAspect="1"/>
          </p:cNvPicPr>
          <p:nvPr/>
        </p:nvPicPr>
        <p:blipFill>
          <a:blip r:embed="rId3"/>
          <a:stretch>
            <a:fillRect/>
          </a:stretch>
        </p:blipFill>
        <p:spPr>
          <a:xfrm>
            <a:off x="7572396" y="4286256"/>
            <a:ext cx="214314" cy="443937"/>
          </a:xfrm>
          <a:prstGeom prst="rect">
            <a:avLst/>
          </a:prstGeom>
        </p:spPr>
      </p:pic>
      <p:pic>
        <p:nvPicPr>
          <p:cNvPr id="145" name="144 - Εικόνα" descr="Μαύρο.PNG"/>
          <p:cNvPicPr>
            <a:picLocks noChangeAspect="1"/>
          </p:cNvPicPr>
          <p:nvPr/>
        </p:nvPicPr>
        <p:blipFill>
          <a:blip r:embed="rId3"/>
          <a:stretch>
            <a:fillRect/>
          </a:stretch>
        </p:blipFill>
        <p:spPr>
          <a:xfrm>
            <a:off x="7858148" y="4286256"/>
            <a:ext cx="214314" cy="443937"/>
          </a:xfrm>
          <a:prstGeom prst="rect">
            <a:avLst/>
          </a:prstGeom>
        </p:spPr>
      </p:pic>
      <p:pic>
        <p:nvPicPr>
          <p:cNvPr id="146" name="145 - Εικόνα" descr="Μαύρο.PNG"/>
          <p:cNvPicPr>
            <a:picLocks noChangeAspect="1"/>
          </p:cNvPicPr>
          <p:nvPr/>
        </p:nvPicPr>
        <p:blipFill>
          <a:blip r:embed="rId3"/>
          <a:stretch>
            <a:fillRect/>
          </a:stretch>
        </p:blipFill>
        <p:spPr>
          <a:xfrm>
            <a:off x="5572132" y="4857760"/>
            <a:ext cx="214314" cy="443937"/>
          </a:xfrm>
          <a:prstGeom prst="rect">
            <a:avLst/>
          </a:prstGeom>
        </p:spPr>
      </p:pic>
      <p:pic>
        <p:nvPicPr>
          <p:cNvPr id="147" name="146 - Εικόνα" descr="Μαύρο.PNG"/>
          <p:cNvPicPr>
            <a:picLocks noChangeAspect="1"/>
          </p:cNvPicPr>
          <p:nvPr/>
        </p:nvPicPr>
        <p:blipFill>
          <a:blip r:embed="rId3"/>
          <a:stretch>
            <a:fillRect/>
          </a:stretch>
        </p:blipFill>
        <p:spPr>
          <a:xfrm>
            <a:off x="5857884" y="4857760"/>
            <a:ext cx="214314" cy="443937"/>
          </a:xfrm>
          <a:prstGeom prst="rect">
            <a:avLst/>
          </a:prstGeom>
        </p:spPr>
      </p:pic>
      <p:pic>
        <p:nvPicPr>
          <p:cNvPr id="148" name="147 - Εικόνα" descr="Μαύρο.PNG"/>
          <p:cNvPicPr>
            <a:picLocks noChangeAspect="1"/>
          </p:cNvPicPr>
          <p:nvPr/>
        </p:nvPicPr>
        <p:blipFill>
          <a:blip r:embed="rId3"/>
          <a:stretch>
            <a:fillRect/>
          </a:stretch>
        </p:blipFill>
        <p:spPr>
          <a:xfrm>
            <a:off x="6143636" y="4857760"/>
            <a:ext cx="214314" cy="443937"/>
          </a:xfrm>
          <a:prstGeom prst="rect">
            <a:avLst/>
          </a:prstGeom>
        </p:spPr>
      </p:pic>
      <p:pic>
        <p:nvPicPr>
          <p:cNvPr id="149" name="148 - Εικόνα" descr="Μαύρο.PNG"/>
          <p:cNvPicPr>
            <a:picLocks noChangeAspect="1"/>
          </p:cNvPicPr>
          <p:nvPr/>
        </p:nvPicPr>
        <p:blipFill>
          <a:blip r:embed="rId3"/>
          <a:stretch>
            <a:fillRect/>
          </a:stretch>
        </p:blipFill>
        <p:spPr>
          <a:xfrm>
            <a:off x="6429388" y="4857760"/>
            <a:ext cx="214314" cy="443937"/>
          </a:xfrm>
          <a:prstGeom prst="rect">
            <a:avLst/>
          </a:prstGeom>
        </p:spPr>
      </p:pic>
      <p:pic>
        <p:nvPicPr>
          <p:cNvPr id="150" name="149 - Εικόνα" descr="Μαύρο.PNG"/>
          <p:cNvPicPr>
            <a:picLocks noChangeAspect="1"/>
          </p:cNvPicPr>
          <p:nvPr/>
        </p:nvPicPr>
        <p:blipFill>
          <a:blip r:embed="rId3"/>
          <a:stretch>
            <a:fillRect/>
          </a:stretch>
        </p:blipFill>
        <p:spPr>
          <a:xfrm>
            <a:off x="6715140" y="4857760"/>
            <a:ext cx="214314" cy="443937"/>
          </a:xfrm>
          <a:prstGeom prst="rect">
            <a:avLst/>
          </a:prstGeom>
        </p:spPr>
      </p:pic>
      <p:pic>
        <p:nvPicPr>
          <p:cNvPr id="151" name="150 - Εικόνα" descr="Μαύρο.PNG"/>
          <p:cNvPicPr>
            <a:picLocks noChangeAspect="1"/>
          </p:cNvPicPr>
          <p:nvPr/>
        </p:nvPicPr>
        <p:blipFill>
          <a:blip r:embed="rId3"/>
          <a:stretch>
            <a:fillRect/>
          </a:stretch>
        </p:blipFill>
        <p:spPr>
          <a:xfrm>
            <a:off x="7000892" y="4857760"/>
            <a:ext cx="214314" cy="443937"/>
          </a:xfrm>
          <a:prstGeom prst="rect">
            <a:avLst/>
          </a:prstGeom>
        </p:spPr>
      </p:pic>
      <p:pic>
        <p:nvPicPr>
          <p:cNvPr id="152" name="151 - Εικόνα" descr="Μαύρο.PNG"/>
          <p:cNvPicPr>
            <a:picLocks noChangeAspect="1"/>
          </p:cNvPicPr>
          <p:nvPr/>
        </p:nvPicPr>
        <p:blipFill>
          <a:blip r:embed="rId3"/>
          <a:stretch>
            <a:fillRect/>
          </a:stretch>
        </p:blipFill>
        <p:spPr>
          <a:xfrm>
            <a:off x="7286644" y="4857760"/>
            <a:ext cx="214314" cy="443937"/>
          </a:xfrm>
          <a:prstGeom prst="rect">
            <a:avLst/>
          </a:prstGeom>
        </p:spPr>
      </p:pic>
      <p:pic>
        <p:nvPicPr>
          <p:cNvPr id="153" name="152 - Εικόνα" descr="Μαύρο.PNG"/>
          <p:cNvPicPr>
            <a:picLocks noChangeAspect="1"/>
          </p:cNvPicPr>
          <p:nvPr/>
        </p:nvPicPr>
        <p:blipFill>
          <a:blip r:embed="rId3"/>
          <a:stretch>
            <a:fillRect/>
          </a:stretch>
        </p:blipFill>
        <p:spPr>
          <a:xfrm>
            <a:off x="7572396" y="4857760"/>
            <a:ext cx="214314" cy="443937"/>
          </a:xfrm>
          <a:prstGeom prst="rect">
            <a:avLst/>
          </a:prstGeom>
        </p:spPr>
      </p:pic>
      <p:pic>
        <p:nvPicPr>
          <p:cNvPr id="154" name="153 - Εικόνα" descr="Μαύρο.PNG"/>
          <p:cNvPicPr>
            <a:picLocks noChangeAspect="1"/>
          </p:cNvPicPr>
          <p:nvPr/>
        </p:nvPicPr>
        <p:blipFill>
          <a:blip r:embed="rId3"/>
          <a:stretch>
            <a:fillRect/>
          </a:stretch>
        </p:blipFill>
        <p:spPr>
          <a:xfrm>
            <a:off x="7858148" y="4857760"/>
            <a:ext cx="214314" cy="443937"/>
          </a:xfrm>
          <a:prstGeom prst="rect">
            <a:avLst/>
          </a:prstGeom>
        </p:spPr>
      </p:pic>
      <p:pic>
        <p:nvPicPr>
          <p:cNvPr id="155" name="154 - Εικόνα" descr="Μαύρο.PNG"/>
          <p:cNvPicPr>
            <a:picLocks noChangeAspect="1"/>
          </p:cNvPicPr>
          <p:nvPr/>
        </p:nvPicPr>
        <p:blipFill>
          <a:blip r:embed="rId3"/>
          <a:stretch>
            <a:fillRect/>
          </a:stretch>
        </p:blipFill>
        <p:spPr>
          <a:xfrm>
            <a:off x="5572132" y="5429264"/>
            <a:ext cx="214314" cy="443937"/>
          </a:xfrm>
          <a:prstGeom prst="rect">
            <a:avLst/>
          </a:prstGeom>
        </p:spPr>
      </p:pic>
      <p:pic>
        <p:nvPicPr>
          <p:cNvPr id="156" name="155 - Εικόνα" descr="Μαύρο.PNG"/>
          <p:cNvPicPr>
            <a:picLocks noChangeAspect="1"/>
          </p:cNvPicPr>
          <p:nvPr/>
        </p:nvPicPr>
        <p:blipFill>
          <a:blip r:embed="rId3"/>
          <a:stretch>
            <a:fillRect/>
          </a:stretch>
        </p:blipFill>
        <p:spPr>
          <a:xfrm>
            <a:off x="5857884" y="5429264"/>
            <a:ext cx="214314" cy="443937"/>
          </a:xfrm>
          <a:prstGeom prst="rect">
            <a:avLst/>
          </a:prstGeom>
        </p:spPr>
      </p:pic>
      <p:pic>
        <p:nvPicPr>
          <p:cNvPr id="157" name="156 - Εικόνα" descr="Μαύρο.PNG"/>
          <p:cNvPicPr>
            <a:picLocks noChangeAspect="1"/>
          </p:cNvPicPr>
          <p:nvPr/>
        </p:nvPicPr>
        <p:blipFill>
          <a:blip r:embed="rId3"/>
          <a:stretch>
            <a:fillRect/>
          </a:stretch>
        </p:blipFill>
        <p:spPr>
          <a:xfrm>
            <a:off x="6143636" y="5429264"/>
            <a:ext cx="214314" cy="443937"/>
          </a:xfrm>
          <a:prstGeom prst="rect">
            <a:avLst/>
          </a:prstGeom>
        </p:spPr>
      </p:pic>
      <p:pic>
        <p:nvPicPr>
          <p:cNvPr id="158" name="157 - Εικόνα" descr="Μαύρο.PNG"/>
          <p:cNvPicPr>
            <a:picLocks noChangeAspect="1"/>
          </p:cNvPicPr>
          <p:nvPr/>
        </p:nvPicPr>
        <p:blipFill>
          <a:blip r:embed="rId3"/>
          <a:stretch>
            <a:fillRect/>
          </a:stretch>
        </p:blipFill>
        <p:spPr>
          <a:xfrm>
            <a:off x="6429388" y="5429264"/>
            <a:ext cx="214314" cy="443937"/>
          </a:xfrm>
          <a:prstGeom prst="rect">
            <a:avLst/>
          </a:prstGeom>
        </p:spPr>
      </p:pic>
      <p:pic>
        <p:nvPicPr>
          <p:cNvPr id="159" name="158 - Εικόνα" descr="Μαύρο.PNG"/>
          <p:cNvPicPr>
            <a:picLocks noChangeAspect="1"/>
          </p:cNvPicPr>
          <p:nvPr/>
        </p:nvPicPr>
        <p:blipFill>
          <a:blip r:embed="rId3"/>
          <a:stretch>
            <a:fillRect/>
          </a:stretch>
        </p:blipFill>
        <p:spPr>
          <a:xfrm>
            <a:off x="6715140" y="5429264"/>
            <a:ext cx="214314" cy="443937"/>
          </a:xfrm>
          <a:prstGeom prst="rect">
            <a:avLst/>
          </a:prstGeom>
        </p:spPr>
      </p:pic>
      <p:pic>
        <p:nvPicPr>
          <p:cNvPr id="160" name="159 - Εικόνα" descr="Μαύρο.PNG"/>
          <p:cNvPicPr>
            <a:picLocks noChangeAspect="1"/>
          </p:cNvPicPr>
          <p:nvPr/>
        </p:nvPicPr>
        <p:blipFill>
          <a:blip r:embed="rId3"/>
          <a:stretch>
            <a:fillRect/>
          </a:stretch>
        </p:blipFill>
        <p:spPr>
          <a:xfrm>
            <a:off x="7000892" y="5429264"/>
            <a:ext cx="214314" cy="443937"/>
          </a:xfrm>
          <a:prstGeom prst="rect">
            <a:avLst/>
          </a:prstGeom>
        </p:spPr>
      </p:pic>
      <p:pic>
        <p:nvPicPr>
          <p:cNvPr id="161" name="160 - Εικόνα" descr="Μαύρο.PNG"/>
          <p:cNvPicPr>
            <a:picLocks noChangeAspect="1"/>
          </p:cNvPicPr>
          <p:nvPr/>
        </p:nvPicPr>
        <p:blipFill>
          <a:blip r:embed="rId3"/>
          <a:stretch>
            <a:fillRect/>
          </a:stretch>
        </p:blipFill>
        <p:spPr>
          <a:xfrm>
            <a:off x="7286644" y="5429264"/>
            <a:ext cx="214314" cy="443937"/>
          </a:xfrm>
          <a:prstGeom prst="rect">
            <a:avLst/>
          </a:prstGeom>
        </p:spPr>
      </p:pic>
      <p:pic>
        <p:nvPicPr>
          <p:cNvPr id="162" name="161 - Εικόνα" descr="Μαύρο.PNG"/>
          <p:cNvPicPr>
            <a:picLocks noChangeAspect="1"/>
          </p:cNvPicPr>
          <p:nvPr/>
        </p:nvPicPr>
        <p:blipFill>
          <a:blip r:embed="rId3"/>
          <a:stretch>
            <a:fillRect/>
          </a:stretch>
        </p:blipFill>
        <p:spPr>
          <a:xfrm>
            <a:off x="7572396" y="5429264"/>
            <a:ext cx="214314" cy="443937"/>
          </a:xfrm>
          <a:prstGeom prst="rect">
            <a:avLst/>
          </a:prstGeom>
        </p:spPr>
      </p:pic>
      <p:pic>
        <p:nvPicPr>
          <p:cNvPr id="163" name="162 - Εικόνα" descr="Μαύρο.PNG"/>
          <p:cNvPicPr>
            <a:picLocks noChangeAspect="1"/>
          </p:cNvPicPr>
          <p:nvPr/>
        </p:nvPicPr>
        <p:blipFill>
          <a:blip r:embed="rId3"/>
          <a:stretch>
            <a:fillRect/>
          </a:stretch>
        </p:blipFill>
        <p:spPr>
          <a:xfrm>
            <a:off x="7858148" y="5429264"/>
            <a:ext cx="214314" cy="443937"/>
          </a:xfrm>
          <a:prstGeom prst="rect">
            <a:avLst/>
          </a:prstGeom>
        </p:spPr>
      </p:pic>
      <p:cxnSp>
        <p:nvCxnSpPr>
          <p:cNvPr id="165" name="164 - Ευθύγραμμο βέλος σύνδεσης"/>
          <p:cNvCxnSpPr/>
          <p:nvPr/>
        </p:nvCxnSpPr>
        <p:spPr>
          <a:xfrm>
            <a:off x="3286116" y="78579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165 - Ευθύγραμμο βέλος σύνδεσης"/>
          <p:cNvCxnSpPr/>
          <p:nvPr/>
        </p:nvCxnSpPr>
        <p:spPr>
          <a:xfrm>
            <a:off x="3357554" y="1285860"/>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166 - Ευθύγραμμο βέλος σύνδεσης"/>
          <p:cNvCxnSpPr/>
          <p:nvPr/>
        </p:nvCxnSpPr>
        <p:spPr>
          <a:xfrm>
            <a:off x="4929190" y="1285860"/>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167 - Ευθύγραμμο βέλος σύνδεσης"/>
          <p:cNvCxnSpPr/>
          <p:nvPr/>
        </p:nvCxnSpPr>
        <p:spPr>
          <a:xfrm>
            <a:off x="4857752" y="85723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168 - Ευθύγραμμο βέλος σύνδεσης"/>
          <p:cNvCxnSpPr/>
          <p:nvPr/>
        </p:nvCxnSpPr>
        <p:spPr>
          <a:xfrm>
            <a:off x="4929190" y="364331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169 - Ευθύγραμμο βέλος σύνδεσης"/>
          <p:cNvCxnSpPr/>
          <p:nvPr/>
        </p:nvCxnSpPr>
        <p:spPr>
          <a:xfrm>
            <a:off x="4929190" y="314324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170 - Ευθύγραμμο βέλος σύνδεσης"/>
          <p:cNvCxnSpPr/>
          <p:nvPr/>
        </p:nvCxnSpPr>
        <p:spPr>
          <a:xfrm>
            <a:off x="4929190" y="2714620"/>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171 - Ευθύγραμμο βέλος σύνδεσης"/>
          <p:cNvCxnSpPr/>
          <p:nvPr/>
        </p:nvCxnSpPr>
        <p:spPr>
          <a:xfrm>
            <a:off x="3286116" y="507207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172 - Ευθύγραμμο βέλος σύνδεσης"/>
          <p:cNvCxnSpPr/>
          <p:nvPr/>
        </p:nvCxnSpPr>
        <p:spPr>
          <a:xfrm>
            <a:off x="3286116" y="457200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173 - Ευθύγραμμο βέλος σύνδεσης"/>
          <p:cNvCxnSpPr/>
          <p:nvPr/>
        </p:nvCxnSpPr>
        <p:spPr>
          <a:xfrm>
            <a:off x="3286116" y="364331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5" name="174 - Ευθύγραμμο βέλος σύνδεσης"/>
          <p:cNvCxnSpPr/>
          <p:nvPr/>
        </p:nvCxnSpPr>
        <p:spPr>
          <a:xfrm>
            <a:off x="3357554" y="314324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6" name="175 - Ευθύγραμμο βέλος σύνδεσης"/>
          <p:cNvCxnSpPr/>
          <p:nvPr/>
        </p:nvCxnSpPr>
        <p:spPr>
          <a:xfrm>
            <a:off x="3357554" y="2643182"/>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176 - Ευθύγραμμο βέλος σύνδεσης"/>
          <p:cNvCxnSpPr/>
          <p:nvPr/>
        </p:nvCxnSpPr>
        <p:spPr>
          <a:xfrm>
            <a:off x="3357554" y="185736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177 - Ευθύγραμμο βέλος σύνδεσης"/>
          <p:cNvCxnSpPr/>
          <p:nvPr/>
        </p:nvCxnSpPr>
        <p:spPr>
          <a:xfrm>
            <a:off x="4857752" y="185736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178 - Ευθύγραμμο βέλος σύνδεσης"/>
          <p:cNvCxnSpPr/>
          <p:nvPr/>
        </p:nvCxnSpPr>
        <p:spPr>
          <a:xfrm>
            <a:off x="3286116" y="564357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0" name="179 - Ευθύγραμμο βέλος σύνδεσης"/>
          <p:cNvCxnSpPr/>
          <p:nvPr/>
        </p:nvCxnSpPr>
        <p:spPr>
          <a:xfrm>
            <a:off x="4857752" y="5072074"/>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1" name="180 - Ευθύγραμμο βέλος σύνδεσης"/>
          <p:cNvCxnSpPr/>
          <p:nvPr/>
        </p:nvCxnSpPr>
        <p:spPr>
          <a:xfrm>
            <a:off x="4857752" y="564357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181 - Ευθύγραμμο βέλος σύνδεσης"/>
          <p:cNvCxnSpPr/>
          <p:nvPr/>
        </p:nvCxnSpPr>
        <p:spPr>
          <a:xfrm>
            <a:off x="4857752" y="4572008"/>
            <a:ext cx="6429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4" name="163 - Εικόνα" descr="Μπλε.PNG"/>
          <p:cNvPicPr>
            <a:picLocks noChangeAspect="1"/>
          </p:cNvPicPr>
          <p:nvPr/>
        </p:nvPicPr>
        <p:blipFill>
          <a:blip r:embed="rId4"/>
          <a:stretch>
            <a:fillRect/>
          </a:stretch>
        </p:blipFill>
        <p:spPr>
          <a:xfrm>
            <a:off x="1857356" y="3714752"/>
            <a:ext cx="285752" cy="581710"/>
          </a:xfrm>
          <a:prstGeom prst="rect">
            <a:avLst/>
          </a:prstGeom>
        </p:spPr>
      </p:pic>
      <p:pic>
        <p:nvPicPr>
          <p:cNvPr id="215" name="214 - Εικόνα" descr="Μπλε.PNG"/>
          <p:cNvPicPr>
            <a:picLocks noChangeAspect="1"/>
          </p:cNvPicPr>
          <p:nvPr/>
        </p:nvPicPr>
        <p:blipFill>
          <a:blip r:embed="rId4"/>
          <a:stretch>
            <a:fillRect/>
          </a:stretch>
        </p:blipFill>
        <p:spPr>
          <a:xfrm>
            <a:off x="3000364" y="2928934"/>
            <a:ext cx="204807" cy="416929"/>
          </a:xfrm>
          <a:prstGeom prst="rect">
            <a:avLst/>
          </a:prstGeom>
        </p:spPr>
      </p:pic>
      <p:pic>
        <p:nvPicPr>
          <p:cNvPr id="216" name="215 - Εικόνα" descr="Μπλε.PNG"/>
          <p:cNvPicPr>
            <a:picLocks noChangeAspect="1"/>
          </p:cNvPicPr>
          <p:nvPr/>
        </p:nvPicPr>
        <p:blipFill>
          <a:blip r:embed="rId4"/>
          <a:stretch>
            <a:fillRect/>
          </a:stretch>
        </p:blipFill>
        <p:spPr>
          <a:xfrm>
            <a:off x="4357687" y="1071546"/>
            <a:ext cx="214314" cy="436283"/>
          </a:xfrm>
          <a:prstGeom prst="rect">
            <a:avLst/>
          </a:prstGeom>
        </p:spPr>
      </p:pic>
      <p:pic>
        <p:nvPicPr>
          <p:cNvPr id="217" name="216 - Εικόνα" descr="Μπλε.PNG"/>
          <p:cNvPicPr>
            <a:picLocks noChangeAspect="1"/>
          </p:cNvPicPr>
          <p:nvPr/>
        </p:nvPicPr>
        <p:blipFill>
          <a:blip r:embed="rId4"/>
          <a:stretch>
            <a:fillRect/>
          </a:stretch>
        </p:blipFill>
        <p:spPr>
          <a:xfrm>
            <a:off x="4643438" y="2428868"/>
            <a:ext cx="214314" cy="436283"/>
          </a:xfrm>
          <a:prstGeom prst="rect">
            <a:avLst/>
          </a:prstGeom>
        </p:spPr>
      </p:pic>
      <p:sp>
        <p:nvSpPr>
          <p:cNvPr id="218" name="217 - TextBox"/>
          <p:cNvSpPr txBox="1"/>
          <p:nvPr/>
        </p:nvSpPr>
        <p:spPr>
          <a:xfrm>
            <a:off x="8286776" y="2928934"/>
            <a:ext cx="857224" cy="523220"/>
          </a:xfrm>
          <a:prstGeom prst="rect">
            <a:avLst/>
          </a:prstGeom>
          <a:noFill/>
        </p:spPr>
        <p:txBody>
          <a:bodyPr wrap="square" rtlCol="0">
            <a:spAutoFit/>
          </a:bodyPr>
          <a:lstStyle/>
          <a:p>
            <a:r>
              <a:rPr lang="en-US" sz="2800" b="1" dirty="0" smtClean="0">
                <a:solidFill>
                  <a:schemeClr val="accent2"/>
                </a:solidFill>
              </a:rPr>
              <a:t>3</a:t>
            </a:r>
            <a:r>
              <a:rPr lang="el-GR" sz="2800" b="1" dirty="0" smtClean="0">
                <a:solidFill>
                  <a:schemeClr val="accent2"/>
                </a:solidFill>
              </a:rPr>
              <a:t>3</a:t>
            </a:r>
            <a:endParaRPr lang="el-GR" sz="2800" b="1" dirty="0">
              <a:solidFill>
                <a:schemeClr val="accent2"/>
              </a:solidFill>
            </a:endParaRPr>
          </a:p>
        </p:txBody>
      </p:sp>
      <p:sp>
        <p:nvSpPr>
          <p:cNvPr id="219" name="218 - TextBox"/>
          <p:cNvSpPr txBox="1"/>
          <p:nvPr/>
        </p:nvSpPr>
        <p:spPr>
          <a:xfrm>
            <a:off x="642910" y="6286521"/>
            <a:ext cx="6643734" cy="646331"/>
          </a:xfrm>
          <a:prstGeom prst="rect">
            <a:avLst/>
          </a:prstGeom>
          <a:noFill/>
        </p:spPr>
        <p:txBody>
          <a:bodyPr wrap="square" rtlCol="0">
            <a:spAutoFit/>
          </a:bodyPr>
          <a:lstStyle/>
          <a:p>
            <a:pPr algn="ctr"/>
            <a:r>
              <a:rPr lang="el-GR" dirty="0" smtClean="0"/>
              <a:t>Διασπορά νόσου με  μερική ανοσοποίηση</a:t>
            </a:r>
          </a:p>
          <a:p>
            <a:endParaRPr lang="el-GR" dirty="0"/>
          </a:p>
        </p:txBody>
      </p:sp>
      <p:pic>
        <p:nvPicPr>
          <p:cNvPr id="220" name="219 - Εικόνα" descr="Μπλε.PNG"/>
          <p:cNvPicPr>
            <a:picLocks noChangeAspect="1"/>
          </p:cNvPicPr>
          <p:nvPr/>
        </p:nvPicPr>
        <p:blipFill>
          <a:blip r:embed="rId4"/>
          <a:stretch>
            <a:fillRect/>
          </a:stretch>
        </p:blipFill>
        <p:spPr>
          <a:xfrm>
            <a:off x="4357686" y="3429000"/>
            <a:ext cx="245646" cy="500066"/>
          </a:xfrm>
          <a:prstGeom prst="rect">
            <a:avLst/>
          </a:prstGeom>
        </p:spPr>
      </p:pic>
      <p:pic>
        <p:nvPicPr>
          <p:cNvPr id="221" name="220 - Εικόνα" descr="Μπλε.PNG"/>
          <p:cNvPicPr>
            <a:picLocks noChangeAspect="1"/>
          </p:cNvPicPr>
          <p:nvPr/>
        </p:nvPicPr>
        <p:blipFill>
          <a:blip r:embed="rId4"/>
          <a:stretch>
            <a:fillRect/>
          </a:stretch>
        </p:blipFill>
        <p:spPr>
          <a:xfrm>
            <a:off x="4612106" y="3429000"/>
            <a:ext cx="245646" cy="500066"/>
          </a:xfrm>
          <a:prstGeom prst="rect">
            <a:avLst/>
          </a:prstGeom>
        </p:spPr>
      </p:pic>
      <p:sp>
        <p:nvSpPr>
          <p:cNvPr id="183" name="182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blinds(horizontal)">
                                      <p:cBhvr>
                                        <p:cTn id="7" dur="5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8"/>
                                        </p:tgtEl>
                                        <p:attrNameLst>
                                          <p:attrName>ppt_x</p:attrName>
                                        </p:attrNameLst>
                                      </p:cBhvr>
                                      <p:tavLst>
                                        <p:tav tm="0">
                                          <p:val>
                                            <p:strVal val="ppt_x"/>
                                          </p:val>
                                        </p:tav>
                                        <p:tav tm="100000">
                                          <p:val>
                                            <p:strVal val="ppt_x"/>
                                          </p:val>
                                        </p:tav>
                                      </p:tavLst>
                                    </p:anim>
                                    <p:anim calcmode="lin" valueType="num">
                                      <p:cBhvr additive="base">
                                        <p:cTn id="12" dur="500"/>
                                        <p:tgtEl>
                                          <p:spTgt spid="48"/>
                                        </p:tgtEl>
                                        <p:attrNameLst>
                                          <p:attrName>ppt_y</p:attrName>
                                        </p:attrNameLst>
                                      </p:cBhvr>
                                      <p:tavLst>
                                        <p:tav tm="0">
                                          <p:val>
                                            <p:strVal val="ppt_y"/>
                                          </p:val>
                                        </p:tav>
                                        <p:tav tm="100000">
                                          <p:val>
                                            <p:strVal val="1+ppt_h/2"/>
                                          </p:val>
                                        </p:tav>
                                      </p:tavLst>
                                    </p:anim>
                                    <p:set>
                                      <p:cBhvr>
                                        <p:cTn id="13" dur="1" fill="hold">
                                          <p:stCondLst>
                                            <p:cond delay="499"/>
                                          </p:stCondLst>
                                        </p:cTn>
                                        <p:tgtEl>
                                          <p:spTgt spid="48"/>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49"/>
                                        </p:tgtEl>
                                        <p:attrNameLst>
                                          <p:attrName>ppt_x</p:attrName>
                                        </p:attrNameLst>
                                      </p:cBhvr>
                                      <p:tavLst>
                                        <p:tav tm="0">
                                          <p:val>
                                            <p:strVal val="ppt_x"/>
                                          </p:val>
                                        </p:tav>
                                        <p:tav tm="100000">
                                          <p:val>
                                            <p:strVal val="ppt_x"/>
                                          </p:val>
                                        </p:tav>
                                      </p:tavLst>
                                    </p:anim>
                                    <p:anim calcmode="lin" valueType="num">
                                      <p:cBhvr additive="base">
                                        <p:cTn id="16" dur="500"/>
                                        <p:tgtEl>
                                          <p:spTgt spid="49"/>
                                        </p:tgtEl>
                                        <p:attrNameLst>
                                          <p:attrName>ppt_y</p:attrName>
                                        </p:attrNameLst>
                                      </p:cBhvr>
                                      <p:tavLst>
                                        <p:tav tm="0">
                                          <p:val>
                                            <p:strVal val="ppt_y"/>
                                          </p:val>
                                        </p:tav>
                                        <p:tav tm="100000">
                                          <p:val>
                                            <p:strVal val="1+ppt_h/2"/>
                                          </p:val>
                                        </p:tav>
                                      </p:tavLst>
                                    </p:anim>
                                    <p:set>
                                      <p:cBhvr>
                                        <p:cTn id="17" dur="1" fill="hold">
                                          <p:stCondLst>
                                            <p:cond delay="499"/>
                                          </p:stCondLst>
                                        </p:cTn>
                                        <p:tgtEl>
                                          <p:spTgt spid="49"/>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47"/>
                                        </p:tgtEl>
                                        <p:attrNameLst>
                                          <p:attrName>ppt_x</p:attrName>
                                        </p:attrNameLst>
                                      </p:cBhvr>
                                      <p:tavLst>
                                        <p:tav tm="0">
                                          <p:val>
                                            <p:strVal val="ppt_x"/>
                                          </p:val>
                                        </p:tav>
                                        <p:tav tm="100000">
                                          <p:val>
                                            <p:strVal val="ppt_x"/>
                                          </p:val>
                                        </p:tav>
                                      </p:tavLst>
                                    </p:anim>
                                    <p:anim calcmode="lin" valueType="num">
                                      <p:cBhvr additive="base">
                                        <p:cTn id="20" dur="500"/>
                                        <p:tgtEl>
                                          <p:spTgt spid="47"/>
                                        </p:tgtEl>
                                        <p:attrNameLst>
                                          <p:attrName>ppt_y</p:attrName>
                                        </p:attrNameLst>
                                      </p:cBhvr>
                                      <p:tavLst>
                                        <p:tav tm="0">
                                          <p:val>
                                            <p:strVal val="ppt_y"/>
                                          </p:val>
                                        </p:tav>
                                        <p:tav tm="100000">
                                          <p:val>
                                            <p:strVal val="1+ppt_h/2"/>
                                          </p:val>
                                        </p:tav>
                                      </p:tavLst>
                                    </p:anim>
                                    <p:set>
                                      <p:cBhvr>
                                        <p:cTn id="21" dur="1" fill="hold">
                                          <p:stCondLst>
                                            <p:cond delay="499"/>
                                          </p:stCondLst>
                                        </p:cTn>
                                        <p:tgtEl>
                                          <p:spTgt spid="47"/>
                                        </p:tgtEl>
                                        <p:attrNameLst>
                                          <p:attrName>style.visibility</p:attrName>
                                        </p:attrNameLst>
                                      </p:cBhvr>
                                      <p:to>
                                        <p:strVal val="hidden"/>
                                      </p:to>
                                    </p:set>
                                  </p:childTnLst>
                                </p:cTn>
                              </p:par>
                              <p:par>
                                <p:cTn id="22" presetID="2" presetClass="exit" presetSubtype="4" fill="hold" nodeType="withEffect">
                                  <p:stCondLst>
                                    <p:cond delay="0"/>
                                  </p:stCondLst>
                                  <p:childTnLst>
                                    <p:anim calcmode="lin" valueType="num">
                                      <p:cBhvr additive="base">
                                        <p:cTn id="23" dur="500"/>
                                        <p:tgtEl>
                                          <p:spTgt spid="44"/>
                                        </p:tgtEl>
                                        <p:attrNameLst>
                                          <p:attrName>ppt_x</p:attrName>
                                        </p:attrNameLst>
                                      </p:cBhvr>
                                      <p:tavLst>
                                        <p:tav tm="0">
                                          <p:val>
                                            <p:strVal val="ppt_x"/>
                                          </p:val>
                                        </p:tav>
                                        <p:tav tm="100000">
                                          <p:val>
                                            <p:strVal val="ppt_x"/>
                                          </p:val>
                                        </p:tav>
                                      </p:tavLst>
                                    </p:anim>
                                    <p:anim calcmode="lin" valueType="num">
                                      <p:cBhvr additive="base">
                                        <p:cTn id="24" dur="500"/>
                                        <p:tgtEl>
                                          <p:spTgt spid="44"/>
                                        </p:tgtEl>
                                        <p:attrNameLst>
                                          <p:attrName>ppt_y</p:attrName>
                                        </p:attrNameLst>
                                      </p:cBhvr>
                                      <p:tavLst>
                                        <p:tav tm="0">
                                          <p:val>
                                            <p:strVal val="ppt_y"/>
                                          </p:val>
                                        </p:tav>
                                        <p:tav tm="100000">
                                          <p:val>
                                            <p:strVal val="1+ppt_h/2"/>
                                          </p:val>
                                        </p:tav>
                                      </p:tavLst>
                                    </p:anim>
                                    <p:set>
                                      <p:cBhvr>
                                        <p:cTn id="25" dur="1" fill="hold">
                                          <p:stCondLst>
                                            <p:cond delay="499"/>
                                          </p:stCondLst>
                                        </p:cTn>
                                        <p:tgtEl>
                                          <p:spTgt spid="44"/>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5"/>
                                        </p:tgtEl>
                                        <p:attrNameLst>
                                          <p:attrName>ppt_x</p:attrName>
                                        </p:attrNameLst>
                                      </p:cBhvr>
                                      <p:tavLst>
                                        <p:tav tm="0">
                                          <p:val>
                                            <p:strVal val="ppt_x"/>
                                          </p:val>
                                        </p:tav>
                                        <p:tav tm="100000">
                                          <p:val>
                                            <p:strVal val="ppt_x"/>
                                          </p:val>
                                        </p:tav>
                                      </p:tavLst>
                                    </p:anim>
                                    <p:anim calcmode="lin" valueType="num">
                                      <p:cBhvr additive="base">
                                        <p:cTn id="28" dur="500"/>
                                        <p:tgtEl>
                                          <p:spTgt spid="45"/>
                                        </p:tgtEl>
                                        <p:attrNameLst>
                                          <p:attrName>ppt_y</p:attrName>
                                        </p:attrNameLst>
                                      </p:cBhvr>
                                      <p:tavLst>
                                        <p:tav tm="0">
                                          <p:val>
                                            <p:strVal val="ppt_y"/>
                                          </p:val>
                                        </p:tav>
                                        <p:tav tm="100000">
                                          <p:val>
                                            <p:strVal val="1+ppt_h/2"/>
                                          </p:val>
                                        </p:tav>
                                      </p:tavLst>
                                    </p:anim>
                                    <p:set>
                                      <p:cBhvr>
                                        <p:cTn id="29" dur="1" fill="hold">
                                          <p:stCondLst>
                                            <p:cond delay="499"/>
                                          </p:stCondLst>
                                        </p:cTn>
                                        <p:tgtEl>
                                          <p:spTgt spid="45"/>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43"/>
                                        </p:tgtEl>
                                        <p:attrNameLst>
                                          <p:attrName>ppt_x</p:attrName>
                                        </p:attrNameLst>
                                      </p:cBhvr>
                                      <p:tavLst>
                                        <p:tav tm="0">
                                          <p:val>
                                            <p:strVal val="ppt_x"/>
                                          </p:val>
                                        </p:tav>
                                        <p:tav tm="100000">
                                          <p:val>
                                            <p:strVal val="ppt_x"/>
                                          </p:val>
                                        </p:tav>
                                      </p:tavLst>
                                    </p:anim>
                                    <p:anim calcmode="lin" valueType="num">
                                      <p:cBhvr additive="base">
                                        <p:cTn id="32" dur="500"/>
                                        <p:tgtEl>
                                          <p:spTgt spid="43"/>
                                        </p:tgtEl>
                                        <p:attrNameLst>
                                          <p:attrName>ppt_y</p:attrName>
                                        </p:attrNameLst>
                                      </p:cBhvr>
                                      <p:tavLst>
                                        <p:tav tm="0">
                                          <p:val>
                                            <p:strVal val="ppt_y"/>
                                          </p:val>
                                        </p:tav>
                                        <p:tav tm="100000">
                                          <p:val>
                                            <p:strVal val="1+ppt_h/2"/>
                                          </p:val>
                                        </p:tav>
                                      </p:tavLst>
                                    </p:anim>
                                    <p:set>
                                      <p:cBhvr>
                                        <p:cTn id="33" dur="1" fill="hold">
                                          <p:stCondLst>
                                            <p:cond delay="499"/>
                                          </p:stCondLst>
                                        </p:cTn>
                                        <p:tgtEl>
                                          <p:spTgt spid="43"/>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73"/>
                                        </p:tgtEl>
                                        <p:attrNameLst>
                                          <p:attrName>ppt_x</p:attrName>
                                        </p:attrNameLst>
                                      </p:cBhvr>
                                      <p:tavLst>
                                        <p:tav tm="0">
                                          <p:val>
                                            <p:strVal val="ppt_x"/>
                                          </p:val>
                                        </p:tav>
                                        <p:tav tm="100000">
                                          <p:val>
                                            <p:strVal val="ppt_x"/>
                                          </p:val>
                                        </p:tav>
                                      </p:tavLst>
                                    </p:anim>
                                    <p:anim calcmode="lin" valueType="num">
                                      <p:cBhvr additive="base">
                                        <p:cTn id="36" dur="500"/>
                                        <p:tgtEl>
                                          <p:spTgt spid="173"/>
                                        </p:tgtEl>
                                        <p:attrNameLst>
                                          <p:attrName>ppt_y</p:attrName>
                                        </p:attrNameLst>
                                      </p:cBhvr>
                                      <p:tavLst>
                                        <p:tav tm="0">
                                          <p:val>
                                            <p:strVal val="ppt_y"/>
                                          </p:val>
                                        </p:tav>
                                        <p:tav tm="100000">
                                          <p:val>
                                            <p:strVal val="1+ppt_h/2"/>
                                          </p:val>
                                        </p:tav>
                                      </p:tavLst>
                                    </p:anim>
                                    <p:set>
                                      <p:cBhvr>
                                        <p:cTn id="37" dur="1" fill="hold">
                                          <p:stCondLst>
                                            <p:cond delay="499"/>
                                          </p:stCondLst>
                                        </p:cTn>
                                        <p:tgtEl>
                                          <p:spTgt spid="173"/>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172"/>
                                        </p:tgtEl>
                                        <p:attrNameLst>
                                          <p:attrName>ppt_x</p:attrName>
                                        </p:attrNameLst>
                                      </p:cBhvr>
                                      <p:tavLst>
                                        <p:tav tm="0">
                                          <p:val>
                                            <p:strVal val="ppt_x"/>
                                          </p:val>
                                        </p:tav>
                                        <p:tav tm="100000">
                                          <p:val>
                                            <p:strVal val="ppt_x"/>
                                          </p:val>
                                        </p:tav>
                                      </p:tavLst>
                                    </p:anim>
                                    <p:anim calcmode="lin" valueType="num">
                                      <p:cBhvr additive="base">
                                        <p:cTn id="40" dur="500"/>
                                        <p:tgtEl>
                                          <p:spTgt spid="172"/>
                                        </p:tgtEl>
                                        <p:attrNameLst>
                                          <p:attrName>ppt_y</p:attrName>
                                        </p:attrNameLst>
                                      </p:cBhvr>
                                      <p:tavLst>
                                        <p:tav tm="0">
                                          <p:val>
                                            <p:strVal val="ppt_y"/>
                                          </p:val>
                                        </p:tav>
                                        <p:tav tm="100000">
                                          <p:val>
                                            <p:strVal val="1+ppt_h/2"/>
                                          </p:val>
                                        </p:tav>
                                      </p:tavLst>
                                    </p:anim>
                                    <p:set>
                                      <p:cBhvr>
                                        <p:cTn id="41" dur="1" fill="hold">
                                          <p:stCondLst>
                                            <p:cond delay="499"/>
                                          </p:stCondLst>
                                        </p:cTn>
                                        <p:tgtEl>
                                          <p:spTgt spid="172"/>
                                        </p:tgtEl>
                                        <p:attrNameLst>
                                          <p:attrName>style.visibility</p:attrName>
                                        </p:attrNameLst>
                                      </p:cBhvr>
                                      <p:to>
                                        <p:strVal val="hidden"/>
                                      </p:to>
                                    </p:set>
                                  </p:childTnLst>
                                </p:cTn>
                              </p:par>
                              <p:par>
                                <p:cTn id="42" presetID="2" presetClass="exit" presetSubtype="4" fill="hold" nodeType="withEffect">
                                  <p:stCondLst>
                                    <p:cond delay="0"/>
                                  </p:stCondLst>
                                  <p:childTnLst>
                                    <p:anim calcmode="lin" valueType="num">
                                      <p:cBhvr additive="base">
                                        <p:cTn id="43" dur="500"/>
                                        <p:tgtEl>
                                          <p:spTgt spid="179"/>
                                        </p:tgtEl>
                                        <p:attrNameLst>
                                          <p:attrName>ppt_x</p:attrName>
                                        </p:attrNameLst>
                                      </p:cBhvr>
                                      <p:tavLst>
                                        <p:tav tm="0">
                                          <p:val>
                                            <p:strVal val="ppt_x"/>
                                          </p:val>
                                        </p:tav>
                                        <p:tav tm="100000">
                                          <p:val>
                                            <p:strVal val="ppt_x"/>
                                          </p:val>
                                        </p:tav>
                                      </p:tavLst>
                                    </p:anim>
                                    <p:anim calcmode="lin" valueType="num">
                                      <p:cBhvr additive="base">
                                        <p:cTn id="44" dur="500"/>
                                        <p:tgtEl>
                                          <p:spTgt spid="179"/>
                                        </p:tgtEl>
                                        <p:attrNameLst>
                                          <p:attrName>ppt_y</p:attrName>
                                        </p:attrNameLst>
                                      </p:cBhvr>
                                      <p:tavLst>
                                        <p:tav tm="0">
                                          <p:val>
                                            <p:strVal val="ppt_y"/>
                                          </p:val>
                                        </p:tav>
                                        <p:tav tm="100000">
                                          <p:val>
                                            <p:strVal val="1+ppt_h/2"/>
                                          </p:val>
                                        </p:tav>
                                      </p:tavLst>
                                    </p:anim>
                                    <p:set>
                                      <p:cBhvr>
                                        <p:cTn id="45" dur="1" fill="hold">
                                          <p:stCondLst>
                                            <p:cond delay="499"/>
                                          </p:stCondLst>
                                        </p:cTn>
                                        <p:tgtEl>
                                          <p:spTgt spid="179"/>
                                        </p:tgtEl>
                                        <p:attrNameLst>
                                          <p:attrName>style.visibility</p:attrName>
                                        </p:attrNameLst>
                                      </p:cBhvr>
                                      <p:to>
                                        <p:strVal val="hidden"/>
                                      </p:to>
                                    </p:set>
                                  </p:childTnLst>
                                </p:cTn>
                              </p:par>
                              <p:par>
                                <p:cTn id="46" presetID="2" presetClass="exit" presetSubtype="4" fill="hold" nodeType="withEffect">
                                  <p:stCondLst>
                                    <p:cond delay="0"/>
                                  </p:stCondLst>
                                  <p:childTnLst>
                                    <p:anim calcmode="lin" valueType="num">
                                      <p:cBhvr additive="base">
                                        <p:cTn id="47" dur="500"/>
                                        <p:tgtEl>
                                          <p:spTgt spid="74"/>
                                        </p:tgtEl>
                                        <p:attrNameLst>
                                          <p:attrName>ppt_x</p:attrName>
                                        </p:attrNameLst>
                                      </p:cBhvr>
                                      <p:tavLst>
                                        <p:tav tm="0">
                                          <p:val>
                                            <p:strVal val="ppt_x"/>
                                          </p:val>
                                        </p:tav>
                                        <p:tav tm="100000">
                                          <p:val>
                                            <p:strVal val="ppt_x"/>
                                          </p:val>
                                        </p:tav>
                                      </p:tavLst>
                                    </p:anim>
                                    <p:anim calcmode="lin" valueType="num">
                                      <p:cBhvr additive="base">
                                        <p:cTn id="48" dur="500"/>
                                        <p:tgtEl>
                                          <p:spTgt spid="74"/>
                                        </p:tgtEl>
                                        <p:attrNameLst>
                                          <p:attrName>ppt_y</p:attrName>
                                        </p:attrNameLst>
                                      </p:cBhvr>
                                      <p:tavLst>
                                        <p:tav tm="0">
                                          <p:val>
                                            <p:strVal val="ppt_y"/>
                                          </p:val>
                                        </p:tav>
                                        <p:tav tm="100000">
                                          <p:val>
                                            <p:strVal val="1+ppt_h/2"/>
                                          </p:val>
                                        </p:tav>
                                      </p:tavLst>
                                    </p:anim>
                                    <p:set>
                                      <p:cBhvr>
                                        <p:cTn id="49" dur="1" fill="hold">
                                          <p:stCondLst>
                                            <p:cond delay="499"/>
                                          </p:stCondLst>
                                        </p:cTn>
                                        <p:tgtEl>
                                          <p:spTgt spid="74"/>
                                        </p:tgtEl>
                                        <p:attrNameLst>
                                          <p:attrName>style.visibility</p:attrName>
                                        </p:attrNameLst>
                                      </p:cBhvr>
                                      <p:to>
                                        <p:strVal val="hidden"/>
                                      </p:to>
                                    </p:set>
                                  </p:childTnLst>
                                </p:cTn>
                              </p:par>
                              <p:par>
                                <p:cTn id="50" presetID="2" presetClass="exit" presetSubtype="4" fill="hold" nodeType="withEffect">
                                  <p:stCondLst>
                                    <p:cond delay="0"/>
                                  </p:stCondLst>
                                  <p:childTnLst>
                                    <p:anim calcmode="lin" valueType="num">
                                      <p:cBhvr additive="base">
                                        <p:cTn id="51" dur="500"/>
                                        <p:tgtEl>
                                          <p:spTgt spid="75"/>
                                        </p:tgtEl>
                                        <p:attrNameLst>
                                          <p:attrName>ppt_x</p:attrName>
                                        </p:attrNameLst>
                                      </p:cBhvr>
                                      <p:tavLst>
                                        <p:tav tm="0">
                                          <p:val>
                                            <p:strVal val="ppt_x"/>
                                          </p:val>
                                        </p:tav>
                                        <p:tav tm="100000">
                                          <p:val>
                                            <p:strVal val="ppt_x"/>
                                          </p:val>
                                        </p:tav>
                                      </p:tavLst>
                                    </p:anim>
                                    <p:anim calcmode="lin" valueType="num">
                                      <p:cBhvr additive="base">
                                        <p:cTn id="52" dur="500"/>
                                        <p:tgtEl>
                                          <p:spTgt spid="75"/>
                                        </p:tgtEl>
                                        <p:attrNameLst>
                                          <p:attrName>ppt_y</p:attrName>
                                        </p:attrNameLst>
                                      </p:cBhvr>
                                      <p:tavLst>
                                        <p:tav tm="0">
                                          <p:val>
                                            <p:strVal val="ppt_y"/>
                                          </p:val>
                                        </p:tav>
                                        <p:tav tm="100000">
                                          <p:val>
                                            <p:strVal val="1+ppt_h/2"/>
                                          </p:val>
                                        </p:tav>
                                      </p:tavLst>
                                    </p:anim>
                                    <p:set>
                                      <p:cBhvr>
                                        <p:cTn id="53" dur="1" fill="hold">
                                          <p:stCondLst>
                                            <p:cond delay="499"/>
                                          </p:stCondLst>
                                        </p:cTn>
                                        <p:tgtEl>
                                          <p:spTgt spid="75"/>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76"/>
                                        </p:tgtEl>
                                        <p:attrNameLst>
                                          <p:attrName>ppt_x</p:attrName>
                                        </p:attrNameLst>
                                      </p:cBhvr>
                                      <p:tavLst>
                                        <p:tav tm="0">
                                          <p:val>
                                            <p:strVal val="ppt_x"/>
                                          </p:val>
                                        </p:tav>
                                        <p:tav tm="100000">
                                          <p:val>
                                            <p:strVal val="ppt_x"/>
                                          </p:val>
                                        </p:tav>
                                      </p:tavLst>
                                    </p:anim>
                                    <p:anim calcmode="lin" valueType="num">
                                      <p:cBhvr additive="base">
                                        <p:cTn id="56" dur="500"/>
                                        <p:tgtEl>
                                          <p:spTgt spid="76"/>
                                        </p:tgtEl>
                                        <p:attrNameLst>
                                          <p:attrName>ppt_y</p:attrName>
                                        </p:attrNameLst>
                                      </p:cBhvr>
                                      <p:tavLst>
                                        <p:tav tm="0">
                                          <p:val>
                                            <p:strVal val="ppt_y"/>
                                          </p:val>
                                        </p:tav>
                                        <p:tav tm="100000">
                                          <p:val>
                                            <p:strVal val="1+ppt_h/2"/>
                                          </p:val>
                                        </p:tav>
                                      </p:tavLst>
                                    </p:anim>
                                    <p:set>
                                      <p:cBhvr>
                                        <p:cTn id="57" dur="1" fill="hold">
                                          <p:stCondLst>
                                            <p:cond delay="499"/>
                                          </p:stCondLst>
                                        </p:cTn>
                                        <p:tgtEl>
                                          <p:spTgt spid="76"/>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500"/>
                                        <p:tgtEl>
                                          <p:spTgt spid="79"/>
                                        </p:tgtEl>
                                        <p:attrNameLst>
                                          <p:attrName>ppt_x</p:attrName>
                                        </p:attrNameLst>
                                      </p:cBhvr>
                                      <p:tavLst>
                                        <p:tav tm="0">
                                          <p:val>
                                            <p:strVal val="ppt_x"/>
                                          </p:val>
                                        </p:tav>
                                        <p:tav tm="100000">
                                          <p:val>
                                            <p:strVal val="ppt_x"/>
                                          </p:val>
                                        </p:tav>
                                      </p:tavLst>
                                    </p:anim>
                                    <p:anim calcmode="lin" valueType="num">
                                      <p:cBhvr additive="base">
                                        <p:cTn id="60" dur="500"/>
                                        <p:tgtEl>
                                          <p:spTgt spid="79"/>
                                        </p:tgtEl>
                                        <p:attrNameLst>
                                          <p:attrName>ppt_y</p:attrName>
                                        </p:attrNameLst>
                                      </p:cBhvr>
                                      <p:tavLst>
                                        <p:tav tm="0">
                                          <p:val>
                                            <p:strVal val="ppt_y"/>
                                          </p:val>
                                        </p:tav>
                                        <p:tav tm="100000">
                                          <p:val>
                                            <p:strVal val="1+ppt_h/2"/>
                                          </p:val>
                                        </p:tav>
                                      </p:tavLst>
                                    </p:anim>
                                    <p:set>
                                      <p:cBhvr>
                                        <p:cTn id="61" dur="1" fill="hold">
                                          <p:stCondLst>
                                            <p:cond delay="499"/>
                                          </p:stCondLst>
                                        </p:cTn>
                                        <p:tgtEl>
                                          <p:spTgt spid="79"/>
                                        </p:tgtEl>
                                        <p:attrNameLst>
                                          <p:attrName>style.visibility</p:attrName>
                                        </p:attrNameLst>
                                      </p:cBhvr>
                                      <p:to>
                                        <p:strVal val="hidden"/>
                                      </p:to>
                                    </p:set>
                                  </p:childTnLst>
                                </p:cTn>
                              </p:par>
                              <p:par>
                                <p:cTn id="62" presetID="2" presetClass="exit" presetSubtype="4" fill="hold" nodeType="withEffect">
                                  <p:stCondLst>
                                    <p:cond delay="0"/>
                                  </p:stCondLst>
                                  <p:childTnLst>
                                    <p:anim calcmode="lin" valueType="num">
                                      <p:cBhvr additive="base">
                                        <p:cTn id="63" dur="500"/>
                                        <p:tgtEl>
                                          <p:spTgt spid="78"/>
                                        </p:tgtEl>
                                        <p:attrNameLst>
                                          <p:attrName>ppt_x</p:attrName>
                                        </p:attrNameLst>
                                      </p:cBhvr>
                                      <p:tavLst>
                                        <p:tav tm="0">
                                          <p:val>
                                            <p:strVal val="ppt_x"/>
                                          </p:val>
                                        </p:tav>
                                        <p:tav tm="100000">
                                          <p:val>
                                            <p:strVal val="ppt_x"/>
                                          </p:val>
                                        </p:tav>
                                      </p:tavLst>
                                    </p:anim>
                                    <p:anim calcmode="lin" valueType="num">
                                      <p:cBhvr additive="base">
                                        <p:cTn id="64" dur="500"/>
                                        <p:tgtEl>
                                          <p:spTgt spid="78"/>
                                        </p:tgtEl>
                                        <p:attrNameLst>
                                          <p:attrName>ppt_y</p:attrName>
                                        </p:attrNameLst>
                                      </p:cBhvr>
                                      <p:tavLst>
                                        <p:tav tm="0">
                                          <p:val>
                                            <p:strVal val="ppt_y"/>
                                          </p:val>
                                        </p:tav>
                                        <p:tav tm="100000">
                                          <p:val>
                                            <p:strVal val="1+ppt_h/2"/>
                                          </p:val>
                                        </p:tav>
                                      </p:tavLst>
                                    </p:anim>
                                    <p:set>
                                      <p:cBhvr>
                                        <p:cTn id="65" dur="1" fill="hold">
                                          <p:stCondLst>
                                            <p:cond delay="499"/>
                                          </p:stCondLst>
                                        </p:cTn>
                                        <p:tgtEl>
                                          <p:spTgt spid="78"/>
                                        </p:tgtEl>
                                        <p:attrNameLst>
                                          <p:attrName>style.visibility</p:attrName>
                                        </p:attrNameLst>
                                      </p:cBhvr>
                                      <p:to>
                                        <p:strVal val="hidden"/>
                                      </p:to>
                                    </p:set>
                                  </p:childTnLst>
                                </p:cTn>
                              </p:par>
                              <p:par>
                                <p:cTn id="66" presetID="2" presetClass="exit" presetSubtype="4" fill="hold" nodeType="withEffect">
                                  <p:stCondLst>
                                    <p:cond delay="0"/>
                                  </p:stCondLst>
                                  <p:childTnLst>
                                    <p:anim calcmode="lin" valueType="num">
                                      <p:cBhvr additive="base">
                                        <p:cTn id="67" dur="500"/>
                                        <p:tgtEl>
                                          <p:spTgt spid="77"/>
                                        </p:tgtEl>
                                        <p:attrNameLst>
                                          <p:attrName>ppt_x</p:attrName>
                                        </p:attrNameLst>
                                      </p:cBhvr>
                                      <p:tavLst>
                                        <p:tav tm="0">
                                          <p:val>
                                            <p:strVal val="ppt_x"/>
                                          </p:val>
                                        </p:tav>
                                        <p:tav tm="100000">
                                          <p:val>
                                            <p:strVal val="ppt_x"/>
                                          </p:val>
                                        </p:tav>
                                      </p:tavLst>
                                    </p:anim>
                                    <p:anim calcmode="lin" valueType="num">
                                      <p:cBhvr additive="base">
                                        <p:cTn id="68" dur="500"/>
                                        <p:tgtEl>
                                          <p:spTgt spid="77"/>
                                        </p:tgtEl>
                                        <p:attrNameLst>
                                          <p:attrName>ppt_y</p:attrName>
                                        </p:attrNameLst>
                                      </p:cBhvr>
                                      <p:tavLst>
                                        <p:tav tm="0">
                                          <p:val>
                                            <p:strVal val="ppt_y"/>
                                          </p:val>
                                        </p:tav>
                                        <p:tav tm="100000">
                                          <p:val>
                                            <p:strVal val="1+ppt_h/2"/>
                                          </p:val>
                                        </p:tav>
                                      </p:tavLst>
                                    </p:anim>
                                    <p:set>
                                      <p:cBhvr>
                                        <p:cTn id="69" dur="1" fill="hold">
                                          <p:stCondLst>
                                            <p:cond delay="499"/>
                                          </p:stCondLst>
                                        </p:cTn>
                                        <p:tgtEl>
                                          <p:spTgt spid="77"/>
                                        </p:tgtEl>
                                        <p:attrNameLst>
                                          <p:attrName>style.visibility</p:attrName>
                                        </p:attrNameLst>
                                      </p:cBhvr>
                                      <p:to>
                                        <p:strVal val="hidden"/>
                                      </p:to>
                                    </p:set>
                                  </p:childTnLst>
                                </p:cTn>
                              </p:par>
                              <p:par>
                                <p:cTn id="70" presetID="2" presetClass="exit" presetSubtype="4" fill="hold" nodeType="withEffect">
                                  <p:stCondLst>
                                    <p:cond delay="0"/>
                                  </p:stCondLst>
                                  <p:childTnLst>
                                    <p:anim calcmode="lin" valueType="num">
                                      <p:cBhvr additive="base">
                                        <p:cTn id="71" dur="500"/>
                                        <p:tgtEl>
                                          <p:spTgt spid="80"/>
                                        </p:tgtEl>
                                        <p:attrNameLst>
                                          <p:attrName>ppt_x</p:attrName>
                                        </p:attrNameLst>
                                      </p:cBhvr>
                                      <p:tavLst>
                                        <p:tav tm="0">
                                          <p:val>
                                            <p:strVal val="ppt_x"/>
                                          </p:val>
                                        </p:tav>
                                        <p:tav tm="100000">
                                          <p:val>
                                            <p:strVal val="ppt_x"/>
                                          </p:val>
                                        </p:tav>
                                      </p:tavLst>
                                    </p:anim>
                                    <p:anim calcmode="lin" valueType="num">
                                      <p:cBhvr additive="base">
                                        <p:cTn id="72" dur="500"/>
                                        <p:tgtEl>
                                          <p:spTgt spid="80"/>
                                        </p:tgtEl>
                                        <p:attrNameLst>
                                          <p:attrName>ppt_y</p:attrName>
                                        </p:attrNameLst>
                                      </p:cBhvr>
                                      <p:tavLst>
                                        <p:tav tm="0">
                                          <p:val>
                                            <p:strVal val="ppt_y"/>
                                          </p:val>
                                        </p:tav>
                                        <p:tav tm="100000">
                                          <p:val>
                                            <p:strVal val="1+ppt_h/2"/>
                                          </p:val>
                                        </p:tav>
                                      </p:tavLst>
                                    </p:anim>
                                    <p:set>
                                      <p:cBhvr>
                                        <p:cTn id="73" dur="1" fill="hold">
                                          <p:stCondLst>
                                            <p:cond delay="499"/>
                                          </p:stCondLst>
                                        </p:cTn>
                                        <p:tgtEl>
                                          <p:spTgt spid="80"/>
                                        </p:tgtEl>
                                        <p:attrNameLst>
                                          <p:attrName>style.visibility</p:attrName>
                                        </p:attrNameLst>
                                      </p:cBhvr>
                                      <p:to>
                                        <p:strVal val="hidden"/>
                                      </p:to>
                                    </p:set>
                                  </p:childTnLst>
                                </p:cTn>
                              </p:par>
                              <p:par>
                                <p:cTn id="74" presetID="2" presetClass="exit" presetSubtype="4" fill="hold" nodeType="withEffect">
                                  <p:stCondLst>
                                    <p:cond delay="0"/>
                                  </p:stCondLst>
                                  <p:childTnLst>
                                    <p:anim calcmode="lin" valueType="num">
                                      <p:cBhvr additive="base">
                                        <p:cTn id="75" dur="500"/>
                                        <p:tgtEl>
                                          <p:spTgt spid="81"/>
                                        </p:tgtEl>
                                        <p:attrNameLst>
                                          <p:attrName>ppt_x</p:attrName>
                                        </p:attrNameLst>
                                      </p:cBhvr>
                                      <p:tavLst>
                                        <p:tav tm="0">
                                          <p:val>
                                            <p:strVal val="ppt_x"/>
                                          </p:val>
                                        </p:tav>
                                        <p:tav tm="100000">
                                          <p:val>
                                            <p:strVal val="ppt_x"/>
                                          </p:val>
                                        </p:tav>
                                      </p:tavLst>
                                    </p:anim>
                                    <p:anim calcmode="lin" valueType="num">
                                      <p:cBhvr additive="base">
                                        <p:cTn id="76" dur="500"/>
                                        <p:tgtEl>
                                          <p:spTgt spid="81"/>
                                        </p:tgtEl>
                                        <p:attrNameLst>
                                          <p:attrName>ppt_y</p:attrName>
                                        </p:attrNameLst>
                                      </p:cBhvr>
                                      <p:tavLst>
                                        <p:tav tm="0">
                                          <p:val>
                                            <p:strVal val="ppt_y"/>
                                          </p:val>
                                        </p:tav>
                                        <p:tav tm="100000">
                                          <p:val>
                                            <p:strVal val="1+ppt_h/2"/>
                                          </p:val>
                                        </p:tav>
                                      </p:tavLst>
                                    </p:anim>
                                    <p:set>
                                      <p:cBhvr>
                                        <p:cTn id="77" dur="1" fill="hold">
                                          <p:stCondLst>
                                            <p:cond delay="499"/>
                                          </p:stCondLst>
                                        </p:cTn>
                                        <p:tgtEl>
                                          <p:spTgt spid="81"/>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500"/>
                                        <p:tgtEl>
                                          <p:spTgt spid="82"/>
                                        </p:tgtEl>
                                        <p:attrNameLst>
                                          <p:attrName>ppt_x</p:attrName>
                                        </p:attrNameLst>
                                      </p:cBhvr>
                                      <p:tavLst>
                                        <p:tav tm="0">
                                          <p:val>
                                            <p:strVal val="ppt_x"/>
                                          </p:val>
                                        </p:tav>
                                        <p:tav tm="100000">
                                          <p:val>
                                            <p:strVal val="ppt_x"/>
                                          </p:val>
                                        </p:tav>
                                      </p:tavLst>
                                    </p:anim>
                                    <p:anim calcmode="lin" valueType="num">
                                      <p:cBhvr additive="base">
                                        <p:cTn id="80" dur="500"/>
                                        <p:tgtEl>
                                          <p:spTgt spid="82"/>
                                        </p:tgtEl>
                                        <p:attrNameLst>
                                          <p:attrName>ppt_y</p:attrName>
                                        </p:attrNameLst>
                                      </p:cBhvr>
                                      <p:tavLst>
                                        <p:tav tm="0">
                                          <p:val>
                                            <p:strVal val="ppt_y"/>
                                          </p:val>
                                        </p:tav>
                                        <p:tav tm="100000">
                                          <p:val>
                                            <p:strVal val="1+ppt_h/2"/>
                                          </p:val>
                                        </p:tav>
                                      </p:tavLst>
                                    </p:anim>
                                    <p:set>
                                      <p:cBhvr>
                                        <p:cTn id="81" dur="1" fill="hold">
                                          <p:stCondLst>
                                            <p:cond delay="499"/>
                                          </p:stCondLst>
                                        </p:cTn>
                                        <p:tgtEl>
                                          <p:spTgt spid="82"/>
                                        </p:tgtEl>
                                        <p:attrNameLst>
                                          <p:attrName>style.visibility</p:attrName>
                                        </p:attrNameLst>
                                      </p:cBhvr>
                                      <p:to>
                                        <p:strVal val="hidden"/>
                                      </p:to>
                                    </p:set>
                                  </p:childTnLst>
                                </p:cTn>
                              </p:par>
                              <p:par>
                                <p:cTn id="82" presetID="2" presetClass="exit" presetSubtype="4" fill="hold" nodeType="withEffect">
                                  <p:stCondLst>
                                    <p:cond delay="0"/>
                                  </p:stCondLst>
                                  <p:childTnLst>
                                    <p:anim calcmode="lin" valueType="num">
                                      <p:cBhvr additive="base">
                                        <p:cTn id="83" dur="500"/>
                                        <p:tgtEl>
                                          <p:spTgt spid="182"/>
                                        </p:tgtEl>
                                        <p:attrNameLst>
                                          <p:attrName>ppt_x</p:attrName>
                                        </p:attrNameLst>
                                      </p:cBhvr>
                                      <p:tavLst>
                                        <p:tav tm="0">
                                          <p:val>
                                            <p:strVal val="ppt_x"/>
                                          </p:val>
                                        </p:tav>
                                        <p:tav tm="100000">
                                          <p:val>
                                            <p:strVal val="ppt_x"/>
                                          </p:val>
                                        </p:tav>
                                      </p:tavLst>
                                    </p:anim>
                                    <p:anim calcmode="lin" valueType="num">
                                      <p:cBhvr additive="base">
                                        <p:cTn id="84" dur="500"/>
                                        <p:tgtEl>
                                          <p:spTgt spid="182"/>
                                        </p:tgtEl>
                                        <p:attrNameLst>
                                          <p:attrName>ppt_y</p:attrName>
                                        </p:attrNameLst>
                                      </p:cBhvr>
                                      <p:tavLst>
                                        <p:tav tm="0">
                                          <p:val>
                                            <p:strVal val="ppt_y"/>
                                          </p:val>
                                        </p:tav>
                                        <p:tav tm="100000">
                                          <p:val>
                                            <p:strVal val="1+ppt_h/2"/>
                                          </p:val>
                                        </p:tav>
                                      </p:tavLst>
                                    </p:anim>
                                    <p:set>
                                      <p:cBhvr>
                                        <p:cTn id="85" dur="1" fill="hold">
                                          <p:stCondLst>
                                            <p:cond delay="499"/>
                                          </p:stCondLst>
                                        </p:cTn>
                                        <p:tgtEl>
                                          <p:spTgt spid="182"/>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180"/>
                                        </p:tgtEl>
                                        <p:attrNameLst>
                                          <p:attrName>ppt_x</p:attrName>
                                        </p:attrNameLst>
                                      </p:cBhvr>
                                      <p:tavLst>
                                        <p:tav tm="0">
                                          <p:val>
                                            <p:strVal val="ppt_x"/>
                                          </p:val>
                                        </p:tav>
                                        <p:tav tm="100000">
                                          <p:val>
                                            <p:strVal val="ppt_x"/>
                                          </p:val>
                                        </p:tav>
                                      </p:tavLst>
                                    </p:anim>
                                    <p:anim calcmode="lin" valueType="num">
                                      <p:cBhvr additive="base">
                                        <p:cTn id="88" dur="500"/>
                                        <p:tgtEl>
                                          <p:spTgt spid="180"/>
                                        </p:tgtEl>
                                        <p:attrNameLst>
                                          <p:attrName>ppt_y</p:attrName>
                                        </p:attrNameLst>
                                      </p:cBhvr>
                                      <p:tavLst>
                                        <p:tav tm="0">
                                          <p:val>
                                            <p:strVal val="ppt_y"/>
                                          </p:val>
                                        </p:tav>
                                        <p:tav tm="100000">
                                          <p:val>
                                            <p:strVal val="1+ppt_h/2"/>
                                          </p:val>
                                        </p:tav>
                                      </p:tavLst>
                                    </p:anim>
                                    <p:set>
                                      <p:cBhvr>
                                        <p:cTn id="89" dur="1" fill="hold">
                                          <p:stCondLst>
                                            <p:cond delay="499"/>
                                          </p:stCondLst>
                                        </p:cTn>
                                        <p:tgtEl>
                                          <p:spTgt spid="180"/>
                                        </p:tgtEl>
                                        <p:attrNameLst>
                                          <p:attrName>style.visibility</p:attrName>
                                        </p:attrNameLst>
                                      </p:cBhvr>
                                      <p:to>
                                        <p:strVal val="hidden"/>
                                      </p:to>
                                    </p:set>
                                  </p:childTnLst>
                                </p:cTn>
                              </p:par>
                              <p:par>
                                <p:cTn id="90" presetID="2" presetClass="exit" presetSubtype="4" fill="hold" nodeType="withEffect">
                                  <p:stCondLst>
                                    <p:cond delay="0"/>
                                  </p:stCondLst>
                                  <p:childTnLst>
                                    <p:anim calcmode="lin" valueType="num">
                                      <p:cBhvr additive="base">
                                        <p:cTn id="91" dur="500"/>
                                        <p:tgtEl>
                                          <p:spTgt spid="181"/>
                                        </p:tgtEl>
                                        <p:attrNameLst>
                                          <p:attrName>ppt_x</p:attrName>
                                        </p:attrNameLst>
                                      </p:cBhvr>
                                      <p:tavLst>
                                        <p:tav tm="0">
                                          <p:val>
                                            <p:strVal val="ppt_x"/>
                                          </p:val>
                                        </p:tav>
                                        <p:tav tm="100000">
                                          <p:val>
                                            <p:strVal val="ppt_x"/>
                                          </p:val>
                                        </p:tav>
                                      </p:tavLst>
                                    </p:anim>
                                    <p:anim calcmode="lin" valueType="num">
                                      <p:cBhvr additive="base">
                                        <p:cTn id="92" dur="500"/>
                                        <p:tgtEl>
                                          <p:spTgt spid="181"/>
                                        </p:tgtEl>
                                        <p:attrNameLst>
                                          <p:attrName>ppt_y</p:attrName>
                                        </p:attrNameLst>
                                      </p:cBhvr>
                                      <p:tavLst>
                                        <p:tav tm="0">
                                          <p:val>
                                            <p:strVal val="ppt_y"/>
                                          </p:val>
                                        </p:tav>
                                        <p:tav tm="100000">
                                          <p:val>
                                            <p:strVal val="1+ppt_h/2"/>
                                          </p:val>
                                        </p:tav>
                                      </p:tavLst>
                                    </p:anim>
                                    <p:set>
                                      <p:cBhvr>
                                        <p:cTn id="93" dur="1" fill="hold">
                                          <p:stCondLst>
                                            <p:cond delay="499"/>
                                          </p:stCondLst>
                                        </p:cTn>
                                        <p:tgtEl>
                                          <p:spTgt spid="181"/>
                                        </p:tgtEl>
                                        <p:attrNameLst>
                                          <p:attrName>style.visibility</p:attrName>
                                        </p:attrNameLst>
                                      </p:cBhvr>
                                      <p:to>
                                        <p:strVal val="hidden"/>
                                      </p:to>
                                    </p:set>
                                  </p:childTnLst>
                                </p:cTn>
                              </p:par>
                              <p:par>
                                <p:cTn id="94" presetID="2" presetClass="exit" presetSubtype="4" fill="hold" nodeType="withEffect">
                                  <p:stCondLst>
                                    <p:cond delay="0"/>
                                  </p:stCondLst>
                                  <p:childTnLst>
                                    <p:anim calcmode="lin" valueType="num">
                                      <p:cBhvr additive="base">
                                        <p:cTn id="95" dur="500"/>
                                        <p:tgtEl>
                                          <p:spTgt spid="137"/>
                                        </p:tgtEl>
                                        <p:attrNameLst>
                                          <p:attrName>ppt_x</p:attrName>
                                        </p:attrNameLst>
                                      </p:cBhvr>
                                      <p:tavLst>
                                        <p:tav tm="0">
                                          <p:val>
                                            <p:strVal val="ppt_x"/>
                                          </p:val>
                                        </p:tav>
                                        <p:tav tm="100000">
                                          <p:val>
                                            <p:strVal val="ppt_x"/>
                                          </p:val>
                                        </p:tav>
                                      </p:tavLst>
                                    </p:anim>
                                    <p:anim calcmode="lin" valueType="num">
                                      <p:cBhvr additive="base">
                                        <p:cTn id="96" dur="500"/>
                                        <p:tgtEl>
                                          <p:spTgt spid="137"/>
                                        </p:tgtEl>
                                        <p:attrNameLst>
                                          <p:attrName>ppt_y</p:attrName>
                                        </p:attrNameLst>
                                      </p:cBhvr>
                                      <p:tavLst>
                                        <p:tav tm="0">
                                          <p:val>
                                            <p:strVal val="ppt_y"/>
                                          </p:val>
                                        </p:tav>
                                        <p:tav tm="100000">
                                          <p:val>
                                            <p:strVal val="1+ppt_h/2"/>
                                          </p:val>
                                        </p:tav>
                                      </p:tavLst>
                                    </p:anim>
                                    <p:set>
                                      <p:cBhvr>
                                        <p:cTn id="97" dur="1" fill="hold">
                                          <p:stCondLst>
                                            <p:cond delay="499"/>
                                          </p:stCondLst>
                                        </p:cTn>
                                        <p:tgtEl>
                                          <p:spTgt spid="137"/>
                                        </p:tgtEl>
                                        <p:attrNameLst>
                                          <p:attrName>style.visibility</p:attrName>
                                        </p:attrNameLst>
                                      </p:cBhvr>
                                      <p:to>
                                        <p:strVal val="hidden"/>
                                      </p:to>
                                    </p:set>
                                  </p:childTnLst>
                                </p:cTn>
                              </p:par>
                              <p:par>
                                <p:cTn id="98" presetID="2" presetClass="exit" presetSubtype="4" fill="hold" nodeType="withEffect">
                                  <p:stCondLst>
                                    <p:cond delay="0"/>
                                  </p:stCondLst>
                                  <p:childTnLst>
                                    <p:anim calcmode="lin" valueType="num">
                                      <p:cBhvr additive="base">
                                        <p:cTn id="99" dur="500"/>
                                        <p:tgtEl>
                                          <p:spTgt spid="138"/>
                                        </p:tgtEl>
                                        <p:attrNameLst>
                                          <p:attrName>ppt_x</p:attrName>
                                        </p:attrNameLst>
                                      </p:cBhvr>
                                      <p:tavLst>
                                        <p:tav tm="0">
                                          <p:val>
                                            <p:strVal val="ppt_x"/>
                                          </p:val>
                                        </p:tav>
                                        <p:tav tm="100000">
                                          <p:val>
                                            <p:strVal val="ppt_x"/>
                                          </p:val>
                                        </p:tav>
                                      </p:tavLst>
                                    </p:anim>
                                    <p:anim calcmode="lin" valueType="num">
                                      <p:cBhvr additive="base">
                                        <p:cTn id="100" dur="500"/>
                                        <p:tgtEl>
                                          <p:spTgt spid="138"/>
                                        </p:tgtEl>
                                        <p:attrNameLst>
                                          <p:attrName>ppt_y</p:attrName>
                                        </p:attrNameLst>
                                      </p:cBhvr>
                                      <p:tavLst>
                                        <p:tav tm="0">
                                          <p:val>
                                            <p:strVal val="ppt_y"/>
                                          </p:val>
                                        </p:tav>
                                        <p:tav tm="100000">
                                          <p:val>
                                            <p:strVal val="1+ppt_h/2"/>
                                          </p:val>
                                        </p:tav>
                                      </p:tavLst>
                                    </p:anim>
                                    <p:set>
                                      <p:cBhvr>
                                        <p:cTn id="101" dur="1" fill="hold">
                                          <p:stCondLst>
                                            <p:cond delay="499"/>
                                          </p:stCondLst>
                                        </p:cTn>
                                        <p:tgtEl>
                                          <p:spTgt spid="138"/>
                                        </p:tgtEl>
                                        <p:attrNameLst>
                                          <p:attrName>style.visibility</p:attrName>
                                        </p:attrNameLst>
                                      </p:cBhvr>
                                      <p:to>
                                        <p:strVal val="hidden"/>
                                      </p:to>
                                    </p:set>
                                  </p:childTnLst>
                                </p:cTn>
                              </p:par>
                              <p:par>
                                <p:cTn id="102" presetID="2" presetClass="exit" presetSubtype="4" fill="hold" nodeType="withEffect">
                                  <p:stCondLst>
                                    <p:cond delay="0"/>
                                  </p:stCondLst>
                                  <p:childTnLst>
                                    <p:anim calcmode="lin" valueType="num">
                                      <p:cBhvr additive="base">
                                        <p:cTn id="103" dur="500"/>
                                        <p:tgtEl>
                                          <p:spTgt spid="139"/>
                                        </p:tgtEl>
                                        <p:attrNameLst>
                                          <p:attrName>ppt_x</p:attrName>
                                        </p:attrNameLst>
                                      </p:cBhvr>
                                      <p:tavLst>
                                        <p:tav tm="0">
                                          <p:val>
                                            <p:strVal val="ppt_x"/>
                                          </p:val>
                                        </p:tav>
                                        <p:tav tm="100000">
                                          <p:val>
                                            <p:strVal val="ppt_x"/>
                                          </p:val>
                                        </p:tav>
                                      </p:tavLst>
                                    </p:anim>
                                    <p:anim calcmode="lin" valueType="num">
                                      <p:cBhvr additive="base">
                                        <p:cTn id="104" dur="500"/>
                                        <p:tgtEl>
                                          <p:spTgt spid="139"/>
                                        </p:tgtEl>
                                        <p:attrNameLst>
                                          <p:attrName>ppt_y</p:attrName>
                                        </p:attrNameLst>
                                      </p:cBhvr>
                                      <p:tavLst>
                                        <p:tav tm="0">
                                          <p:val>
                                            <p:strVal val="ppt_y"/>
                                          </p:val>
                                        </p:tav>
                                        <p:tav tm="100000">
                                          <p:val>
                                            <p:strVal val="1+ppt_h/2"/>
                                          </p:val>
                                        </p:tav>
                                      </p:tavLst>
                                    </p:anim>
                                    <p:set>
                                      <p:cBhvr>
                                        <p:cTn id="105" dur="1" fill="hold">
                                          <p:stCondLst>
                                            <p:cond delay="499"/>
                                          </p:stCondLst>
                                        </p:cTn>
                                        <p:tgtEl>
                                          <p:spTgt spid="139"/>
                                        </p:tgtEl>
                                        <p:attrNameLst>
                                          <p:attrName>style.visibility</p:attrName>
                                        </p:attrNameLst>
                                      </p:cBhvr>
                                      <p:to>
                                        <p:strVal val="hidden"/>
                                      </p:to>
                                    </p:set>
                                  </p:childTnLst>
                                </p:cTn>
                              </p:par>
                              <p:par>
                                <p:cTn id="106" presetID="2" presetClass="exit" presetSubtype="4" fill="hold" nodeType="withEffect">
                                  <p:stCondLst>
                                    <p:cond delay="0"/>
                                  </p:stCondLst>
                                  <p:childTnLst>
                                    <p:anim calcmode="lin" valueType="num">
                                      <p:cBhvr additive="base">
                                        <p:cTn id="107" dur="500"/>
                                        <p:tgtEl>
                                          <p:spTgt spid="140"/>
                                        </p:tgtEl>
                                        <p:attrNameLst>
                                          <p:attrName>ppt_x</p:attrName>
                                        </p:attrNameLst>
                                      </p:cBhvr>
                                      <p:tavLst>
                                        <p:tav tm="0">
                                          <p:val>
                                            <p:strVal val="ppt_x"/>
                                          </p:val>
                                        </p:tav>
                                        <p:tav tm="100000">
                                          <p:val>
                                            <p:strVal val="ppt_x"/>
                                          </p:val>
                                        </p:tav>
                                      </p:tavLst>
                                    </p:anim>
                                    <p:anim calcmode="lin" valueType="num">
                                      <p:cBhvr additive="base">
                                        <p:cTn id="108" dur="500"/>
                                        <p:tgtEl>
                                          <p:spTgt spid="140"/>
                                        </p:tgtEl>
                                        <p:attrNameLst>
                                          <p:attrName>ppt_y</p:attrName>
                                        </p:attrNameLst>
                                      </p:cBhvr>
                                      <p:tavLst>
                                        <p:tav tm="0">
                                          <p:val>
                                            <p:strVal val="ppt_y"/>
                                          </p:val>
                                        </p:tav>
                                        <p:tav tm="100000">
                                          <p:val>
                                            <p:strVal val="1+ppt_h/2"/>
                                          </p:val>
                                        </p:tav>
                                      </p:tavLst>
                                    </p:anim>
                                    <p:set>
                                      <p:cBhvr>
                                        <p:cTn id="109" dur="1" fill="hold">
                                          <p:stCondLst>
                                            <p:cond delay="499"/>
                                          </p:stCondLst>
                                        </p:cTn>
                                        <p:tgtEl>
                                          <p:spTgt spid="140"/>
                                        </p:tgtEl>
                                        <p:attrNameLst>
                                          <p:attrName>style.visibility</p:attrName>
                                        </p:attrNameLst>
                                      </p:cBhvr>
                                      <p:to>
                                        <p:strVal val="hidden"/>
                                      </p:to>
                                    </p:set>
                                  </p:childTnLst>
                                </p:cTn>
                              </p:par>
                              <p:par>
                                <p:cTn id="110" presetID="2" presetClass="exit" presetSubtype="4" fill="hold" nodeType="withEffect">
                                  <p:stCondLst>
                                    <p:cond delay="0"/>
                                  </p:stCondLst>
                                  <p:childTnLst>
                                    <p:anim calcmode="lin" valueType="num">
                                      <p:cBhvr additive="base">
                                        <p:cTn id="111" dur="500"/>
                                        <p:tgtEl>
                                          <p:spTgt spid="141"/>
                                        </p:tgtEl>
                                        <p:attrNameLst>
                                          <p:attrName>ppt_x</p:attrName>
                                        </p:attrNameLst>
                                      </p:cBhvr>
                                      <p:tavLst>
                                        <p:tav tm="0">
                                          <p:val>
                                            <p:strVal val="ppt_x"/>
                                          </p:val>
                                        </p:tav>
                                        <p:tav tm="100000">
                                          <p:val>
                                            <p:strVal val="ppt_x"/>
                                          </p:val>
                                        </p:tav>
                                      </p:tavLst>
                                    </p:anim>
                                    <p:anim calcmode="lin" valueType="num">
                                      <p:cBhvr additive="base">
                                        <p:cTn id="112" dur="500"/>
                                        <p:tgtEl>
                                          <p:spTgt spid="141"/>
                                        </p:tgtEl>
                                        <p:attrNameLst>
                                          <p:attrName>ppt_y</p:attrName>
                                        </p:attrNameLst>
                                      </p:cBhvr>
                                      <p:tavLst>
                                        <p:tav tm="0">
                                          <p:val>
                                            <p:strVal val="ppt_y"/>
                                          </p:val>
                                        </p:tav>
                                        <p:tav tm="100000">
                                          <p:val>
                                            <p:strVal val="1+ppt_h/2"/>
                                          </p:val>
                                        </p:tav>
                                      </p:tavLst>
                                    </p:anim>
                                    <p:set>
                                      <p:cBhvr>
                                        <p:cTn id="113" dur="1" fill="hold">
                                          <p:stCondLst>
                                            <p:cond delay="499"/>
                                          </p:stCondLst>
                                        </p:cTn>
                                        <p:tgtEl>
                                          <p:spTgt spid="141"/>
                                        </p:tgtEl>
                                        <p:attrNameLst>
                                          <p:attrName>style.visibility</p:attrName>
                                        </p:attrNameLst>
                                      </p:cBhvr>
                                      <p:to>
                                        <p:strVal val="hidden"/>
                                      </p:to>
                                    </p:set>
                                  </p:childTnLst>
                                </p:cTn>
                              </p:par>
                              <p:par>
                                <p:cTn id="114" presetID="2" presetClass="exit" presetSubtype="4" fill="hold" nodeType="withEffect">
                                  <p:stCondLst>
                                    <p:cond delay="0"/>
                                  </p:stCondLst>
                                  <p:childTnLst>
                                    <p:anim calcmode="lin" valueType="num">
                                      <p:cBhvr additive="base">
                                        <p:cTn id="115" dur="500"/>
                                        <p:tgtEl>
                                          <p:spTgt spid="142"/>
                                        </p:tgtEl>
                                        <p:attrNameLst>
                                          <p:attrName>ppt_x</p:attrName>
                                        </p:attrNameLst>
                                      </p:cBhvr>
                                      <p:tavLst>
                                        <p:tav tm="0">
                                          <p:val>
                                            <p:strVal val="ppt_x"/>
                                          </p:val>
                                        </p:tav>
                                        <p:tav tm="100000">
                                          <p:val>
                                            <p:strVal val="ppt_x"/>
                                          </p:val>
                                        </p:tav>
                                      </p:tavLst>
                                    </p:anim>
                                    <p:anim calcmode="lin" valueType="num">
                                      <p:cBhvr additive="base">
                                        <p:cTn id="116" dur="500"/>
                                        <p:tgtEl>
                                          <p:spTgt spid="142"/>
                                        </p:tgtEl>
                                        <p:attrNameLst>
                                          <p:attrName>ppt_y</p:attrName>
                                        </p:attrNameLst>
                                      </p:cBhvr>
                                      <p:tavLst>
                                        <p:tav tm="0">
                                          <p:val>
                                            <p:strVal val="ppt_y"/>
                                          </p:val>
                                        </p:tav>
                                        <p:tav tm="100000">
                                          <p:val>
                                            <p:strVal val="1+ppt_h/2"/>
                                          </p:val>
                                        </p:tav>
                                      </p:tavLst>
                                    </p:anim>
                                    <p:set>
                                      <p:cBhvr>
                                        <p:cTn id="117" dur="1" fill="hold">
                                          <p:stCondLst>
                                            <p:cond delay="499"/>
                                          </p:stCondLst>
                                        </p:cTn>
                                        <p:tgtEl>
                                          <p:spTgt spid="142"/>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143"/>
                                        </p:tgtEl>
                                        <p:attrNameLst>
                                          <p:attrName>ppt_x</p:attrName>
                                        </p:attrNameLst>
                                      </p:cBhvr>
                                      <p:tavLst>
                                        <p:tav tm="0">
                                          <p:val>
                                            <p:strVal val="ppt_x"/>
                                          </p:val>
                                        </p:tav>
                                        <p:tav tm="100000">
                                          <p:val>
                                            <p:strVal val="ppt_x"/>
                                          </p:val>
                                        </p:tav>
                                      </p:tavLst>
                                    </p:anim>
                                    <p:anim calcmode="lin" valueType="num">
                                      <p:cBhvr additive="base">
                                        <p:cTn id="120" dur="500"/>
                                        <p:tgtEl>
                                          <p:spTgt spid="143"/>
                                        </p:tgtEl>
                                        <p:attrNameLst>
                                          <p:attrName>ppt_y</p:attrName>
                                        </p:attrNameLst>
                                      </p:cBhvr>
                                      <p:tavLst>
                                        <p:tav tm="0">
                                          <p:val>
                                            <p:strVal val="ppt_y"/>
                                          </p:val>
                                        </p:tav>
                                        <p:tav tm="100000">
                                          <p:val>
                                            <p:strVal val="1+ppt_h/2"/>
                                          </p:val>
                                        </p:tav>
                                      </p:tavLst>
                                    </p:anim>
                                    <p:set>
                                      <p:cBhvr>
                                        <p:cTn id="121" dur="1" fill="hold">
                                          <p:stCondLst>
                                            <p:cond delay="499"/>
                                          </p:stCondLst>
                                        </p:cTn>
                                        <p:tgtEl>
                                          <p:spTgt spid="143"/>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0"/>
                                        <p:tgtEl>
                                          <p:spTgt spid="144"/>
                                        </p:tgtEl>
                                        <p:attrNameLst>
                                          <p:attrName>ppt_x</p:attrName>
                                        </p:attrNameLst>
                                      </p:cBhvr>
                                      <p:tavLst>
                                        <p:tav tm="0">
                                          <p:val>
                                            <p:strVal val="ppt_x"/>
                                          </p:val>
                                        </p:tav>
                                        <p:tav tm="100000">
                                          <p:val>
                                            <p:strVal val="ppt_x"/>
                                          </p:val>
                                        </p:tav>
                                      </p:tavLst>
                                    </p:anim>
                                    <p:anim calcmode="lin" valueType="num">
                                      <p:cBhvr additive="base">
                                        <p:cTn id="124" dur="500"/>
                                        <p:tgtEl>
                                          <p:spTgt spid="144"/>
                                        </p:tgtEl>
                                        <p:attrNameLst>
                                          <p:attrName>ppt_y</p:attrName>
                                        </p:attrNameLst>
                                      </p:cBhvr>
                                      <p:tavLst>
                                        <p:tav tm="0">
                                          <p:val>
                                            <p:strVal val="ppt_y"/>
                                          </p:val>
                                        </p:tav>
                                        <p:tav tm="100000">
                                          <p:val>
                                            <p:strVal val="1+ppt_h/2"/>
                                          </p:val>
                                        </p:tav>
                                      </p:tavLst>
                                    </p:anim>
                                    <p:set>
                                      <p:cBhvr>
                                        <p:cTn id="125" dur="1" fill="hold">
                                          <p:stCondLst>
                                            <p:cond delay="499"/>
                                          </p:stCondLst>
                                        </p:cTn>
                                        <p:tgtEl>
                                          <p:spTgt spid="144"/>
                                        </p:tgtEl>
                                        <p:attrNameLst>
                                          <p:attrName>style.visibility</p:attrName>
                                        </p:attrNameLst>
                                      </p:cBhvr>
                                      <p:to>
                                        <p:strVal val="hidden"/>
                                      </p:to>
                                    </p:set>
                                  </p:childTnLst>
                                </p:cTn>
                              </p:par>
                              <p:par>
                                <p:cTn id="126" presetID="2" presetClass="exit" presetSubtype="4" fill="hold" nodeType="withEffect">
                                  <p:stCondLst>
                                    <p:cond delay="0"/>
                                  </p:stCondLst>
                                  <p:childTnLst>
                                    <p:anim calcmode="lin" valueType="num">
                                      <p:cBhvr additive="base">
                                        <p:cTn id="127" dur="500"/>
                                        <p:tgtEl>
                                          <p:spTgt spid="145"/>
                                        </p:tgtEl>
                                        <p:attrNameLst>
                                          <p:attrName>ppt_x</p:attrName>
                                        </p:attrNameLst>
                                      </p:cBhvr>
                                      <p:tavLst>
                                        <p:tav tm="0">
                                          <p:val>
                                            <p:strVal val="ppt_x"/>
                                          </p:val>
                                        </p:tav>
                                        <p:tav tm="100000">
                                          <p:val>
                                            <p:strVal val="ppt_x"/>
                                          </p:val>
                                        </p:tav>
                                      </p:tavLst>
                                    </p:anim>
                                    <p:anim calcmode="lin" valueType="num">
                                      <p:cBhvr additive="base">
                                        <p:cTn id="128" dur="500"/>
                                        <p:tgtEl>
                                          <p:spTgt spid="145"/>
                                        </p:tgtEl>
                                        <p:attrNameLst>
                                          <p:attrName>ppt_y</p:attrName>
                                        </p:attrNameLst>
                                      </p:cBhvr>
                                      <p:tavLst>
                                        <p:tav tm="0">
                                          <p:val>
                                            <p:strVal val="ppt_y"/>
                                          </p:val>
                                        </p:tav>
                                        <p:tav tm="100000">
                                          <p:val>
                                            <p:strVal val="1+ppt_h/2"/>
                                          </p:val>
                                        </p:tav>
                                      </p:tavLst>
                                    </p:anim>
                                    <p:set>
                                      <p:cBhvr>
                                        <p:cTn id="129" dur="1" fill="hold">
                                          <p:stCondLst>
                                            <p:cond delay="499"/>
                                          </p:stCondLst>
                                        </p:cTn>
                                        <p:tgtEl>
                                          <p:spTgt spid="145"/>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500"/>
                                        <p:tgtEl>
                                          <p:spTgt spid="146"/>
                                        </p:tgtEl>
                                        <p:attrNameLst>
                                          <p:attrName>ppt_x</p:attrName>
                                        </p:attrNameLst>
                                      </p:cBhvr>
                                      <p:tavLst>
                                        <p:tav tm="0">
                                          <p:val>
                                            <p:strVal val="ppt_x"/>
                                          </p:val>
                                        </p:tav>
                                        <p:tav tm="100000">
                                          <p:val>
                                            <p:strVal val="ppt_x"/>
                                          </p:val>
                                        </p:tav>
                                      </p:tavLst>
                                    </p:anim>
                                    <p:anim calcmode="lin" valueType="num">
                                      <p:cBhvr additive="base">
                                        <p:cTn id="132" dur="500"/>
                                        <p:tgtEl>
                                          <p:spTgt spid="146"/>
                                        </p:tgtEl>
                                        <p:attrNameLst>
                                          <p:attrName>ppt_y</p:attrName>
                                        </p:attrNameLst>
                                      </p:cBhvr>
                                      <p:tavLst>
                                        <p:tav tm="0">
                                          <p:val>
                                            <p:strVal val="ppt_y"/>
                                          </p:val>
                                        </p:tav>
                                        <p:tav tm="100000">
                                          <p:val>
                                            <p:strVal val="1+ppt_h/2"/>
                                          </p:val>
                                        </p:tav>
                                      </p:tavLst>
                                    </p:anim>
                                    <p:set>
                                      <p:cBhvr>
                                        <p:cTn id="133" dur="1" fill="hold">
                                          <p:stCondLst>
                                            <p:cond delay="499"/>
                                          </p:stCondLst>
                                        </p:cTn>
                                        <p:tgtEl>
                                          <p:spTgt spid="146"/>
                                        </p:tgtEl>
                                        <p:attrNameLst>
                                          <p:attrName>style.visibility</p:attrName>
                                        </p:attrNameLst>
                                      </p:cBhvr>
                                      <p:to>
                                        <p:strVal val="hidden"/>
                                      </p:to>
                                    </p:set>
                                  </p:childTnLst>
                                </p:cTn>
                              </p:par>
                              <p:par>
                                <p:cTn id="134" presetID="2" presetClass="exit" presetSubtype="4" fill="hold" nodeType="withEffect">
                                  <p:stCondLst>
                                    <p:cond delay="0"/>
                                  </p:stCondLst>
                                  <p:childTnLst>
                                    <p:anim calcmode="lin" valueType="num">
                                      <p:cBhvr additive="base">
                                        <p:cTn id="135" dur="500"/>
                                        <p:tgtEl>
                                          <p:spTgt spid="147"/>
                                        </p:tgtEl>
                                        <p:attrNameLst>
                                          <p:attrName>ppt_x</p:attrName>
                                        </p:attrNameLst>
                                      </p:cBhvr>
                                      <p:tavLst>
                                        <p:tav tm="0">
                                          <p:val>
                                            <p:strVal val="ppt_x"/>
                                          </p:val>
                                        </p:tav>
                                        <p:tav tm="100000">
                                          <p:val>
                                            <p:strVal val="ppt_x"/>
                                          </p:val>
                                        </p:tav>
                                      </p:tavLst>
                                    </p:anim>
                                    <p:anim calcmode="lin" valueType="num">
                                      <p:cBhvr additive="base">
                                        <p:cTn id="136" dur="500"/>
                                        <p:tgtEl>
                                          <p:spTgt spid="147"/>
                                        </p:tgtEl>
                                        <p:attrNameLst>
                                          <p:attrName>ppt_y</p:attrName>
                                        </p:attrNameLst>
                                      </p:cBhvr>
                                      <p:tavLst>
                                        <p:tav tm="0">
                                          <p:val>
                                            <p:strVal val="ppt_y"/>
                                          </p:val>
                                        </p:tav>
                                        <p:tav tm="100000">
                                          <p:val>
                                            <p:strVal val="1+ppt_h/2"/>
                                          </p:val>
                                        </p:tav>
                                      </p:tavLst>
                                    </p:anim>
                                    <p:set>
                                      <p:cBhvr>
                                        <p:cTn id="137" dur="1" fill="hold">
                                          <p:stCondLst>
                                            <p:cond delay="499"/>
                                          </p:stCondLst>
                                        </p:cTn>
                                        <p:tgtEl>
                                          <p:spTgt spid="147"/>
                                        </p:tgtEl>
                                        <p:attrNameLst>
                                          <p:attrName>style.visibility</p:attrName>
                                        </p:attrNameLst>
                                      </p:cBhvr>
                                      <p:to>
                                        <p:strVal val="hidden"/>
                                      </p:to>
                                    </p:set>
                                  </p:childTnLst>
                                </p:cTn>
                              </p:par>
                              <p:par>
                                <p:cTn id="138" presetID="2" presetClass="exit" presetSubtype="4" fill="hold" nodeType="withEffect">
                                  <p:stCondLst>
                                    <p:cond delay="0"/>
                                  </p:stCondLst>
                                  <p:childTnLst>
                                    <p:anim calcmode="lin" valueType="num">
                                      <p:cBhvr additive="base">
                                        <p:cTn id="139" dur="500"/>
                                        <p:tgtEl>
                                          <p:spTgt spid="148"/>
                                        </p:tgtEl>
                                        <p:attrNameLst>
                                          <p:attrName>ppt_x</p:attrName>
                                        </p:attrNameLst>
                                      </p:cBhvr>
                                      <p:tavLst>
                                        <p:tav tm="0">
                                          <p:val>
                                            <p:strVal val="ppt_x"/>
                                          </p:val>
                                        </p:tav>
                                        <p:tav tm="100000">
                                          <p:val>
                                            <p:strVal val="ppt_x"/>
                                          </p:val>
                                        </p:tav>
                                      </p:tavLst>
                                    </p:anim>
                                    <p:anim calcmode="lin" valueType="num">
                                      <p:cBhvr additive="base">
                                        <p:cTn id="140" dur="500"/>
                                        <p:tgtEl>
                                          <p:spTgt spid="148"/>
                                        </p:tgtEl>
                                        <p:attrNameLst>
                                          <p:attrName>ppt_y</p:attrName>
                                        </p:attrNameLst>
                                      </p:cBhvr>
                                      <p:tavLst>
                                        <p:tav tm="0">
                                          <p:val>
                                            <p:strVal val="ppt_y"/>
                                          </p:val>
                                        </p:tav>
                                        <p:tav tm="100000">
                                          <p:val>
                                            <p:strVal val="1+ppt_h/2"/>
                                          </p:val>
                                        </p:tav>
                                      </p:tavLst>
                                    </p:anim>
                                    <p:set>
                                      <p:cBhvr>
                                        <p:cTn id="141" dur="1" fill="hold">
                                          <p:stCondLst>
                                            <p:cond delay="499"/>
                                          </p:stCondLst>
                                        </p:cTn>
                                        <p:tgtEl>
                                          <p:spTgt spid="148"/>
                                        </p:tgtEl>
                                        <p:attrNameLst>
                                          <p:attrName>style.visibility</p:attrName>
                                        </p:attrNameLst>
                                      </p:cBhvr>
                                      <p:to>
                                        <p:strVal val="hidden"/>
                                      </p:to>
                                    </p:set>
                                  </p:childTnLst>
                                </p:cTn>
                              </p:par>
                              <p:par>
                                <p:cTn id="142" presetID="2" presetClass="exit" presetSubtype="4" fill="hold" nodeType="withEffect">
                                  <p:stCondLst>
                                    <p:cond delay="0"/>
                                  </p:stCondLst>
                                  <p:childTnLst>
                                    <p:anim calcmode="lin" valueType="num">
                                      <p:cBhvr additive="base">
                                        <p:cTn id="143" dur="500"/>
                                        <p:tgtEl>
                                          <p:spTgt spid="149"/>
                                        </p:tgtEl>
                                        <p:attrNameLst>
                                          <p:attrName>ppt_x</p:attrName>
                                        </p:attrNameLst>
                                      </p:cBhvr>
                                      <p:tavLst>
                                        <p:tav tm="0">
                                          <p:val>
                                            <p:strVal val="ppt_x"/>
                                          </p:val>
                                        </p:tav>
                                        <p:tav tm="100000">
                                          <p:val>
                                            <p:strVal val="ppt_x"/>
                                          </p:val>
                                        </p:tav>
                                      </p:tavLst>
                                    </p:anim>
                                    <p:anim calcmode="lin" valueType="num">
                                      <p:cBhvr additive="base">
                                        <p:cTn id="144" dur="500"/>
                                        <p:tgtEl>
                                          <p:spTgt spid="149"/>
                                        </p:tgtEl>
                                        <p:attrNameLst>
                                          <p:attrName>ppt_y</p:attrName>
                                        </p:attrNameLst>
                                      </p:cBhvr>
                                      <p:tavLst>
                                        <p:tav tm="0">
                                          <p:val>
                                            <p:strVal val="ppt_y"/>
                                          </p:val>
                                        </p:tav>
                                        <p:tav tm="100000">
                                          <p:val>
                                            <p:strVal val="1+ppt_h/2"/>
                                          </p:val>
                                        </p:tav>
                                      </p:tavLst>
                                    </p:anim>
                                    <p:set>
                                      <p:cBhvr>
                                        <p:cTn id="145" dur="1" fill="hold">
                                          <p:stCondLst>
                                            <p:cond delay="499"/>
                                          </p:stCondLst>
                                        </p:cTn>
                                        <p:tgtEl>
                                          <p:spTgt spid="149"/>
                                        </p:tgtEl>
                                        <p:attrNameLst>
                                          <p:attrName>style.visibility</p:attrName>
                                        </p:attrNameLst>
                                      </p:cBhvr>
                                      <p:to>
                                        <p:strVal val="hidden"/>
                                      </p:to>
                                    </p:set>
                                  </p:childTnLst>
                                </p:cTn>
                              </p:par>
                              <p:par>
                                <p:cTn id="146" presetID="2" presetClass="exit" presetSubtype="4" fill="hold" nodeType="withEffect">
                                  <p:stCondLst>
                                    <p:cond delay="0"/>
                                  </p:stCondLst>
                                  <p:childTnLst>
                                    <p:anim calcmode="lin" valueType="num">
                                      <p:cBhvr additive="base">
                                        <p:cTn id="147" dur="500"/>
                                        <p:tgtEl>
                                          <p:spTgt spid="150"/>
                                        </p:tgtEl>
                                        <p:attrNameLst>
                                          <p:attrName>ppt_x</p:attrName>
                                        </p:attrNameLst>
                                      </p:cBhvr>
                                      <p:tavLst>
                                        <p:tav tm="0">
                                          <p:val>
                                            <p:strVal val="ppt_x"/>
                                          </p:val>
                                        </p:tav>
                                        <p:tav tm="100000">
                                          <p:val>
                                            <p:strVal val="ppt_x"/>
                                          </p:val>
                                        </p:tav>
                                      </p:tavLst>
                                    </p:anim>
                                    <p:anim calcmode="lin" valueType="num">
                                      <p:cBhvr additive="base">
                                        <p:cTn id="148" dur="500"/>
                                        <p:tgtEl>
                                          <p:spTgt spid="150"/>
                                        </p:tgtEl>
                                        <p:attrNameLst>
                                          <p:attrName>ppt_y</p:attrName>
                                        </p:attrNameLst>
                                      </p:cBhvr>
                                      <p:tavLst>
                                        <p:tav tm="0">
                                          <p:val>
                                            <p:strVal val="ppt_y"/>
                                          </p:val>
                                        </p:tav>
                                        <p:tav tm="100000">
                                          <p:val>
                                            <p:strVal val="1+ppt_h/2"/>
                                          </p:val>
                                        </p:tav>
                                      </p:tavLst>
                                    </p:anim>
                                    <p:set>
                                      <p:cBhvr>
                                        <p:cTn id="149" dur="1" fill="hold">
                                          <p:stCondLst>
                                            <p:cond delay="499"/>
                                          </p:stCondLst>
                                        </p:cTn>
                                        <p:tgtEl>
                                          <p:spTgt spid="150"/>
                                        </p:tgtEl>
                                        <p:attrNameLst>
                                          <p:attrName>style.visibility</p:attrName>
                                        </p:attrNameLst>
                                      </p:cBhvr>
                                      <p:to>
                                        <p:strVal val="hidden"/>
                                      </p:to>
                                    </p:set>
                                  </p:childTnLst>
                                </p:cTn>
                              </p:par>
                              <p:par>
                                <p:cTn id="150" presetID="2" presetClass="exit" presetSubtype="4" fill="hold" nodeType="withEffect">
                                  <p:stCondLst>
                                    <p:cond delay="0"/>
                                  </p:stCondLst>
                                  <p:childTnLst>
                                    <p:anim calcmode="lin" valueType="num">
                                      <p:cBhvr additive="base">
                                        <p:cTn id="151" dur="500"/>
                                        <p:tgtEl>
                                          <p:spTgt spid="151"/>
                                        </p:tgtEl>
                                        <p:attrNameLst>
                                          <p:attrName>ppt_x</p:attrName>
                                        </p:attrNameLst>
                                      </p:cBhvr>
                                      <p:tavLst>
                                        <p:tav tm="0">
                                          <p:val>
                                            <p:strVal val="ppt_x"/>
                                          </p:val>
                                        </p:tav>
                                        <p:tav tm="100000">
                                          <p:val>
                                            <p:strVal val="ppt_x"/>
                                          </p:val>
                                        </p:tav>
                                      </p:tavLst>
                                    </p:anim>
                                    <p:anim calcmode="lin" valueType="num">
                                      <p:cBhvr additive="base">
                                        <p:cTn id="152" dur="500"/>
                                        <p:tgtEl>
                                          <p:spTgt spid="151"/>
                                        </p:tgtEl>
                                        <p:attrNameLst>
                                          <p:attrName>ppt_y</p:attrName>
                                        </p:attrNameLst>
                                      </p:cBhvr>
                                      <p:tavLst>
                                        <p:tav tm="0">
                                          <p:val>
                                            <p:strVal val="ppt_y"/>
                                          </p:val>
                                        </p:tav>
                                        <p:tav tm="100000">
                                          <p:val>
                                            <p:strVal val="1+ppt_h/2"/>
                                          </p:val>
                                        </p:tav>
                                      </p:tavLst>
                                    </p:anim>
                                    <p:set>
                                      <p:cBhvr>
                                        <p:cTn id="153" dur="1" fill="hold">
                                          <p:stCondLst>
                                            <p:cond delay="499"/>
                                          </p:stCondLst>
                                        </p:cTn>
                                        <p:tgtEl>
                                          <p:spTgt spid="151"/>
                                        </p:tgtEl>
                                        <p:attrNameLst>
                                          <p:attrName>style.visibility</p:attrName>
                                        </p:attrNameLst>
                                      </p:cBhvr>
                                      <p:to>
                                        <p:strVal val="hidden"/>
                                      </p:to>
                                    </p:set>
                                  </p:childTnLst>
                                </p:cTn>
                              </p:par>
                              <p:par>
                                <p:cTn id="154" presetID="2" presetClass="exit" presetSubtype="4" fill="hold" nodeType="withEffect">
                                  <p:stCondLst>
                                    <p:cond delay="0"/>
                                  </p:stCondLst>
                                  <p:childTnLst>
                                    <p:anim calcmode="lin" valueType="num">
                                      <p:cBhvr additive="base">
                                        <p:cTn id="155" dur="500"/>
                                        <p:tgtEl>
                                          <p:spTgt spid="152"/>
                                        </p:tgtEl>
                                        <p:attrNameLst>
                                          <p:attrName>ppt_x</p:attrName>
                                        </p:attrNameLst>
                                      </p:cBhvr>
                                      <p:tavLst>
                                        <p:tav tm="0">
                                          <p:val>
                                            <p:strVal val="ppt_x"/>
                                          </p:val>
                                        </p:tav>
                                        <p:tav tm="100000">
                                          <p:val>
                                            <p:strVal val="ppt_x"/>
                                          </p:val>
                                        </p:tav>
                                      </p:tavLst>
                                    </p:anim>
                                    <p:anim calcmode="lin" valueType="num">
                                      <p:cBhvr additive="base">
                                        <p:cTn id="156" dur="500"/>
                                        <p:tgtEl>
                                          <p:spTgt spid="152"/>
                                        </p:tgtEl>
                                        <p:attrNameLst>
                                          <p:attrName>ppt_y</p:attrName>
                                        </p:attrNameLst>
                                      </p:cBhvr>
                                      <p:tavLst>
                                        <p:tav tm="0">
                                          <p:val>
                                            <p:strVal val="ppt_y"/>
                                          </p:val>
                                        </p:tav>
                                        <p:tav tm="100000">
                                          <p:val>
                                            <p:strVal val="1+ppt_h/2"/>
                                          </p:val>
                                        </p:tav>
                                      </p:tavLst>
                                    </p:anim>
                                    <p:set>
                                      <p:cBhvr>
                                        <p:cTn id="157" dur="1" fill="hold">
                                          <p:stCondLst>
                                            <p:cond delay="499"/>
                                          </p:stCondLst>
                                        </p:cTn>
                                        <p:tgtEl>
                                          <p:spTgt spid="152"/>
                                        </p:tgtEl>
                                        <p:attrNameLst>
                                          <p:attrName>style.visibility</p:attrName>
                                        </p:attrNameLst>
                                      </p:cBhvr>
                                      <p:to>
                                        <p:strVal val="hidden"/>
                                      </p:to>
                                    </p:set>
                                  </p:childTnLst>
                                </p:cTn>
                              </p:par>
                              <p:par>
                                <p:cTn id="158" presetID="2" presetClass="exit" presetSubtype="4" fill="hold" nodeType="withEffect">
                                  <p:stCondLst>
                                    <p:cond delay="0"/>
                                  </p:stCondLst>
                                  <p:childTnLst>
                                    <p:anim calcmode="lin" valueType="num">
                                      <p:cBhvr additive="base">
                                        <p:cTn id="159" dur="500"/>
                                        <p:tgtEl>
                                          <p:spTgt spid="153"/>
                                        </p:tgtEl>
                                        <p:attrNameLst>
                                          <p:attrName>ppt_x</p:attrName>
                                        </p:attrNameLst>
                                      </p:cBhvr>
                                      <p:tavLst>
                                        <p:tav tm="0">
                                          <p:val>
                                            <p:strVal val="ppt_x"/>
                                          </p:val>
                                        </p:tav>
                                        <p:tav tm="100000">
                                          <p:val>
                                            <p:strVal val="ppt_x"/>
                                          </p:val>
                                        </p:tav>
                                      </p:tavLst>
                                    </p:anim>
                                    <p:anim calcmode="lin" valueType="num">
                                      <p:cBhvr additive="base">
                                        <p:cTn id="160" dur="500"/>
                                        <p:tgtEl>
                                          <p:spTgt spid="153"/>
                                        </p:tgtEl>
                                        <p:attrNameLst>
                                          <p:attrName>ppt_y</p:attrName>
                                        </p:attrNameLst>
                                      </p:cBhvr>
                                      <p:tavLst>
                                        <p:tav tm="0">
                                          <p:val>
                                            <p:strVal val="ppt_y"/>
                                          </p:val>
                                        </p:tav>
                                        <p:tav tm="100000">
                                          <p:val>
                                            <p:strVal val="1+ppt_h/2"/>
                                          </p:val>
                                        </p:tav>
                                      </p:tavLst>
                                    </p:anim>
                                    <p:set>
                                      <p:cBhvr>
                                        <p:cTn id="161" dur="1" fill="hold">
                                          <p:stCondLst>
                                            <p:cond delay="499"/>
                                          </p:stCondLst>
                                        </p:cTn>
                                        <p:tgtEl>
                                          <p:spTgt spid="153"/>
                                        </p:tgtEl>
                                        <p:attrNameLst>
                                          <p:attrName>style.visibility</p:attrName>
                                        </p:attrNameLst>
                                      </p:cBhvr>
                                      <p:to>
                                        <p:strVal val="hidden"/>
                                      </p:to>
                                    </p:set>
                                  </p:childTnLst>
                                </p:cTn>
                              </p:par>
                              <p:par>
                                <p:cTn id="162" presetID="2" presetClass="exit" presetSubtype="4" fill="hold" nodeType="withEffect">
                                  <p:stCondLst>
                                    <p:cond delay="0"/>
                                  </p:stCondLst>
                                  <p:childTnLst>
                                    <p:anim calcmode="lin" valueType="num">
                                      <p:cBhvr additive="base">
                                        <p:cTn id="163" dur="500"/>
                                        <p:tgtEl>
                                          <p:spTgt spid="154"/>
                                        </p:tgtEl>
                                        <p:attrNameLst>
                                          <p:attrName>ppt_x</p:attrName>
                                        </p:attrNameLst>
                                      </p:cBhvr>
                                      <p:tavLst>
                                        <p:tav tm="0">
                                          <p:val>
                                            <p:strVal val="ppt_x"/>
                                          </p:val>
                                        </p:tav>
                                        <p:tav tm="100000">
                                          <p:val>
                                            <p:strVal val="ppt_x"/>
                                          </p:val>
                                        </p:tav>
                                      </p:tavLst>
                                    </p:anim>
                                    <p:anim calcmode="lin" valueType="num">
                                      <p:cBhvr additive="base">
                                        <p:cTn id="164" dur="500"/>
                                        <p:tgtEl>
                                          <p:spTgt spid="154"/>
                                        </p:tgtEl>
                                        <p:attrNameLst>
                                          <p:attrName>ppt_y</p:attrName>
                                        </p:attrNameLst>
                                      </p:cBhvr>
                                      <p:tavLst>
                                        <p:tav tm="0">
                                          <p:val>
                                            <p:strVal val="ppt_y"/>
                                          </p:val>
                                        </p:tav>
                                        <p:tav tm="100000">
                                          <p:val>
                                            <p:strVal val="1+ppt_h/2"/>
                                          </p:val>
                                        </p:tav>
                                      </p:tavLst>
                                    </p:anim>
                                    <p:set>
                                      <p:cBhvr>
                                        <p:cTn id="165" dur="1" fill="hold">
                                          <p:stCondLst>
                                            <p:cond delay="499"/>
                                          </p:stCondLst>
                                        </p:cTn>
                                        <p:tgtEl>
                                          <p:spTgt spid="154"/>
                                        </p:tgtEl>
                                        <p:attrNameLst>
                                          <p:attrName>style.visibility</p:attrName>
                                        </p:attrNameLst>
                                      </p:cBhvr>
                                      <p:to>
                                        <p:strVal val="hidden"/>
                                      </p:to>
                                    </p:set>
                                  </p:childTnLst>
                                </p:cTn>
                              </p:par>
                              <p:par>
                                <p:cTn id="166" presetID="2" presetClass="exit" presetSubtype="4" fill="hold" nodeType="withEffect">
                                  <p:stCondLst>
                                    <p:cond delay="0"/>
                                  </p:stCondLst>
                                  <p:childTnLst>
                                    <p:anim calcmode="lin" valueType="num">
                                      <p:cBhvr additive="base">
                                        <p:cTn id="167" dur="500"/>
                                        <p:tgtEl>
                                          <p:spTgt spid="155"/>
                                        </p:tgtEl>
                                        <p:attrNameLst>
                                          <p:attrName>ppt_x</p:attrName>
                                        </p:attrNameLst>
                                      </p:cBhvr>
                                      <p:tavLst>
                                        <p:tav tm="0">
                                          <p:val>
                                            <p:strVal val="ppt_x"/>
                                          </p:val>
                                        </p:tav>
                                        <p:tav tm="100000">
                                          <p:val>
                                            <p:strVal val="ppt_x"/>
                                          </p:val>
                                        </p:tav>
                                      </p:tavLst>
                                    </p:anim>
                                    <p:anim calcmode="lin" valueType="num">
                                      <p:cBhvr additive="base">
                                        <p:cTn id="168" dur="500"/>
                                        <p:tgtEl>
                                          <p:spTgt spid="155"/>
                                        </p:tgtEl>
                                        <p:attrNameLst>
                                          <p:attrName>ppt_y</p:attrName>
                                        </p:attrNameLst>
                                      </p:cBhvr>
                                      <p:tavLst>
                                        <p:tav tm="0">
                                          <p:val>
                                            <p:strVal val="ppt_y"/>
                                          </p:val>
                                        </p:tav>
                                        <p:tav tm="100000">
                                          <p:val>
                                            <p:strVal val="1+ppt_h/2"/>
                                          </p:val>
                                        </p:tav>
                                      </p:tavLst>
                                    </p:anim>
                                    <p:set>
                                      <p:cBhvr>
                                        <p:cTn id="169" dur="1" fill="hold">
                                          <p:stCondLst>
                                            <p:cond delay="499"/>
                                          </p:stCondLst>
                                        </p:cTn>
                                        <p:tgtEl>
                                          <p:spTgt spid="155"/>
                                        </p:tgtEl>
                                        <p:attrNameLst>
                                          <p:attrName>style.visibility</p:attrName>
                                        </p:attrNameLst>
                                      </p:cBhvr>
                                      <p:to>
                                        <p:strVal val="hidden"/>
                                      </p:to>
                                    </p:set>
                                  </p:childTnLst>
                                </p:cTn>
                              </p:par>
                              <p:par>
                                <p:cTn id="170" presetID="2" presetClass="exit" presetSubtype="4" fill="hold" nodeType="withEffect">
                                  <p:stCondLst>
                                    <p:cond delay="0"/>
                                  </p:stCondLst>
                                  <p:childTnLst>
                                    <p:anim calcmode="lin" valueType="num">
                                      <p:cBhvr additive="base">
                                        <p:cTn id="171" dur="500"/>
                                        <p:tgtEl>
                                          <p:spTgt spid="156"/>
                                        </p:tgtEl>
                                        <p:attrNameLst>
                                          <p:attrName>ppt_x</p:attrName>
                                        </p:attrNameLst>
                                      </p:cBhvr>
                                      <p:tavLst>
                                        <p:tav tm="0">
                                          <p:val>
                                            <p:strVal val="ppt_x"/>
                                          </p:val>
                                        </p:tav>
                                        <p:tav tm="100000">
                                          <p:val>
                                            <p:strVal val="ppt_x"/>
                                          </p:val>
                                        </p:tav>
                                      </p:tavLst>
                                    </p:anim>
                                    <p:anim calcmode="lin" valueType="num">
                                      <p:cBhvr additive="base">
                                        <p:cTn id="172" dur="500"/>
                                        <p:tgtEl>
                                          <p:spTgt spid="156"/>
                                        </p:tgtEl>
                                        <p:attrNameLst>
                                          <p:attrName>ppt_y</p:attrName>
                                        </p:attrNameLst>
                                      </p:cBhvr>
                                      <p:tavLst>
                                        <p:tav tm="0">
                                          <p:val>
                                            <p:strVal val="ppt_y"/>
                                          </p:val>
                                        </p:tav>
                                        <p:tav tm="100000">
                                          <p:val>
                                            <p:strVal val="1+ppt_h/2"/>
                                          </p:val>
                                        </p:tav>
                                      </p:tavLst>
                                    </p:anim>
                                    <p:set>
                                      <p:cBhvr>
                                        <p:cTn id="173" dur="1" fill="hold">
                                          <p:stCondLst>
                                            <p:cond delay="499"/>
                                          </p:stCondLst>
                                        </p:cTn>
                                        <p:tgtEl>
                                          <p:spTgt spid="156"/>
                                        </p:tgtEl>
                                        <p:attrNameLst>
                                          <p:attrName>style.visibility</p:attrName>
                                        </p:attrNameLst>
                                      </p:cBhvr>
                                      <p:to>
                                        <p:strVal val="hidden"/>
                                      </p:to>
                                    </p:set>
                                  </p:childTnLst>
                                </p:cTn>
                              </p:par>
                              <p:par>
                                <p:cTn id="174" presetID="2" presetClass="exit" presetSubtype="4" fill="hold" nodeType="withEffect">
                                  <p:stCondLst>
                                    <p:cond delay="0"/>
                                  </p:stCondLst>
                                  <p:childTnLst>
                                    <p:anim calcmode="lin" valueType="num">
                                      <p:cBhvr additive="base">
                                        <p:cTn id="175" dur="500"/>
                                        <p:tgtEl>
                                          <p:spTgt spid="157"/>
                                        </p:tgtEl>
                                        <p:attrNameLst>
                                          <p:attrName>ppt_x</p:attrName>
                                        </p:attrNameLst>
                                      </p:cBhvr>
                                      <p:tavLst>
                                        <p:tav tm="0">
                                          <p:val>
                                            <p:strVal val="ppt_x"/>
                                          </p:val>
                                        </p:tav>
                                        <p:tav tm="100000">
                                          <p:val>
                                            <p:strVal val="ppt_x"/>
                                          </p:val>
                                        </p:tav>
                                      </p:tavLst>
                                    </p:anim>
                                    <p:anim calcmode="lin" valueType="num">
                                      <p:cBhvr additive="base">
                                        <p:cTn id="176" dur="500"/>
                                        <p:tgtEl>
                                          <p:spTgt spid="157"/>
                                        </p:tgtEl>
                                        <p:attrNameLst>
                                          <p:attrName>ppt_y</p:attrName>
                                        </p:attrNameLst>
                                      </p:cBhvr>
                                      <p:tavLst>
                                        <p:tav tm="0">
                                          <p:val>
                                            <p:strVal val="ppt_y"/>
                                          </p:val>
                                        </p:tav>
                                        <p:tav tm="100000">
                                          <p:val>
                                            <p:strVal val="1+ppt_h/2"/>
                                          </p:val>
                                        </p:tav>
                                      </p:tavLst>
                                    </p:anim>
                                    <p:set>
                                      <p:cBhvr>
                                        <p:cTn id="177" dur="1" fill="hold">
                                          <p:stCondLst>
                                            <p:cond delay="499"/>
                                          </p:stCondLst>
                                        </p:cTn>
                                        <p:tgtEl>
                                          <p:spTgt spid="157"/>
                                        </p:tgtEl>
                                        <p:attrNameLst>
                                          <p:attrName>style.visibility</p:attrName>
                                        </p:attrNameLst>
                                      </p:cBhvr>
                                      <p:to>
                                        <p:strVal val="hidden"/>
                                      </p:to>
                                    </p:set>
                                  </p:childTnLst>
                                </p:cTn>
                              </p:par>
                              <p:par>
                                <p:cTn id="178" presetID="2" presetClass="exit" presetSubtype="4" fill="hold" nodeType="withEffect">
                                  <p:stCondLst>
                                    <p:cond delay="0"/>
                                  </p:stCondLst>
                                  <p:childTnLst>
                                    <p:anim calcmode="lin" valueType="num">
                                      <p:cBhvr additive="base">
                                        <p:cTn id="179" dur="500"/>
                                        <p:tgtEl>
                                          <p:spTgt spid="158"/>
                                        </p:tgtEl>
                                        <p:attrNameLst>
                                          <p:attrName>ppt_x</p:attrName>
                                        </p:attrNameLst>
                                      </p:cBhvr>
                                      <p:tavLst>
                                        <p:tav tm="0">
                                          <p:val>
                                            <p:strVal val="ppt_x"/>
                                          </p:val>
                                        </p:tav>
                                        <p:tav tm="100000">
                                          <p:val>
                                            <p:strVal val="ppt_x"/>
                                          </p:val>
                                        </p:tav>
                                      </p:tavLst>
                                    </p:anim>
                                    <p:anim calcmode="lin" valueType="num">
                                      <p:cBhvr additive="base">
                                        <p:cTn id="180" dur="500"/>
                                        <p:tgtEl>
                                          <p:spTgt spid="158"/>
                                        </p:tgtEl>
                                        <p:attrNameLst>
                                          <p:attrName>ppt_y</p:attrName>
                                        </p:attrNameLst>
                                      </p:cBhvr>
                                      <p:tavLst>
                                        <p:tav tm="0">
                                          <p:val>
                                            <p:strVal val="ppt_y"/>
                                          </p:val>
                                        </p:tav>
                                        <p:tav tm="100000">
                                          <p:val>
                                            <p:strVal val="1+ppt_h/2"/>
                                          </p:val>
                                        </p:tav>
                                      </p:tavLst>
                                    </p:anim>
                                    <p:set>
                                      <p:cBhvr>
                                        <p:cTn id="181" dur="1" fill="hold">
                                          <p:stCondLst>
                                            <p:cond delay="499"/>
                                          </p:stCondLst>
                                        </p:cTn>
                                        <p:tgtEl>
                                          <p:spTgt spid="158"/>
                                        </p:tgtEl>
                                        <p:attrNameLst>
                                          <p:attrName>style.visibility</p:attrName>
                                        </p:attrNameLst>
                                      </p:cBhvr>
                                      <p:to>
                                        <p:strVal val="hidden"/>
                                      </p:to>
                                    </p:set>
                                  </p:childTnLst>
                                </p:cTn>
                              </p:par>
                              <p:par>
                                <p:cTn id="182" presetID="2" presetClass="exit" presetSubtype="4" fill="hold" nodeType="withEffect">
                                  <p:stCondLst>
                                    <p:cond delay="0"/>
                                  </p:stCondLst>
                                  <p:childTnLst>
                                    <p:anim calcmode="lin" valueType="num">
                                      <p:cBhvr additive="base">
                                        <p:cTn id="183" dur="500"/>
                                        <p:tgtEl>
                                          <p:spTgt spid="159"/>
                                        </p:tgtEl>
                                        <p:attrNameLst>
                                          <p:attrName>ppt_x</p:attrName>
                                        </p:attrNameLst>
                                      </p:cBhvr>
                                      <p:tavLst>
                                        <p:tav tm="0">
                                          <p:val>
                                            <p:strVal val="ppt_x"/>
                                          </p:val>
                                        </p:tav>
                                        <p:tav tm="100000">
                                          <p:val>
                                            <p:strVal val="ppt_x"/>
                                          </p:val>
                                        </p:tav>
                                      </p:tavLst>
                                    </p:anim>
                                    <p:anim calcmode="lin" valueType="num">
                                      <p:cBhvr additive="base">
                                        <p:cTn id="184" dur="500"/>
                                        <p:tgtEl>
                                          <p:spTgt spid="159"/>
                                        </p:tgtEl>
                                        <p:attrNameLst>
                                          <p:attrName>ppt_y</p:attrName>
                                        </p:attrNameLst>
                                      </p:cBhvr>
                                      <p:tavLst>
                                        <p:tav tm="0">
                                          <p:val>
                                            <p:strVal val="ppt_y"/>
                                          </p:val>
                                        </p:tav>
                                        <p:tav tm="100000">
                                          <p:val>
                                            <p:strVal val="1+ppt_h/2"/>
                                          </p:val>
                                        </p:tav>
                                      </p:tavLst>
                                    </p:anim>
                                    <p:set>
                                      <p:cBhvr>
                                        <p:cTn id="185" dur="1" fill="hold">
                                          <p:stCondLst>
                                            <p:cond delay="499"/>
                                          </p:stCondLst>
                                        </p:cTn>
                                        <p:tgtEl>
                                          <p:spTgt spid="159"/>
                                        </p:tgtEl>
                                        <p:attrNameLst>
                                          <p:attrName>style.visibility</p:attrName>
                                        </p:attrNameLst>
                                      </p:cBhvr>
                                      <p:to>
                                        <p:strVal val="hidden"/>
                                      </p:to>
                                    </p:set>
                                  </p:childTnLst>
                                </p:cTn>
                              </p:par>
                              <p:par>
                                <p:cTn id="186" presetID="2" presetClass="exit" presetSubtype="4" fill="hold" nodeType="withEffect">
                                  <p:stCondLst>
                                    <p:cond delay="0"/>
                                  </p:stCondLst>
                                  <p:childTnLst>
                                    <p:anim calcmode="lin" valueType="num">
                                      <p:cBhvr additive="base">
                                        <p:cTn id="187" dur="500"/>
                                        <p:tgtEl>
                                          <p:spTgt spid="160"/>
                                        </p:tgtEl>
                                        <p:attrNameLst>
                                          <p:attrName>ppt_x</p:attrName>
                                        </p:attrNameLst>
                                      </p:cBhvr>
                                      <p:tavLst>
                                        <p:tav tm="0">
                                          <p:val>
                                            <p:strVal val="ppt_x"/>
                                          </p:val>
                                        </p:tav>
                                        <p:tav tm="100000">
                                          <p:val>
                                            <p:strVal val="ppt_x"/>
                                          </p:val>
                                        </p:tav>
                                      </p:tavLst>
                                    </p:anim>
                                    <p:anim calcmode="lin" valueType="num">
                                      <p:cBhvr additive="base">
                                        <p:cTn id="188" dur="500"/>
                                        <p:tgtEl>
                                          <p:spTgt spid="160"/>
                                        </p:tgtEl>
                                        <p:attrNameLst>
                                          <p:attrName>ppt_y</p:attrName>
                                        </p:attrNameLst>
                                      </p:cBhvr>
                                      <p:tavLst>
                                        <p:tav tm="0">
                                          <p:val>
                                            <p:strVal val="ppt_y"/>
                                          </p:val>
                                        </p:tav>
                                        <p:tav tm="100000">
                                          <p:val>
                                            <p:strVal val="1+ppt_h/2"/>
                                          </p:val>
                                        </p:tav>
                                      </p:tavLst>
                                    </p:anim>
                                    <p:set>
                                      <p:cBhvr>
                                        <p:cTn id="189" dur="1" fill="hold">
                                          <p:stCondLst>
                                            <p:cond delay="499"/>
                                          </p:stCondLst>
                                        </p:cTn>
                                        <p:tgtEl>
                                          <p:spTgt spid="160"/>
                                        </p:tgtEl>
                                        <p:attrNameLst>
                                          <p:attrName>style.visibility</p:attrName>
                                        </p:attrNameLst>
                                      </p:cBhvr>
                                      <p:to>
                                        <p:strVal val="hidden"/>
                                      </p:to>
                                    </p:set>
                                  </p:childTnLst>
                                </p:cTn>
                              </p:par>
                              <p:par>
                                <p:cTn id="190" presetID="2" presetClass="exit" presetSubtype="4" fill="hold" nodeType="withEffect">
                                  <p:stCondLst>
                                    <p:cond delay="0"/>
                                  </p:stCondLst>
                                  <p:childTnLst>
                                    <p:anim calcmode="lin" valueType="num">
                                      <p:cBhvr additive="base">
                                        <p:cTn id="191" dur="500"/>
                                        <p:tgtEl>
                                          <p:spTgt spid="161"/>
                                        </p:tgtEl>
                                        <p:attrNameLst>
                                          <p:attrName>ppt_x</p:attrName>
                                        </p:attrNameLst>
                                      </p:cBhvr>
                                      <p:tavLst>
                                        <p:tav tm="0">
                                          <p:val>
                                            <p:strVal val="ppt_x"/>
                                          </p:val>
                                        </p:tav>
                                        <p:tav tm="100000">
                                          <p:val>
                                            <p:strVal val="ppt_x"/>
                                          </p:val>
                                        </p:tav>
                                      </p:tavLst>
                                    </p:anim>
                                    <p:anim calcmode="lin" valueType="num">
                                      <p:cBhvr additive="base">
                                        <p:cTn id="192" dur="500"/>
                                        <p:tgtEl>
                                          <p:spTgt spid="161"/>
                                        </p:tgtEl>
                                        <p:attrNameLst>
                                          <p:attrName>ppt_y</p:attrName>
                                        </p:attrNameLst>
                                      </p:cBhvr>
                                      <p:tavLst>
                                        <p:tav tm="0">
                                          <p:val>
                                            <p:strVal val="ppt_y"/>
                                          </p:val>
                                        </p:tav>
                                        <p:tav tm="100000">
                                          <p:val>
                                            <p:strVal val="1+ppt_h/2"/>
                                          </p:val>
                                        </p:tav>
                                      </p:tavLst>
                                    </p:anim>
                                    <p:set>
                                      <p:cBhvr>
                                        <p:cTn id="193" dur="1" fill="hold">
                                          <p:stCondLst>
                                            <p:cond delay="499"/>
                                          </p:stCondLst>
                                        </p:cTn>
                                        <p:tgtEl>
                                          <p:spTgt spid="161"/>
                                        </p:tgtEl>
                                        <p:attrNameLst>
                                          <p:attrName>style.visibility</p:attrName>
                                        </p:attrNameLst>
                                      </p:cBhvr>
                                      <p:to>
                                        <p:strVal val="hidden"/>
                                      </p:to>
                                    </p:set>
                                  </p:childTnLst>
                                </p:cTn>
                              </p:par>
                              <p:par>
                                <p:cTn id="194" presetID="2" presetClass="exit" presetSubtype="4" fill="hold" nodeType="withEffect">
                                  <p:stCondLst>
                                    <p:cond delay="0"/>
                                  </p:stCondLst>
                                  <p:childTnLst>
                                    <p:anim calcmode="lin" valueType="num">
                                      <p:cBhvr additive="base">
                                        <p:cTn id="195" dur="500"/>
                                        <p:tgtEl>
                                          <p:spTgt spid="162"/>
                                        </p:tgtEl>
                                        <p:attrNameLst>
                                          <p:attrName>ppt_x</p:attrName>
                                        </p:attrNameLst>
                                      </p:cBhvr>
                                      <p:tavLst>
                                        <p:tav tm="0">
                                          <p:val>
                                            <p:strVal val="ppt_x"/>
                                          </p:val>
                                        </p:tav>
                                        <p:tav tm="100000">
                                          <p:val>
                                            <p:strVal val="ppt_x"/>
                                          </p:val>
                                        </p:tav>
                                      </p:tavLst>
                                    </p:anim>
                                    <p:anim calcmode="lin" valueType="num">
                                      <p:cBhvr additive="base">
                                        <p:cTn id="196" dur="500"/>
                                        <p:tgtEl>
                                          <p:spTgt spid="162"/>
                                        </p:tgtEl>
                                        <p:attrNameLst>
                                          <p:attrName>ppt_y</p:attrName>
                                        </p:attrNameLst>
                                      </p:cBhvr>
                                      <p:tavLst>
                                        <p:tav tm="0">
                                          <p:val>
                                            <p:strVal val="ppt_y"/>
                                          </p:val>
                                        </p:tav>
                                        <p:tav tm="100000">
                                          <p:val>
                                            <p:strVal val="1+ppt_h/2"/>
                                          </p:val>
                                        </p:tav>
                                      </p:tavLst>
                                    </p:anim>
                                    <p:set>
                                      <p:cBhvr>
                                        <p:cTn id="197" dur="1" fill="hold">
                                          <p:stCondLst>
                                            <p:cond delay="499"/>
                                          </p:stCondLst>
                                        </p:cTn>
                                        <p:tgtEl>
                                          <p:spTgt spid="162"/>
                                        </p:tgtEl>
                                        <p:attrNameLst>
                                          <p:attrName>style.visibility</p:attrName>
                                        </p:attrNameLst>
                                      </p:cBhvr>
                                      <p:to>
                                        <p:strVal val="hidden"/>
                                      </p:to>
                                    </p:set>
                                  </p:childTnLst>
                                </p:cTn>
                              </p:par>
                              <p:par>
                                <p:cTn id="198" presetID="2" presetClass="exit" presetSubtype="4" fill="hold" nodeType="withEffect">
                                  <p:stCondLst>
                                    <p:cond delay="0"/>
                                  </p:stCondLst>
                                  <p:childTnLst>
                                    <p:anim calcmode="lin" valueType="num">
                                      <p:cBhvr additive="base">
                                        <p:cTn id="199" dur="500"/>
                                        <p:tgtEl>
                                          <p:spTgt spid="163"/>
                                        </p:tgtEl>
                                        <p:attrNameLst>
                                          <p:attrName>ppt_x</p:attrName>
                                        </p:attrNameLst>
                                      </p:cBhvr>
                                      <p:tavLst>
                                        <p:tav tm="0">
                                          <p:val>
                                            <p:strVal val="ppt_x"/>
                                          </p:val>
                                        </p:tav>
                                        <p:tav tm="100000">
                                          <p:val>
                                            <p:strVal val="ppt_x"/>
                                          </p:val>
                                        </p:tav>
                                      </p:tavLst>
                                    </p:anim>
                                    <p:anim calcmode="lin" valueType="num">
                                      <p:cBhvr additive="base">
                                        <p:cTn id="200" dur="500"/>
                                        <p:tgtEl>
                                          <p:spTgt spid="163"/>
                                        </p:tgtEl>
                                        <p:attrNameLst>
                                          <p:attrName>ppt_y</p:attrName>
                                        </p:attrNameLst>
                                      </p:cBhvr>
                                      <p:tavLst>
                                        <p:tav tm="0">
                                          <p:val>
                                            <p:strVal val="ppt_y"/>
                                          </p:val>
                                        </p:tav>
                                        <p:tav tm="100000">
                                          <p:val>
                                            <p:strVal val="1+ppt_h/2"/>
                                          </p:val>
                                        </p:tav>
                                      </p:tavLst>
                                    </p:anim>
                                    <p:set>
                                      <p:cBhvr>
                                        <p:cTn id="201" dur="1" fill="hold">
                                          <p:stCondLst>
                                            <p:cond delay="499"/>
                                          </p:stCondLst>
                                        </p:cTn>
                                        <p:tgtEl>
                                          <p:spTgt spid="163"/>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3" presetClass="entr" presetSubtype="10" fill="hold" nodeType="clickEffect">
                                  <p:stCondLst>
                                    <p:cond delay="0"/>
                                  </p:stCondLst>
                                  <p:childTnLst>
                                    <p:set>
                                      <p:cBhvr>
                                        <p:cTn id="205" dur="1" fill="hold">
                                          <p:stCondLst>
                                            <p:cond delay="0"/>
                                          </p:stCondLst>
                                        </p:cTn>
                                        <p:tgtEl>
                                          <p:spTgt spid="215"/>
                                        </p:tgtEl>
                                        <p:attrNameLst>
                                          <p:attrName>style.visibility</p:attrName>
                                        </p:attrNameLst>
                                      </p:cBhvr>
                                      <p:to>
                                        <p:strVal val="visible"/>
                                      </p:to>
                                    </p:set>
                                    <p:animEffect transition="in" filter="blinds(horizontal)">
                                      <p:cBhvr>
                                        <p:cTn id="206" dur="500"/>
                                        <p:tgtEl>
                                          <p:spTgt spid="215"/>
                                        </p:tgtEl>
                                      </p:cBhvr>
                                    </p:animEffect>
                                  </p:childTnLst>
                                </p:cTn>
                              </p:par>
                            </p:childTnLst>
                          </p:cTn>
                        </p:par>
                      </p:childTnLst>
                    </p:cTn>
                  </p:par>
                  <p:par>
                    <p:cTn id="207" fill="hold">
                      <p:stCondLst>
                        <p:cond delay="indefinite"/>
                      </p:stCondLst>
                      <p:childTnLst>
                        <p:par>
                          <p:cTn id="208" fill="hold">
                            <p:stCondLst>
                              <p:cond delay="0"/>
                            </p:stCondLst>
                            <p:childTnLst>
                              <p:par>
                                <p:cTn id="209" presetID="2" presetClass="exit" presetSubtype="4" fill="hold" nodeType="clickEffect">
                                  <p:stCondLst>
                                    <p:cond delay="0"/>
                                  </p:stCondLst>
                                  <p:childTnLst>
                                    <p:anim calcmode="lin" valueType="num">
                                      <p:cBhvr additive="base">
                                        <p:cTn id="210" dur="500"/>
                                        <p:tgtEl>
                                          <p:spTgt spid="175"/>
                                        </p:tgtEl>
                                        <p:attrNameLst>
                                          <p:attrName>ppt_x</p:attrName>
                                        </p:attrNameLst>
                                      </p:cBhvr>
                                      <p:tavLst>
                                        <p:tav tm="0">
                                          <p:val>
                                            <p:strVal val="ppt_x"/>
                                          </p:val>
                                        </p:tav>
                                        <p:tav tm="100000">
                                          <p:val>
                                            <p:strVal val="ppt_x"/>
                                          </p:val>
                                        </p:tav>
                                      </p:tavLst>
                                    </p:anim>
                                    <p:anim calcmode="lin" valueType="num">
                                      <p:cBhvr additive="base">
                                        <p:cTn id="211" dur="500"/>
                                        <p:tgtEl>
                                          <p:spTgt spid="175"/>
                                        </p:tgtEl>
                                        <p:attrNameLst>
                                          <p:attrName>ppt_y</p:attrName>
                                        </p:attrNameLst>
                                      </p:cBhvr>
                                      <p:tavLst>
                                        <p:tav tm="0">
                                          <p:val>
                                            <p:strVal val="ppt_y"/>
                                          </p:val>
                                        </p:tav>
                                        <p:tav tm="100000">
                                          <p:val>
                                            <p:strVal val="1+ppt_h/2"/>
                                          </p:val>
                                        </p:tav>
                                      </p:tavLst>
                                    </p:anim>
                                    <p:set>
                                      <p:cBhvr>
                                        <p:cTn id="212" dur="1" fill="hold">
                                          <p:stCondLst>
                                            <p:cond delay="499"/>
                                          </p:stCondLst>
                                        </p:cTn>
                                        <p:tgtEl>
                                          <p:spTgt spid="175"/>
                                        </p:tgtEl>
                                        <p:attrNameLst>
                                          <p:attrName>style.visibility</p:attrName>
                                        </p:attrNameLst>
                                      </p:cBhvr>
                                      <p:to>
                                        <p:strVal val="hidden"/>
                                      </p:to>
                                    </p:set>
                                  </p:childTnLst>
                                </p:cTn>
                              </p:par>
                              <p:par>
                                <p:cTn id="213" presetID="2" presetClass="exit" presetSubtype="4" fill="hold" nodeType="withEffect">
                                  <p:stCondLst>
                                    <p:cond delay="0"/>
                                  </p:stCondLst>
                                  <p:childTnLst>
                                    <p:anim calcmode="lin" valueType="num">
                                      <p:cBhvr additive="base">
                                        <p:cTn id="214" dur="500"/>
                                        <p:tgtEl>
                                          <p:spTgt spid="68"/>
                                        </p:tgtEl>
                                        <p:attrNameLst>
                                          <p:attrName>ppt_x</p:attrName>
                                        </p:attrNameLst>
                                      </p:cBhvr>
                                      <p:tavLst>
                                        <p:tav tm="0">
                                          <p:val>
                                            <p:strVal val="ppt_x"/>
                                          </p:val>
                                        </p:tav>
                                        <p:tav tm="100000">
                                          <p:val>
                                            <p:strVal val="ppt_x"/>
                                          </p:val>
                                        </p:tav>
                                      </p:tavLst>
                                    </p:anim>
                                    <p:anim calcmode="lin" valueType="num">
                                      <p:cBhvr additive="base">
                                        <p:cTn id="215" dur="500"/>
                                        <p:tgtEl>
                                          <p:spTgt spid="68"/>
                                        </p:tgtEl>
                                        <p:attrNameLst>
                                          <p:attrName>ppt_y</p:attrName>
                                        </p:attrNameLst>
                                      </p:cBhvr>
                                      <p:tavLst>
                                        <p:tav tm="0">
                                          <p:val>
                                            <p:strVal val="ppt_y"/>
                                          </p:val>
                                        </p:tav>
                                        <p:tav tm="100000">
                                          <p:val>
                                            <p:strVal val="1+ppt_h/2"/>
                                          </p:val>
                                        </p:tav>
                                      </p:tavLst>
                                    </p:anim>
                                    <p:set>
                                      <p:cBhvr>
                                        <p:cTn id="216" dur="1" fill="hold">
                                          <p:stCondLst>
                                            <p:cond delay="499"/>
                                          </p:stCondLst>
                                        </p:cTn>
                                        <p:tgtEl>
                                          <p:spTgt spid="68"/>
                                        </p:tgtEl>
                                        <p:attrNameLst>
                                          <p:attrName>style.visibility</p:attrName>
                                        </p:attrNameLst>
                                      </p:cBhvr>
                                      <p:to>
                                        <p:strVal val="hidden"/>
                                      </p:to>
                                    </p:set>
                                  </p:childTnLst>
                                </p:cTn>
                              </p:par>
                              <p:par>
                                <p:cTn id="217" presetID="2" presetClass="exit" presetSubtype="4" fill="hold" nodeType="withEffect">
                                  <p:stCondLst>
                                    <p:cond delay="0"/>
                                  </p:stCondLst>
                                  <p:childTnLst>
                                    <p:anim calcmode="lin" valueType="num">
                                      <p:cBhvr additive="base">
                                        <p:cTn id="218" dur="500"/>
                                        <p:tgtEl>
                                          <p:spTgt spid="69"/>
                                        </p:tgtEl>
                                        <p:attrNameLst>
                                          <p:attrName>ppt_x</p:attrName>
                                        </p:attrNameLst>
                                      </p:cBhvr>
                                      <p:tavLst>
                                        <p:tav tm="0">
                                          <p:val>
                                            <p:strVal val="ppt_x"/>
                                          </p:val>
                                        </p:tav>
                                        <p:tav tm="100000">
                                          <p:val>
                                            <p:strVal val="ppt_x"/>
                                          </p:val>
                                        </p:tav>
                                      </p:tavLst>
                                    </p:anim>
                                    <p:anim calcmode="lin" valueType="num">
                                      <p:cBhvr additive="base">
                                        <p:cTn id="219" dur="500"/>
                                        <p:tgtEl>
                                          <p:spTgt spid="69"/>
                                        </p:tgtEl>
                                        <p:attrNameLst>
                                          <p:attrName>ppt_y</p:attrName>
                                        </p:attrNameLst>
                                      </p:cBhvr>
                                      <p:tavLst>
                                        <p:tav tm="0">
                                          <p:val>
                                            <p:strVal val="ppt_y"/>
                                          </p:val>
                                        </p:tav>
                                        <p:tav tm="100000">
                                          <p:val>
                                            <p:strVal val="1+ppt_h/2"/>
                                          </p:val>
                                        </p:tav>
                                      </p:tavLst>
                                    </p:anim>
                                    <p:set>
                                      <p:cBhvr>
                                        <p:cTn id="220" dur="1" fill="hold">
                                          <p:stCondLst>
                                            <p:cond delay="499"/>
                                          </p:stCondLst>
                                        </p:cTn>
                                        <p:tgtEl>
                                          <p:spTgt spid="69"/>
                                        </p:tgtEl>
                                        <p:attrNameLst>
                                          <p:attrName>style.visibility</p:attrName>
                                        </p:attrNameLst>
                                      </p:cBhvr>
                                      <p:to>
                                        <p:strVal val="hidden"/>
                                      </p:to>
                                    </p:set>
                                  </p:childTnLst>
                                </p:cTn>
                              </p:par>
                              <p:par>
                                <p:cTn id="221" presetID="2" presetClass="exit" presetSubtype="4" fill="hold" nodeType="withEffect">
                                  <p:stCondLst>
                                    <p:cond delay="0"/>
                                  </p:stCondLst>
                                  <p:childTnLst>
                                    <p:anim calcmode="lin" valueType="num">
                                      <p:cBhvr additive="base">
                                        <p:cTn id="222" dur="500"/>
                                        <p:tgtEl>
                                          <p:spTgt spid="70"/>
                                        </p:tgtEl>
                                        <p:attrNameLst>
                                          <p:attrName>ppt_x</p:attrName>
                                        </p:attrNameLst>
                                      </p:cBhvr>
                                      <p:tavLst>
                                        <p:tav tm="0">
                                          <p:val>
                                            <p:strVal val="ppt_x"/>
                                          </p:val>
                                        </p:tav>
                                        <p:tav tm="100000">
                                          <p:val>
                                            <p:strVal val="ppt_x"/>
                                          </p:val>
                                        </p:tav>
                                      </p:tavLst>
                                    </p:anim>
                                    <p:anim calcmode="lin" valueType="num">
                                      <p:cBhvr additive="base">
                                        <p:cTn id="223" dur="500"/>
                                        <p:tgtEl>
                                          <p:spTgt spid="70"/>
                                        </p:tgtEl>
                                        <p:attrNameLst>
                                          <p:attrName>ppt_y</p:attrName>
                                        </p:attrNameLst>
                                      </p:cBhvr>
                                      <p:tavLst>
                                        <p:tav tm="0">
                                          <p:val>
                                            <p:strVal val="ppt_y"/>
                                          </p:val>
                                        </p:tav>
                                        <p:tav tm="100000">
                                          <p:val>
                                            <p:strVal val="1+ppt_h/2"/>
                                          </p:val>
                                        </p:tav>
                                      </p:tavLst>
                                    </p:anim>
                                    <p:set>
                                      <p:cBhvr>
                                        <p:cTn id="224" dur="1" fill="hold">
                                          <p:stCondLst>
                                            <p:cond delay="499"/>
                                          </p:stCondLst>
                                        </p:cTn>
                                        <p:tgtEl>
                                          <p:spTgt spid="70"/>
                                        </p:tgtEl>
                                        <p:attrNameLst>
                                          <p:attrName>style.visibility</p:attrName>
                                        </p:attrNameLst>
                                      </p:cBhvr>
                                      <p:to>
                                        <p:strVal val="hidden"/>
                                      </p:to>
                                    </p:set>
                                  </p:childTnLst>
                                </p:cTn>
                              </p:par>
                              <p:par>
                                <p:cTn id="225" presetID="2" presetClass="exit" presetSubtype="4" fill="hold" nodeType="withEffect">
                                  <p:stCondLst>
                                    <p:cond delay="0"/>
                                  </p:stCondLst>
                                  <p:childTnLst>
                                    <p:anim calcmode="lin" valueType="num">
                                      <p:cBhvr additive="base">
                                        <p:cTn id="226" dur="500"/>
                                        <p:tgtEl>
                                          <p:spTgt spid="170"/>
                                        </p:tgtEl>
                                        <p:attrNameLst>
                                          <p:attrName>ppt_x</p:attrName>
                                        </p:attrNameLst>
                                      </p:cBhvr>
                                      <p:tavLst>
                                        <p:tav tm="0">
                                          <p:val>
                                            <p:strVal val="ppt_x"/>
                                          </p:val>
                                        </p:tav>
                                        <p:tav tm="100000">
                                          <p:val>
                                            <p:strVal val="ppt_x"/>
                                          </p:val>
                                        </p:tav>
                                      </p:tavLst>
                                    </p:anim>
                                    <p:anim calcmode="lin" valueType="num">
                                      <p:cBhvr additive="base">
                                        <p:cTn id="227" dur="500"/>
                                        <p:tgtEl>
                                          <p:spTgt spid="170"/>
                                        </p:tgtEl>
                                        <p:attrNameLst>
                                          <p:attrName>ppt_y</p:attrName>
                                        </p:attrNameLst>
                                      </p:cBhvr>
                                      <p:tavLst>
                                        <p:tav tm="0">
                                          <p:val>
                                            <p:strVal val="ppt_y"/>
                                          </p:val>
                                        </p:tav>
                                        <p:tav tm="100000">
                                          <p:val>
                                            <p:strVal val="1+ppt_h/2"/>
                                          </p:val>
                                        </p:tav>
                                      </p:tavLst>
                                    </p:anim>
                                    <p:set>
                                      <p:cBhvr>
                                        <p:cTn id="228" dur="1" fill="hold">
                                          <p:stCondLst>
                                            <p:cond delay="499"/>
                                          </p:stCondLst>
                                        </p:cTn>
                                        <p:tgtEl>
                                          <p:spTgt spid="170"/>
                                        </p:tgtEl>
                                        <p:attrNameLst>
                                          <p:attrName>style.visibility</p:attrName>
                                        </p:attrNameLst>
                                      </p:cBhvr>
                                      <p:to>
                                        <p:strVal val="hidden"/>
                                      </p:to>
                                    </p:set>
                                  </p:childTnLst>
                                </p:cTn>
                              </p:par>
                              <p:par>
                                <p:cTn id="229" presetID="2" presetClass="exit" presetSubtype="4" fill="hold" nodeType="withEffect">
                                  <p:stCondLst>
                                    <p:cond delay="0"/>
                                  </p:stCondLst>
                                  <p:childTnLst>
                                    <p:anim calcmode="lin" valueType="num">
                                      <p:cBhvr additive="base">
                                        <p:cTn id="230" dur="500"/>
                                        <p:tgtEl>
                                          <p:spTgt spid="119"/>
                                        </p:tgtEl>
                                        <p:attrNameLst>
                                          <p:attrName>ppt_x</p:attrName>
                                        </p:attrNameLst>
                                      </p:cBhvr>
                                      <p:tavLst>
                                        <p:tav tm="0">
                                          <p:val>
                                            <p:strVal val="ppt_x"/>
                                          </p:val>
                                        </p:tav>
                                        <p:tav tm="100000">
                                          <p:val>
                                            <p:strVal val="ppt_x"/>
                                          </p:val>
                                        </p:tav>
                                      </p:tavLst>
                                    </p:anim>
                                    <p:anim calcmode="lin" valueType="num">
                                      <p:cBhvr additive="base">
                                        <p:cTn id="231" dur="500"/>
                                        <p:tgtEl>
                                          <p:spTgt spid="119"/>
                                        </p:tgtEl>
                                        <p:attrNameLst>
                                          <p:attrName>ppt_y</p:attrName>
                                        </p:attrNameLst>
                                      </p:cBhvr>
                                      <p:tavLst>
                                        <p:tav tm="0">
                                          <p:val>
                                            <p:strVal val="ppt_y"/>
                                          </p:val>
                                        </p:tav>
                                        <p:tav tm="100000">
                                          <p:val>
                                            <p:strVal val="1+ppt_h/2"/>
                                          </p:val>
                                        </p:tav>
                                      </p:tavLst>
                                    </p:anim>
                                    <p:set>
                                      <p:cBhvr>
                                        <p:cTn id="232" dur="1" fill="hold">
                                          <p:stCondLst>
                                            <p:cond delay="499"/>
                                          </p:stCondLst>
                                        </p:cTn>
                                        <p:tgtEl>
                                          <p:spTgt spid="119"/>
                                        </p:tgtEl>
                                        <p:attrNameLst>
                                          <p:attrName>style.visibility</p:attrName>
                                        </p:attrNameLst>
                                      </p:cBhvr>
                                      <p:to>
                                        <p:strVal val="hidden"/>
                                      </p:to>
                                    </p:set>
                                  </p:childTnLst>
                                </p:cTn>
                              </p:par>
                              <p:par>
                                <p:cTn id="233" presetID="2" presetClass="exit" presetSubtype="4" fill="hold" nodeType="withEffect">
                                  <p:stCondLst>
                                    <p:cond delay="0"/>
                                  </p:stCondLst>
                                  <p:childTnLst>
                                    <p:anim calcmode="lin" valueType="num">
                                      <p:cBhvr additive="base">
                                        <p:cTn id="234" dur="500"/>
                                        <p:tgtEl>
                                          <p:spTgt spid="120"/>
                                        </p:tgtEl>
                                        <p:attrNameLst>
                                          <p:attrName>ppt_x</p:attrName>
                                        </p:attrNameLst>
                                      </p:cBhvr>
                                      <p:tavLst>
                                        <p:tav tm="0">
                                          <p:val>
                                            <p:strVal val="ppt_x"/>
                                          </p:val>
                                        </p:tav>
                                        <p:tav tm="100000">
                                          <p:val>
                                            <p:strVal val="ppt_x"/>
                                          </p:val>
                                        </p:tav>
                                      </p:tavLst>
                                    </p:anim>
                                    <p:anim calcmode="lin" valueType="num">
                                      <p:cBhvr additive="base">
                                        <p:cTn id="235" dur="500"/>
                                        <p:tgtEl>
                                          <p:spTgt spid="120"/>
                                        </p:tgtEl>
                                        <p:attrNameLst>
                                          <p:attrName>ppt_y</p:attrName>
                                        </p:attrNameLst>
                                      </p:cBhvr>
                                      <p:tavLst>
                                        <p:tav tm="0">
                                          <p:val>
                                            <p:strVal val="ppt_y"/>
                                          </p:val>
                                        </p:tav>
                                        <p:tav tm="100000">
                                          <p:val>
                                            <p:strVal val="1+ppt_h/2"/>
                                          </p:val>
                                        </p:tav>
                                      </p:tavLst>
                                    </p:anim>
                                    <p:set>
                                      <p:cBhvr>
                                        <p:cTn id="236" dur="1" fill="hold">
                                          <p:stCondLst>
                                            <p:cond delay="499"/>
                                          </p:stCondLst>
                                        </p:cTn>
                                        <p:tgtEl>
                                          <p:spTgt spid="120"/>
                                        </p:tgtEl>
                                        <p:attrNameLst>
                                          <p:attrName>style.visibility</p:attrName>
                                        </p:attrNameLst>
                                      </p:cBhvr>
                                      <p:to>
                                        <p:strVal val="hidden"/>
                                      </p:to>
                                    </p:set>
                                  </p:childTnLst>
                                </p:cTn>
                              </p:par>
                              <p:par>
                                <p:cTn id="237" presetID="2" presetClass="exit" presetSubtype="4" fill="hold" nodeType="withEffect">
                                  <p:stCondLst>
                                    <p:cond delay="0"/>
                                  </p:stCondLst>
                                  <p:childTnLst>
                                    <p:anim calcmode="lin" valueType="num">
                                      <p:cBhvr additive="base">
                                        <p:cTn id="238" dur="500"/>
                                        <p:tgtEl>
                                          <p:spTgt spid="121"/>
                                        </p:tgtEl>
                                        <p:attrNameLst>
                                          <p:attrName>ppt_x</p:attrName>
                                        </p:attrNameLst>
                                      </p:cBhvr>
                                      <p:tavLst>
                                        <p:tav tm="0">
                                          <p:val>
                                            <p:strVal val="ppt_x"/>
                                          </p:val>
                                        </p:tav>
                                        <p:tav tm="100000">
                                          <p:val>
                                            <p:strVal val="ppt_x"/>
                                          </p:val>
                                        </p:tav>
                                      </p:tavLst>
                                    </p:anim>
                                    <p:anim calcmode="lin" valueType="num">
                                      <p:cBhvr additive="base">
                                        <p:cTn id="239" dur="500"/>
                                        <p:tgtEl>
                                          <p:spTgt spid="121"/>
                                        </p:tgtEl>
                                        <p:attrNameLst>
                                          <p:attrName>ppt_y</p:attrName>
                                        </p:attrNameLst>
                                      </p:cBhvr>
                                      <p:tavLst>
                                        <p:tav tm="0">
                                          <p:val>
                                            <p:strVal val="ppt_y"/>
                                          </p:val>
                                        </p:tav>
                                        <p:tav tm="100000">
                                          <p:val>
                                            <p:strVal val="1+ppt_h/2"/>
                                          </p:val>
                                        </p:tav>
                                      </p:tavLst>
                                    </p:anim>
                                    <p:set>
                                      <p:cBhvr>
                                        <p:cTn id="240" dur="1" fill="hold">
                                          <p:stCondLst>
                                            <p:cond delay="499"/>
                                          </p:stCondLst>
                                        </p:cTn>
                                        <p:tgtEl>
                                          <p:spTgt spid="121"/>
                                        </p:tgtEl>
                                        <p:attrNameLst>
                                          <p:attrName>style.visibility</p:attrName>
                                        </p:attrNameLst>
                                      </p:cBhvr>
                                      <p:to>
                                        <p:strVal val="hidden"/>
                                      </p:to>
                                    </p:set>
                                  </p:childTnLst>
                                </p:cTn>
                              </p:par>
                              <p:par>
                                <p:cTn id="241" presetID="2" presetClass="exit" presetSubtype="4" fill="hold" nodeType="withEffect">
                                  <p:stCondLst>
                                    <p:cond delay="0"/>
                                  </p:stCondLst>
                                  <p:childTnLst>
                                    <p:anim calcmode="lin" valueType="num">
                                      <p:cBhvr additive="base">
                                        <p:cTn id="242" dur="500"/>
                                        <p:tgtEl>
                                          <p:spTgt spid="122"/>
                                        </p:tgtEl>
                                        <p:attrNameLst>
                                          <p:attrName>ppt_x</p:attrName>
                                        </p:attrNameLst>
                                      </p:cBhvr>
                                      <p:tavLst>
                                        <p:tav tm="0">
                                          <p:val>
                                            <p:strVal val="ppt_x"/>
                                          </p:val>
                                        </p:tav>
                                        <p:tav tm="100000">
                                          <p:val>
                                            <p:strVal val="ppt_x"/>
                                          </p:val>
                                        </p:tav>
                                      </p:tavLst>
                                    </p:anim>
                                    <p:anim calcmode="lin" valueType="num">
                                      <p:cBhvr additive="base">
                                        <p:cTn id="243" dur="500"/>
                                        <p:tgtEl>
                                          <p:spTgt spid="122"/>
                                        </p:tgtEl>
                                        <p:attrNameLst>
                                          <p:attrName>ppt_y</p:attrName>
                                        </p:attrNameLst>
                                      </p:cBhvr>
                                      <p:tavLst>
                                        <p:tav tm="0">
                                          <p:val>
                                            <p:strVal val="ppt_y"/>
                                          </p:val>
                                        </p:tav>
                                        <p:tav tm="100000">
                                          <p:val>
                                            <p:strVal val="1+ppt_h/2"/>
                                          </p:val>
                                        </p:tav>
                                      </p:tavLst>
                                    </p:anim>
                                    <p:set>
                                      <p:cBhvr>
                                        <p:cTn id="244" dur="1" fill="hold">
                                          <p:stCondLst>
                                            <p:cond delay="499"/>
                                          </p:stCondLst>
                                        </p:cTn>
                                        <p:tgtEl>
                                          <p:spTgt spid="122"/>
                                        </p:tgtEl>
                                        <p:attrNameLst>
                                          <p:attrName>style.visibility</p:attrName>
                                        </p:attrNameLst>
                                      </p:cBhvr>
                                      <p:to>
                                        <p:strVal val="hidden"/>
                                      </p:to>
                                    </p:set>
                                  </p:childTnLst>
                                </p:cTn>
                              </p:par>
                              <p:par>
                                <p:cTn id="245" presetID="2" presetClass="exit" presetSubtype="4" fill="hold" nodeType="withEffect">
                                  <p:stCondLst>
                                    <p:cond delay="0"/>
                                  </p:stCondLst>
                                  <p:childTnLst>
                                    <p:anim calcmode="lin" valueType="num">
                                      <p:cBhvr additive="base">
                                        <p:cTn id="246" dur="500"/>
                                        <p:tgtEl>
                                          <p:spTgt spid="123"/>
                                        </p:tgtEl>
                                        <p:attrNameLst>
                                          <p:attrName>ppt_x</p:attrName>
                                        </p:attrNameLst>
                                      </p:cBhvr>
                                      <p:tavLst>
                                        <p:tav tm="0">
                                          <p:val>
                                            <p:strVal val="ppt_x"/>
                                          </p:val>
                                        </p:tav>
                                        <p:tav tm="100000">
                                          <p:val>
                                            <p:strVal val="ppt_x"/>
                                          </p:val>
                                        </p:tav>
                                      </p:tavLst>
                                    </p:anim>
                                    <p:anim calcmode="lin" valueType="num">
                                      <p:cBhvr additive="base">
                                        <p:cTn id="247" dur="500"/>
                                        <p:tgtEl>
                                          <p:spTgt spid="123"/>
                                        </p:tgtEl>
                                        <p:attrNameLst>
                                          <p:attrName>ppt_y</p:attrName>
                                        </p:attrNameLst>
                                      </p:cBhvr>
                                      <p:tavLst>
                                        <p:tav tm="0">
                                          <p:val>
                                            <p:strVal val="ppt_y"/>
                                          </p:val>
                                        </p:tav>
                                        <p:tav tm="100000">
                                          <p:val>
                                            <p:strVal val="1+ppt_h/2"/>
                                          </p:val>
                                        </p:tav>
                                      </p:tavLst>
                                    </p:anim>
                                    <p:set>
                                      <p:cBhvr>
                                        <p:cTn id="248" dur="1" fill="hold">
                                          <p:stCondLst>
                                            <p:cond delay="499"/>
                                          </p:stCondLst>
                                        </p:cTn>
                                        <p:tgtEl>
                                          <p:spTgt spid="123"/>
                                        </p:tgtEl>
                                        <p:attrNameLst>
                                          <p:attrName>style.visibility</p:attrName>
                                        </p:attrNameLst>
                                      </p:cBhvr>
                                      <p:to>
                                        <p:strVal val="hidden"/>
                                      </p:to>
                                    </p:set>
                                  </p:childTnLst>
                                </p:cTn>
                              </p:par>
                              <p:par>
                                <p:cTn id="249" presetID="2" presetClass="exit" presetSubtype="4" fill="hold" nodeType="withEffect">
                                  <p:stCondLst>
                                    <p:cond delay="0"/>
                                  </p:stCondLst>
                                  <p:childTnLst>
                                    <p:anim calcmode="lin" valueType="num">
                                      <p:cBhvr additive="base">
                                        <p:cTn id="250" dur="500"/>
                                        <p:tgtEl>
                                          <p:spTgt spid="124"/>
                                        </p:tgtEl>
                                        <p:attrNameLst>
                                          <p:attrName>ppt_x</p:attrName>
                                        </p:attrNameLst>
                                      </p:cBhvr>
                                      <p:tavLst>
                                        <p:tav tm="0">
                                          <p:val>
                                            <p:strVal val="ppt_x"/>
                                          </p:val>
                                        </p:tav>
                                        <p:tav tm="100000">
                                          <p:val>
                                            <p:strVal val="ppt_x"/>
                                          </p:val>
                                        </p:tav>
                                      </p:tavLst>
                                    </p:anim>
                                    <p:anim calcmode="lin" valueType="num">
                                      <p:cBhvr additive="base">
                                        <p:cTn id="251" dur="500"/>
                                        <p:tgtEl>
                                          <p:spTgt spid="124"/>
                                        </p:tgtEl>
                                        <p:attrNameLst>
                                          <p:attrName>ppt_y</p:attrName>
                                        </p:attrNameLst>
                                      </p:cBhvr>
                                      <p:tavLst>
                                        <p:tav tm="0">
                                          <p:val>
                                            <p:strVal val="ppt_y"/>
                                          </p:val>
                                        </p:tav>
                                        <p:tav tm="100000">
                                          <p:val>
                                            <p:strVal val="1+ppt_h/2"/>
                                          </p:val>
                                        </p:tav>
                                      </p:tavLst>
                                    </p:anim>
                                    <p:set>
                                      <p:cBhvr>
                                        <p:cTn id="252" dur="1" fill="hold">
                                          <p:stCondLst>
                                            <p:cond delay="499"/>
                                          </p:stCondLst>
                                        </p:cTn>
                                        <p:tgtEl>
                                          <p:spTgt spid="124"/>
                                        </p:tgtEl>
                                        <p:attrNameLst>
                                          <p:attrName>style.visibility</p:attrName>
                                        </p:attrNameLst>
                                      </p:cBhvr>
                                      <p:to>
                                        <p:strVal val="hidden"/>
                                      </p:to>
                                    </p:set>
                                  </p:childTnLst>
                                </p:cTn>
                              </p:par>
                              <p:par>
                                <p:cTn id="253" presetID="2" presetClass="exit" presetSubtype="4" fill="hold" nodeType="withEffect">
                                  <p:stCondLst>
                                    <p:cond delay="0"/>
                                  </p:stCondLst>
                                  <p:childTnLst>
                                    <p:anim calcmode="lin" valueType="num">
                                      <p:cBhvr additive="base">
                                        <p:cTn id="254" dur="500"/>
                                        <p:tgtEl>
                                          <p:spTgt spid="125"/>
                                        </p:tgtEl>
                                        <p:attrNameLst>
                                          <p:attrName>ppt_x</p:attrName>
                                        </p:attrNameLst>
                                      </p:cBhvr>
                                      <p:tavLst>
                                        <p:tav tm="0">
                                          <p:val>
                                            <p:strVal val="ppt_x"/>
                                          </p:val>
                                        </p:tav>
                                        <p:tav tm="100000">
                                          <p:val>
                                            <p:strVal val="ppt_x"/>
                                          </p:val>
                                        </p:tav>
                                      </p:tavLst>
                                    </p:anim>
                                    <p:anim calcmode="lin" valueType="num">
                                      <p:cBhvr additive="base">
                                        <p:cTn id="255" dur="500"/>
                                        <p:tgtEl>
                                          <p:spTgt spid="125"/>
                                        </p:tgtEl>
                                        <p:attrNameLst>
                                          <p:attrName>ppt_y</p:attrName>
                                        </p:attrNameLst>
                                      </p:cBhvr>
                                      <p:tavLst>
                                        <p:tav tm="0">
                                          <p:val>
                                            <p:strVal val="ppt_y"/>
                                          </p:val>
                                        </p:tav>
                                        <p:tav tm="100000">
                                          <p:val>
                                            <p:strVal val="1+ppt_h/2"/>
                                          </p:val>
                                        </p:tav>
                                      </p:tavLst>
                                    </p:anim>
                                    <p:set>
                                      <p:cBhvr>
                                        <p:cTn id="256" dur="1" fill="hold">
                                          <p:stCondLst>
                                            <p:cond delay="499"/>
                                          </p:stCondLst>
                                        </p:cTn>
                                        <p:tgtEl>
                                          <p:spTgt spid="125"/>
                                        </p:tgtEl>
                                        <p:attrNameLst>
                                          <p:attrName>style.visibility</p:attrName>
                                        </p:attrNameLst>
                                      </p:cBhvr>
                                      <p:to>
                                        <p:strVal val="hidden"/>
                                      </p:to>
                                    </p:set>
                                  </p:childTnLst>
                                </p:cTn>
                              </p:par>
                              <p:par>
                                <p:cTn id="257" presetID="2" presetClass="exit" presetSubtype="4" fill="hold" nodeType="withEffect">
                                  <p:stCondLst>
                                    <p:cond delay="0"/>
                                  </p:stCondLst>
                                  <p:childTnLst>
                                    <p:anim calcmode="lin" valueType="num">
                                      <p:cBhvr additive="base">
                                        <p:cTn id="258" dur="500"/>
                                        <p:tgtEl>
                                          <p:spTgt spid="126"/>
                                        </p:tgtEl>
                                        <p:attrNameLst>
                                          <p:attrName>ppt_x</p:attrName>
                                        </p:attrNameLst>
                                      </p:cBhvr>
                                      <p:tavLst>
                                        <p:tav tm="0">
                                          <p:val>
                                            <p:strVal val="ppt_x"/>
                                          </p:val>
                                        </p:tav>
                                        <p:tav tm="100000">
                                          <p:val>
                                            <p:strVal val="ppt_x"/>
                                          </p:val>
                                        </p:tav>
                                      </p:tavLst>
                                    </p:anim>
                                    <p:anim calcmode="lin" valueType="num">
                                      <p:cBhvr additive="base">
                                        <p:cTn id="259" dur="500"/>
                                        <p:tgtEl>
                                          <p:spTgt spid="126"/>
                                        </p:tgtEl>
                                        <p:attrNameLst>
                                          <p:attrName>ppt_y</p:attrName>
                                        </p:attrNameLst>
                                      </p:cBhvr>
                                      <p:tavLst>
                                        <p:tav tm="0">
                                          <p:val>
                                            <p:strVal val="ppt_y"/>
                                          </p:val>
                                        </p:tav>
                                        <p:tav tm="100000">
                                          <p:val>
                                            <p:strVal val="1+ppt_h/2"/>
                                          </p:val>
                                        </p:tav>
                                      </p:tavLst>
                                    </p:anim>
                                    <p:set>
                                      <p:cBhvr>
                                        <p:cTn id="260" dur="1" fill="hold">
                                          <p:stCondLst>
                                            <p:cond delay="499"/>
                                          </p:stCondLst>
                                        </p:cTn>
                                        <p:tgtEl>
                                          <p:spTgt spid="126"/>
                                        </p:tgtEl>
                                        <p:attrNameLst>
                                          <p:attrName>style.visibility</p:attrName>
                                        </p:attrNameLst>
                                      </p:cBhvr>
                                      <p:to>
                                        <p:strVal val="hidden"/>
                                      </p:to>
                                    </p:set>
                                  </p:childTnLst>
                                </p:cTn>
                              </p:par>
                              <p:par>
                                <p:cTn id="261" presetID="2" presetClass="exit" presetSubtype="4" fill="hold" nodeType="withEffect">
                                  <p:stCondLst>
                                    <p:cond delay="0"/>
                                  </p:stCondLst>
                                  <p:childTnLst>
                                    <p:anim calcmode="lin" valueType="num">
                                      <p:cBhvr additive="base">
                                        <p:cTn id="262" dur="500"/>
                                        <p:tgtEl>
                                          <p:spTgt spid="127"/>
                                        </p:tgtEl>
                                        <p:attrNameLst>
                                          <p:attrName>ppt_x</p:attrName>
                                        </p:attrNameLst>
                                      </p:cBhvr>
                                      <p:tavLst>
                                        <p:tav tm="0">
                                          <p:val>
                                            <p:strVal val="ppt_x"/>
                                          </p:val>
                                        </p:tav>
                                        <p:tav tm="100000">
                                          <p:val>
                                            <p:strVal val="ppt_x"/>
                                          </p:val>
                                        </p:tav>
                                      </p:tavLst>
                                    </p:anim>
                                    <p:anim calcmode="lin" valueType="num">
                                      <p:cBhvr additive="base">
                                        <p:cTn id="263" dur="500"/>
                                        <p:tgtEl>
                                          <p:spTgt spid="127"/>
                                        </p:tgtEl>
                                        <p:attrNameLst>
                                          <p:attrName>ppt_y</p:attrName>
                                        </p:attrNameLst>
                                      </p:cBhvr>
                                      <p:tavLst>
                                        <p:tav tm="0">
                                          <p:val>
                                            <p:strVal val="ppt_y"/>
                                          </p:val>
                                        </p:tav>
                                        <p:tav tm="100000">
                                          <p:val>
                                            <p:strVal val="1+ppt_h/2"/>
                                          </p:val>
                                        </p:tav>
                                      </p:tavLst>
                                    </p:anim>
                                    <p:set>
                                      <p:cBhvr>
                                        <p:cTn id="264" dur="1" fill="hold">
                                          <p:stCondLst>
                                            <p:cond delay="499"/>
                                          </p:stCondLst>
                                        </p:cTn>
                                        <p:tgtEl>
                                          <p:spTgt spid="127"/>
                                        </p:tgtEl>
                                        <p:attrNameLst>
                                          <p:attrName>style.visibility</p:attrName>
                                        </p:attrNameLst>
                                      </p:cBhvr>
                                      <p:to>
                                        <p:strVal val="hidden"/>
                                      </p:to>
                                    </p:set>
                                  </p:childTnLst>
                                </p:cTn>
                              </p:par>
                            </p:childTnLst>
                          </p:cTn>
                        </p:par>
                      </p:childTnLst>
                    </p:cTn>
                  </p:par>
                  <p:par>
                    <p:cTn id="265" fill="hold">
                      <p:stCondLst>
                        <p:cond delay="indefinite"/>
                      </p:stCondLst>
                      <p:childTnLst>
                        <p:par>
                          <p:cTn id="266" fill="hold">
                            <p:stCondLst>
                              <p:cond delay="0"/>
                            </p:stCondLst>
                            <p:childTnLst>
                              <p:par>
                                <p:cTn id="267" presetID="3" presetClass="entr" presetSubtype="10" fill="hold" nodeType="clickEffect">
                                  <p:stCondLst>
                                    <p:cond delay="0"/>
                                  </p:stCondLst>
                                  <p:childTnLst>
                                    <p:set>
                                      <p:cBhvr>
                                        <p:cTn id="268" dur="1" fill="hold">
                                          <p:stCondLst>
                                            <p:cond delay="0"/>
                                          </p:stCondLst>
                                        </p:cTn>
                                        <p:tgtEl>
                                          <p:spTgt spid="216"/>
                                        </p:tgtEl>
                                        <p:attrNameLst>
                                          <p:attrName>style.visibility</p:attrName>
                                        </p:attrNameLst>
                                      </p:cBhvr>
                                      <p:to>
                                        <p:strVal val="visible"/>
                                      </p:to>
                                    </p:set>
                                    <p:animEffect transition="in" filter="blinds(horizontal)">
                                      <p:cBhvr>
                                        <p:cTn id="269" dur="500"/>
                                        <p:tgtEl>
                                          <p:spTgt spid="216"/>
                                        </p:tgtEl>
                                      </p:cBhvr>
                                    </p:animEffect>
                                  </p:childTnLst>
                                </p:cTn>
                              </p:par>
                            </p:childTnLst>
                          </p:cTn>
                        </p:par>
                      </p:childTnLst>
                    </p:cTn>
                  </p:par>
                  <p:par>
                    <p:cTn id="270" fill="hold">
                      <p:stCondLst>
                        <p:cond delay="indefinite"/>
                      </p:stCondLst>
                      <p:childTnLst>
                        <p:par>
                          <p:cTn id="271" fill="hold">
                            <p:stCondLst>
                              <p:cond delay="0"/>
                            </p:stCondLst>
                            <p:childTnLst>
                              <p:par>
                                <p:cTn id="272" presetID="2" presetClass="exit" presetSubtype="4" fill="hold" nodeType="clickEffect">
                                  <p:stCondLst>
                                    <p:cond delay="0"/>
                                  </p:stCondLst>
                                  <p:childTnLst>
                                    <p:anim calcmode="lin" valueType="num">
                                      <p:cBhvr additive="base">
                                        <p:cTn id="273" dur="500"/>
                                        <p:tgtEl>
                                          <p:spTgt spid="97"/>
                                        </p:tgtEl>
                                        <p:attrNameLst>
                                          <p:attrName>ppt_x</p:attrName>
                                        </p:attrNameLst>
                                      </p:cBhvr>
                                      <p:tavLst>
                                        <p:tav tm="0">
                                          <p:val>
                                            <p:strVal val="ppt_x"/>
                                          </p:val>
                                        </p:tav>
                                        <p:tav tm="100000">
                                          <p:val>
                                            <p:strVal val="ppt_x"/>
                                          </p:val>
                                        </p:tav>
                                      </p:tavLst>
                                    </p:anim>
                                    <p:anim calcmode="lin" valueType="num">
                                      <p:cBhvr additive="base">
                                        <p:cTn id="274" dur="500"/>
                                        <p:tgtEl>
                                          <p:spTgt spid="97"/>
                                        </p:tgtEl>
                                        <p:attrNameLst>
                                          <p:attrName>ppt_y</p:attrName>
                                        </p:attrNameLst>
                                      </p:cBhvr>
                                      <p:tavLst>
                                        <p:tav tm="0">
                                          <p:val>
                                            <p:strVal val="ppt_y"/>
                                          </p:val>
                                        </p:tav>
                                        <p:tav tm="100000">
                                          <p:val>
                                            <p:strVal val="1+ppt_h/2"/>
                                          </p:val>
                                        </p:tav>
                                      </p:tavLst>
                                    </p:anim>
                                    <p:set>
                                      <p:cBhvr>
                                        <p:cTn id="275" dur="1" fill="hold">
                                          <p:stCondLst>
                                            <p:cond delay="499"/>
                                          </p:stCondLst>
                                        </p:cTn>
                                        <p:tgtEl>
                                          <p:spTgt spid="97"/>
                                        </p:tgtEl>
                                        <p:attrNameLst>
                                          <p:attrName>style.visibility</p:attrName>
                                        </p:attrNameLst>
                                      </p:cBhvr>
                                      <p:to>
                                        <p:strVal val="hidden"/>
                                      </p:to>
                                    </p:set>
                                  </p:childTnLst>
                                </p:cTn>
                              </p:par>
                              <p:par>
                                <p:cTn id="276" presetID="2" presetClass="exit" presetSubtype="4" fill="hold" nodeType="withEffect">
                                  <p:stCondLst>
                                    <p:cond delay="0"/>
                                  </p:stCondLst>
                                  <p:childTnLst>
                                    <p:anim calcmode="lin" valueType="num">
                                      <p:cBhvr additive="base">
                                        <p:cTn id="277" dur="500"/>
                                        <p:tgtEl>
                                          <p:spTgt spid="96"/>
                                        </p:tgtEl>
                                        <p:attrNameLst>
                                          <p:attrName>ppt_x</p:attrName>
                                        </p:attrNameLst>
                                      </p:cBhvr>
                                      <p:tavLst>
                                        <p:tav tm="0">
                                          <p:val>
                                            <p:strVal val="ppt_x"/>
                                          </p:val>
                                        </p:tav>
                                        <p:tav tm="100000">
                                          <p:val>
                                            <p:strVal val="ppt_x"/>
                                          </p:val>
                                        </p:tav>
                                      </p:tavLst>
                                    </p:anim>
                                    <p:anim calcmode="lin" valueType="num">
                                      <p:cBhvr additive="base">
                                        <p:cTn id="278" dur="500"/>
                                        <p:tgtEl>
                                          <p:spTgt spid="96"/>
                                        </p:tgtEl>
                                        <p:attrNameLst>
                                          <p:attrName>ppt_y</p:attrName>
                                        </p:attrNameLst>
                                      </p:cBhvr>
                                      <p:tavLst>
                                        <p:tav tm="0">
                                          <p:val>
                                            <p:strVal val="ppt_y"/>
                                          </p:val>
                                        </p:tav>
                                        <p:tav tm="100000">
                                          <p:val>
                                            <p:strVal val="1+ppt_h/2"/>
                                          </p:val>
                                        </p:tav>
                                      </p:tavLst>
                                    </p:anim>
                                    <p:set>
                                      <p:cBhvr>
                                        <p:cTn id="279" dur="1" fill="hold">
                                          <p:stCondLst>
                                            <p:cond delay="499"/>
                                          </p:stCondLst>
                                        </p:cTn>
                                        <p:tgtEl>
                                          <p:spTgt spid="96"/>
                                        </p:tgtEl>
                                        <p:attrNameLst>
                                          <p:attrName>style.visibility</p:attrName>
                                        </p:attrNameLst>
                                      </p:cBhvr>
                                      <p:to>
                                        <p:strVal val="hidden"/>
                                      </p:to>
                                    </p:set>
                                  </p:childTnLst>
                                </p:cTn>
                              </p:par>
                              <p:par>
                                <p:cTn id="280" presetID="2" presetClass="exit" presetSubtype="4" fill="hold" nodeType="withEffect">
                                  <p:stCondLst>
                                    <p:cond delay="0"/>
                                  </p:stCondLst>
                                  <p:childTnLst>
                                    <p:anim calcmode="lin" valueType="num">
                                      <p:cBhvr additive="base">
                                        <p:cTn id="281" dur="500"/>
                                        <p:tgtEl>
                                          <p:spTgt spid="95"/>
                                        </p:tgtEl>
                                        <p:attrNameLst>
                                          <p:attrName>ppt_x</p:attrName>
                                        </p:attrNameLst>
                                      </p:cBhvr>
                                      <p:tavLst>
                                        <p:tav tm="0">
                                          <p:val>
                                            <p:strVal val="ppt_x"/>
                                          </p:val>
                                        </p:tav>
                                        <p:tav tm="100000">
                                          <p:val>
                                            <p:strVal val="ppt_x"/>
                                          </p:val>
                                        </p:tav>
                                      </p:tavLst>
                                    </p:anim>
                                    <p:anim calcmode="lin" valueType="num">
                                      <p:cBhvr additive="base">
                                        <p:cTn id="282" dur="500"/>
                                        <p:tgtEl>
                                          <p:spTgt spid="95"/>
                                        </p:tgtEl>
                                        <p:attrNameLst>
                                          <p:attrName>ppt_y</p:attrName>
                                        </p:attrNameLst>
                                      </p:cBhvr>
                                      <p:tavLst>
                                        <p:tav tm="0">
                                          <p:val>
                                            <p:strVal val="ppt_y"/>
                                          </p:val>
                                        </p:tav>
                                        <p:tav tm="100000">
                                          <p:val>
                                            <p:strVal val="1+ppt_h/2"/>
                                          </p:val>
                                        </p:tav>
                                      </p:tavLst>
                                    </p:anim>
                                    <p:set>
                                      <p:cBhvr>
                                        <p:cTn id="283" dur="1" fill="hold">
                                          <p:stCondLst>
                                            <p:cond delay="499"/>
                                          </p:stCondLst>
                                        </p:cTn>
                                        <p:tgtEl>
                                          <p:spTgt spid="95"/>
                                        </p:tgtEl>
                                        <p:attrNameLst>
                                          <p:attrName>style.visibility</p:attrName>
                                        </p:attrNameLst>
                                      </p:cBhvr>
                                      <p:to>
                                        <p:strVal val="hidden"/>
                                      </p:to>
                                    </p:set>
                                  </p:childTnLst>
                                </p:cTn>
                              </p:par>
                            </p:childTnLst>
                          </p:cTn>
                        </p:par>
                      </p:childTnLst>
                    </p:cTn>
                  </p:par>
                  <p:par>
                    <p:cTn id="284" fill="hold">
                      <p:stCondLst>
                        <p:cond delay="indefinite"/>
                      </p:stCondLst>
                      <p:childTnLst>
                        <p:par>
                          <p:cTn id="285" fill="hold">
                            <p:stCondLst>
                              <p:cond delay="0"/>
                            </p:stCondLst>
                            <p:childTnLst>
                              <p:par>
                                <p:cTn id="286" presetID="3" presetClass="entr" presetSubtype="10" fill="hold" nodeType="clickEffect">
                                  <p:stCondLst>
                                    <p:cond delay="0"/>
                                  </p:stCondLst>
                                  <p:childTnLst>
                                    <p:set>
                                      <p:cBhvr>
                                        <p:cTn id="287" dur="1" fill="hold">
                                          <p:stCondLst>
                                            <p:cond delay="0"/>
                                          </p:stCondLst>
                                        </p:cTn>
                                        <p:tgtEl>
                                          <p:spTgt spid="217"/>
                                        </p:tgtEl>
                                        <p:attrNameLst>
                                          <p:attrName>style.visibility</p:attrName>
                                        </p:attrNameLst>
                                      </p:cBhvr>
                                      <p:to>
                                        <p:strVal val="visible"/>
                                      </p:to>
                                    </p:set>
                                    <p:animEffect transition="in" filter="blinds(horizontal)">
                                      <p:cBhvr>
                                        <p:cTn id="288" dur="500"/>
                                        <p:tgtEl>
                                          <p:spTgt spid="217"/>
                                        </p:tgtEl>
                                      </p:cBhvr>
                                    </p:animEffect>
                                  </p:childTnLst>
                                </p:cTn>
                              </p:par>
                            </p:childTnLst>
                          </p:cTn>
                        </p:par>
                      </p:childTnLst>
                    </p:cTn>
                  </p:par>
                  <p:par>
                    <p:cTn id="289" fill="hold">
                      <p:stCondLst>
                        <p:cond delay="indefinite"/>
                      </p:stCondLst>
                      <p:childTnLst>
                        <p:par>
                          <p:cTn id="290" fill="hold">
                            <p:stCondLst>
                              <p:cond delay="0"/>
                            </p:stCondLst>
                            <p:childTnLst>
                              <p:par>
                                <p:cTn id="291" presetID="2" presetClass="exit" presetSubtype="4" fill="hold" nodeType="clickEffect">
                                  <p:stCondLst>
                                    <p:cond delay="0"/>
                                  </p:stCondLst>
                                  <p:childTnLst>
                                    <p:anim calcmode="lin" valueType="num">
                                      <p:cBhvr additive="base">
                                        <p:cTn id="292" dur="500"/>
                                        <p:tgtEl>
                                          <p:spTgt spid="116"/>
                                        </p:tgtEl>
                                        <p:attrNameLst>
                                          <p:attrName>ppt_x</p:attrName>
                                        </p:attrNameLst>
                                      </p:cBhvr>
                                      <p:tavLst>
                                        <p:tav tm="0">
                                          <p:val>
                                            <p:strVal val="ppt_x"/>
                                          </p:val>
                                        </p:tav>
                                        <p:tav tm="100000">
                                          <p:val>
                                            <p:strVal val="ppt_x"/>
                                          </p:val>
                                        </p:tav>
                                      </p:tavLst>
                                    </p:anim>
                                    <p:anim calcmode="lin" valueType="num">
                                      <p:cBhvr additive="base">
                                        <p:cTn id="293" dur="500"/>
                                        <p:tgtEl>
                                          <p:spTgt spid="116"/>
                                        </p:tgtEl>
                                        <p:attrNameLst>
                                          <p:attrName>ppt_y</p:attrName>
                                        </p:attrNameLst>
                                      </p:cBhvr>
                                      <p:tavLst>
                                        <p:tav tm="0">
                                          <p:val>
                                            <p:strVal val="ppt_y"/>
                                          </p:val>
                                        </p:tav>
                                        <p:tav tm="100000">
                                          <p:val>
                                            <p:strVal val="1+ppt_h/2"/>
                                          </p:val>
                                        </p:tav>
                                      </p:tavLst>
                                    </p:anim>
                                    <p:set>
                                      <p:cBhvr>
                                        <p:cTn id="294" dur="1" fill="hold">
                                          <p:stCondLst>
                                            <p:cond delay="499"/>
                                          </p:stCondLst>
                                        </p:cTn>
                                        <p:tgtEl>
                                          <p:spTgt spid="116"/>
                                        </p:tgtEl>
                                        <p:attrNameLst>
                                          <p:attrName>style.visibility</p:attrName>
                                        </p:attrNameLst>
                                      </p:cBhvr>
                                      <p:to>
                                        <p:strVal val="hidden"/>
                                      </p:to>
                                    </p:set>
                                  </p:childTnLst>
                                </p:cTn>
                              </p:par>
                              <p:par>
                                <p:cTn id="295" presetID="2" presetClass="exit" presetSubtype="4" fill="hold" nodeType="withEffect">
                                  <p:stCondLst>
                                    <p:cond delay="0"/>
                                  </p:stCondLst>
                                  <p:childTnLst>
                                    <p:anim calcmode="lin" valueType="num">
                                      <p:cBhvr additive="base">
                                        <p:cTn id="296" dur="500"/>
                                        <p:tgtEl>
                                          <p:spTgt spid="117"/>
                                        </p:tgtEl>
                                        <p:attrNameLst>
                                          <p:attrName>ppt_x</p:attrName>
                                        </p:attrNameLst>
                                      </p:cBhvr>
                                      <p:tavLst>
                                        <p:tav tm="0">
                                          <p:val>
                                            <p:strVal val="ppt_x"/>
                                          </p:val>
                                        </p:tav>
                                        <p:tav tm="100000">
                                          <p:val>
                                            <p:strVal val="ppt_x"/>
                                          </p:val>
                                        </p:tav>
                                      </p:tavLst>
                                    </p:anim>
                                    <p:anim calcmode="lin" valueType="num">
                                      <p:cBhvr additive="base">
                                        <p:cTn id="297" dur="500"/>
                                        <p:tgtEl>
                                          <p:spTgt spid="117"/>
                                        </p:tgtEl>
                                        <p:attrNameLst>
                                          <p:attrName>ppt_y</p:attrName>
                                        </p:attrNameLst>
                                      </p:cBhvr>
                                      <p:tavLst>
                                        <p:tav tm="0">
                                          <p:val>
                                            <p:strVal val="ppt_y"/>
                                          </p:val>
                                        </p:tav>
                                        <p:tav tm="100000">
                                          <p:val>
                                            <p:strVal val="1+ppt_h/2"/>
                                          </p:val>
                                        </p:tav>
                                      </p:tavLst>
                                    </p:anim>
                                    <p:set>
                                      <p:cBhvr>
                                        <p:cTn id="298" dur="1" fill="hold">
                                          <p:stCondLst>
                                            <p:cond delay="499"/>
                                          </p:stCondLst>
                                        </p:cTn>
                                        <p:tgtEl>
                                          <p:spTgt spid="117"/>
                                        </p:tgtEl>
                                        <p:attrNameLst>
                                          <p:attrName>style.visibility</p:attrName>
                                        </p:attrNameLst>
                                      </p:cBhvr>
                                      <p:to>
                                        <p:strVal val="hidden"/>
                                      </p:to>
                                    </p:set>
                                  </p:childTnLst>
                                </p:cTn>
                              </p:par>
                              <p:par>
                                <p:cTn id="299" presetID="2" presetClass="exit" presetSubtype="4" fill="hold" nodeType="withEffect">
                                  <p:stCondLst>
                                    <p:cond delay="0"/>
                                  </p:stCondLst>
                                  <p:childTnLst>
                                    <p:anim calcmode="lin" valueType="num">
                                      <p:cBhvr additive="base">
                                        <p:cTn id="300" dur="500"/>
                                        <p:tgtEl>
                                          <p:spTgt spid="118"/>
                                        </p:tgtEl>
                                        <p:attrNameLst>
                                          <p:attrName>ppt_x</p:attrName>
                                        </p:attrNameLst>
                                      </p:cBhvr>
                                      <p:tavLst>
                                        <p:tav tm="0">
                                          <p:val>
                                            <p:strVal val="ppt_x"/>
                                          </p:val>
                                        </p:tav>
                                        <p:tav tm="100000">
                                          <p:val>
                                            <p:strVal val="ppt_x"/>
                                          </p:val>
                                        </p:tav>
                                      </p:tavLst>
                                    </p:anim>
                                    <p:anim calcmode="lin" valueType="num">
                                      <p:cBhvr additive="base">
                                        <p:cTn id="301" dur="500"/>
                                        <p:tgtEl>
                                          <p:spTgt spid="118"/>
                                        </p:tgtEl>
                                        <p:attrNameLst>
                                          <p:attrName>ppt_y</p:attrName>
                                        </p:attrNameLst>
                                      </p:cBhvr>
                                      <p:tavLst>
                                        <p:tav tm="0">
                                          <p:val>
                                            <p:strVal val="ppt_y"/>
                                          </p:val>
                                        </p:tav>
                                        <p:tav tm="100000">
                                          <p:val>
                                            <p:strVal val="1+ppt_h/2"/>
                                          </p:val>
                                        </p:tav>
                                      </p:tavLst>
                                    </p:anim>
                                    <p:set>
                                      <p:cBhvr>
                                        <p:cTn id="302" dur="1" fill="hold">
                                          <p:stCondLst>
                                            <p:cond delay="499"/>
                                          </p:stCondLst>
                                        </p:cTn>
                                        <p:tgtEl>
                                          <p:spTgt spid="118"/>
                                        </p:tgtEl>
                                        <p:attrNameLst>
                                          <p:attrName>style.visibility</p:attrName>
                                        </p:attrNameLst>
                                      </p:cBhvr>
                                      <p:to>
                                        <p:strVal val="hidden"/>
                                      </p:to>
                                    </p:set>
                                  </p:childTnLst>
                                </p:cTn>
                              </p:par>
                            </p:childTnLst>
                          </p:cTn>
                        </p:par>
                      </p:childTnLst>
                    </p:cTn>
                  </p:par>
                  <p:par>
                    <p:cTn id="303" fill="hold">
                      <p:stCondLst>
                        <p:cond delay="indefinite"/>
                      </p:stCondLst>
                      <p:childTnLst>
                        <p:par>
                          <p:cTn id="304" fill="hold">
                            <p:stCondLst>
                              <p:cond delay="0"/>
                            </p:stCondLst>
                            <p:childTnLst>
                              <p:par>
                                <p:cTn id="305" presetID="3" presetClass="entr" presetSubtype="10" fill="hold" nodeType="clickEffect">
                                  <p:stCondLst>
                                    <p:cond delay="0"/>
                                  </p:stCondLst>
                                  <p:childTnLst>
                                    <p:set>
                                      <p:cBhvr>
                                        <p:cTn id="306" dur="1" fill="hold">
                                          <p:stCondLst>
                                            <p:cond delay="0"/>
                                          </p:stCondLst>
                                        </p:cTn>
                                        <p:tgtEl>
                                          <p:spTgt spid="220"/>
                                        </p:tgtEl>
                                        <p:attrNameLst>
                                          <p:attrName>style.visibility</p:attrName>
                                        </p:attrNameLst>
                                      </p:cBhvr>
                                      <p:to>
                                        <p:strVal val="visible"/>
                                      </p:to>
                                    </p:set>
                                    <p:animEffect transition="in" filter="blinds(horizontal)">
                                      <p:cBhvr>
                                        <p:cTn id="307" dur="500"/>
                                        <p:tgtEl>
                                          <p:spTgt spid="220"/>
                                        </p:tgtEl>
                                      </p:cBhvr>
                                    </p:animEffect>
                                  </p:childTnLst>
                                </p:cTn>
                              </p:par>
                              <p:par>
                                <p:cTn id="308" presetID="3" presetClass="entr" presetSubtype="10" fill="hold" nodeType="withEffect">
                                  <p:stCondLst>
                                    <p:cond delay="0"/>
                                  </p:stCondLst>
                                  <p:childTnLst>
                                    <p:set>
                                      <p:cBhvr>
                                        <p:cTn id="309" dur="1" fill="hold">
                                          <p:stCondLst>
                                            <p:cond delay="0"/>
                                          </p:stCondLst>
                                        </p:cTn>
                                        <p:tgtEl>
                                          <p:spTgt spid="221"/>
                                        </p:tgtEl>
                                        <p:attrNameLst>
                                          <p:attrName>style.visibility</p:attrName>
                                        </p:attrNameLst>
                                      </p:cBhvr>
                                      <p:to>
                                        <p:strVal val="visible"/>
                                      </p:to>
                                    </p:set>
                                    <p:animEffect transition="in" filter="blinds(horizontal)">
                                      <p:cBhvr>
                                        <p:cTn id="310" dur="500"/>
                                        <p:tgtEl>
                                          <p:spTgt spid="221"/>
                                        </p:tgtEl>
                                      </p:cBhvr>
                                    </p:animEffect>
                                  </p:childTnLst>
                                </p:cTn>
                              </p:par>
                            </p:childTnLst>
                          </p:cTn>
                        </p:par>
                      </p:childTnLst>
                    </p:cTn>
                  </p:par>
                  <p:par>
                    <p:cTn id="311" fill="hold">
                      <p:stCondLst>
                        <p:cond delay="indefinite"/>
                      </p:stCondLst>
                      <p:childTnLst>
                        <p:par>
                          <p:cTn id="312" fill="hold">
                            <p:stCondLst>
                              <p:cond delay="0"/>
                            </p:stCondLst>
                            <p:childTnLst>
                              <p:par>
                                <p:cTn id="313" presetID="2" presetClass="exit" presetSubtype="4" fill="hold" nodeType="clickEffect">
                                  <p:stCondLst>
                                    <p:cond delay="0"/>
                                  </p:stCondLst>
                                  <p:childTnLst>
                                    <p:anim calcmode="lin" valueType="num">
                                      <p:cBhvr additive="base">
                                        <p:cTn id="314" dur="500"/>
                                        <p:tgtEl>
                                          <p:spTgt spid="131"/>
                                        </p:tgtEl>
                                        <p:attrNameLst>
                                          <p:attrName>ppt_x</p:attrName>
                                        </p:attrNameLst>
                                      </p:cBhvr>
                                      <p:tavLst>
                                        <p:tav tm="0">
                                          <p:val>
                                            <p:strVal val="ppt_x"/>
                                          </p:val>
                                        </p:tav>
                                        <p:tav tm="100000">
                                          <p:val>
                                            <p:strVal val="ppt_x"/>
                                          </p:val>
                                        </p:tav>
                                      </p:tavLst>
                                    </p:anim>
                                    <p:anim calcmode="lin" valueType="num">
                                      <p:cBhvr additive="base">
                                        <p:cTn id="315" dur="500"/>
                                        <p:tgtEl>
                                          <p:spTgt spid="131"/>
                                        </p:tgtEl>
                                        <p:attrNameLst>
                                          <p:attrName>ppt_y</p:attrName>
                                        </p:attrNameLst>
                                      </p:cBhvr>
                                      <p:tavLst>
                                        <p:tav tm="0">
                                          <p:val>
                                            <p:strVal val="ppt_y"/>
                                          </p:val>
                                        </p:tav>
                                        <p:tav tm="100000">
                                          <p:val>
                                            <p:strVal val="1+ppt_h/2"/>
                                          </p:val>
                                        </p:tav>
                                      </p:tavLst>
                                    </p:anim>
                                    <p:set>
                                      <p:cBhvr>
                                        <p:cTn id="316" dur="1" fill="hold">
                                          <p:stCondLst>
                                            <p:cond delay="499"/>
                                          </p:stCondLst>
                                        </p:cTn>
                                        <p:tgtEl>
                                          <p:spTgt spid="131"/>
                                        </p:tgtEl>
                                        <p:attrNameLst>
                                          <p:attrName>style.visibility</p:attrName>
                                        </p:attrNameLst>
                                      </p:cBhvr>
                                      <p:to>
                                        <p:strVal val="hidden"/>
                                      </p:to>
                                    </p:set>
                                  </p:childTnLst>
                                </p:cTn>
                              </p:par>
                              <p:par>
                                <p:cTn id="317" presetID="2" presetClass="exit" presetSubtype="4" fill="hold" nodeType="withEffect">
                                  <p:stCondLst>
                                    <p:cond delay="0"/>
                                  </p:stCondLst>
                                  <p:childTnLst>
                                    <p:anim calcmode="lin" valueType="num">
                                      <p:cBhvr additive="base">
                                        <p:cTn id="318" dur="500"/>
                                        <p:tgtEl>
                                          <p:spTgt spid="132"/>
                                        </p:tgtEl>
                                        <p:attrNameLst>
                                          <p:attrName>ppt_x</p:attrName>
                                        </p:attrNameLst>
                                      </p:cBhvr>
                                      <p:tavLst>
                                        <p:tav tm="0">
                                          <p:val>
                                            <p:strVal val="ppt_x"/>
                                          </p:val>
                                        </p:tav>
                                        <p:tav tm="100000">
                                          <p:val>
                                            <p:strVal val="ppt_x"/>
                                          </p:val>
                                        </p:tav>
                                      </p:tavLst>
                                    </p:anim>
                                    <p:anim calcmode="lin" valueType="num">
                                      <p:cBhvr additive="base">
                                        <p:cTn id="319" dur="500"/>
                                        <p:tgtEl>
                                          <p:spTgt spid="132"/>
                                        </p:tgtEl>
                                        <p:attrNameLst>
                                          <p:attrName>ppt_y</p:attrName>
                                        </p:attrNameLst>
                                      </p:cBhvr>
                                      <p:tavLst>
                                        <p:tav tm="0">
                                          <p:val>
                                            <p:strVal val="ppt_y"/>
                                          </p:val>
                                        </p:tav>
                                        <p:tav tm="100000">
                                          <p:val>
                                            <p:strVal val="1+ppt_h/2"/>
                                          </p:val>
                                        </p:tav>
                                      </p:tavLst>
                                    </p:anim>
                                    <p:set>
                                      <p:cBhvr>
                                        <p:cTn id="320" dur="1" fill="hold">
                                          <p:stCondLst>
                                            <p:cond delay="499"/>
                                          </p:stCondLst>
                                        </p:cTn>
                                        <p:tgtEl>
                                          <p:spTgt spid="132"/>
                                        </p:tgtEl>
                                        <p:attrNameLst>
                                          <p:attrName>style.visibility</p:attrName>
                                        </p:attrNameLst>
                                      </p:cBhvr>
                                      <p:to>
                                        <p:strVal val="hidden"/>
                                      </p:to>
                                    </p:set>
                                  </p:childTnLst>
                                </p:cTn>
                              </p:par>
                              <p:par>
                                <p:cTn id="321" presetID="2" presetClass="exit" presetSubtype="4" fill="hold" nodeType="withEffect">
                                  <p:stCondLst>
                                    <p:cond delay="0"/>
                                  </p:stCondLst>
                                  <p:childTnLst>
                                    <p:anim calcmode="lin" valueType="num">
                                      <p:cBhvr additive="base">
                                        <p:cTn id="322" dur="500"/>
                                        <p:tgtEl>
                                          <p:spTgt spid="133"/>
                                        </p:tgtEl>
                                        <p:attrNameLst>
                                          <p:attrName>ppt_x</p:attrName>
                                        </p:attrNameLst>
                                      </p:cBhvr>
                                      <p:tavLst>
                                        <p:tav tm="0">
                                          <p:val>
                                            <p:strVal val="ppt_x"/>
                                          </p:val>
                                        </p:tav>
                                        <p:tav tm="100000">
                                          <p:val>
                                            <p:strVal val="ppt_x"/>
                                          </p:val>
                                        </p:tav>
                                      </p:tavLst>
                                    </p:anim>
                                    <p:anim calcmode="lin" valueType="num">
                                      <p:cBhvr additive="base">
                                        <p:cTn id="323" dur="500"/>
                                        <p:tgtEl>
                                          <p:spTgt spid="133"/>
                                        </p:tgtEl>
                                        <p:attrNameLst>
                                          <p:attrName>ppt_y</p:attrName>
                                        </p:attrNameLst>
                                      </p:cBhvr>
                                      <p:tavLst>
                                        <p:tav tm="0">
                                          <p:val>
                                            <p:strVal val="ppt_y"/>
                                          </p:val>
                                        </p:tav>
                                        <p:tav tm="100000">
                                          <p:val>
                                            <p:strVal val="1+ppt_h/2"/>
                                          </p:val>
                                        </p:tav>
                                      </p:tavLst>
                                    </p:anim>
                                    <p:set>
                                      <p:cBhvr>
                                        <p:cTn id="324" dur="1" fill="hold">
                                          <p:stCondLst>
                                            <p:cond delay="499"/>
                                          </p:stCondLst>
                                        </p:cTn>
                                        <p:tgtEl>
                                          <p:spTgt spid="133"/>
                                        </p:tgtEl>
                                        <p:attrNameLst>
                                          <p:attrName>style.visibility</p:attrName>
                                        </p:attrNameLst>
                                      </p:cBhvr>
                                      <p:to>
                                        <p:strVal val="hidden"/>
                                      </p:to>
                                    </p:set>
                                  </p:childTnLst>
                                </p:cTn>
                              </p:par>
                              <p:par>
                                <p:cTn id="325" presetID="2" presetClass="exit" presetSubtype="4" fill="hold" nodeType="withEffect">
                                  <p:stCondLst>
                                    <p:cond delay="0"/>
                                  </p:stCondLst>
                                  <p:childTnLst>
                                    <p:anim calcmode="lin" valueType="num">
                                      <p:cBhvr additive="base">
                                        <p:cTn id="326" dur="500"/>
                                        <p:tgtEl>
                                          <p:spTgt spid="134"/>
                                        </p:tgtEl>
                                        <p:attrNameLst>
                                          <p:attrName>ppt_x</p:attrName>
                                        </p:attrNameLst>
                                      </p:cBhvr>
                                      <p:tavLst>
                                        <p:tav tm="0">
                                          <p:val>
                                            <p:strVal val="ppt_x"/>
                                          </p:val>
                                        </p:tav>
                                        <p:tav tm="100000">
                                          <p:val>
                                            <p:strVal val="ppt_x"/>
                                          </p:val>
                                        </p:tav>
                                      </p:tavLst>
                                    </p:anim>
                                    <p:anim calcmode="lin" valueType="num">
                                      <p:cBhvr additive="base">
                                        <p:cTn id="327" dur="500"/>
                                        <p:tgtEl>
                                          <p:spTgt spid="134"/>
                                        </p:tgtEl>
                                        <p:attrNameLst>
                                          <p:attrName>ppt_y</p:attrName>
                                        </p:attrNameLst>
                                      </p:cBhvr>
                                      <p:tavLst>
                                        <p:tav tm="0">
                                          <p:val>
                                            <p:strVal val="ppt_y"/>
                                          </p:val>
                                        </p:tav>
                                        <p:tav tm="100000">
                                          <p:val>
                                            <p:strVal val="1+ppt_h/2"/>
                                          </p:val>
                                        </p:tav>
                                      </p:tavLst>
                                    </p:anim>
                                    <p:set>
                                      <p:cBhvr>
                                        <p:cTn id="328" dur="1" fill="hold">
                                          <p:stCondLst>
                                            <p:cond delay="499"/>
                                          </p:stCondLst>
                                        </p:cTn>
                                        <p:tgtEl>
                                          <p:spTgt spid="134"/>
                                        </p:tgtEl>
                                        <p:attrNameLst>
                                          <p:attrName>style.visibility</p:attrName>
                                        </p:attrNameLst>
                                      </p:cBhvr>
                                      <p:to>
                                        <p:strVal val="hidden"/>
                                      </p:to>
                                    </p:set>
                                  </p:childTnLst>
                                </p:cTn>
                              </p:par>
                              <p:par>
                                <p:cTn id="329" presetID="2" presetClass="exit" presetSubtype="4" fill="hold" nodeType="withEffect">
                                  <p:stCondLst>
                                    <p:cond delay="0"/>
                                  </p:stCondLst>
                                  <p:childTnLst>
                                    <p:anim calcmode="lin" valueType="num">
                                      <p:cBhvr additive="base">
                                        <p:cTn id="330" dur="500"/>
                                        <p:tgtEl>
                                          <p:spTgt spid="135"/>
                                        </p:tgtEl>
                                        <p:attrNameLst>
                                          <p:attrName>ppt_x</p:attrName>
                                        </p:attrNameLst>
                                      </p:cBhvr>
                                      <p:tavLst>
                                        <p:tav tm="0">
                                          <p:val>
                                            <p:strVal val="ppt_x"/>
                                          </p:val>
                                        </p:tav>
                                        <p:tav tm="100000">
                                          <p:val>
                                            <p:strVal val="ppt_x"/>
                                          </p:val>
                                        </p:tav>
                                      </p:tavLst>
                                    </p:anim>
                                    <p:anim calcmode="lin" valueType="num">
                                      <p:cBhvr additive="base">
                                        <p:cTn id="331" dur="500"/>
                                        <p:tgtEl>
                                          <p:spTgt spid="135"/>
                                        </p:tgtEl>
                                        <p:attrNameLst>
                                          <p:attrName>ppt_y</p:attrName>
                                        </p:attrNameLst>
                                      </p:cBhvr>
                                      <p:tavLst>
                                        <p:tav tm="0">
                                          <p:val>
                                            <p:strVal val="ppt_y"/>
                                          </p:val>
                                        </p:tav>
                                        <p:tav tm="100000">
                                          <p:val>
                                            <p:strVal val="1+ppt_h/2"/>
                                          </p:val>
                                        </p:tav>
                                      </p:tavLst>
                                    </p:anim>
                                    <p:set>
                                      <p:cBhvr>
                                        <p:cTn id="332" dur="1" fill="hold">
                                          <p:stCondLst>
                                            <p:cond delay="499"/>
                                          </p:stCondLst>
                                        </p:cTn>
                                        <p:tgtEl>
                                          <p:spTgt spid="135"/>
                                        </p:tgtEl>
                                        <p:attrNameLst>
                                          <p:attrName>style.visibility</p:attrName>
                                        </p:attrNameLst>
                                      </p:cBhvr>
                                      <p:to>
                                        <p:strVal val="hidden"/>
                                      </p:to>
                                    </p:set>
                                  </p:childTnLst>
                                </p:cTn>
                              </p:par>
                              <p:par>
                                <p:cTn id="333" presetID="2" presetClass="exit" presetSubtype="4" fill="hold" nodeType="withEffect">
                                  <p:stCondLst>
                                    <p:cond delay="0"/>
                                  </p:stCondLst>
                                  <p:childTnLst>
                                    <p:anim calcmode="lin" valueType="num">
                                      <p:cBhvr additive="base">
                                        <p:cTn id="334" dur="500"/>
                                        <p:tgtEl>
                                          <p:spTgt spid="136"/>
                                        </p:tgtEl>
                                        <p:attrNameLst>
                                          <p:attrName>ppt_x</p:attrName>
                                        </p:attrNameLst>
                                      </p:cBhvr>
                                      <p:tavLst>
                                        <p:tav tm="0">
                                          <p:val>
                                            <p:strVal val="ppt_x"/>
                                          </p:val>
                                        </p:tav>
                                        <p:tav tm="100000">
                                          <p:val>
                                            <p:strVal val="ppt_x"/>
                                          </p:val>
                                        </p:tav>
                                      </p:tavLst>
                                    </p:anim>
                                    <p:anim calcmode="lin" valueType="num">
                                      <p:cBhvr additive="base">
                                        <p:cTn id="335" dur="500"/>
                                        <p:tgtEl>
                                          <p:spTgt spid="136"/>
                                        </p:tgtEl>
                                        <p:attrNameLst>
                                          <p:attrName>ppt_y</p:attrName>
                                        </p:attrNameLst>
                                      </p:cBhvr>
                                      <p:tavLst>
                                        <p:tav tm="0">
                                          <p:val>
                                            <p:strVal val="ppt_y"/>
                                          </p:val>
                                        </p:tav>
                                        <p:tav tm="100000">
                                          <p:val>
                                            <p:strVal val="1+ppt_h/2"/>
                                          </p:val>
                                        </p:tav>
                                      </p:tavLst>
                                    </p:anim>
                                    <p:set>
                                      <p:cBhvr>
                                        <p:cTn id="336" dur="1" fill="hold">
                                          <p:stCondLst>
                                            <p:cond delay="499"/>
                                          </p:stCondLst>
                                        </p:cTn>
                                        <p:tgtEl>
                                          <p:spTgt spid="136"/>
                                        </p:tgtEl>
                                        <p:attrNameLst>
                                          <p:attrName>style.visibility</p:attrName>
                                        </p:attrNameLst>
                                      </p:cBhvr>
                                      <p:to>
                                        <p:strVal val="hidden"/>
                                      </p:to>
                                    </p:set>
                                  </p:childTnLst>
                                </p:cTn>
                              </p:par>
                            </p:childTnLst>
                          </p:cTn>
                        </p:par>
                      </p:childTnLst>
                    </p:cTn>
                  </p:par>
                  <p:par>
                    <p:cTn id="337" fill="hold">
                      <p:stCondLst>
                        <p:cond delay="indefinite"/>
                      </p:stCondLst>
                      <p:childTnLst>
                        <p:par>
                          <p:cTn id="338" fill="hold">
                            <p:stCondLst>
                              <p:cond delay="0"/>
                            </p:stCondLst>
                            <p:childTnLst>
                              <p:par>
                                <p:cTn id="339" presetID="2" presetClass="entr" presetSubtype="4" fill="hold" grpId="0" nodeType="clickEffect">
                                  <p:stCondLst>
                                    <p:cond delay="0"/>
                                  </p:stCondLst>
                                  <p:childTnLst>
                                    <p:set>
                                      <p:cBhvr>
                                        <p:cTn id="340" dur="1" fill="hold">
                                          <p:stCondLst>
                                            <p:cond delay="0"/>
                                          </p:stCondLst>
                                        </p:cTn>
                                        <p:tgtEl>
                                          <p:spTgt spid="218"/>
                                        </p:tgtEl>
                                        <p:attrNameLst>
                                          <p:attrName>style.visibility</p:attrName>
                                        </p:attrNameLst>
                                      </p:cBhvr>
                                      <p:to>
                                        <p:strVal val="visible"/>
                                      </p:to>
                                    </p:set>
                                    <p:anim calcmode="lin" valueType="num">
                                      <p:cBhvr additive="base">
                                        <p:cTn id="341" dur="500" fill="hold"/>
                                        <p:tgtEl>
                                          <p:spTgt spid="218"/>
                                        </p:tgtEl>
                                        <p:attrNameLst>
                                          <p:attrName>ppt_x</p:attrName>
                                        </p:attrNameLst>
                                      </p:cBhvr>
                                      <p:tavLst>
                                        <p:tav tm="0">
                                          <p:val>
                                            <p:strVal val="#ppt_x"/>
                                          </p:val>
                                        </p:tav>
                                        <p:tav tm="100000">
                                          <p:val>
                                            <p:strVal val="#ppt_x"/>
                                          </p:val>
                                        </p:tav>
                                      </p:tavLst>
                                    </p:anim>
                                    <p:anim calcmode="lin" valueType="num">
                                      <p:cBhvr additive="base">
                                        <p:cTn id="342" dur="500" fill="hold"/>
                                        <p:tgtEl>
                                          <p:spTgt spid="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Επιδημιολογική μελέτη</a:t>
            </a:r>
            <a:endParaRPr lang="el-GR" dirty="0"/>
          </a:p>
        </p:txBody>
      </p:sp>
      <p:sp>
        <p:nvSpPr>
          <p:cNvPr id="3" name="2 - Θέση περιεχομένου"/>
          <p:cNvSpPr>
            <a:spLocks noGrp="1"/>
          </p:cNvSpPr>
          <p:nvPr>
            <p:ph idx="1"/>
          </p:nvPr>
        </p:nvSpPr>
        <p:spPr/>
        <p:txBody>
          <a:bodyPr>
            <a:normAutofit/>
          </a:bodyPr>
          <a:lstStyle/>
          <a:p>
            <a:r>
              <a:rPr lang="el-GR" dirty="0" smtClean="0"/>
              <a:t>Καταγράφεται </a:t>
            </a:r>
          </a:p>
          <a:p>
            <a:pPr lvl="1"/>
            <a:r>
              <a:rPr lang="el-GR" dirty="0" smtClean="0"/>
              <a:t>η ημερομηνία εμφάνισης της νόσου</a:t>
            </a:r>
          </a:p>
          <a:p>
            <a:pPr lvl="1"/>
            <a:r>
              <a:rPr lang="el-GR" dirty="0" smtClean="0"/>
              <a:t>ο τόπος </a:t>
            </a:r>
          </a:p>
          <a:p>
            <a:pPr lvl="1"/>
            <a:r>
              <a:rPr lang="el-GR" dirty="0" smtClean="0"/>
              <a:t>η ηλικία και </a:t>
            </a:r>
          </a:p>
          <a:p>
            <a:pPr lvl="1"/>
            <a:r>
              <a:rPr lang="el-GR" dirty="0" smtClean="0"/>
              <a:t>το φύλο των ασθενών </a:t>
            </a:r>
          </a:p>
          <a:p>
            <a:r>
              <a:rPr lang="el-GR" dirty="0" smtClean="0"/>
              <a:t>Κατόπιν γίνεται η μελέτη του χρόνου επώασης και του τρόπου μετάδοσης, με σκοπό την εύρεση του αιτίου και της πηγής μόλυνσης.</a:t>
            </a:r>
          </a:p>
          <a:p>
            <a:r>
              <a:rPr lang="el-GR" dirty="0" smtClean="0">
                <a:hlinkClick r:id="rId2"/>
              </a:rPr>
              <a:t>Επιδημιολογικές μελέτες</a:t>
            </a:r>
            <a:r>
              <a:rPr lang="el-GR" dirty="0" smtClean="0"/>
              <a:t>*</a:t>
            </a:r>
          </a:p>
          <a:p>
            <a:pPr>
              <a:buNone/>
            </a:pPr>
            <a:r>
              <a:rPr lang="el-GR" sz="1500" dirty="0" smtClean="0"/>
              <a:t>*</a:t>
            </a:r>
            <a:r>
              <a:rPr lang="en-US" sz="1500" dirty="0" smtClean="0"/>
              <a:t> https://eody.gov.gr/epidimiologika-statistika-dedomena/etisies-epidimiologikes-ektheseis/</a:t>
            </a:r>
            <a:endParaRPr lang="el-GR" sz="1500"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214422"/>
            <a:ext cx="8229600" cy="4931486"/>
          </a:xfrm>
        </p:spPr>
        <p:txBody>
          <a:bodyPr>
            <a:normAutofit/>
          </a:bodyPr>
          <a:lstStyle/>
          <a:p>
            <a:pPr>
              <a:buNone/>
            </a:pPr>
            <a:r>
              <a:rPr lang="el-GR" dirty="0" smtClean="0"/>
              <a:t>Η </a:t>
            </a:r>
            <a:r>
              <a:rPr lang="el-GR" b="1" dirty="0" smtClean="0"/>
              <a:t>υποχρεωτική δήλωση</a:t>
            </a:r>
          </a:p>
          <a:p>
            <a:pPr>
              <a:buNone/>
            </a:pPr>
            <a:r>
              <a:rPr lang="el-GR" b="1" dirty="0" smtClean="0"/>
              <a:t>	</a:t>
            </a:r>
            <a:r>
              <a:rPr lang="el-GR" dirty="0" smtClean="0"/>
              <a:t>των λοιμωδών νοσημάτων έχει ως σκοπό την καταπολέμηση των επιδημικών νοσημάτων και υποβάλλεται στην τοπική υγειονομική υπηρεσία ή αστυνομική αρχή. </a:t>
            </a:r>
          </a:p>
          <a:p>
            <a:r>
              <a:rPr lang="el-GR" dirty="0" smtClean="0"/>
              <a:t>Υποχρεωτική είναι και η διεθνής δήλωση των νοσημάτων: </a:t>
            </a:r>
          </a:p>
          <a:p>
            <a:pPr lvl="1"/>
            <a:r>
              <a:rPr lang="el-GR" dirty="0" smtClean="0"/>
              <a:t>χολέρα </a:t>
            </a:r>
          </a:p>
          <a:p>
            <a:pPr lvl="1"/>
            <a:r>
              <a:rPr lang="el-GR" dirty="0" smtClean="0"/>
              <a:t>πανώλη</a:t>
            </a:r>
          </a:p>
          <a:p>
            <a:pPr lvl="1"/>
            <a:r>
              <a:rPr lang="el-GR" dirty="0" smtClean="0"/>
              <a:t>ευλογιά</a:t>
            </a:r>
          </a:p>
          <a:p>
            <a:pPr lvl="1"/>
            <a:r>
              <a:rPr lang="el-GR" dirty="0" smtClean="0"/>
              <a:t>κίτρινος πυρετός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428736"/>
            <a:ext cx="5572164" cy="4786346"/>
          </a:xfrm>
        </p:spPr>
        <p:txBody>
          <a:bodyPr>
            <a:normAutofit fontScale="85000" lnSpcReduction="20000"/>
          </a:bodyPr>
          <a:lstStyle/>
          <a:p>
            <a:pPr>
              <a:buNone/>
            </a:pPr>
            <a:r>
              <a:rPr lang="el-GR" b="1" dirty="0" smtClean="0"/>
              <a:t>Απομόνωση</a:t>
            </a:r>
          </a:p>
          <a:p>
            <a:r>
              <a:rPr lang="el-GR" dirty="0" smtClean="0"/>
              <a:t>είναι ο περιορισμός της επαφής του ασθενή με το περιβάλλον και επιβάλλεται, όταν η μολυσματικότητα της νόσου είναι μεγάλη. </a:t>
            </a:r>
          </a:p>
          <a:p>
            <a:r>
              <a:rPr lang="el-GR" dirty="0" smtClean="0"/>
              <a:t>Εφαρμόζεται στα νοσοκομεία και στο σπίτι. </a:t>
            </a:r>
          </a:p>
          <a:p>
            <a:r>
              <a:rPr lang="el-GR" dirty="0" smtClean="0"/>
              <a:t>Η απομόνωση στα περισσότερα νοσήματα γίνεται για την πρόληψη της διασποράς της νόσου, αλλά και για την προστασία των ίδιων των ασθενών από μικρόβια, που μπορεί να φέρει το προσωπικό και οι επισκέπτες, π.χ. </a:t>
            </a:r>
            <a:r>
              <a:rPr lang="en-US" dirty="0" smtClean="0"/>
              <a:t>AIDS </a:t>
            </a:r>
            <a:r>
              <a:rPr lang="el-GR" dirty="0" smtClean="0"/>
              <a:t>σε προχωρημένο στάδιο.</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5" name="4 - Εικόνα" descr="images.jpg"/>
          <p:cNvPicPr>
            <a:picLocks noChangeAspect="1"/>
          </p:cNvPicPr>
          <p:nvPr/>
        </p:nvPicPr>
        <p:blipFill>
          <a:blip r:embed="rId2"/>
          <a:srcRect b="16703"/>
          <a:stretch>
            <a:fillRect/>
          </a:stretch>
        </p:blipFill>
        <p:spPr>
          <a:xfrm>
            <a:off x="6072198" y="2071678"/>
            <a:ext cx="3071802" cy="20944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1643050"/>
            <a:ext cx="8229600" cy="4325112"/>
          </a:xfrm>
        </p:spPr>
        <p:txBody>
          <a:bodyPr/>
          <a:lstStyle/>
          <a:p>
            <a:pPr>
              <a:buNone/>
            </a:pPr>
            <a:r>
              <a:rPr lang="el-GR" b="1" dirty="0" smtClean="0"/>
              <a:t>Προστατευτικές </a:t>
            </a:r>
          </a:p>
          <a:p>
            <a:r>
              <a:rPr lang="el-GR" dirty="0" smtClean="0"/>
              <a:t>είναι οι προφυλάξεις, οι οποίες λαμβάνονται σε ορισμένους ασθενείς για την προφύλαξή τους, λόγω της μεγάλης ευαισθησίας που εμφανίζουν στις λοιμώξεις, όπως π.χ. </a:t>
            </a:r>
          </a:p>
          <a:p>
            <a:pPr lvl="1"/>
            <a:r>
              <a:rPr lang="el-GR" dirty="0" smtClean="0"/>
              <a:t>μετά από μεταμόσχευση μυελού των οστών, ή όταν βρίσκονται σε </a:t>
            </a:r>
            <a:r>
              <a:rPr lang="el-GR" dirty="0" err="1" smtClean="0"/>
              <a:t>ανοσοκαταστολή</a:t>
            </a:r>
            <a:r>
              <a:rPr lang="el-GR" dirty="0" smtClean="0"/>
              <a:t>  από χημειοθεραπεία.</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500050"/>
          </a:xfrm>
        </p:spPr>
        <p:txBody>
          <a:bodyPr>
            <a:normAutofit fontScale="90000"/>
          </a:bodyPr>
          <a:lstStyle/>
          <a:p>
            <a:endParaRPr lang="el-GR" dirty="0"/>
          </a:p>
        </p:txBody>
      </p:sp>
      <p:sp>
        <p:nvSpPr>
          <p:cNvPr id="3" name="2 - Θέση περιεχομένου"/>
          <p:cNvSpPr>
            <a:spLocks noGrp="1"/>
          </p:cNvSpPr>
          <p:nvPr>
            <p:ph idx="1"/>
          </p:nvPr>
        </p:nvSpPr>
        <p:spPr>
          <a:xfrm>
            <a:off x="428596" y="1571612"/>
            <a:ext cx="8229600" cy="4325112"/>
          </a:xfrm>
        </p:spPr>
        <p:txBody>
          <a:bodyPr/>
          <a:lstStyle/>
          <a:p>
            <a:pPr>
              <a:buNone/>
            </a:pPr>
            <a:r>
              <a:rPr lang="el-GR" b="1" dirty="0" smtClean="0"/>
              <a:t>Απολύμανση </a:t>
            </a:r>
          </a:p>
          <a:p>
            <a:r>
              <a:rPr lang="el-GR" dirty="0" smtClean="0"/>
              <a:t>είναι η μείωση των παθογόνων μικροβίων από το σώμα και το χώρο, όπως επιφάνειες, αντικείμενα, έπιπλα, δάπεδα, τοίχοι, εργαλεία, κ.λπ., για να μην προκαλέσουν λοίμωξη.</a:t>
            </a:r>
          </a:p>
          <a:p>
            <a:endParaRPr lang="el-GR" dirty="0"/>
          </a:p>
        </p:txBody>
      </p:sp>
      <p:pic>
        <p:nvPicPr>
          <p:cNvPr id="4" name="3 - Εικόνα" descr="απολύμανση.PNG"/>
          <p:cNvPicPr>
            <a:picLocks noChangeAspect="1"/>
          </p:cNvPicPr>
          <p:nvPr/>
        </p:nvPicPr>
        <p:blipFill>
          <a:blip r:embed="rId2"/>
          <a:stretch>
            <a:fillRect/>
          </a:stretch>
        </p:blipFill>
        <p:spPr>
          <a:xfrm>
            <a:off x="6786578" y="4473637"/>
            <a:ext cx="2357422" cy="2384363"/>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GB" dirty="0" smtClean="0">
                <a:hlinkClick r:id="rId2"/>
              </a:rPr>
              <a:t>https://docs.google.com/forms/d/e/1FAIpQLSfjXjicVOT6f3D1TUM3Gg15493B1S9VtxJWD1iPz7M4ko7H4g/viewform?usp=sf_link</a:t>
            </a:r>
            <a:endParaRPr lang="en-GB"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Χαρακτηριστικά Λοιμωδών Νοσημάτων</a:t>
            </a:r>
            <a:endParaRPr lang="el-GR" b="1" dirty="0"/>
          </a:p>
        </p:txBody>
      </p:sp>
      <p:graphicFrame>
        <p:nvGraphicFramePr>
          <p:cNvPr id="4" name="3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EEE99CF-AD35-4916-8E5E-EFE4A9C62786}"/>
                                            </p:graphicEl>
                                          </p:spTgt>
                                        </p:tgtEl>
                                        <p:attrNameLst>
                                          <p:attrName>style.visibility</p:attrName>
                                        </p:attrNameLst>
                                      </p:cBhvr>
                                      <p:to>
                                        <p:strVal val="visible"/>
                                      </p:to>
                                    </p:set>
                                    <p:animEffect transition="in" filter="fade">
                                      <p:cBhvr>
                                        <p:cTn id="7" dur="2000"/>
                                        <p:tgtEl>
                                          <p:spTgt spid="4">
                                            <p:graphicEl>
                                              <a:dgm id="{6EEE99CF-AD35-4916-8E5E-EFE4A9C627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05997B4-C445-4992-9AC2-1561DB09A508}"/>
                                            </p:graphicEl>
                                          </p:spTgt>
                                        </p:tgtEl>
                                        <p:attrNameLst>
                                          <p:attrName>style.visibility</p:attrName>
                                        </p:attrNameLst>
                                      </p:cBhvr>
                                      <p:to>
                                        <p:strVal val="visible"/>
                                      </p:to>
                                    </p:set>
                                    <p:animEffect transition="in" filter="fade">
                                      <p:cBhvr>
                                        <p:cTn id="12" dur="2000"/>
                                        <p:tgtEl>
                                          <p:spTgt spid="4">
                                            <p:graphicEl>
                                              <a:dgm id="{A05997B4-C445-4992-9AC2-1561DB09A50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217953BC-D674-4119-B64A-F1912E52786E}"/>
                                            </p:graphicEl>
                                          </p:spTgt>
                                        </p:tgtEl>
                                        <p:attrNameLst>
                                          <p:attrName>style.visibility</p:attrName>
                                        </p:attrNameLst>
                                      </p:cBhvr>
                                      <p:to>
                                        <p:strVal val="visible"/>
                                      </p:to>
                                    </p:set>
                                    <p:animEffect transition="in" filter="fade">
                                      <p:cBhvr>
                                        <p:cTn id="15" dur="2000"/>
                                        <p:tgtEl>
                                          <p:spTgt spid="4">
                                            <p:graphicEl>
                                              <a:dgm id="{217953BC-D674-4119-B64A-F1912E52786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8340D21-0786-424E-AAC2-93CF6BC14281}"/>
                                            </p:graphicEl>
                                          </p:spTgt>
                                        </p:tgtEl>
                                        <p:attrNameLst>
                                          <p:attrName>style.visibility</p:attrName>
                                        </p:attrNameLst>
                                      </p:cBhvr>
                                      <p:to>
                                        <p:strVal val="visible"/>
                                      </p:to>
                                    </p:set>
                                    <p:animEffect transition="in" filter="fade">
                                      <p:cBhvr>
                                        <p:cTn id="20" dur="2000"/>
                                        <p:tgtEl>
                                          <p:spTgt spid="4">
                                            <p:graphicEl>
                                              <a:dgm id="{08340D21-0786-424E-AAC2-93CF6BC1428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44FB6F65-B70F-4329-8F74-827DBFB8FF13}"/>
                                            </p:graphicEl>
                                          </p:spTgt>
                                        </p:tgtEl>
                                        <p:attrNameLst>
                                          <p:attrName>style.visibility</p:attrName>
                                        </p:attrNameLst>
                                      </p:cBhvr>
                                      <p:to>
                                        <p:strVal val="visible"/>
                                      </p:to>
                                    </p:set>
                                    <p:animEffect transition="in" filter="fade">
                                      <p:cBhvr>
                                        <p:cTn id="23" dur="2000"/>
                                        <p:tgtEl>
                                          <p:spTgt spid="4">
                                            <p:graphicEl>
                                              <a:dgm id="{44FB6F65-B70F-4329-8F74-827DBFB8FF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4C428DE1-0DB8-4645-AB39-79E3CDEC0A2C}"/>
                                            </p:graphicEl>
                                          </p:spTgt>
                                        </p:tgtEl>
                                        <p:attrNameLst>
                                          <p:attrName>style.visibility</p:attrName>
                                        </p:attrNameLst>
                                      </p:cBhvr>
                                      <p:to>
                                        <p:strVal val="visible"/>
                                      </p:to>
                                    </p:set>
                                    <p:animEffect transition="in" filter="fade">
                                      <p:cBhvr>
                                        <p:cTn id="28" dur="2000"/>
                                        <p:tgtEl>
                                          <p:spTgt spid="4">
                                            <p:graphicEl>
                                              <a:dgm id="{4C428DE1-0DB8-4645-AB39-79E3CDEC0A2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BEF1E8A5-F14C-4CB7-814E-9C533A03B5E9}"/>
                                            </p:graphicEl>
                                          </p:spTgt>
                                        </p:tgtEl>
                                        <p:attrNameLst>
                                          <p:attrName>style.visibility</p:attrName>
                                        </p:attrNameLst>
                                      </p:cBhvr>
                                      <p:to>
                                        <p:strVal val="visible"/>
                                      </p:to>
                                    </p:set>
                                    <p:animEffect transition="in" filter="fade">
                                      <p:cBhvr>
                                        <p:cTn id="31" dur="2000"/>
                                        <p:tgtEl>
                                          <p:spTgt spid="4">
                                            <p:graphicEl>
                                              <a:dgm id="{BEF1E8A5-F14C-4CB7-814E-9C533A03B5E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AA06DE4B-AF14-4CEE-AFF1-679049EA7F0C}"/>
                                            </p:graphicEl>
                                          </p:spTgt>
                                        </p:tgtEl>
                                        <p:attrNameLst>
                                          <p:attrName>style.visibility</p:attrName>
                                        </p:attrNameLst>
                                      </p:cBhvr>
                                      <p:to>
                                        <p:strVal val="visible"/>
                                      </p:to>
                                    </p:set>
                                    <p:animEffect transition="in" filter="fade">
                                      <p:cBhvr>
                                        <p:cTn id="36" dur="2000"/>
                                        <p:tgtEl>
                                          <p:spTgt spid="4">
                                            <p:graphicEl>
                                              <a:dgm id="{AA06DE4B-AF14-4CEE-AFF1-679049EA7F0C}"/>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3DC02264-1F1D-4AF0-B28B-104BE8139F6D}"/>
                                            </p:graphicEl>
                                          </p:spTgt>
                                        </p:tgtEl>
                                        <p:attrNameLst>
                                          <p:attrName>style.visibility</p:attrName>
                                        </p:attrNameLst>
                                      </p:cBhvr>
                                      <p:to>
                                        <p:strVal val="visible"/>
                                      </p:to>
                                    </p:set>
                                    <p:animEffect transition="in" filter="fade">
                                      <p:cBhvr>
                                        <p:cTn id="39" dur="2000"/>
                                        <p:tgtEl>
                                          <p:spTgt spid="4">
                                            <p:graphicEl>
                                              <a:dgm id="{3DC02264-1F1D-4AF0-B28B-104BE8139F6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Παράδειγμα-Γρίπη</a:t>
            </a:r>
            <a:endParaRPr lang="el-GR" dirty="0"/>
          </a:p>
        </p:txBody>
      </p:sp>
      <p:graphicFrame>
        <p:nvGraphicFramePr>
          <p:cNvPr id="5" name="4 - Θέση περιεχομένου"/>
          <p:cNvGraphicFramePr>
            <a:graphicFrameLocks noGrp="1"/>
          </p:cNvGraphicFramePr>
          <p:nvPr>
            <p:ph idx="1"/>
          </p:nvPr>
        </p:nvGraphicFramePr>
        <p:xfrm>
          <a:off x="457200" y="2249488"/>
          <a:ext cx="7472388" cy="2436027"/>
        </p:xfrm>
        <a:graphic>
          <a:graphicData uri="http://schemas.openxmlformats.org/drawingml/2006/table">
            <a:tbl>
              <a:tblPr firstRow="1" bandRow="1">
                <a:tableStyleId>{5C22544A-7EE6-4342-B048-85BDC9FD1C3A}</a:tableStyleId>
              </a:tblPr>
              <a:tblGrid>
                <a:gridCol w="1868097"/>
                <a:gridCol w="1868097"/>
                <a:gridCol w="1868097"/>
                <a:gridCol w="1868097"/>
              </a:tblGrid>
              <a:tr h="972987">
                <a:tc>
                  <a:txBody>
                    <a:bodyPr/>
                    <a:lstStyle/>
                    <a:p>
                      <a:r>
                        <a:rPr lang="el-GR" dirty="0" smtClean="0"/>
                        <a:t>Μόλυνση</a:t>
                      </a:r>
                      <a:endParaRPr lang="el-GR" dirty="0"/>
                    </a:p>
                  </a:txBody>
                  <a:tcPr/>
                </a:tc>
                <a:tc>
                  <a:txBody>
                    <a:bodyPr/>
                    <a:lstStyle/>
                    <a:p>
                      <a:r>
                        <a:rPr lang="el-GR" dirty="0" smtClean="0"/>
                        <a:t>Χρόνος επώασης</a:t>
                      </a:r>
                      <a:endParaRPr lang="el-GR" dirty="0"/>
                    </a:p>
                  </a:txBody>
                  <a:tcPr/>
                </a:tc>
                <a:tc>
                  <a:txBody>
                    <a:bodyPr/>
                    <a:lstStyle/>
                    <a:p>
                      <a:r>
                        <a:rPr lang="el-GR" dirty="0" smtClean="0"/>
                        <a:t>Λοίμωξη</a:t>
                      </a:r>
                    </a:p>
                    <a:p>
                      <a:r>
                        <a:rPr lang="el-GR" dirty="0" smtClean="0"/>
                        <a:t>(Συμπτώματα)</a:t>
                      </a:r>
                      <a:endParaRPr lang="el-GR" dirty="0"/>
                    </a:p>
                  </a:txBody>
                  <a:tcPr/>
                </a:tc>
                <a:tc>
                  <a:txBody>
                    <a:bodyPr/>
                    <a:lstStyle/>
                    <a:p>
                      <a:r>
                        <a:rPr lang="el-GR" dirty="0" smtClean="0"/>
                        <a:t>Εξέλιξη</a:t>
                      </a:r>
                      <a:endParaRPr lang="el-GR" dirty="0"/>
                    </a:p>
                  </a:txBody>
                  <a:tcPr/>
                </a:tc>
              </a:tr>
              <a:tr h="563715">
                <a:tc>
                  <a:txBody>
                    <a:bodyPr/>
                    <a:lstStyle/>
                    <a:p>
                      <a:r>
                        <a:rPr lang="el-GR" dirty="0" smtClean="0"/>
                        <a:t>Από σταγονίδια</a:t>
                      </a:r>
                      <a:endParaRPr lang="el-GR" dirty="0"/>
                    </a:p>
                  </a:txBody>
                  <a:tcPr/>
                </a:tc>
                <a:tc>
                  <a:txBody>
                    <a:bodyPr/>
                    <a:lstStyle/>
                    <a:p>
                      <a:r>
                        <a:rPr lang="el-GR" dirty="0" smtClean="0"/>
                        <a:t>1-3 μέρες</a:t>
                      </a:r>
                      <a:endParaRPr lang="el-GR" dirty="0"/>
                    </a:p>
                  </a:txBody>
                  <a:tcPr/>
                </a:tc>
                <a:tc>
                  <a:txBody>
                    <a:bodyPr/>
                    <a:lstStyle/>
                    <a:p>
                      <a:r>
                        <a:rPr lang="el-GR" dirty="0" smtClean="0"/>
                        <a:t>Πονοκέφαλος</a:t>
                      </a:r>
                    </a:p>
                    <a:p>
                      <a:r>
                        <a:rPr lang="el-GR" dirty="0" smtClean="0"/>
                        <a:t>Μυαλγίες</a:t>
                      </a:r>
                    </a:p>
                    <a:p>
                      <a:r>
                        <a:rPr lang="el-GR" dirty="0" smtClean="0"/>
                        <a:t>Πυρετός</a:t>
                      </a:r>
                    </a:p>
                    <a:p>
                      <a:r>
                        <a:rPr lang="el-GR" dirty="0" smtClean="0"/>
                        <a:t>Βήχας</a:t>
                      </a:r>
                    </a:p>
                    <a:p>
                      <a:r>
                        <a:rPr lang="el-GR" dirty="0" smtClean="0"/>
                        <a:t>Καταρροή</a:t>
                      </a:r>
                      <a:endParaRPr lang="el-GR" dirty="0"/>
                    </a:p>
                  </a:txBody>
                  <a:tcPr/>
                </a:tc>
                <a:tc>
                  <a:txBody>
                    <a:bodyPr/>
                    <a:lstStyle/>
                    <a:p>
                      <a:r>
                        <a:rPr lang="el-GR" dirty="0" smtClean="0"/>
                        <a:t>Ίαση</a:t>
                      </a:r>
                    </a:p>
                    <a:p>
                      <a:r>
                        <a:rPr lang="el-GR" dirty="0" smtClean="0"/>
                        <a:t>Επιπλοκές (πνευμονία, θάνατος)</a:t>
                      </a:r>
                      <a:endParaRPr lang="el-GR" dirty="0"/>
                    </a:p>
                  </a:txBody>
                  <a:tcPr/>
                </a:tc>
              </a:tr>
            </a:tbl>
          </a:graphicData>
        </a:graphic>
      </p:graphicFrame>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cxnSp>
        <p:nvCxnSpPr>
          <p:cNvPr id="7" name="6 - Ευθύγραμμο βέλος σύνδεσης"/>
          <p:cNvCxnSpPr/>
          <p:nvPr/>
        </p:nvCxnSpPr>
        <p:spPr>
          <a:xfrm>
            <a:off x="642910" y="5429264"/>
            <a:ext cx="7358114"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3071802" y="6072206"/>
            <a:ext cx="107157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3" name="12 - Έλλειψη"/>
          <p:cNvSpPr/>
          <p:nvPr/>
        </p:nvSpPr>
        <p:spPr>
          <a:xfrm>
            <a:off x="500034" y="5286388"/>
            <a:ext cx="285752" cy="2857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a:p>
        </p:txBody>
      </p:sp>
      <p:sp>
        <p:nvSpPr>
          <p:cNvPr id="14" name="13 - Έλλειψη"/>
          <p:cNvSpPr/>
          <p:nvPr/>
        </p:nvSpPr>
        <p:spPr>
          <a:xfrm>
            <a:off x="2214546" y="5286388"/>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Έλλειψη"/>
          <p:cNvSpPr/>
          <p:nvPr/>
        </p:nvSpPr>
        <p:spPr>
          <a:xfrm>
            <a:off x="4071934" y="5286388"/>
            <a:ext cx="285752" cy="285752"/>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l-GR"/>
          </a:p>
        </p:txBody>
      </p:sp>
      <p:sp>
        <p:nvSpPr>
          <p:cNvPr id="18" name="17 - TextBox"/>
          <p:cNvSpPr txBox="1"/>
          <p:nvPr/>
        </p:nvSpPr>
        <p:spPr>
          <a:xfrm>
            <a:off x="3286116" y="6072206"/>
            <a:ext cx="1000132" cy="369332"/>
          </a:xfrm>
          <a:prstGeom prst="rect">
            <a:avLst/>
          </a:prstGeom>
          <a:noFill/>
        </p:spPr>
        <p:txBody>
          <a:bodyPr wrap="square" rtlCol="0">
            <a:spAutoFit/>
          </a:bodyPr>
          <a:lstStyle/>
          <a:p>
            <a:r>
              <a:rPr lang="el-GR" dirty="0" smtClean="0"/>
              <a:t>2μέρες</a:t>
            </a:r>
            <a:endParaRPr lang="el-GR" dirty="0"/>
          </a:p>
        </p:txBody>
      </p:sp>
      <p:sp>
        <p:nvSpPr>
          <p:cNvPr id="19" name="18 - TextBox"/>
          <p:cNvSpPr txBox="1"/>
          <p:nvPr/>
        </p:nvSpPr>
        <p:spPr>
          <a:xfrm>
            <a:off x="5000628" y="6143644"/>
            <a:ext cx="1285884" cy="369332"/>
          </a:xfrm>
          <a:prstGeom prst="rect">
            <a:avLst/>
          </a:prstGeom>
          <a:noFill/>
        </p:spPr>
        <p:txBody>
          <a:bodyPr wrap="square" rtlCol="0">
            <a:spAutoFit/>
          </a:bodyPr>
          <a:lstStyle/>
          <a:p>
            <a:r>
              <a:rPr lang="el-GR" dirty="0" smtClean="0"/>
              <a:t>7μέρες`</a:t>
            </a:r>
            <a:endParaRPr lang="el-GR" dirty="0"/>
          </a:p>
        </p:txBody>
      </p:sp>
      <p:sp>
        <p:nvSpPr>
          <p:cNvPr id="21" name="20 - TextBox"/>
          <p:cNvSpPr txBox="1"/>
          <p:nvPr/>
        </p:nvSpPr>
        <p:spPr>
          <a:xfrm>
            <a:off x="3643306" y="5715016"/>
            <a:ext cx="3429024" cy="369332"/>
          </a:xfrm>
          <a:prstGeom prst="rect">
            <a:avLst/>
          </a:prstGeom>
          <a:noFill/>
        </p:spPr>
        <p:txBody>
          <a:bodyPr wrap="square" rtlCol="0">
            <a:spAutoFit/>
          </a:bodyPr>
          <a:lstStyle/>
          <a:p>
            <a:r>
              <a:rPr lang="el-GR" b="1" dirty="0" smtClean="0"/>
              <a:t>Περίοδος μεταδοτικότητας</a:t>
            </a:r>
            <a:endParaRPr lang="el-GR" b="1" dirty="0"/>
          </a:p>
        </p:txBody>
      </p:sp>
      <p:cxnSp>
        <p:nvCxnSpPr>
          <p:cNvPr id="27" name="26 - Ευθύγραμμο βέλος σύνδεσης"/>
          <p:cNvCxnSpPr/>
          <p:nvPr/>
        </p:nvCxnSpPr>
        <p:spPr>
          <a:xfrm>
            <a:off x="4429124" y="6072206"/>
            <a:ext cx="2786082"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8" grpId="0"/>
      <p:bldP spid="19"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04"/>
            <a:ext cx="8229600" cy="1066800"/>
          </a:xfrm>
        </p:spPr>
        <p:txBody>
          <a:bodyPr/>
          <a:lstStyle/>
          <a:p>
            <a:r>
              <a:rPr lang="el-GR" dirty="0" smtClean="0"/>
              <a:t>Πρόληψη</a:t>
            </a:r>
            <a:endParaRPr lang="el-GR" dirty="0"/>
          </a:p>
        </p:txBody>
      </p:sp>
      <p:graphicFrame>
        <p:nvGraphicFramePr>
          <p:cNvPr id="4" name="3 - Θέση περιεχομένου"/>
          <p:cNvGraphicFramePr>
            <a:graphicFrameLocks noGrp="1"/>
          </p:cNvGraphicFramePr>
          <p:nvPr>
            <p:ph idx="1"/>
          </p:nvPr>
        </p:nvGraphicFramePr>
        <p:xfrm>
          <a:off x="500034" y="1428736"/>
          <a:ext cx="454342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 TextBox"/>
          <p:cNvSpPr txBox="1"/>
          <p:nvPr/>
        </p:nvSpPr>
        <p:spPr>
          <a:xfrm>
            <a:off x="5429256" y="2071678"/>
            <a:ext cx="3571900" cy="369332"/>
          </a:xfrm>
          <a:prstGeom prst="rect">
            <a:avLst/>
          </a:prstGeom>
          <a:noFill/>
        </p:spPr>
        <p:txBody>
          <a:bodyPr wrap="square" rtlCol="0">
            <a:spAutoFit/>
          </a:bodyPr>
          <a:lstStyle/>
          <a:p>
            <a:r>
              <a:rPr lang="el-GR" dirty="0" smtClean="0"/>
              <a:t>Αποφυγή της ασθένειας</a:t>
            </a:r>
            <a:endParaRPr lang="el-GR" dirty="0"/>
          </a:p>
        </p:txBody>
      </p:sp>
      <p:sp>
        <p:nvSpPr>
          <p:cNvPr id="7" name="6 - TextBox"/>
          <p:cNvSpPr txBox="1"/>
          <p:nvPr/>
        </p:nvSpPr>
        <p:spPr>
          <a:xfrm>
            <a:off x="5357818" y="3286124"/>
            <a:ext cx="3000396" cy="646331"/>
          </a:xfrm>
          <a:prstGeom prst="rect">
            <a:avLst/>
          </a:prstGeom>
          <a:noFill/>
        </p:spPr>
        <p:txBody>
          <a:bodyPr wrap="square" rtlCol="0">
            <a:spAutoFit/>
          </a:bodyPr>
          <a:lstStyle/>
          <a:p>
            <a:r>
              <a:rPr lang="el-GR" dirty="0" smtClean="0"/>
              <a:t>Έγκαιρη διάγνωση της ασθένειας</a:t>
            </a:r>
            <a:endParaRPr lang="el-GR" dirty="0"/>
          </a:p>
        </p:txBody>
      </p:sp>
      <p:sp>
        <p:nvSpPr>
          <p:cNvPr id="8" name="7 - TextBox"/>
          <p:cNvSpPr txBox="1"/>
          <p:nvPr/>
        </p:nvSpPr>
        <p:spPr>
          <a:xfrm>
            <a:off x="5429256" y="4500570"/>
            <a:ext cx="2643206" cy="369332"/>
          </a:xfrm>
          <a:prstGeom prst="rect">
            <a:avLst/>
          </a:prstGeom>
          <a:noFill/>
        </p:spPr>
        <p:txBody>
          <a:bodyPr wrap="square" rtlCol="0">
            <a:spAutoFit/>
          </a:bodyPr>
          <a:lstStyle/>
          <a:p>
            <a:r>
              <a:rPr lang="el-GR" dirty="0" smtClean="0"/>
              <a:t>Μείωση των επιπλοκών</a:t>
            </a:r>
            <a:endParaRPr lang="el-GR" dirty="0"/>
          </a:p>
        </p:txBody>
      </p:sp>
      <p:sp>
        <p:nvSpPr>
          <p:cNvPr id="9" name="8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3A60E673-929A-4C9F-93D6-686BBEBDBB1B}"/>
                                            </p:graphicEl>
                                          </p:spTgt>
                                        </p:tgtEl>
                                        <p:attrNameLst>
                                          <p:attrName>style.visibility</p:attrName>
                                        </p:attrNameLst>
                                      </p:cBhvr>
                                      <p:to>
                                        <p:strVal val="visible"/>
                                      </p:to>
                                    </p:set>
                                    <p:animEffect transition="in" filter="fade">
                                      <p:cBhvr>
                                        <p:cTn id="7" dur="2000"/>
                                        <p:tgtEl>
                                          <p:spTgt spid="4">
                                            <p:graphicEl>
                                              <a:dgm id="{3A60E673-929A-4C9F-93D6-686BBEBDBB1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76F64A6-44E7-45AC-81F7-A125DBD27C88}"/>
                                            </p:graphicEl>
                                          </p:spTgt>
                                        </p:tgtEl>
                                        <p:attrNameLst>
                                          <p:attrName>style.visibility</p:attrName>
                                        </p:attrNameLst>
                                      </p:cBhvr>
                                      <p:to>
                                        <p:strVal val="visible"/>
                                      </p:to>
                                    </p:set>
                                    <p:animEffect transition="in" filter="fade">
                                      <p:cBhvr>
                                        <p:cTn id="12" dur="2000"/>
                                        <p:tgtEl>
                                          <p:spTgt spid="4">
                                            <p:graphicEl>
                                              <a:dgm id="{F76F64A6-44E7-45AC-81F7-A125DBD27C8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62AE826-2450-4394-8282-B8743B3F01A3}"/>
                                            </p:graphicEl>
                                          </p:spTgt>
                                        </p:tgtEl>
                                        <p:attrNameLst>
                                          <p:attrName>style.visibility</p:attrName>
                                        </p:attrNameLst>
                                      </p:cBhvr>
                                      <p:to>
                                        <p:strVal val="visible"/>
                                      </p:to>
                                    </p:set>
                                    <p:animEffect transition="in" filter="fade">
                                      <p:cBhvr>
                                        <p:cTn id="17" dur="2000"/>
                                        <p:tgtEl>
                                          <p:spTgt spid="4">
                                            <p:graphicEl>
                                              <a:dgm id="{B62AE826-2450-4394-8282-B8743B3F01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93E9B156-26C5-4E7A-8EB3-2CE20214A29C}"/>
                                            </p:graphicEl>
                                          </p:spTgt>
                                        </p:tgtEl>
                                        <p:attrNameLst>
                                          <p:attrName>style.visibility</p:attrName>
                                        </p:attrNameLst>
                                      </p:cBhvr>
                                      <p:to>
                                        <p:strVal val="visible"/>
                                      </p:to>
                                    </p:set>
                                    <p:animEffect transition="in" filter="fade">
                                      <p:cBhvr>
                                        <p:cTn id="22" dur="2000"/>
                                        <p:tgtEl>
                                          <p:spTgt spid="4">
                                            <p:graphicEl>
                                              <a:dgm id="{93E9B156-26C5-4E7A-8EB3-2CE20214A29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1066800"/>
          </a:xfrm>
        </p:spPr>
        <p:txBody>
          <a:bodyPr/>
          <a:lstStyle/>
          <a:p>
            <a:r>
              <a:rPr lang="el-GR" dirty="0" smtClean="0"/>
              <a:t>Άμεση-Έμμεση μετάδοση</a:t>
            </a:r>
            <a:endParaRPr lang="el-GR" dirty="0"/>
          </a:p>
        </p:txBody>
      </p:sp>
      <p:pic>
        <p:nvPicPr>
          <p:cNvPr id="4" name="3 - Εικόνα" descr="Ξενιστής.PNG"/>
          <p:cNvPicPr>
            <a:picLocks noChangeAspect="1"/>
          </p:cNvPicPr>
          <p:nvPr/>
        </p:nvPicPr>
        <p:blipFill>
          <a:blip r:embed="rId2"/>
          <a:stretch>
            <a:fillRect/>
          </a:stretch>
        </p:blipFill>
        <p:spPr>
          <a:xfrm>
            <a:off x="785786" y="1571612"/>
            <a:ext cx="1495634" cy="1857634"/>
          </a:xfrm>
          <a:prstGeom prst="rect">
            <a:avLst/>
          </a:prstGeom>
        </p:spPr>
      </p:pic>
      <p:pic>
        <p:nvPicPr>
          <p:cNvPr id="5" name="4 - Εικόνα" descr="βακτήριο.PNG"/>
          <p:cNvPicPr>
            <a:picLocks noChangeAspect="1"/>
          </p:cNvPicPr>
          <p:nvPr/>
        </p:nvPicPr>
        <p:blipFill>
          <a:blip r:embed="rId3"/>
          <a:stretch>
            <a:fillRect/>
          </a:stretch>
        </p:blipFill>
        <p:spPr>
          <a:xfrm>
            <a:off x="1643042" y="1857364"/>
            <a:ext cx="657317" cy="619211"/>
          </a:xfrm>
          <a:prstGeom prst="rect">
            <a:avLst/>
          </a:prstGeom>
        </p:spPr>
      </p:pic>
      <p:pic>
        <p:nvPicPr>
          <p:cNvPr id="6" name="5 - Εικόνα" descr="μέσο μεταφοράς.PNG"/>
          <p:cNvPicPr>
            <a:picLocks noChangeAspect="1"/>
          </p:cNvPicPr>
          <p:nvPr/>
        </p:nvPicPr>
        <p:blipFill>
          <a:blip r:embed="rId4"/>
          <a:srcRect r="63195"/>
          <a:stretch>
            <a:fillRect/>
          </a:stretch>
        </p:blipFill>
        <p:spPr>
          <a:xfrm>
            <a:off x="3643306" y="2071678"/>
            <a:ext cx="1143008" cy="1219370"/>
          </a:xfrm>
          <a:prstGeom prst="rect">
            <a:avLst/>
          </a:prstGeom>
        </p:spPr>
      </p:pic>
      <p:pic>
        <p:nvPicPr>
          <p:cNvPr id="7" name="6 - Εικόνα" descr="ευπαθής πληθυσμός.PNG"/>
          <p:cNvPicPr>
            <a:picLocks noChangeAspect="1"/>
          </p:cNvPicPr>
          <p:nvPr/>
        </p:nvPicPr>
        <p:blipFill>
          <a:blip r:embed="rId5"/>
          <a:stretch>
            <a:fillRect/>
          </a:stretch>
        </p:blipFill>
        <p:spPr>
          <a:xfrm>
            <a:off x="6215074" y="1857364"/>
            <a:ext cx="1071570" cy="1724717"/>
          </a:xfrm>
          <a:prstGeom prst="rect">
            <a:avLst/>
          </a:prstGeom>
        </p:spPr>
      </p:pic>
      <p:sp>
        <p:nvSpPr>
          <p:cNvPr id="8" name="7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9" name="8 - Εικόνα" descr="μέσο μεταφοράς.PNG"/>
          <p:cNvPicPr>
            <a:picLocks noChangeAspect="1"/>
          </p:cNvPicPr>
          <p:nvPr/>
        </p:nvPicPr>
        <p:blipFill>
          <a:blip r:embed="rId4"/>
          <a:srcRect l="34505" r="35591"/>
          <a:stretch>
            <a:fillRect/>
          </a:stretch>
        </p:blipFill>
        <p:spPr>
          <a:xfrm>
            <a:off x="4071934" y="4286256"/>
            <a:ext cx="928694" cy="1219370"/>
          </a:xfrm>
          <a:prstGeom prst="rect">
            <a:avLst/>
          </a:prstGeom>
        </p:spPr>
      </p:pic>
      <p:pic>
        <p:nvPicPr>
          <p:cNvPr id="10" name="9 - Εικόνα" descr="ευπαθής πληθυσμός.PNG"/>
          <p:cNvPicPr>
            <a:picLocks noChangeAspect="1"/>
          </p:cNvPicPr>
          <p:nvPr/>
        </p:nvPicPr>
        <p:blipFill>
          <a:blip r:embed="rId5"/>
          <a:stretch>
            <a:fillRect/>
          </a:stretch>
        </p:blipFill>
        <p:spPr>
          <a:xfrm>
            <a:off x="7286644" y="4857760"/>
            <a:ext cx="1071570" cy="1724717"/>
          </a:xfrm>
          <a:prstGeom prst="rect">
            <a:avLst/>
          </a:prstGeom>
        </p:spPr>
      </p:pic>
      <p:pic>
        <p:nvPicPr>
          <p:cNvPr id="11" name="10 - Εικόνα" descr="Ξενιστής.PNG"/>
          <p:cNvPicPr>
            <a:picLocks noChangeAspect="1"/>
          </p:cNvPicPr>
          <p:nvPr/>
        </p:nvPicPr>
        <p:blipFill>
          <a:blip r:embed="rId2"/>
          <a:stretch>
            <a:fillRect/>
          </a:stretch>
        </p:blipFill>
        <p:spPr>
          <a:xfrm>
            <a:off x="500034" y="4357694"/>
            <a:ext cx="1495634" cy="1857634"/>
          </a:xfrm>
          <a:prstGeom prst="rect">
            <a:avLst/>
          </a:prstGeom>
        </p:spPr>
      </p:pic>
      <p:pic>
        <p:nvPicPr>
          <p:cNvPr id="12" name="11 - Εικόνα" descr="βακτήριο.PNG"/>
          <p:cNvPicPr>
            <a:picLocks noChangeAspect="1"/>
          </p:cNvPicPr>
          <p:nvPr/>
        </p:nvPicPr>
        <p:blipFill>
          <a:blip r:embed="rId3"/>
          <a:stretch>
            <a:fillRect/>
          </a:stretch>
        </p:blipFill>
        <p:spPr>
          <a:xfrm>
            <a:off x="1714480" y="4714884"/>
            <a:ext cx="657317" cy="619211"/>
          </a:xfrm>
          <a:prstGeom prst="rect">
            <a:avLst/>
          </a:prstGeom>
        </p:spPr>
      </p:pic>
      <p:sp>
        <p:nvSpPr>
          <p:cNvPr id="1026" name="AutoShape 2" descr="Τα Ελληνικά τρόφιμα σώζουν τις εξαγωγές εν μέσω Covid - ThessaliaEcon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4" name="13 - Εικόνα" descr="τροφιμα.jpg"/>
          <p:cNvPicPr>
            <a:picLocks noChangeAspect="1"/>
          </p:cNvPicPr>
          <p:nvPr/>
        </p:nvPicPr>
        <p:blipFill>
          <a:blip r:embed="rId6"/>
          <a:stretch>
            <a:fillRect/>
          </a:stretch>
        </p:blipFill>
        <p:spPr>
          <a:xfrm>
            <a:off x="3714744" y="5286388"/>
            <a:ext cx="1928826" cy="1323843"/>
          </a:xfrm>
          <a:prstGeom prst="rect">
            <a:avLst/>
          </a:prstGeom>
        </p:spPr>
      </p:pic>
      <p:pic>
        <p:nvPicPr>
          <p:cNvPr id="15" name="14 - Εικόνα" descr="μέσο μεταφοράς.PNG"/>
          <p:cNvPicPr>
            <a:picLocks noChangeAspect="1"/>
          </p:cNvPicPr>
          <p:nvPr/>
        </p:nvPicPr>
        <p:blipFill>
          <a:blip r:embed="rId4"/>
          <a:srcRect r="63195"/>
          <a:stretch>
            <a:fillRect/>
          </a:stretch>
        </p:blipFill>
        <p:spPr>
          <a:xfrm>
            <a:off x="5643570" y="4572008"/>
            <a:ext cx="1143008" cy="1219370"/>
          </a:xfrm>
          <a:prstGeom prst="rect">
            <a:avLst/>
          </a:prstGeom>
        </p:spPr>
      </p:pic>
      <p:pic>
        <p:nvPicPr>
          <p:cNvPr id="16" name="15 - Εικόνα" descr="μέσο μεταφοράς.PNG"/>
          <p:cNvPicPr>
            <a:picLocks noChangeAspect="1"/>
          </p:cNvPicPr>
          <p:nvPr/>
        </p:nvPicPr>
        <p:blipFill>
          <a:blip r:embed="rId4"/>
          <a:srcRect r="63195"/>
          <a:stretch>
            <a:fillRect/>
          </a:stretch>
        </p:blipFill>
        <p:spPr>
          <a:xfrm>
            <a:off x="2714612" y="4572008"/>
            <a:ext cx="1143008" cy="1219370"/>
          </a:xfrm>
          <a:prstGeom prst="rect">
            <a:avLst/>
          </a:prstGeom>
        </p:spPr>
      </p:pic>
      <p:sp>
        <p:nvSpPr>
          <p:cNvPr id="18" name="17 - Κουλούρα"/>
          <p:cNvSpPr/>
          <p:nvPr/>
        </p:nvSpPr>
        <p:spPr>
          <a:xfrm>
            <a:off x="5286380" y="1285860"/>
            <a:ext cx="2857520" cy="2857520"/>
          </a:xfrm>
          <a:prstGeom prst="donut">
            <a:avLst>
              <a:gd name="adj" fmla="val 8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9" name="18 - Κουλούρα"/>
          <p:cNvSpPr/>
          <p:nvPr/>
        </p:nvSpPr>
        <p:spPr>
          <a:xfrm>
            <a:off x="0" y="1357298"/>
            <a:ext cx="2928958" cy="2786082"/>
          </a:xfrm>
          <a:prstGeom prst="donut">
            <a:avLst>
              <a:gd name="adj" fmla="val 8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0" name="19 - Κουλούρα"/>
          <p:cNvSpPr/>
          <p:nvPr/>
        </p:nvSpPr>
        <p:spPr>
          <a:xfrm>
            <a:off x="0" y="4000504"/>
            <a:ext cx="2857488" cy="2857496"/>
          </a:xfrm>
          <a:prstGeom prst="donut">
            <a:avLst>
              <a:gd name="adj" fmla="val 8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1" name="20 - Κουλούρα"/>
          <p:cNvSpPr/>
          <p:nvPr/>
        </p:nvSpPr>
        <p:spPr>
          <a:xfrm>
            <a:off x="6429324" y="4357670"/>
            <a:ext cx="2714676" cy="2500330"/>
          </a:xfrm>
          <a:prstGeom prst="donut">
            <a:avLst>
              <a:gd name="adj" fmla="val 8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2" name="21 - Κουλούρα"/>
          <p:cNvSpPr/>
          <p:nvPr/>
        </p:nvSpPr>
        <p:spPr>
          <a:xfrm>
            <a:off x="3143240" y="4071942"/>
            <a:ext cx="2857520" cy="2786058"/>
          </a:xfrm>
          <a:prstGeom prst="donut">
            <a:avLst>
              <a:gd name="adj" fmla="val 85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ppt_x"/>
                                          </p:val>
                                        </p:tav>
                                        <p:tav tm="100000">
                                          <p:val>
                                            <p:strVal val="#ppt_x"/>
                                          </p:val>
                                        </p:tav>
                                      </p:tavLst>
                                    </p:anim>
                                    <p:anim calcmode="lin" valueType="num">
                                      <p:cBhvr additive="base">
                                        <p:cTn id="3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par>
                                <p:cTn id="39" presetID="3" presetClass="entr" presetSubtype="1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linds(horizontal)">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b="1" dirty="0" smtClean="0"/>
              <a:t>Τρόποι Μετάδοσης</a:t>
            </a:r>
            <a:br>
              <a:rPr lang="el-GR" b="1" dirty="0" smtClean="0"/>
            </a:br>
            <a:endParaRPr lang="el-GR" dirty="0"/>
          </a:p>
        </p:txBody>
      </p:sp>
      <p:graphicFrame>
        <p:nvGraphicFramePr>
          <p:cNvPr id="4" name="3 - Θέση περιεχομένου"/>
          <p:cNvGraphicFramePr>
            <a:graphicFrameLocks noGrp="1"/>
          </p:cNvGraphicFramePr>
          <p:nvPr>
            <p:ph idx="1"/>
          </p:nvPr>
        </p:nvGraphicFramePr>
        <p:xfrm>
          <a:off x="457200" y="1857364"/>
          <a:ext cx="8258204" cy="4716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9661AC65-94D0-4CC3-B91E-54A31683CA5E}"/>
                                            </p:graphicEl>
                                          </p:spTgt>
                                        </p:tgtEl>
                                        <p:attrNameLst>
                                          <p:attrName>style.visibility</p:attrName>
                                        </p:attrNameLst>
                                      </p:cBhvr>
                                      <p:to>
                                        <p:strVal val="visible"/>
                                      </p:to>
                                    </p:set>
                                    <p:animEffect transition="in" filter="fade">
                                      <p:cBhvr>
                                        <p:cTn id="7" dur="2000"/>
                                        <p:tgtEl>
                                          <p:spTgt spid="4">
                                            <p:graphicEl>
                                              <a:dgm id="{9661AC65-94D0-4CC3-B91E-54A31683CA5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F1C4A4D-3E75-46C3-8909-54C6F35E5DCB}"/>
                                            </p:graphicEl>
                                          </p:spTgt>
                                        </p:tgtEl>
                                        <p:attrNameLst>
                                          <p:attrName>style.visibility</p:attrName>
                                        </p:attrNameLst>
                                      </p:cBhvr>
                                      <p:to>
                                        <p:strVal val="visible"/>
                                      </p:to>
                                    </p:set>
                                    <p:animEffect transition="in" filter="fade">
                                      <p:cBhvr>
                                        <p:cTn id="12" dur="2000"/>
                                        <p:tgtEl>
                                          <p:spTgt spid="4">
                                            <p:graphicEl>
                                              <a:dgm id="{FF1C4A4D-3E75-46C3-8909-54C6F35E5DC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39206903-F631-46FA-BD85-87D6DA01C3BB}"/>
                                            </p:graphicEl>
                                          </p:spTgt>
                                        </p:tgtEl>
                                        <p:attrNameLst>
                                          <p:attrName>style.visibility</p:attrName>
                                        </p:attrNameLst>
                                      </p:cBhvr>
                                      <p:to>
                                        <p:strVal val="visible"/>
                                      </p:to>
                                    </p:set>
                                    <p:animEffect transition="in" filter="fade">
                                      <p:cBhvr>
                                        <p:cTn id="15" dur="2000"/>
                                        <p:tgtEl>
                                          <p:spTgt spid="4">
                                            <p:graphicEl>
                                              <a:dgm id="{39206903-F631-46FA-BD85-87D6DA01C3B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DDDFEF8-8BD1-40BC-B54F-1C868E1B37C6}"/>
                                            </p:graphicEl>
                                          </p:spTgt>
                                        </p:tgtEl>
                                        <p:attrNameLst>
                                          <p:attrName>style.visibility</p:attrName>
                                        </p:attrNameLst>
                                      </p:cBhvr>
                                      <p:to>
                                        <p:strVal val="visible"/>
                                      </p:to>
                                    </p:set>
                                    <p:animEffect transition="in" filter="fade">
                                      <p:cBhvr>
                                        <p:cTn id="20" dur="2000"/>
                                        <p:tgtEl>
                                          <p:spTgt spid="4">
                                            <p:graphicEl>
                                              <a:dgm id="{3DDDFEF8-8BD1-40BC-B54F-1C868E1B37C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275E750C-E961-4D74-BBDF-ADC2FC22DB66}"/>
                                            </p:graphicEl>
                                          </p:spTgt>
                                        </p:tgtEl>
                                        <p:attrNameLst>
                                          <p:attrName>style.visibility</p:attrName>
                                        </p:attrNameLst>
                                      </p:cBhvr>
                                      <p:to>
                                        <p:strVal val="visible"/>
                                      </p:to>
                                    </p:set>
                                    <p:animEffect transition="in" filter="fade">
                                      <p:cBhvr>
                                        <p:cTn id="23" dur="2000"/>
                                        <p:tgtEl>
                                          <p:spTgt spid="4">
                                            <p:graphicEl>
                                              <a:dgm id="{275E750C-E961-4D74-BBDF-ADC2FC22DB6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1C551D4C-77CC-4F74-82B5-BF86A2460583}"/>
                                            </p:graphicEl>
                                          </p:spTgt>
                                        </p:tgtEl>
                                        <p:attrNameLst>
                                          <p:attrName>style.visibility</p:attrName>
                                        </p:attrNameLst>
                                      </p:cBhvr>
                                      <p:to>
                                        <p:strVal val="visible"/>
                                      </p:to>
                                    </p:set>
                                    <p:animEffect transition="in" filter="fade">
                                      <p:cBhvr>
                                        <p:cTn id="28" dur="2000"/>
                                        <p:tgtEl>
                                          <p:spTgt spid="4">
                                            <p:graphicEl>
                                              <a:dgm id="{1C551D4C-77CC-4F74-82B5-BF86A246058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8130453C-915D-4902-9B18-3C73EBE63329}"/>
                                            </p:graphicEl>
                                          </p:spTgt>
                                        </p:tgtEl>
                                        <p:attrNameLst>
                                          <p:attrName>style.visibility</p:attrName>
                                        </p:attrNameLst>
                                      </p:cBhvr>
                                      <p:to>
                                        <p:strVal val="visible"/>
                                      </p:to>
                                    </p:set>
                                    <p:animEffect transition="in" filter="fade">
                                      <p:cBhvr>
                                        <p:cTn id="31" dur="2000"/>
                                        <p:tgtEl>
                                          <p:spTgt spid="4">
                                            <p:graphicEl>
                                              <a:dgm id="{8130453C-915D-4902-9B18-3C73EBE6332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0CFA1C5B-A476-4221-AEBF-B8EC3BB9FE0D}"/>
                                            </p:graphicEl>
                                          </p:spTgt>
                                        </p:tgtEl>
                                        <p:attrNameLst>
                                          <p:attrName>style.visibility</p:attrName>
                                        </p:attrNameLst>
                                      </p:cBhvr>
                                      <p:to>
                                        <p:strVal val="visible"/>
                                      </p:to>
                                    </p:set>
                                    <p:animEffect transition="in" filter="fade">
                                      <p:cBhvr>
                                        <p:cTn id="36" dur="2000"/>
                                        <p:tgtEl>
                                          <p:spTgt spid="4">
                                            <p:graphicEl>
                                              <a:dgm id="{0CFA1C5B-A476-4221-AEBF-B8EC3BB9FE0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D784FDD2-30DB-4DDB-A70E-41A41BF60060}"/>
                                            </p:graphicEl>
                                          </p:spTgt>
                                        </p:tgtEl>
                                        <p:attrNameLst>
                                          <p:attrName>style.visibility</p:attrName>
                                        </p:attrNameLst>
                                      </p:cBhvr>
                                      <p:to>
                                        <p:strVal val="visible"/>
                                      </p:to>
                                    </p:set>
                                    <p:animEffect transition="in" filter="fade">
                                      <p:cBhvr>
                                        <p:cTn id="39" dur="2000"/>
                                        <p:tgtEl>
                                          <p:spTgt spid="4">
                                            <p:graphicEl>
                                              <a:dgm id="{D784FDD2-30DB-4DDB-A70E-41A41BF6006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C94C50AA-D431-4177-987C-974B34D9B352}"/>
                                            </p:graphicEl>
                                          </p:spTgt>
                                        </p:tgtEl>
                                        <p:attrNameLst>
                                          <p:attrName>style.visibility</p:attrName>
                                        </p:attrNameLst>
                                      </p:cBhvr>
                                      <p:to>
                                        <p:strVal val="visible"/>
                                      </p:to>
                                    </p:set>
                                    <p:animEffect transition="in" filter="fade">
                                      <p:cBhvr>
                                        <p:cTn id="44" dur="2000"/>
                                        <p:tgtEl>
                                          <p:spTgt spid="4">
                                            <p:graphicEl>
                                              <a:dgm id="{C94C50AA-D431-4177-987C-974B34D9B352}"/>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5FE9123C-2C7B-441A-8425-AE0D3AE4C7F9}"/>
                                            </p:graphicEl>
                                          </p:spTgt>
                                        </p:tgtEl>
                                        <p:attrNameLst>
                                          <p:attrName>style.visibility</p:attrName>
                                        </p:attrNameLst>
                                      </p:cBhvr>
                                      <p:to>
                                        <p:strVal val="visible"/>
                                      </p:to>
                                    </p:set>
                                    <p:animEffect transition="in" filter="fade">
                                      <p:cBhvr>
                                        <p:cTn id="47" dur="2000"/>
                                        <p:tgtEl>
                                          <p:spTgt spid="4">
                                            <p:graphicEl>
                                              <a:dgm id="{5FE9123C-2C7B-441A-8425-AE0D3AE4C7F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FC59F4C6-9F05-4045-B37A-FBF7705EB4FA}"/>
                                            </p:graphicEl>
                                          </p:spTgt>
                                        </p:tgtEl>
                                        <p:attrNameLst>
                                          <p:attrName>style.visibility</p:attrName>
                                        </p:attrNameLst>
                                      </p:cBhvr>
                                      <p:to>
                                        <p:strVal val="visible"/>
                                      </p:to>
                                    </p:set>
                                    <p:animEffect transition="in" filter="fade">
                                      <p:cBhvr>
                                        <p:cTn id="52" dur="2000"/>
                                        <p:tgtEl>
                                          <p:spTgt spid="4">
                                            <p:graphicEl>
                                              <a:dgm id="{FC59F4C6-9F05-4045-B37A-FBF7705EB4F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FAAD47AA-6CBC-490C-9B76-1E7E73BB0DED}"/>
                                            </p:graphicEl>
                                          </p:spTgt>
                                        </p:tgtEl>
                                        <p:attrNameLst>
                                          <p:attrName>style.visibility</p:attrName>
                                        </p:attrNameLst>
                                      </p:cBhvr>
                                      <p:to>
                                        <p:strVal val="visible"/>
                                      </p:to>
                                    </p:set>
                                    <p:animEffect transition="in" filter="fade">
                                      <p:cBhvr>
                                        <p:cTn id="55" dur="2000"/>
                                        <p:tgtEl>
                                          <p:spTgt spid="4">
                                            <p:graphicEl>
                                              <a:dgm id="{FAAD47AA-6CBC-490C-9B76-1E7E73BB0DED}"/>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0AE0570A-4286-411A-B1CD-69532EA9056E}"/>
                                            </p:graphicEl>
                                          </p:spTgt>
                                        </p:tgtEl>
                                        <p:attrNameLst>
                                          <p:attrName>style.visibility</p:attrName>
                                        </p:attrNameLst>
                                      </p:cBhvr>
                                      <p:to>
                                        <p:strVal val="visible"/>
                                      </p:to>
                                    </p:set>
                                    <p:animEffect transition="in" filter="fade">
                                      <p:cBhvr>
                                        <p:cTn id="60" dur="2000"/>
                                        <p:tgtEl>
                                          <p:spTgt spid="4">
                                            <p:graphicEl>
                                              <a:dgm id="{0AE0570A-4286-411A-B1CD-69532EA9056E}"/>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E39ADA61-1AE5-4C1B-9F53-7560F590C282}"/>
                                            </p:graphicEl>
                                          </p:spTgt>
                                        </p:tgtEl>
                                        <p:attrNameLst>
                                          <p:attrName>style.visibility</p:attrName>
                                        </p:attrNameLst>
                                      </p:cBhvr>
                                      <p:to>
                                        <p:strVal val="visible"/>
                                      </p:to>
                                    </p:set>
                                    <p:animEffect transition="in" filter="fade">
                                      <p:cBhvr>
                                        <p:cTn id="63" dur="2000"/>
                                        <p:tgtEl>
                                          <p:spTgt spid="4">
                                            <p:graphicEl>
                                              <a:dgm id="{E39ADA61-1AE5-4C1B-9F53-7560F590C282}"/>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150EB741-8F29-4F5F-B5CB-C281BB7C81D8}"/>
                                            </p:graphicEl>
                                          </p:spTgt>
                                        </p:tgtEl>
                                        <p:attrNameLst>
                                          <p:attrName>style.visibility</p:attrName>
                                        </p:attrNameLst>
                                      </p:cBhvr>
                                      <p:to>
                                        <p:strVal val="visible"/>
                                      </p:to>
                                    </p:set>
                                    <p:animEffect transition="in" filter="fade">
                                      <p:cBhvr>
                                        <p:cTn id="68" dur="2000"/>
                                        <p:tgtEl>
                                          <p:spTgt spid="4">
                                            <p:graphicEl>
                                              <a:dgm id="{150EB741-8F29-4F5F-B5CB-C281BB7C81D8}"/>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C1EF1504-B8E7-4472-839C-FF12FFE3BDAB}"/>
                                            </p:graphicEl>
                                          </p:spTgt>
                                        </p:tgtEl>
                                        <p:attrNameLst>
                                          <p:attrName>style.visibility</p:attrName>
                                        </p:attrNameLst>
                                      </p:cBhvr>
                                      <p:to>
                                        <p:strVal val="visible"/>
                                      </p:to>
                                    </p:set>
                                    <p:animEffect transition="in" filter="fade">
                                      <p:cBhvr>
                                        <p:cTn id="71" dur="2000"/>
                                        <p:tgtEl>
                                          <p:spTgt spid="4">
                                            <p:graphicEl>
                                              <a:dgm id="{C1EF1504-B8E7-4472-839C-FF12FFE3BDA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A5C938A2-044E-476E-8AB5-687C4961427B}"/>
                                            </p:graphicEl>
                                          </p:spTgt>
                                        </p:tgtEl>
                                        <p:attrNameLst>
                                          <p:attrName>style.visibility</p:attrName>
                                        </p:attrNameLst>
                                      </p:cBhvr>
                                      <p:to>
                                        <p:strVal val="visible"/>
                                      </p:to>
                                    </p:set>
                                    <p:animEffect transition="in" filter="fade">
                                      <p:cBhvr>
                                        <p:cTn id="76" dur="2000"/>
                                        <p:tgtEl>
                                          <p:spTgt spid="4">
                                            <p:graphicEl>
                                              <a:dgm id="{A5C938A2-044E-476E-8AB5-687C4961427B}"/>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BE5755E2-44ED-4034-BFDA-3651BFFB3E85}"/>
                                            </p:graphicEl>
                                          </p:spTgt>
                                        </p:tgtEl>
                                        <p:attrNameLst>
                                          <p:attrName>style.visibility</p:attrName>
                                        </p:attrNameLst>
                                      </p:cBhvr>
                                      <p:to>
                                        <p:strVal val="visible"/>
                                      </p:to>
                                    </p:set>
                                    <p:animEffect transition="in" filter="fade">
                                      <p:cBhvr>
                                        <p:cTn id="79" dur="2000"/>
                                        <p:tgtEl>
                                          <p:spTgt spid="4">
                                            <p:graphicEl>
                                              <a:dgm id="{BE5755E2-44ED-4034-BFDA-3651BFFB3E85}"/>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graphicEl>
                                              <a:dgm id="{436265E5-67DF-4B85-BDD9-2C0B1B1354F1}"/>
                                            </p:graphicEl>
                                          </p:spTgt>
                                        </p:tgtEl>
                                        <p:attrNameLst>
                                          <p:attrName>style.visibility</p:attrName>
                                        </p:attrNameLst>
                                      </p:cBhvr>
                                      <p:to>
                                        <p:strVal val="visible"/>
                                      </p:to>
                                    </p:set>
                                    <p:animEffect transition="in" filter="fade">
                                      <p:cBhvr>
                                        <p:cTn id="84" dur="2000"/>
                                        <p:tgtEl>
                                          <p:spTgt spid="4">
                                            <p:graphicEl>
                                              <a:dgm id="{436265E5-67DF-4B85-BDD9-2C0B1B1354F1}"/>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
                                            <p:graphicEl>
                                              <a:dgm id="{38B7EADC-D346-4AB2-9A6C-F0D7F5981347}"/>
                                            </p:graphicEl>
                                          </p:spTgt>
                                        </p:tgtEl>
                                        <p:attrNameLst>
                                          <p:attrName>style.visibility</p:attrName>
                                        </p:attrNameLst>
                                      </p:cBhvr>
                                      <p:to>
                                        <p:strVal val="visible"/>
                                      </p:to>
                                    </p:set>
                                    <p:animEffect transition="in" filter="fade">
                                      <p:cBhvr>
                                        <p:cTn id="87" dur="2000"/>
                                        <p:tgtEl>
                                          <p:spTgt spid="4">
                                            <p:graphicEl>
                                              <a:dgm id="{38B7EADC-D346-4AB2-9A6C-F0D7F598134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Τρόποι Μετάδοσης</a:t>
            </a:r>
            <a:endParaRPr lang="el-GR" dirty="0"/>
          </a:p>
        </p:txBody>
      </p:sp>
      <p:graphicFrame>
        <p:nvGraphicFramePr>
          <p:cNvPr id="4" name="3 - Θέση περιεχομένου"/>
          <p:cNvGraphicFramePr>
            <a:graphicFrameLocks noGrp="1"/>
          </p:cNvGraphicFramePr>
          <p:nvPr>
            <p:ph idx="1"/>
          </p:nvPr>
        </p:nvGraphicFramePr>
        <p:xfrm>
          <a:off x="500034" y="207167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4F1F3A6-DBB9-4C93-9F4F-55308831E608}"/>
                                            </p:graphicEl>
                                          </p:spTgt>
                                        </p:tgtEl>
                                        <p:attrNameLst>
                                          <p:attrName>style.visibility</p:attrName>
                                        </p:attrNameLst>
                                      </p:cBhvr>
                                      <p:to>
                                        <p:strVal val="visible"/>
                                      </p:to>
                                    </p:set>
                                    <p:animEffect transition="in" filter="fade">
                                      <p:cBhvr>
                                        <p:cTn id="7" dur="2000"/>
                                        <p:tgtEl>
                                          <p:spTgt spid="4">
                                            <p:graphicEl>
                                              <a:dgm id="{84F1F3A6-DBB9-4C93-9F4F-55308831E6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19FEF113-2DA2-4D92-82C8-4F2C5EE3308E}"/>
                                            </p:graphicEl>
                                          </p:spTgt>
                                        </p:tgtEl>
                                        <p:attrNameLst>
                                          <p:attrName>style.visibility</p:attrName>
                                        </p:attrNameLst>
                                      </p:cBhvr>
                                      <p:to>
                                        <p:strVal val="visible"/>
                                      </p:to>
                                    </p:set>
                                    <p:animEffect transition="in" filter="fade">
                                      <p:cBhvr>
                                        <p:cTn id="12" dur="2000"/>
                                        <p:tgtEl>
                                          <p:spTgt spid="4">
                                            <p:graphicEl>
                                              <a:dgm id="{19FEF113-2DA2-4D92-82C8-4F2C5EE3308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465734E-12C9-4644-AB51-DAA8B899C369}"/>
                                            </p:graphicEl>
                                          </p:spTgt>
                                        </p:tgtEl>
                                        <p:attrNameLst>
                                          <p:attrName>style.visibility</p:attrName>
                                        </p:attrNameLst>
                                      </p:cBhvr>
                                      <p:to>
                                        <p:strVal val="visible"/>
                                      </p:to>
                                    </p:set>
                                    <p:animEffect transition="in" filter="fade">
                                      <p:cBhvr>
                                        <p:cTn id="15" dur="2000"/>
                                        <p:tgtEl>
                                          <p:spTgt spid="4">
                                            <p:graphicEl>
                                              <a:dgm id="{4465734E-12C9-4644-AB51-DAA8B899C36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2EBEFA78-8E7B-4383-90C3-AAC2EC177C58}"/>
                                            </p:graphicEl>
                                          </p:spTgt>
                                        </p:tgtEl>
                                        <p:attrNameLst>
                                          <p:attrName>style.visibility</p:attrName>
                                        </p:attrNameLst>
                                      </p:cBhvr>
                                      <p:to>
                                        <p:strVal val="visible"/>
                                      </p:to>
                                    </p:set>
                                    <p:animEffect transition="in" filter="fade">
                                      <p:cBhvr>
                                        <p:cTn id="20" dur="2000"/>
                                        <p:tgtEl>
                                          <p:spTgt spid="4">
                                            <p:graphicEl>
                                              <a:dgm id="{2EBEFA78-8E7B-4383-90C3-AAC2EC177C5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AB12DE19-A00B-4D37-85BB-732E3122B000}"/>
                                            </p:graphicEl>
                                          </p:spTgt>
                                        </p:tgtEl>
                                        <p:attrNameLst>
                                          <p:attrName>style.visibility</p:attrName>
                                        </p:attrNameLst>
                                      </p:cBhvr>
                                      <p:to>
                                        <p:strVal val="visible"/>
                                      </p:to>
                                    </p:set>
                                    <p:animEffect transition="in" filter="fade">
                                      <p:cBhvr>
                                        <p:cTn id="23" dur="2000"/>
                                        <p:tgtEl>
                                          <p:spTgt spid="4">
                                            <p:graphicEl>
                                              <a:dgm id="{AB12DE19-A00B-4D37-85BB-732E3122B00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9E29A30E-7324-4FA4-991E-0ACD2CF54C84}"/>
                                            </p:graphicEl>
                                          </p:spTgt>
                                        </p:tgtEl>
                                        <p:attrNameLst>
                                          <p:attrName>style.visibility</p:attrName>
                                        </p:attrNameLst>
                                      </p:cBhvr>
                                      <p:to>
                                        <p:strVal val="visible"/>
                                      </p:to>
                                    </p:set>
                                    <p:animEffect transition="in" filter="fade">
                                      <p:cBhvr>
                                        <p:cTn id="28" dur="2000"/>
                                        <p:tgtEl>
                                          <p:spTgt spid="4">
                                            <p:graphicEl>
                                              <a:dgm id="{9E29A30E-7324-4FA4-991E-0ACD2CF54C8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A0181FB1-A766-4584-8B11-3186E76F63A1}"/>
                                            </p:graphicEl>
                                          </p:spTgt>
                                        </p:tgtEl>
                                        <p:attrNameLst>
                                          <p:attrName>style.visibility</p:attrName>
                                        </p:attrNameLst>
                                      </p:cBhvr>
                                      <p:to>
                                        <p:strVal val="visible"/>
                                      </p:to>
                                    </p:set>
                                    <p:animEffect transition="in" filter="fade">
                                      <p:cBhvr>
                                        <p:cTn id="31" dur="2000"/>
                                        <p:tgtEl>
                                          <p:spTgt spid="4">
                                            <p:graphicEl>
                                              <a:dgm id="{A0181FB1-A766-4584-8B11-3186E76F63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2396E037-B22F-4B4F-AEEF-2362C4C2AAA9}"/>
                                            </p:graphicEl>
                                          </p:spTgt>
                                        </p:tgtEl>
                                        <p:attrNameLst>
                                          <p:attrName>style.visibility</p:attrName>
                                        </p:attrNameLst>
                                      </p:cBhvr>
                                      <p:to>
                                        <p:strVal val="visible"/>
                                      </p:to>
                                    </p:set>
                                    <p:animEffect transition="in" filter="fade">
                                      <p:cBhvr>
                                        <p:cTn id="36" dur="2000"/>
                                        <p:tgtEl>
                                          <p:spTgt spid="4">
                                            <p:graphicEl>
                                              <a:dgm id="{2396E037-B22F-4B4F-AEEF-2362C4C2AAA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AF1E87F2-E064-4239-A9EE-0BC02974F146}"/>
                                            </p:graphicEl>
                                          </p:spTgt>
                                        </p:tgtEl>
                                        <p:attrNameLst>
                                          <p:attrName>style.visibility</p:attrName>
                                        </p:attrNameLst>
                                      </p:cBhvr>
                                      <p:to>
                                        <p:strVal val="visible"/>
                                      </p:to>
                                    </p:set>
                                    <p:animEffect transition="in" filter="fade">
                                      <p:cBhvr>
                                        <p:cTn id="39" dur="2000"/>
                                        <p:tgtEl>
                                          <p:spTgt spid="4">
                                            <p:graphicEl>
                                              <a:dgm id="{AF1E87F2-E064-4239-A9EE-0BC02974F14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6060516B-3C4D-4397-B749-73929A98396E}"/>
                                            </p:graphicEl>
                                          </p:spTgt>
                                        </p:tgtEl>
                                        <p:attrNameLst>
                                          <p:attrName>style.visibility</p:attrName>
                                        </p:attrNameLst>
                                      </p:cBhvr>
                                      <p:to>
                                        <p:strVal val="visible"/>
                                      </p:to>
                                    </p:set>
                                    <p:animEffect transition="in" filter="fade">
                                      <p:cBhvr>
                                        <p:cTn id="44" dur="2000"/>
                                        <p:tgtEl>
                                          <p:spTgt spid="4">
                                            <p:graphicEl>
                                              <a:dgm id="{6060516B-3C4D-4397-B749-73929A98396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2A1FA362-73C6-4330-832B-81BE0F83288A}"/>
                                            </p:graphicEl>
                                          </p:spTgt>
                                        </p:tgtEl>
                                        <p:attrNameLst>
                                          <p:attrName>style.visibility</p:attrName>
                                        </p:attrNameLst>
                                      </p:cBhvr>
                                      <p:to>
                                        <p:strVal val="visible"/>
                                      </p:to>
                                    </p:set>
                                    <p:animEffect transition="in" filter="fade">
                                      <p:cBhvr>
                                        <p:cTn id="47" dur="2000"/>
                                        <p:tgtEl>
                                          <p:spTgt spid="4">
                                            <p:graphicEl>
                                              <a:dgm id="{2A1FA362-73C6-4330-832B-81BE0F83288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9B8F6467-A190-4BFA-95C7-1444AD97CB9E}"/>
                                            </p:graphicEl>
                                          </p:spTgt>
                                        </p:tgtEl>
                                        <p:attrNameLst>
                                          <p:attrName>style.visibility</p:attrName>
                                        </p:attrNameLst>
                                      </p:cBhvr>
                                      <p:to>
                                        <p:strVal val="visible"/>
                                      </p:to>
                                    </p:set>
                                    <p:animEffect transition="in" filter="fade">
                                      <p:cBhvr>
                                        <p:cTn id="52" dur="2000"/>
                                        <p:tgtEl>
                                          <p:spTgt spid="4">
                                            <p:graphicEl>
                                              <a:dgm id="{9B8F6467-A190-4BFA-95C7-1444AD97CB9E}"/>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F8F0013F-2D94-4983-989D-C8642496A6B4}"/>
                                            </p:graphicEl>
                                          </p:spTgt>
                                        </p:tgtEl>
                                        <p:attrNameLst>
                                          <p:attrName>style.visibility</p:attrName>
                                        </p:attrNameLst>
                                      </p:cBhvr>
                                      <p:to>
                                        <p:strVal val="visible"/>
                                      </p:to>
                                    </p:set>
                                    <p:animEffect transition="in" filter="fade">
                                      <p:cBhvr>
                                        <p:cTn id="55" dur="2000"/>
                                        <p:tgtEl>
                                          <p:spTgt spid="4">
                                            <p:graphicEl>
                                              <a:dgm id="{F8F0013F-2D94-4983-989D-C8642496A6B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45732049-53BD-4683-A1C4-ADF9C0A00800}"/>
                                            </p:graphicEl>
                                          </p:spTgt>
                                        </p:tgtEl>
                                        <p:attrNameLst>
                                          <p:attrName>style.visibility</p:attrName>
                                        </p:attrNameLst>
                                      </p:cBhvr>
                                      <p:to>
                                        <p:strVal val="visible"/>
                                      </p:to>
                                    </p:set>
                                    <p:animEffect transition="in" filter="fade">
                                      <p:cBhvr>
                                        <p:cTn id="60" dur="2000"/>
                                        <p:tgtEl>
                                          <p:spTgt spid="4">
                                            <p:graphicEl>
                                              <a:dgm id="{45732049-53BD-4683-A1C4-ADF9C0A00800}"/>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F1A7610B-EB50-46FD-A4A1-616F75AE45EE}"/>
                                            </p:graphicEl>
                                          </p:spTgt>
                                        </p:tgtEl>
                                        <p:attrNameLst>
                                          <p:attrName>style.visibility</p:attrName>
                                        </p:attrNameLst>
                                      </p:cBhvr>
                                      <p:to>
                                        <p:strVal val="visible"/>
                                      </p:to>
                                    </p:set>
                                    <p:animEffect transition="in" filter="fade">
                                      <p:cBhvr>
                                        <p:cTn id="63" dur="2000"/>
                                        <p:tgtEl>
                                          <p:spTgt spid="4">
                                            <p:graphicEl>
                                              <a:dgm id="{F1A7610B-EB50-46FD-A4A1-616F75AE45EE}"/>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5965AC5F-214C-4660-BC9B-5CF95460399D}"/>
                                            </p:graphicEl>
                                          </p:spTgt>
                                        </p:tgtEl>
                                        <p:attrNameLst>
                                          <p:attrName>style.visibility</p:attrName>
                                        </p:attrNameLst>
                                      </p:cBhvr>
                                      <p:to>
                                        <p:strVal val="visible"/>
                                      </p:to>
                                    </p:set>
                                    <p:animEffect transition="in" filter="fade">
                                      <p:cBhvr>
                                        <p:cTn id="68" dur="2000"/>
                                        <p:tgtEl>
                                          <p:spTgt spid="4">
                                            <p:graphicEl>
                                              <a:dgm id="{5965AC5F-214C-4660-BC9B-5CF95460399D}"/>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6247959B-5858-4AA5-AB0E-F5D01414C094}"/>
                                            </p:graphicEl>
                                          </p:spTgt>
                                        </p:tgtEl>
                                        <p:attrNameLst>
                                          <p:attrName>style.visibility</p:attrName>
                                        </p:attrNameLst>
                                      </p:cBhvr>
                                      <p:to>
                                        <p:strVal val="visible"/>
                                      </p:to>
                                    </p:set>
                                    <p:animEffect transition="in" filter="fade">
                                      <p:cBhvr>
                                        <p:cTn id="71" dur="2000"/>
                                        <p:tgtEl>
                                          <p:spTgt spid="4">
                                            <p:graphicEl>
                                              <a:dgm id="{6247959B-5858-4AA5-AB0E-F5D01414C0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00042"/>
            <a:ext cx="8229600" cy="1066800"/>
          </a:xfrm>
        </p:spPr>
        <p:txBody>
          <a:bodyPr>
            <a:normAutofit/>
          </a:bodyPr>
          <a:lstStyle/>
          <a:p>
            <a:r>
              <a:rPr lang="el-GR" dirty="0" smtClean="0"/>
              <a:t>Σταγονίδια- </a:t>
            </a:r>
            <a:r>
              <a:rPr lang="el-GR" dirty="0" smtClean="0">
                <a:solidFill>
                  <a:srgbClr val="FF0000"/>
                </a:solidFill>
              </a:rPr>
              <a:t>Άμεση</a:t>
            </a:r>
            <a:r>
              <a:rPr lang="el-GR" dirty="0" smtClean="0">
                <a:solidFill>
                  <a:schemeClr val="tx1"/>
                </a:solidFill>
              </a:rPr>
              <a:t>-</a:t>
            </a:r>
            <a:r>
              <a:rPr lang="el-GR" dirty="0" smtClean="0"/>
              <a:t> </a:t>
            </a:r>
            <a:r>
              <a:rPr lang="el-GR" dirty="0" smtClean="0">
                <a:solidFill>
                  <a:srgbClr val="0070C0"/>
                </a:solidFill>
              </a:rPr>
              <a:t>Έμμεση μετάδοση</a:t>
            </a:r>
            <a:endParaRPr lang="el-GR" dirty="0">
              <a:solidFill>
                <a:srgbClr val="0070C0"/>
              </a:solidFill>
            </a:endParaRPr>
          </a:p>
        </p:txBody>
      </p:sp>
      <p:sp>
        <p:nvSpPr>
          <p:cNvPr id="3" name="2 - Θέση περιεχομένου"/>
          <p:cNvSpPr>
            <a:spLocks noGrp="1"/>
          </p:cNvSpPr>
          <p:nvPr>
            <p:ph idx="1"/>
          </p:nvPr>
        </p:nvSpPr>
        <p:spPr>
          <a:xfrm>
            <a:off x="714348" y="2249424"/>
            <a:ext cx="7972452" cy="353703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pic>
        <p:nvPicPr>
          <p:cNvPr id="4" name="3 - Εικόνα" descr="How-far-do-germs-travel-FINAL-2-5c07aa8.jpg"/>
          <p:cNvPicPr>
            <a:picLocks noChangeAspect="1"/>
          </p:cNvPicPr>
          <p:nvPr/>
        </p:nvPicPr>
        <p:blipFill>
          <a:blip r:embed="rId2"/>
          <a:stretch>
            <a:fillRect/>
          </a:stretch>
        </p:blipFill>
        <p:spPr>
          <a:xfrm>
            <a:off x="1571604" y="2000240"/>
            <a:ext cx="6929486" cy="3929090"/>
          </a:xfrm>
          <a:prstGeom prst="rect">
            <a:avLst/>
          </a:prstGeom>
        </p:spPr>
      </p:pic>
      <p:sp>
        <p:nvSpPr>
          <p:cNvPr id="5" name="4 - Βέλος προς τα κάτω"/>
          <p:cNvSpPr/>
          <p:nvPr/>
        </p:nvSpPr>
        <p:spPr>
          <a:xfrm>
            <a:off x="3643306" y="1500174"/>
            <a:ext cx="214314" cy="10715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Βέλος προς τα κάτω"/>
          <p:cNvSpPr/>
          <p:nvPr/>
        </p:nvSpPr>
        <p:spPr>
          <a:xfrm>
            <a:off x="6429388" y="1500174"/>
            <a:ext cx="214314"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hlinkClick r:id="rId2" action="ppaction://hlinkfile"/>
              </a:rPr>
              <a:t>Φτέρνισμα βίντεο.</a:t>
            </a:r>
            <a:r>
              <a:rPr lang="en-GB" dirty="0" smtClean="0">
                <a:hlinkClick r:id="rId2" action="ppaction://hlinkfile"/>
              </a:rPr>
              <a:t>mp4</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Άμεση ή έμμεση μετάδοση;</a:t>
            </a:r>
            <a:endParaRPr lang="el-GR" dirty="0"/>
          </a:p>
        </p:txBody>
      </p:sp>
      <p:graphicFrame>
        <p:nvGraphicFramePr>
          <p:cNvPr id="5" name="4 - Θέση περιεχομένου"/>
          <p:cNvGraphicFramePr>
            <a:graphicFrameLocks noGrp="1"/>
          </p:cNvGraphicFramePr>
          <p:nvPr>
            <p:ph idx="1"/>
          </p:nvPr>
        </p:nvGraphicFramePr>
        <p:xfrm>
          <a:off x="457200" y="2249488"/>
          <a:ext cx="8229600" cy="4246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l-GR" dirty="0"/>
                    </a:p>
                  </a:txBody>
                  <a:tcPr/>
                </a:tc>
                <a:tc>
                  <a:txBody>
                    <a:bodyPr/>
                    <a:lstStyle/>
                    <a:p>
                      <a:pPr algn="ctr"/>
                      <a:r>
                        <a:rPr lang="el-GR" dirty="0" smtClean="0"/>
                        <a:t>Άμεση</a:t>
                      </a:r>
                      <a:endParaRPr lang="el-GR" dirty="0"/>
                    </a:p>
                  </a:txBody>
                  <a:tcPr/>
                </a:tc>
                <a:tc>
                  <a:txBody>
                    <a:bodyPr/>
                    <a:lstStyle/>
                    <a:p>
                      <a:pPr algn="ctr"/>
                      <a:r>
                        <a:rPr lang="el-GR" dirty="0" smtClean="0"/>
                        <a:t>Έμμεση</a:t>
                      </a:r>
                      <a:endParaRPr lang="el-GR" dirty="0"/>
                    </a:p>
                  </a:txBody>
                  <a:tcPr/>
                </a:tc>
              </a:tr>
              <a:tr h="370840">
                <a:tc>
                  <a:txBody>
                    <a:bodyPr/>
                    <a:lstStyle/>
                    <a:p>
                      <a:r>
                        <a:rPr lang="el-GR" dirty="0" smtClean="0"/>
                        <a:t>1. Φιλί</a:t>
                      </a:r>
                      <a:endParaRPr lang="el-GR" dirty="0"/>
                    </a:p>
                  </a:txBody>
                  <a:tcPr/>
                </a:tc>
                <a:tc>
                  <a:txBody>
                    <a:bodyPr/>
                    <a:lstStyle/>
                    <a:p>
                      <a:endParaRPr lang="el-GR" dirty="0"/>
                    </a:p>
                  </a:txBody>
                  <a:tcPr/>
                </a:tc>
                <a:tc>
                  <a:txBody>
                    <a:bodyPr/>
                    <a:lstStyle/>
                    <a:p>
                      <a:endParaRPr lang="el-GR"/>
                    </a:p>
                  </a:txBody>
                  <a:tcPr/>
                </a:tc>
              </a:tr>
              <a:tr h="370840">
                <a:tc>
                  <a:txBody>
                    <a:bodyPr/>
                    <a:lstStyle/>
                    <a:p>
                      <a:r>
                        <a:rPr lang="el-GR" dirty="0" smtClean="0"/>
                        <a:t>2. Δάγκωμα</a:t>
                      </a:r>
                      <a:endParaRPr lang="el-GR" dirty="0"/>
                    </a:p>
                  </a:txBody>
                  <a:tcPr/>
                </a:tc>
                <a:tc>
                  <a:txBody>
                    <a:bodyPr/>
                    <a:lstStyle/>
                    <a:p>
                      <a:endParaRPr lang="el-GR" dirty="0"/>
                    </a:p>
                  </a:txBody>
                  <a:tcPr/>
                </a:tc>
                <a:tc>
                  <a:txBody>
                    <a:bodyPr/>
                    <a:lstStyle/>
                    <a:p>
                      <a:endParaRPr lang="el-GR"/>
                    </a:p>
                  </a:txBody>
                  <a:tcPr/>
                </a:tc>
              </a:tr>
              <a:tr h="370840">
                <a:tc>
                  <a:txBody>
                    <a:bodyPr/>
                    <a:lstStyle/>
                    <a:p>
                      <a:r>
                        <a:rPr lang="el-GR" dirty="0" smtClean="0"/>
                        <a:t>3. Μολυσμένη</a:t>
                      </a:r>
                      <a:r>
                        <a:rPr lang="el-GR" baseline="0" dirty="0" smtClean="0"/>
                        <a:t> σκόνη</a:t>
                      </a:r>
                      <a:endParaRPr lang="el-GR" dirty="0"/>
                    </a:p>
                  </a:txBody>
                  <a:tcPr/>
                </a:tc>
                <a:tc>
                  <a:txBody>
                    <a:bodyPr/>
                    <a:lstStyle/>
                    <a:p>
                      <a:endParaRPr lang="el-GR"/>
                    </a:p>
                  </a:txBody>
                  <a:tcPr/>
                </a:tc>
                <a:tc>
                  <a:txBody>
                    <a:bodyPr/>
                    <a:lstStyle/>
                    <a:p>
                      <a:endParaRPr lang="el-GR" dirty="0"/>
                    </a:p>
                  </a:txBody>
                  <a:tcPr/>
                </a:tc>
              </a:tr>
              <a:tr h="370840">
                <a:tc>
                  <a:txBody>
                    <a:bodyPr/>
                    <a:lstStyle/>
                    <a:p>
                      <a:r>
                        <a:rPr lang="el-GR" dirty="0" smtClean="0"/>
                        <a:t>4. Αίμα από μετάγγιση</a:t>
                      </a:r>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5. Τρόφιμα</a:t>
                      </a:r>
                      <a:endParaRPr lang="el-GR" dirty="0"/>
                    </a:p>
                  </a:txBody>
                  <a:tcPr/>
                </a:tc>
                <a:tc>
                  <a:txBody>
                    <a:bodyPr/>
                    <a:lstStyle/>
                    <a:p>
                      <a:endParaRPr lang="el-GR"/>
                    </a:p>
                  </a:txBody>
                  <a:tcPr/>
                </a:tc>
                <a:tc>
                  <a:txBody>
                    <a:bodyPr/>
                    <a:lstStyle/>
                    <a:p>
                      <a:endParaRPr lang="el-GR" dirty="0"/>
                    </a:p>
                  </a:txBody>
                  <a:tcPr/>
                </a:tc>
              </a:tr>
              <a:tr h="370840">
                <a:tc>
                  <a:txBody>
                    <a:bodyPr/>
                    <a:lstStyle/>
                    <a:p>
                      <a:r>
                        <a:rPr lang="el-GR" dirty="0" smtClean="0"/>
                        <a:t>6. Επαφή με ανοιχτή πληγή</a:t>
                      </a:r>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7. Κουνούπια</a:t>
                      </a:r>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8.</a:t>
                      </a:r>
                      <a:r>
                        <a:rPr lang="el-GR" baseline="0" dirty="0" smtClean="0"/>
                        <a:t> Σταγονίδια σε απόσταση</a:t>
                      </a:r>
                      <a:endParaRPr lang="el-GR" dirty="0"/>
                    </a:p>
                  </a:txBody>
                  <a:tcPr/>
                </a:tc>
                <a:tc>
                  <a:txBody>
                    <a:bodyPr/>
                    <a:lstStyle/>
                    <a:p>
                      <a:endParaRPr lang="el-GR" dirty="0"/>
                    </a:p>
                  </a:txBody>
                  <a:tcPr/>
                </a:tc>
                <a:tc>
                  <a:txBody>
                    <a:bodyPr/>
                    <a:lstStyle/>
                    <a:p>
                      <a:endParaRPr lang="el-GR" dirty="0"/>
                    </a:p>
                  </a:txBody>
                  <a:tcPr/>
                </a:tc>
              </a:tr>
              <a:tr h="370840">
                <a:tc>
                  <a:txBody>
                    <a:bodyPr/>
                    <a:lstStyle/>
                    <a:p>
                      <a:r>
                        <a:rPr lang="el-GR" dirty="0" smtClean="0"/>
                        <a:t>9.</a:t>
                      </a:r>
                      <a:r>
                        <a:rPr lang="el-GR" baseline="0" dirty="0" smtClean="0"/>
                        <a:t> Βήχας</a:t>
                      </a:r>
                      <a:endParaRPr lang="el-GR" dirty="0"/>
                    </a:p>
                  </a:txBody>
                  <a:tcPr/>
                </a:tc>
                <a:tc>
                  <a:txBody>
                    <a:bodyPr/>
                    <a:lstStyle/>
                    <a:p>
                      <a:endParaRPr lang="el-GR" dirty="0"/>
                    </a:p>
                  </a:txBody>
                  <a:tcPr/>
                </a:tc>
                <a:tc>
                  <a:txBody>
                    <a:bodyPr/>
                    <a:lstStyle/>
                    <a:p>
                      <a:endParaRPr lang="el-GR" dirty="0"/>
                    </a:p>
                  </a:txBody>
                  <a:tcPr/>
                </a:tc>
              </a:tr>
            </a:tbl>
          </a:graphicData>
        </a:graphic>
      </p:graphicFrame>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
        <p:nvSpPr>
          <p:cNvPr id="6" name="5 - TextBox"/>
          <p:cNvSpPr txBox="1"/>
          <p:nvPr/>
        </p:nvSpPr>
        <p:spPr>
          <a:xfrm>
            <a:off x="4357686" y="2643182"/>
            <a:ext cx="428628" cy="369332"/>
          </a:xfrm>
          <a:prstGeom prst="rect">
            <a:avLst/>
          </a:prstGeom>
          <a:noFill/>
        </p:spPr>
        <p:txBody>
          <a:bodyPr wrap="square" rtlCol="0">
            <a:spAutoFit/>
          </a:bodyPr>
          <a:lstStyle/>
          <a:p>
            <a:r>
              <a:rPr lang="el-GR" dirty="0" smtClean="0"/>
              <a:t>√</a:t>
            </a:r>
            <a:endParaRPr lang="el-GR" dirty="0"/>
          </a:p>
        </p:txBody>
      </p:sp>
      <p:sp>
        <p:nvSpPr>
          <p:cNvPr id="7" name="6 - TextBox"/>
          <p:cNvSpPr txBox="1"/>
          <p:nvPr/>
        </p:nvSpPr>
        <p:spPr>
          <a:xfrm>
            <a:off x="7215206" y="3714752"/>
            <a:ext cx="428628" cy="369332"/>
          </a:xfrm>
          <a:prstGeom prst="rect">
            <a:avLst/>
          </a:prstGeom>
          <a:noFill/>
        </p:spPr>
        <p:txBody>
          <a:bodyPr wrap="square" rtlCol="0">
            <a:spAutoFit/>
          </a:bodyPr>
          <a:lstStyle/>
          <a:p>
            <a:r>
              <a:rPr lang="el-GR" dirty="0" smtClean="0"/>
              <a:t>√</a:t>
            </a:r>
            <a:endParaRPr lang="el-GR" dirty="0"/>
          </a:p>
        </p:txBody>
      </p:sp>
      <p:sp>
        <p:nvSpPr>
          <p:cNvPr id="8" name="7 - TextBox"/>
          <p:cNvSpPr txBox="1"/>
          <p:nvPr/>
        </p:nvSpPr>
        <p:spPr>
          <a:xfrm>
            <a:off x="4357686" y="3000372"/>
            <a:ext cx="428628" cy="369332"/>
          </a:xfrm>
          <a:prstGeom prst="rect">
            <a:avLst/>
          </a:prstGeom>
          <a:noFill/>
        </p:spPr>
        <p:txBody>
          <a:bodyPr wrap="square" rtlCol="0">
            <a:spAutoFit/>
          </a:bodyPr>
          <a:lstStyle/>
          <a:p>
            <a:r>
              <a:rPr lang="el-GR" dirty="0" smtClean="0"/>
              <a:t>√</a:t>
            </a:r>
            <a:endParaRPr lang="el-GR" dirty="0"/>
          </a:p>
        </p:txBody>
      </p:sp>
      <p:sp>
        <p:nvSpPr>
          <p:cNvPr id="9" name="8 - TextBox"/>
          <p:cNvSpPr txBox="1"/>
          <p:nvPr/>
        </p:nvSpPr>
        <p:spPr>
          <a:xfrm>
            <a:off x="7215206" y="4143380"/>
            <a:ext cx="428628" cy="369332"/>
          </a:xfrm>
          <a:prstGeom prst="rect">
            <a:avLst/>
          </a:prstGeom>
          <a:noFill/>
        </p:spPr>
        <p:txBody>
          <a:bodyPr wrap="square" rtlCol="0">
            <a:spAutoFit/>
          </a:bodyPr>
          <a:lstStyle/>
          <a:p>
            <a:r>
              <a:rPr lang="el-GR" dirty="0" smtClean="0"/>
              <a:t>√</a:t>
            </a:r>
            <a:endParaRPr lang="el-GR" dirty="0"/>
          </a:p>
        </p:txBody>
      </p:sp>
      <p:sp>
        <p:nvSpPr>
          <p:cNvPr id="10" name="9 - TextBox"/>
          <p:cNvSpPr txBox="1"/>
          <p:nvPr/>
        </p:nvSpPr>
        <p:spPr>
          <a:xfrm>
            <a:off x="4357686" y="4643446"/>
            <a:ext cx="428628" cy="369332"/>
          </a:xfrm>
          <a:prstGeom prst="rect">
            <a:avLst/>
          </a:prstGeom>
          <a:noFill/>
        </p:spPr>
        <p:txBody>
          <a:bodyPr wrap="square" rtlCol="0">
            <a:spAutoFit/>
          </a:bodyPr>
          <a:lstStyle/>
          <a:p>
            <a:r>
              <a:rPr lang="el-GR" dirty="0" smtClean="0"/>
              <a:t>√</a:t>
            </a:r>
            <a:endParaRPr lang="el-GR" dirty="0"/>
          </a:p>
        </p:txBody>
      </p:sp>
      <p:sp>
        <p:nvSpPr>
          <p:cNvPr id="11" name="10 - TextBox"/>
          <p:cNvSpPr txBox="1"/>
          <p:nvPr/>
        </p:nvSpPr>
        <p:spPr>
          <a:xfrm>
            <a:off x="7215206" y="5143512"/>
            <a:ext cx="428628" cy="369332"/>
          </a:xfrm>
          <a:prstGeom prst="rect">
            <a:avLst/>
          </a:prstGeom>
          <a:noFill/>
        </p:spPr>
        <p:txBody>
          <a:bodyPr wrap="square" rtlCol="0">
            <a:spAutoFit/>
          </a:bodyPr>
          <a:lstStyle/>
          <a:p>
            <a:r>
              <a:rPr lang="el-GR" dirty="0" smtClean="0"/>
              <a:t>√</a:t>
            </a:r>
            <a:endParaRPr lang="el-GR" dirty="0"/>
          </a:p>
        </p:txBody>
      </p:sp>
      <p:sp>
        <p:nvSpPr>
          <p:cNvPr id="12" name="11 - TextBox"/>
          <p:cNvSpPr txBox="1"/>
          <p:nvPr/>
        </p:nvSpPr>
        <p:spPr>
          <a:xfrm>
            <a:off x="7215206" y="5715016"/>
            <a:ext cx="390532" cy="369332"/>
          </a:xfrm>
          <a:prstGeom prst="rect">
            <a:avLst/>
          </a:prstGeom>
          <a:noFill/>
        </p:spPr>
        <p:txBody>
          <a:bodyPr wrap="square" rtlCol="0">
            <a:spAutoFit/>
          </a:bodyPr>
          <a:lstStyle/>
          <a:p>
            <a:r>
              <a:rPr lang="el-GR" dirty="0" smtClean="0"/>
              <a:t>√</a:t>
            </a:r>
            <a:endParaRPr lang="el-GR" dirty="0"/>
          </a:p>
        </p:txBody>
      </p:sp>
      <p:sp>
        <p:nvSpPr>
          <p:cNvPr id="13" name="12 - TextBox"/>
          <p:cNvSpPr txBox="1"/>
          <p:nvPr/>
        </p:nvSpPr>
        <p:spPr>
          <a:xfrm>
            <a:off x="4357686" y="6143644"/>
            <a:ext cx="428628" cy="369332"/>
          </a:xfrm>
          <a:prstGeom prst="rect">
            <a:avLst/>
          </a:prstGeom>
          <a:noFill/>
        </p:spPr>
        <p:txBody>
          <a:bodyPr wrap="square" rtlCol="0">
            <a:spAutoFit/>
          </a:bodyPr>
          <a:lstStyle/>
          <a:p>
            <a:r>
              <a:rPr lang="el-GR" dirty="0" smtClean="0"/>
              <a:t>√</a:t>
            </a:r>
            <a:endParaRPr lang="el-GR" dirty="0"/>
          </a:p>
        </p:txBody>
      </p:sp>
      <p:sp>
        <p:nvSpPr>
          <p:cNvPr id="14" name="13 - TextBox"/>
          <p:cNvSpPr txBox="1"/>
          <p:nvPr/>
        </p:nvSpPr>
        <p:spPr>
          <a:xfrm>
            <a:off x="7215206" y="3357562"/>
            <a:ext cx="428628" cy="369332"/>
          </a:xfrm>
          <a:prstGeom prst="rect">
            <a:avLst/>
          </a:prstGeom>
          <a:noFill/>
        </p:spPr>
        <p:txBody>
          <a:bodyPr wrap="square" rtlCol="0">
            <a:spAutoFit/>
          </a:bodyPr>
          <a:lstStyle/>
          <a:p>
            <a:r>
              <a:rPr lang="el-GR" dirty="0" smtClean="0"/>
              <a:t>√</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857232"/>
            <a:ext cx="7500990" cy="1066800"/>
          </a:xfrm>
        </p:spPr>
        <p:txBody>
          <a:bodyPr>
            <a:normAutofit fontScale="90000"/>
          </a:bodyPr>
          <a:lstStyle/>
          <a:p>
            <a:pPr lvl="0"/>
            <a:r>
              <a:rPr lang="el-GR" b="1" dirty="0" smtClean="0"/>
              <a:t>Νοσήματα μεταδιδόμενα μέσω του πεπτικού συστήματος</a:t>
            </a:r>
            <a:endParaRPr lang="el-GR" b="1" dirty="0"/>
          </a:p>
        </p:txBody>
      </p:sp>
      <p:sp>
        <p:nvSpPr>
          <p:cNvPr id="3" name="2 - Θέση περιεχομένου"/>
          <p:cNvSpPr>
            <a:spLocks noGrp="1"/>
          </p:cNvSpPr>
          <p:nvPr>
            <p:ph idx="1"/>
          </p:nvPr>
        </p:nvSpPr>
        <p:spPr>
          <a:xfrm>
            <a:off x="457200" y="2249424"/>
            <a:ext cx="3829048" cy="4325112"/>
          </a:xfrm>
        </p:spPr>
        <p:txBody>
          <a:bodyPr/>
          <a:lstStyle/>
          <a:p>
            <a:pPr>
              <a:buNone/>
            </a:pPr>
            <a:r>
              <a:rPr lang="el-GR" dirty="0" smtClean="0"/>
              <a:t>Νοσήματα: </a:t>
            </a:r>
          </a:p>
          <a:p>
            <a:r>
              <a:rPr lang="el-GR" b="1" dirty="0" smtClean="0"/>
              <a:t>Σαλμονελώσεις</a:t>
            </a:r>
          </a:p>
          <a:p>
            <a:r>
              <a:rPr lang="el-GR" b="1" dirty="0" smtClean="0"/>
              <a:t>Χολέρα</a:t>
            </a:r>
          </a:p>
          <a:p>
            <a:r>
              <a:rPr lang="el-GR" b="1" dirty="0" err="1" smtClean="0"/>
              <a:t>Σιγκέλλωση</a:t>
            </a:r>
            <a:endParaRPr lang="el-GR" b="1" dirty="0" smtClean="0"/>
          </a:p>
          <a:p>
            <a:r>
              <a:rPr lang="el-GR" b="1" dirty="0" smtClean="0"/>
              <a:t>Ηπατίτιδα Α</a:t>
            </a:r>
          </a:p>
          <a:p>
            <a:r>
              <a:rPr lang="el-GR" b="1" dirty="0" smtClean="0"/>
              <a:t>Αμοιβάδωση</a:t>
            </a:r>
          </a:p>
          <a:p>
            <a:r>
              <a:rPr lang="el-GR" b="1" dirty="0" err="1" smtClean="0"/>
              <a:t>Οξυουρίαση</a:t>
            </a:r>
            <a:r>
              <a:rPr lang="el-GR" b="1" dirty="0" smtClean="0"/>
              <a:t> κ.ά.</a:t>
            </a:r>
          </a:p>
          <a:p>
            <a:endParaRPr lang="el-GR" dirty="0"/>
          </a:p>
        </p:txBody>
      </p:sp>
      <p:pic>
        <p:nvPicPr>
          <p:cNvPr id="4" name="3 - Εικόνα" descr="peptiko.PNG"/>
          <p:cNvPicPr>
            <a:picLocks noChangeAspect="1"/>
          </p:cNvPicPr>
          <p:nvPr/>
        </p:nvPicPr>
        <p:blipFill>
          <a:blip r:embed="rId2"/>
          <a:stretch>
            <a:fillRect/>
          </a:stretch>
        </p:blipFill>
        <p:spPr>
          <a:xfrm>
            <a:off x="5000628" y="2000240"/>
            <a:ext cx="3606110" cy="4572032"/>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Νοσήματα μεταδιδόμενα μέσω του πεπτικού συστήματος</a:t>
            </a:r>
            <a:endParaRPr lang="el-GR" dirty="0"/>
          </a:p>
        </p:txBody>
      </p:sp>
      <p:sp>
        <p:nvSpPr>
          <p:cNvPr id="3" name="2 - Θέση περιεχομένου"/>
          <p:cNvSpPr>
            <a:spLocks noGrp="1"/>
          </p:cNvSpPr>
          <p:nvPr>
            <p:ph idx="1"/>
          </p:nvPr>
        </p:nvSpPr>
        <p:spPr/>
        <p:txBody>
          <a:bodyPr/>
          <a:lstStyle/>
          <a:p>
            <a:pPr>
              <a:buNone/>
            </a:pPr>
            <a:r>
              <a:rPr lang="el-GR" dirty="0" smtClean="0"/>
              <a:t>Μετάδοση</a:t>
            </a:r>
          </a:p>
          <a:p>
            <a:r>
              <a:rPr lang="el-GR" dirty="0" smtClean="0"/>
              <a:t>διαμέσου της </a:t>
            </a:r>
            <a:r>
              <a:rPr lang="el-GR" b="1" dirty="0" err="1" smtClean="0"/>
              <a:t>στοματοπρωκτικής</a:t>
            </a:r>
            <a:r>
              <a:rPr lang="el-GR" dirty="0" smtClean="0"/>
              <a:t> οδού, με νερό, γάλα, τρόφιμα, </a:t>
            </a:r>
            <a:r>
              <a:rPr lang="el-GR" dirty="0" err="1" smtClean="0"/>
              <a:t>κ.λπ</a:t>
            </a:r>
            <a:r>
              <a:rPr lang="el-GR" dirty="0" smtClean="0"/>
              <a:t>, που έχουν μολυνθεί.</a:t>
            </a:r>
            <a:endParaRPr lang="en-US" dirty="0" smtClean="0"/>
          </a:p>
          <a:p>
            <a:endParaRPr lang="en-US" dirty="0" smtClean="0"/>
          </a:p>
          <a:p>
            <a:r>
              <a:rPr lang="en-US" dirty="0" smtClean="0">
                <a:hlinkClick r:id="rId2" action="ppaction://hlinkfile"/>
              </a:rPr>
              <a:t>The Story of Cholera cropped.mp4</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Νοσήματα μεταδιδόμενα μέσω του πεπτικού συστήματος</a:t>
            </a:r>
            <a:endParaRPr lang="el-GR" dirty="0"/>
          </a:p>
        </p:txBody>
      </p:sp>
      <p:sp>
        <p:nvSpPr>
          <p:cNvPr id="3" name="2 - Θέση περιεχομένου"/>
          <p:cNvSpPr>
            <a:spLocks noGrp="1"/>
          </p:cNvSpPr>
          <p:nvPr>
            <p:ph idx="1"/>
          </p:nvPr>
        </p:nvSpPr>
        <p:spPr/>
        <p:txBody>
          <a:bodyPr>
            <a:normAutofit fontScale="77500" lnSpcReduction="20000"/>
          </a:bodyPr>
          <a:lstStyle/>
          <a:p>
            <a:pPr>
              <a:buNone/>
            </a:pPr>
            <a:r>
              <a:rPr lang="el-GR" sz="3100" b="1" dirty="0" smtClean="0"/>
              <a:t>Μέτρα προφύλαξης</a:t>
            </a:r>
          </a:p>
          <a:p>
            <a:r>
              <a:rPr lang="el-GR" dirty="0" smtClean="0"/>
              <a:t>με αποκλεισμό της οδού μετάδοσης </a:t>
            </a:r>
          </a:p>
          <a:p>
            <a:r>
              <a:rPr lang="el-GR" dirty="0" smtClean="0"/>
              <a:t>με απολύμανση του νερού</a:t>
            </a:r>
          </a:p>
          <a:p>
            <a:r>
              <a:rPr lang="el-GR" dirty="0" smtClean="0"/>
              <a:t>παστερίωση του γάλακτος</a:t>
            </a:r>
          </a:p>
          <a:p>
            <a:r>
              <a:rPr lang="el-GR" dirty="0" smtClean="0"/>
              <a:t>υγειονομικό έλεγχο των τροφίμων</a:t>
            </a:r>
          </a:p>
          <a:p>
            <a:r>
              <a:rPr lang="el-GR" dirty="0" smtClean="0"/>
              <a:t>απομάκρυνση των </a:t>
            </a:r>
            <a:r>
              <a:rPr lang="el-GR" dirty="0" err="1" smtClean="0"/>
              <a:t>μικροβιοφορέων</a:t>
            </a:r>
            <a:r>
              <a:rPr lang="el-GR" dirty="0" smtClean="0"/>
              <a:t> από χώρους δουλειάς, που έχουν σχέση με τρόφιμα και διακίνηση τροφίμων (μάγειροι, εστιάτορες κλπ). </a:t>
            </a:r>
          </a:p>
          <a:p>
            <a:r>
              <a:rPr lang="el-GR" dirty="0" smtClean="0"/>
              <a:t>με ατομική καθαριότητα, κυρίως των χεριών</a:t>
            </a:r>
          </a:p>
          <a:p>
            <a:r>
              <a:rPr lang="el-GR" dirty="0" smtClean="0"/>
              <a:t>σχολαστικό πλύσιμο των λαχανικών και φρούτων</a:t>
            </a:r>
          </a:p>
          <a:p>
            <a:r>
              <a:rPr lang="el-GR" dirty="0" smtClean="0"/>
              <a:t>κατάλληλο σύστημα ύδρευσης, αποχέτευσης και διάθεσης απορριμμάτων</a:t>
            </a:r>
          </a:p>
          <a:p>
            <a:r>
              <a:rPr lang="el-GR" dirty="0" smtClean="0"/>
              <a:t>καταπολέμηση εντόμων και </a:t>
            </a:r>
          </a:p>
          <a:p>
            <a:r>
              <a:rPr lang="el-GR" dirty="0" smtClean="0"/>
              <a:t>κατάλληλη αγωγή υγείας του πληθυσμού.</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normAutofit/>
          </a:bodyPr>
          <a:lstStyle/>
          <a:p>
            <a:r>
              <a:rPr lang="el-GR" b="1" dirty="0" smtClean="0"/>
              <a:t>Σαλμονελώσεις</a:t>
            </a:r>
            <a:endParaRPr lang="el-GR" dirty="0"/>
          </a:p>
        </p:txBody>
      </p:sp>
      <p:sp>
        <p:nvSpPr>
          <p:cNvPr id="3" name="2 - Θέση περιεχομένου"/>
          <p:cNvSpPr>
            <a:spLocks noGrp="1"/>
          </p:cNvSpPr>
          <p:nvPr>
            <p:ph idx="1"/>
          </p:nvPr>
        </p:nvSpPr>
        <p:spPr>
          <a:xfrm>
            <a:off x="457200" y="1857364"/>
            <a:ext cx="8229600" cy="4717172"/>
          </a:xfrm>
        </p:spPr>
        <p:txBody>
          <a:bodyPr>
            <a:normAutofit fontScale="92500" lnSpcReduction="20000"/>
          </a:bodyPr>
          <a:lstStyle/>
          <a:p>
            <a:endParaRPr lang="el-GR" b="1" dirty="0" smtClean="0"/>
          </a:p>
          <a:p>
            <a:pPr>
              <a:buNone/>
            </a:pPr>
            <a:r>
              <a:rPr lang="el-GR" dirty="0" smtClean="0"/>
              <a:t>Οι σαλμονέλες είναι </a:t>
            </a:r>
            <a:r>
              <a:rPr lang="el-GR" u="sng" dirty="0" smtClean="0"/>
              <a:t>βακτήρια </a:t>
            </a:r>
          </a:p>
          <a:p>
            <a:pPr>
              <a:buNone/>
            </a:pPr>
            <a:r>
              <a:rPr lang="el-GR" b="1" dirty="0" smtClean="0"/>
              <a:t>Μεταδίδονται </a:t>
            </a:r>
            <a:r>
              <a:rPr lang="el-GR" dirty="0" smtClean="0"/>
              <a:t>με πρόσληψη του μικροβίου από το στόμα (μολυσμένη τροφή, νερό, ποτά) και μεταδίδονται από ζώα σε άνθρωπο ή από άνθρωπο σε άνθρωπο</a:t>
            </a:r>
          </a:p>
          <a:p>
            <a:pPr>
              <a:buNone/>
            </a:pPr>
            <a:r>
              <a:rPr lang="el-GR" b="1" dirty="0" smtClean="0"/>
              <a:t>Πηγές μόλυνσης </a:t>
            </a:r>
            <a:r>
              <a:rPr lang="el-GR" dirty="0" smtClean="0"/>
              <a:t>για τον άνθρωπο είναι</a:t>
            </a:r>
            <a:r>
              <a:rPr lang="en-US" dirty="0" smtClean="0"/>
              <a:t>:</a:t>
            </a:r>
            <a:r>
              <a:rPr lang="el-GR" dirty="0" smtClean="0"/>
              <a:t> </a:t>
            </a:r>
            <a:endParaRPr lang="en-US" dirty="0" smtClean="0"/>
          </a:p>
          <a:p>
            <a:r>
              <a:rPr lang="el-GR" dirty="0" smtClean="0"/>
              <a:t>τα ακάθαρτα νερά, που βρίσκονται κοντά σε υπονόμους </a:t>
            </a:r>
            <a:endParaRPr lang="en-US" dirty="0" smtClean="0"/>
          </a:p>
          <a:p>
            <a:r>
              <a:rPr lang="el-GR" dirty="0" smtClean="0"/>
              <a:t>τα θαλασσινά μύδια </a:t>
            </a:r>
            <a:endParaRPr lang="en-US" dirty="0" smtClean="0"/>
          </a:p>
          <a:p>
            <a:r>
              <a:rPr lang="el-GR" dirty="0" smtClean="0"/>
              <a:t>το κρέας πουλερικών και τα αυγά τους </a:t>
            </a:r>
            <a:endParaRPr lang="en-US" dirty="0" smtClean="0"/>
          </a:p>
          <a:p>
            <a:r>
              <a:rPr lang="el-GR" dirty="0" smtClean="0"/>
              <a:t>οι ασθενείς και </a:t>
            </a:r>
            <a:endParaRPr lang="en-US" dirty="0" smtClean="0"/>
          </a:p>
          <a:p>
            <a:r>
              <a:rPr lang="el-GR" dirty="0" smtClean="0"/>
              <a:t>οι </a:t>
            </a:r>
            <a:r>
              <a:rPr lang="el-GR" dirty="0" err="1" smtClean="0"/>
              <a:t>μικροβιοφορείς</a:t>
            </a:r>
            <a:r>
              <a:rPr lang="el-GR" dirty="0" smtClean="0"/>
              <a:t>.</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Αρχές και σκοποί της Υγιεινής</a:t>
            </a:r>
            <a:endParaRPr lang="el-GR" dirty="0"/>
          </a:p>
        </p:txBody>
      </p:sp>
      <p:sp>
        <p:nvSpPr>
          <p:cNvPr id="3" name="2 - Θέση περιεχομένου"/>
          <p:cNvSpPr>
            <a:spLocks noGrp="1"/>
          </p:cNvSpPr>
          <p:nvPr>
            <p:ph idx="1"/>
          </p:nvPr>
        </p:nvSpPr>
        <p:spPr>
          <a:xfrm>
            <a:off x="457200" y="2249424"/>
            <a:ext cx="8229600" cy="1893956"/>
          </a:xfrm>
        </p:spPr>
        <p:txBody>
          <a:bodyPr/>
          <a:lstStyle/>
          <a:p>
            <a:pPr lvl="0"/>
            <a:r>
              <a:rPr lang="el-GR" dirty="0" smtClean="0"/>
              <a:t>Η πρόληψη της ασθένειας.</a:t>
            </a:r>
          </a:p>
          <a:p>
            <a:pPr lvl="0"/>
            <a:r>
              <a:rPr lang="el-GR" dirty="0" smtClean="0"/>
              <a:t>Η διατήρηση και προαγωγή της υγείας.</a:t>
            </a:r>
          </a:p>
          <a:p>
            <a:pPr lvl="0"/>
            <a:r>
              <a:rPr lang="el-GR" dirty="0" smtClean="0"/>
              <a:t>Η αύξηση του μέσου όρου ζωής του ανθρώπου.</a:t>
            </a:r>
          </a:p>
          <a:p>
            <a:endParaRPr lang="el-GR" dirty="0"/>
          </a:p>
        </p:txBody>
      </p:sp>
      <p:pic>
        <p:nvPicPr>
          <p:cNvPr id="4" name="3 - Εικόνα" descr="doc20190927--5-thumb-large.jpg"/>
          <p:cNvPicPr>
            <a:picLocks noChangeAspect="1"/>
          </p:cNvPicPr>
          <p:nvPr/>
        </p:nvPicPr>
        <p:blipFill>
          <a:blip r:embed="rId2"/>
          <a:stretch>
            <a:fillRect/>
          </a:stretch>
        </p:blipFill>
        <p:spPr>
          <a:xfrm>
            <a:off x="2214546" y="4071942"/>
            <a:ext cx="3929058" cy="2455661"/>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Σαλμονελώσεις</a:t>
            </a:r>
            <a:endParaRPr lang="el-GR" dirty="0"/>
          </a:p>
        </p:txBody>
      </p:sp>
      <p:sp>
        <p:nvSpPr>
          <p:cNvPr id="3" name="2 - Θέση περιεχομένου"/>
          <p:cNvSpPr>
            <a:spLocks noGrp="1"/>
          </p:cNvSpPr>
          <p:nvPr>
            <p:ph idx="1"/>
          </p:nvPr>
        </p:nvSpPr>
        <p:spPr>
          <a:xfrm>
            <a:off x="457200" y="2249424"/>
            <a:ext cx="8115328" cy="4325112"/>
          </a:xfrm>
        </p:spPr>
        <p:txBody>
          <a:bodyPr>
            <a:normAutofit/>
          </a:bodyPr>
          <a:lstStyle/>
          <a:p>
            <a:r>
              <a:rPr lang="el-GR" dirty="0" smtClean="0"/>
              <a:t>Η </a:t>
            </a:r>
            <a:r>
              <a:rPr lang="el-GR" i="1" dirty="0" smtClean="0"/>
              <a:t>γαστρεντερίτιδα</a:t>
            </a:r>
            <a:r>
              <a:rPr lang="el-GR" dirty="0" smtClean="0"/>
              <a:t> από σαλμονέλα είναι η συχνότερη μορφή της ασθένειας</a:t>
            </a:r>
          </a:p>
          <a:p>
            <a:r>
              <a:rPr lang="el-GR" dirty="0" smtClean="0"/>
              <a:t>Χρόνος επώασης 8-48 ώρες από τη στιγμή λήψης της μολυσμένης τροφής</a:t>
            </a:r>
          </a:p>
          <a:p>
            <a:endParaRPr lang="el-GR" dirty="0" smtClean="0"/>
          </a:p>
          <a:p>
            <a:endParaRPr lang="el-GR" dirty="0"/>
          </a:p>
        </p:txBody>
      </p:sp>
      <p:pic>
        <p:nvPicPr>
          <p:cNvPr id="4" name="3 - Εικόνα" descr="γαστρεντερίτιδα.jpg"/>
          <p:cNvPicPr>
            <a:picLocks noChangeAspect="1"/>
          </p:cNvPicPr>
          <p:nvPr/>
        </p:nvPicPr>
        <p:blipFill>
          <a:blip r:embed="rId2"/>
          <a:stretch>
            <a:fillRect/>
          </a:stretch>
        </p:blipFill>
        <p:spPr>
          <a:xfrm>
            <a:off x="4857752" y="4357694"/>
            <a:ext cx="4082172" cy="2286016"/>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i="1" dirty="0" smtClean="0"/>
              <a:t>Γαστρεντερίτιδα</a:t>
            </a:r>
            <a:r>
              <a:rPr lang="el-GR" dirty="0" smtClean="0"/>
              <a:t> από σαλμονέλα</a:t>
            </a:r>
            <a:endParaRPr lang="el-GR" dirty="0"/>
          </a:p>
        </p:txBody>
      </p:sp>
      <p:sp>
        <p:nvSpPr>
          <p:cNvPr id="5" name="4 - Ορθογώνιο"/>
          <p:cNvSpPr/>
          <p:nvPr/>
        </p:nvSpPr>
        <p:spPr>
          <a:xfrm>
            <a:off x="428596" y="2285992"/>
            <a:ext cx="4643470" cy="3416320"/>
          </a:xfrm>
          <a:prstGeom prst="rect">
            <a:avLst/>
          </a:prstGeom>
        </p:spPr>
        <p:txBody>
          <a:bodyPr wrap="square">
            <a:spAutoFit/>
          </a:bodyPr>
          <a:lstStyle/>
          <a:p>
            <a:r>
              <a:rPr lang="el-GR" sz="2400" dirty="0" smtClean="0"/>
              <a:t>Εκδηλώνεται με </a:t>
            </a:r>
            <a:endParaRPr lang="en-US" sz="2400" dirty="0" smtClean="0"/>
          </a:p>
          <a:p>
            <a:endParaRPr lang="el-GR" sz="2400" dirty="0" smtClean="0"/>
          </a:p>
          <a:p>
            <a:pPr>
              <a:buFont typeface="Arial" pitchFamily="34" charset="0"/>
              <a:buChar char="•"/>
            </a:pPr>
            <a:r>
              <a:rPr lang="en-US" sz="2400" dirty="0" smtClean="0"/>
              <a:t> </a:t>
            </a:r>
            <a:r>
              <a:rPr lang="el-GR" sz="2400" dirty="0" smtClean="0"/>
              <a:t>ναυτία</a:t>
            </a:r>
          </a:p>
          <a:p>
            <a:pPr>
              <a:buFont typeface="Arial" pitchFamily="34" charset="0"/>
              <a:buChar char="•"/>
            </a:pPr>
            <a:r>
              <a:rPr lang="en-US" sz="2400" dirty="0" smtClean="0"/>
              <a:t> </a:t>
            </a:r>
            <a:r>
              <a:rPr lang="el-GR" sz="2400" dirty="0" smtClean="0"/>
              <a:t>έμετο</a:t>
            </a:r>
          </a:p>
          <a:p>
            <a:pPr>
              <a:buFont typeface="Arial" pitchFamily="34" charset="0"/>
              <a:buChar char="•"/>
            </a:pPr>
            <a:r>
              <a:rPr lang="en-US" sz="2400" dirty="0" smtClean="0"/>
              <a:t> </a:t>
            </a:r>
            <a:r>
              <a:rPr lang="el-GR" sz="2400" dirty="0" smtClean="0"/>
              <a:t>κοιλιακά άλγη</a:t>
            </a:r>
          </a:p>
          <a:p>
            <a:pPr>
              <a:buFont typeface="Arial" pitchFamily="34" charset="0"/>
              <a:buChar char="•"/>
            </a:pPr>
            <a:r>
              <a:rPr lang="en-US" sz="2400" dirty="0" smtClean="0"/>
              <a:t> </a:t>
            </a:r>
            <a:r>
              <a:rPr lang="el-GR" sz="2400" dirty="0" smtClean="0"/>
              <a:t>διαρροϊκές κενώνεις, που σε μερικές περιπτώσεις είναι </a:t>
            </a:r>
            <a:r>
              <a:rPr lang="el-GR" sz="2400" dirty="0" err="1" smtClean="0"/>
              <a:t>βλεννοαιματηρές</a:t>
            </a:r>
            <a:r>
              <a:rPr lang="el-GR" sz="2400" dirty="0" smtClean="0"/>
              <a:t> και </a:t>
            </a:r>
          </a:p>
          <a:p>
            <a:pPr>
              <a:buFont typeface="Arial" pitchFamily="34" charset="0"/>
              <a:buChar char="•"/>
            </a:pPr>
            <a:r>
              <a:rPr lang="en-US" sz="2400" dirty="0" smtClean="0"/>
              <a:t> </a:t>
            </a:r>
            <a:r>
              <a:rPr lang="el-GR" sz="2400" dirty="0" smtClean="0"/>
              <a:t>πυρετό</a:t>
            </a:r>
          </a:p>
        </p:txBody>
      </p:sp>
      <p:pic>
        <p:nvPicPr>
          <p:cNvPr id="6" name="5 - Εικόνα" descr="στομαχόπονος-τροφική-δηλητηρίαση-προβλήματα-στομαχιών-101174056.jpg"/>
          <p:cNvPicPr>
            <a:picLocks noChangeAspect="1"/>
          </p:cNvPicPr>
          <p:nvPr/>
        </p:nvPicPr>
        <p:blipFill>
          <a:blip r:embed="rId2"/>
          <a:srcRect t="4527" r="65745" b="11731"/>
          <a:stretch>
            <a:fillRect/>
          </a:stretch>
        </p:blipFill>
        <p:spPr>
          <a:xfrm>
            <a:off x="4840375" y="2357430"/>
            <a:ext cx="1731889" cy="3286148"/>
          </a:xfrm>
          <a:prstGeom prst="rect">
            <a:avLst/>
          </a:prstGeom>
        </p:spPr>
      </p:pic>
      <p:pic>
        <p:nvPicPr>
          <p:cNvPr id="8" name="7 - Θέση περιεχομένου" descr="στομαχόπονος-τροφική-δηλητηρίαση-προβλήματα-στομαχιών-101174056.jpg"/>
          <p:cNvPicPr>
            <a:picLocks noGrp="1" noChangeAspect="1"/>
          </p:cNvPicPr>
          <p:nvPr>
            <p:ph idx="1"/>
          </p:nvPr>
        </p:nvPicPr>
        <p:blipFill>
          <a:blip r:embed="rId2"/>
          <a:srcRect l="33731" t="22346" r="51550" b="17601"/>
          <a:stretch>
            <a:fillRect/>
          </a:stretch>
        </p:blipFill>
        <p:spPr>
          <a:xfrm>
            <a:off x="6670021" y="2357429"/>
            <a:ext cx="1045251" cy="3309961"/>
          </a:xfrm>
        </p:spPr>
      </p:pic>
      <p:pic>
        <p:nvPicPr>
          <p:cNvPr id="9" name="8 - Εικόνα" descr="στομαχόπονος-τροφική-δηλητηρίαση-προβλήματα-στομαχιών-101174056.jpg"/>
          <p:cNvPicPr>
            <a:picLocks noChangeAspect="1"/>
          </p:cNvPicPr>
          <p:nvPr/>
        </p:nvPicPr>
        <p:blipFill>
          <a:blip r:embed="rId2"/>
          <a:srcRect l="64423" t="22126" r="19351" b="17479"/>
          <a:stretch>
            <a:fillRect/>
          </a:stretch>
        </p:blipFill>
        <p:spPr>
          <a:xfrm>
            <a:off x="7786710" y="2381242"/>
            <a:ext cx="1143008" cy="3302023"/>
          </a:xfrm>
          <a:prstGeom prst="rect">
            <a:avLst/>
          </a:prstGeom>
        </p:spPr>
      </p:pic>
      <p:sp>
        <p:nvSpPr>
          <p:cNvPr id="7" name="6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428612"/>
          </a:xfrm>
        </p:spPr>
        <p:txBody>
          <a:bodyPr>
            <a:normAutofit fontScale="90000"/>
          </a:bodyPr>
          <a:lstStyle/>
          <a:p>
            <a:r>
              <a:rPr lang="el-GR" b="1" dirty="0" smtClean="0"/>
              <a:t>Ηπατίτιδα Α</a:t>
            </a:r>
            <a:br>
              <a:rPr lang="el-GR" b="1" dirty="0" smtClean="0"/>
            </a:br>
            <a:endParaRPr lang="el-GR" dirty="0"/>
          </a:p>
        </p:txBody>
      </p:sp>
      <p:sp>
        <p:nvSpPr>
          <p:cNvPr id="3" name="2 - Θέση περιεχομένου"/>
          <p:cNvSpPr>
            <a:spLocks noGrp="1"/>
          </p:cNvSpPr>
          <p:nvPr>
            <p:ph idx="1"/>
          </p:nvPr>
        </p:nvSpPr>
        <p:spPr>
          <a:xfrm>
            <a:off x="500034" y="1428736"/>
            <a:ext cx="8229600" cy="5145800"/>
          </a:xfrm>
        </p:spPr>
        <p:txBody>
          <a:bodyPr>
            <a:normAutofit/>
          </a:bodyPr>
          <a:lstStyle/>
          <a:p>
            <a:pPr>
              <a:buNone/>
            </a:pPr>
            <a:r>
              <a:rPr lang="el-GR" dirty="0" smtClean="0"/>
              <a:t>Οφείλεται: </a:t>
            </a:r>
          </a:p>
          <a:p>
            <a:r>
              <a:rPr lang="el-GR" dirty="0" smtClean="0"/>
              <a:t>στον </a:t>
            </a:r>
            <a:r>
              <a:rPr lang="el-GR" b="1" dirty="0" smtClean="0"/>
              <a:t>ιό της ηπατίτιδας Α</a:t>
            </a:r>
          </a:p>
          <a:p>
            <a:pPr>
              <a:buNone/>
            </a:pPr>
            <a:r>
              <a:rPr lang="el-GR" dirty="0" smtClean="0"/>
              <a:t>Χρόνος επώασης: </a:t>
            </a:r>
          </a:p>
          <a:p>
            <a:r>
              <a:rPr lang="el-GR" dirty="0" smtClean="0"/>
              <a:t>4-6 εβδομάδες</a:t>
            </a:r>
          </a:p>
          <a:p>
            <a:pPr>
              <a:buNone/>
            </a:pPr>
            <a:r>
              <a:rPr lang="el-GR" dirty="0" smtClean="0"/>
              <a:t>Μεταδίδεται: </a:t>
            </a:r>
          </a:p>
          <a:p>
            <a:r>
              <a:rPr lang="el-GR" dirty="0" smtClean="0"/>
              <a:t>στο τέλος του σταδίου επώασης και τις πρώτες 5-6 ημέρες, μετά την εμφάνιση του ίκτερου</a:t>
            </a:r>
          </a:p>
          <a:p>
            <a:pPr>
              <a:buNone/>
            </a:pPr>
            <a:r>
              <a:rPr lang="el-GR" dirty="0" smtClean="0"/>
              <a:t>Μεταδίδεται συχνότερα από άτομο σε άτομο με:</a:t>
            </a:r>
          </a:p>
          <a:p>
            <a:r>
              <a:rPr lang="el-GR" dirty="0" smtClean="0"/>
              <a:t> τα κόπρανα (κόπρανα - άπλυτα  χέρια-στόμα).</a:t>
            </a:r>
          </a:p>
          <a:p>
            <a:r>
              <a:rPr lang="el-GR" dirty="0" smtClean="0"/>
              <a:t>Μολυσμένα τρόφιμα και νερό</a:t>
            </a:r>
          </a:p>
        </p:txBody>
      </p:sp>
      <p:pic>
        <p:nvPicPr>
          <p:cNvPr id="5" name="4 - Εικόνα" descr="ηπατίτιδα.jpg"/>
          <p:cNvPicPr>
            <a:picLocks noChangeAspect="1"/>
          </p:cNvPicPr>
          <p:nvPr/>
        </p:nvPicPr>
        <p:blipFill>
          <a:blip r:embed="rId2"/>
          <a:stretch>
            <a:fillRect/>
          </a:stretch>
        </p:blipFill>
        <p:spPr>
          <a:xfrm>
            <a:off x="6092332" y="1643050"/>
            <a:ext cx="2527806" cy="1714512"/>
          </a:xfrm>
          <a:prstGeom prst="rect">
            <a:avLst/>
          </a:prstGeom>
        </p:spPr>
      </p:pic>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Ηπατίτιδα Α</a:t>
            </a:r>
            <a:endParaRPr lang="el-GR" dirty="0"/>
          </a:p>
        </p:txBody>
      </p:sp>
      <p:sp>
        <p:nvSpPr>
          <p:cNvPr id="3" name="2 - Θέση περιεχομένου"/>
          <p:cNvSpPr>
            <a:spLocks noGrp="1"/>
          </p:cNvSpPr>
          <p:nvPr>
            <p:ph idx="1"/>
          </p:nvPr>
        </p:nvSpPr>
        <p:spPr/>
        <p:txBody>
          <a:bodyPr>
            <a:normAutofit/>
          </a:bodyPr>
          <a:lstStyle/>
          <a:p>
            <a:r>
              <a:rPr lang="el-GR" dirty="0" smtClean="0"/>
              <a:t>Τα παιδιά της προσχολικής ηλικίας προσβάλλονται πολύ συχνά και σε μεγάλο ποσοστό χωρίς κλινικά συμπτώματα, με αποτέλεσμα να αποκτούν αντισώματα. </a:t>
            </a:r>
          </a:p>
          <a:p>
            <a:r>
              <a:rPr lang="el-GR" dirty="0" smtClean="0"/>
              <a:t>Αυτός είναι ο λόγος, που το 50% του πληθυσμού έχει ανοσοποιηθεί.</a:t>
            </a:r>
          </a:p>
          <a:p>
            <a:endParaRPr lang="el-GR" dirty="0" smtClean="0"/>
          </a:p>
          <a:p>
            <a:endParaRPr lang="el-GR" dirty="0"/>
          </a:p>
        </p:txBody>
      </p:sp>
      <p:sp>
        <p:nvSpPr>
          <p:cNvPr id="4" name="3 - Αστέρι 5 ακτινών"/>
          <p:cNvSpPr/>
          <p:nvPr/>
        </p:nvSpPr>
        <p:spPr>
          <a:xfrm>
            <a:off x="7858148" y="2143116"/>
            <a:ext cx="500066" cy="500066"/>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Ηπατίτιδα Α</a:t>
            </a:r>
            <a:endParaRPr lang="el-GR" dirty="0"/>
          </a:p>
        </p:txBody>
      </p:sp>
      <p:sp>
        <p:nvSpPr>
          <p:cNvPr id="3" name="2 - Θέση περιεχομένου"/>
          <p:cNvSpPr>
            <a:spLocks noGrp="1"/>
          </p:cNvSpPr>
          <p:nvPr>
            <p:ph idx="1"/>
          </p:nvPr>
        </p:nvSpPr>
        <p:spPr/>
        <p:txBody>
          <a:bodyPr>
            <a:normAutofit fontScale="70000" lnSpcReduction="20000"/>
          </a:bodyPr>
          <a:lstStyle/>
          <a:p>
            <a:pPr>
              <a:buNone/>
            </a:pPr>
            <a:r>
              <a:rPr lang="el-GR" b="1" dirty="0" smtClean="0"/>
              <a:t>Μέτρα Προφύλαξης</a:t>
            </a:r>
          </a:p>
          <a:p>
            <a:pPr lvl="0"/>
            <a:r>
              <a:rPr lang="el-GR" dirty="0" smtClean="0"/>
              <a:t>Ανάπαυση του ασθενή, ενώ τα προσωπικά του αντικείμενα θα πρέπει να μη χρησιμοποιούνται από άλλους. Αν χρησιμοποιηθούν ξανά, θα πρέπει να πλένονται στους 90° </a:t>
            </a:r>
            <a:r>
              <a:rPr lang="en-US" dirty="0" smtClean="0"/>
              <a:t>C</a:t>
            </a:r>
            <a:r>
              <a:rPr lang="el-GR" dirty="0" smtClean="0"/>
              <a:t>.</a:t>
            </a:r>
          </a:p>
          <a:p>
            <a:pPr lvl="0"/>
            <a:r>
              <a:rPr lang="el-GR" dirty="0" smtClean="0"/>
              <a:t>Καθαριότητα και απολύμανση κοινοχρήστων χώρων (τουαλέτες, καντίνες, κ.ά.).</a:t>
            </a:r>
          </a:p>
          <a:p>
            <a:pPr lvl="0"/>
            <a:r>
              <a:rPr lang="el-GR" dirty="0" smtClean="0"/>
              <a:t>Καλή λειτουργία των συστημάτων ύδρευσης και αποχέτευσης.</a:t>
            </a:r>
          </a:p>
          <a:p>
            <a:pPr lvl="0"/>
            <a:r>
              <a:rPr lang="el-GR" dirty="0" smtClean="0"/>
              <a:t>Αγωγή υγείας του κοινού και κυρίως των παιδιών για σχολαστικό πλύσιμο των χεριών μετά την τουαλέτα και πριν το φαγητό.</a:t>
            </a:r>
          </a:p>
          <a:p>
            <a:pPr lvl="0"/>
            <a:r>
              <a:rPr lang="el-GR" dirty="0" smtClean="0"/>
              <a:t>Κρατικός έλεγχος των οστρακοειδών.</a:t>
            </a:r>
          </a:p>
          <a:p>
            <a:pPr lvl="0">
              <a:buNone/>
            </a:pPr>
            <a:endParaRPr lang="el-GR" b="1" dirty="0" smtClean="0"/>
          </a:p>
          <a:p>
            <a:pPr lvl="0">
              <a:buNone/>
            </a:pPr>
            <a:r>
              <a:rPr lang="el-GR" b="1" dirty="0" smtClean="0"/>
              <a:t>Αντιμετώπιση</a:t>
            </a:r>
          </a:p>
          <a:p>
            <a:r>
              <a:rPr lang="el-GR" dirty="0" smtClean="0"/>
              <a:t>Στα άτομα, που πιθανόν να μολυνθούν, χορηγείται γ-σφαιρίνη</a:t>
            </a:r>
          </a:p>
          <a:p>
            <a:r>
              <a:rPr lang="el-GR" dirty="0" smtClean="0"/>
              <a:t>Τελευταία, (1998) έχει παρασκευαστεί εμβόλιο για την ηπατίτιδα Α.</a:t>
            </a:r>
          </a:p>
          <a:p>
            <a:pPr lvl="0">
              <a:buNone/>
            </a:pPr>
            <a:endParaRPr lang="el-GR" b="1"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642918"/>
            <a:ext cx="8229600" cy="1066800"/>
          </a:xfrm>
        </p:spPr>
        <p:txBody>
          <a:bodyPr>
            <a:normAutofit fontScale="90000"/>
          </a:bodyPr>
          <a:lstStyle/>
          <a:p>
            <a:pPr lvl="0"/>
            <a:r>
              <a:rPr lang="el-GR" b="1" dirty="0" smtClean="0"/>
              <a:t>Νοσήματα μεταδιδόμενα με τον αέρα</a:t>
            </a:r>
            <a:endParaRPr lang="el-GR" b="1" dirty="0"/>
          </a:p>
        </p:txBody>
      </p:sp>
      <p:sp>
        <p:nvSpPr>
          <p:cNvPr id="3" name="2 - Θέση περιεχομένου"/>
          <p:cNvSpPr>
            <a:spLocks noGrp="1"/>
          </p:cNvSpPr>
          <p:nvPr>
            <p:ph idx="1"/>
          </p:nvPr>
        </p:nvSpPr>
        <p:spPr>
          <a:xfrm>
            <a:off x="457200" y="1714488"/>
            <a:ext cx="3114668" cy="2071702"/>
          </a:xfrm>
        </p:spPr>
        <p:txBody>
          <a:bodyPr>
            <a:normAutofit fontScale="70000" lnSpcReduction="20000"/>
          </a:bodyPr>
          <a:lstStyle/>
          <a:p>
            <a:pPr>
              <a:buNone/>
            </a:pPr>
            <a:r>
              <a:rPr lang="el-GR" dirty="0" smtClean="0"/>
              <a:t>Τα </a:t>
            </a:r>
            <a:r>
              <a:rPr lang="el-GR" b="1" dirty="0" err="1" smtClean="0"/>
              <a:t>Αερογενή</a:t>
            </a:r>
            <a:r>
              <a:rPr lang="el-GR" b="1" dirty="0" smtClean="0"/>
              <a:t> νοσήματα </a:t>
            </a:r>
          </a:p>
          <a:p>
            <a:r>
              <a:rPr lang="el-GR" dirty="0" smtClean="0"/>
              <a:t>μεταδίδονται από άτομο σε άτομο με σταγονίδια και σκόνη (βήχας, φτάρνισμα, απλή εισπνοή)</a:t>
            </a:r>
          </a:p>
          <a:p>
            <a:endParaRPr lang="el-GR" dirty="0" smtClean="0"/>
          </a:p>
          <a:p>
            <a:endParaRPr lang="el-GR" dirty="0"/>
          </a:p>
        </p:txBody>
      </p:sp>
      <p:pic>
        <p:nvPicPr>
          <p:cNvPr id="4" name="3 - Εικόνα" descr="αναπνευστικό.jpg"/>
          <p:cNvPicPr>
            <a:picLocks noChangeAspect="1"/>
          </p:cNvPicPr>
          <p:nvPr/>
        </p:nvPicPr>
        <p:blipFill>
          <a:blip r:embed="rId2"/>
          <a:stretch>
            <a:fillRect/>
          </a:stretch>
        </p:blipFill>
        <p:spPr>
          <a:xfrm>
            <a:off x="3643306" y="1500174"/>
            <a:ext cx="5044144" cy="3387308"/>
          </a:xfrm>
          <a:prstGeom prst="rect">
            <a:avLst/>
          </a:prstGeom>
        </p:spPr>
      </p:pic>
      <p:sp>
        <p:nvSpPr>
          <p:cNvPr id="6" name="5 - TextBox"/>
          <p:cNvSpPr txBox="1"/>
          <p:nvPr/>
        </p:nvSpPr>
        <p:spPr>
          <a:xfrm>
            <a:off x="428596" y="4929198"/>
            <a:ext cx="8143932" cy="2031325"/>
          </a:xfrm>
          <a:prstGeom prst="rect">
            <a:avLst/>
          </a:prstGeom>
          <a:noFill/>
        </p:spPr>
        <p:txBody>
          <a:bodyPr wrap="square" rtlCol="0">
            <a:spAutoFit/>
          </a:bodyPr>
          <a:lstStyle/>
          <a:p>
            <a:pPr>
              <a:buNone/>
            </a:pPr>
            <a:r>
              <a:rPr lang="el-GR" b="1" dirty="0" smtClean="0"/>
              <a:t>Η νοσηρότητα απ’ τα νοσήματα αυτά είναι αρκετά μεγάλη, ιδιαίτερα κατά το </a:t>
            </a:r>
            <a:r>
              <a:rPr lang="el-GR" b="1" u="sng" dirty="0" smtClean="0"/>
              <a:t>χειμώνα</a:t>
            </a:r>
            <a:r>
              <a:rPr lang="el-GR" b="1" dirty="0" smtClean="0"/>
              <a:t> και αυτό οφείλεται:</a:t>
            </a:r>
          </a:p>
          <a:p>
            <a:pPr lvl="0">
              <a:buFont typeface="Arial" pitchFamily="34" charset="0"/>
              <a:buChar char="•"/>
            </a:pPr>
            <a:r>
              <a:rPr lang="el-GR" dirty="0" smtClean="0"/>
              <a:t>Στο συνωστισμό σε κλειστούς χώρους και στην έλλειψη αερισμού.</a:t>
            </a:r>
          </a:p>
          <a:p>
            <a:pPr lvl="0">
              <a:buFont typeface="Arial" pitchFamily="34" charset="0"/>
              <a:buChar char="•"/>
            </a:pPr>
            <a:r>
              <a:rPr lang="el-GR" dirty="0" smtClean="0"/>
              <a:t>Στη μείωση της άμυνας του οργανισμού, λόγω του ψύχους.</a:t>
            </a:r>
            <a:endParaRPr lang="en-US" dirty="0" smtClean="0"/>
          </a:p>
          <a:p>
            <a:pPr lvl="0">
              <a:buFont typeface="Arial" pitchFamily="34" charset="0"/>
              <a:buChar char="•"/>
            </a:pPr>
            <a:endParaRPr lang="en-US" dirty="0" smtClean="0"/>
          </a:p>
          <a:p>
            <a:pPr lvl="0">
              <a:buFont typeface="Arial" pitchFamily="34" charset="0"/>
              <a:buChar char="•"/>
            </a:pPr>
            <a:r>
              <a:rPr lang="el-GR" dirty="0" smtClean="0">
                <a:hlinkClick r:id="rId3" action="ppaction://hlinkfile"/>
              </a:rPr>
              <a:t>Μετάδοση</a:t>
            </a:r>
            <a:endParaRPr lang="el-GR" dirty="0" smtClean="0"/>
          </a:p>
          <a:p>
            <a:endParaRPr lang="el-GR" dirty="0"/>
          </a:p>
        </p:txBody>
      </p:sp>
      <p:sp>
        <p:nvSpPr>
          <p:cNvPr id="7" name="6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20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20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7" name="The Story of Coronavirus.mp4">
            <a:hlinkClick r:id="" action="ppaction://media"/>
          </p:cNvPr>
          <p:cNvPicPr>
            <a:picLocks noGrp="1" noRot="1" noChangeAspect="1"/>
          </p:cNvPicPr>
          <p:nvPr>
            <p:ph idx="1"/>
            <a:videoFile r:link="rId1"/>
          </p:nvPr>
        </p:nvPicPr>
        <p:blipFill>
          <a:blip r:embed="rId3"/>
          <a:stretch>
            <a:fillRect/>
          </a:stretch>
        </p:blipFill>
        <p:spPr>
          <a:xfrm>
            <a:off x="1000100" y="1071546"/>
            <a:ext cx="7191946" cy="539396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smtClean="0"/>
              <a:t>Αερογενή</a:t>
            </a:r>
            <a:r>
              <a:rPr lang="el-GR" b="1" dirty="0" smtClean="0"/>
              <a:t> νοσήματα</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Μέτρα προφύλαξης</a:t>
            </a:r>
          </a:p>
          <a:p>
            <a:pPr lvl="0"/>
            <a:r>
              <a:rPr lang="el-GR" dirty="0" smtClean="0"/>
              <a:t>Αποφυγή συνωστισμού και καλός αερισμός σε κλειστούς χώρους.</a:t>
            </a:r>
          </a:p>
          <a:p>
            <a:pPr lvl="0"/>
            <a:r>
              <a:rPr lang="el-GR" dirty="0" smtClean="0"/>
              <a:t>Να υπάρχει αρκετή απόσταση μεταξύ των κρεβατιών (στρατός, νοσοκομεία κλπ).</a:t>
            </a:r>
          </a:p>
          <a:p>
            <a:pPr lvl="0"/>
            <a:r>
              <a:rPr lang="el-GR" dirty="0" smtClean="0"/>
              <a:t>Χρήση μαντηλιού στο στόμα και στη μύτη για παρεμπόδιση της μετάδοσης των μικροοργανισμών μέσω των σταγονιδίου.</a:t>
            </a:r>
          </a:p>
          <a:p>
            <a:pPr lvl="0"/>
            <a:r>
              <a:rPr lang="el-GR" dirty="0" smtClean="0"/>
              <a:t>Σχολαστική καθαριότητα για περιορισμό της σκόνης.</a:t>
            </a:r>
          </a:p>
          <a:p>
            <a:pPr lvl="0"/>
            <a:r>
              <a:rPr lang="el-GR" dirty="0" smtClean="0"/>
              <a:t>Ανοσοποίηση του πληθυσμού (εμβολιασμός).</a:t>
            </a:r>
          </a:p>
          <a:p>
            <a:pPr lvl="0"/>
            <a:r>
              <a:rPr lang="el-GR" dirty="0" smtClean="0"/>
              <a:t>Απομόνωση του ασθενή.</a:t>
            </a:r>
          </a:p>
          <a:p>
            <a:endParaRPr lang="el-GR" b="1"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lstStyle/>
          <a:p>
            <a:r>
              <a:rPr lang="el-GR" b="1" dirty="0" smtClean="0"/>
              <a:t>Γρίπη</a:t>
            </a:r>
            <a:endParaRPr lang="el-GR" b="1" dirty="0"/>
          </a:p>
        </p:txBody>
      </p:sp>
      <p:sp>
        <p:nvSpPr>
          <p:cNvPr id="3" name="2 - Θέση περιεχομένου"/>
          <p:cNvSpPr>
            <a:spLocks noGrp="1"/>
          </p:cNvSpPr>
          <p:nvPr>
            <p:ph idx="1"/>
          </p:nvPr>
        </p:nvSpPr>
        <p:spPr>
          <a:xfrm>
            <a:off x="457200" y="1857364"/>
            <a:ext cx="8229600" cy="4717172"/>
          </a:xfrm>
        </p:spPr>
        <p:txBody>
          <a:bodyPr/>
          <a:lstStyle/>
          <a:p>
            <a:r>
              <a:rPr lang="el-GR" dirty="0" smtClean="0"/>
              <a:t>Οφείλεται στον  ιό της γρίπης –Τρία στελέχη (</a:t>
            </a:r>
            <a:r>
              <a:rPr lang="en-US" dirty="0" smtClean="0"/>
              <a:t>A</a:t>
            </a:r>
            <a:r>
              <a:rPr lang="el-GR" dirty="0" smtClean="0"/>
              <a:t>, Β, </a:t>
            </a:r>
            <a:r>
              <a:rPr lang="en-US" dirty="0" smtClean="0"/>
              <a:t>C</a:t>
            </a:r>
            <a:r>
              <a:rPr lang="el-GR" dirty="0" smtClean="0"/>
              <a:t>)</a:t>
            </a:r>
          </a:p>
          <a:p>
            <a:r>
              <a:rPr lang="el-GR" dirty="0" smtClean="0"/>
              <a:t>Μεταδίδεται με τα σταγονίδια </a:t>
            </a:r>
          </a:p>
          <a:p>
            <a:r>
              <a:rPr lang="el-GR" dirty="0" smtClean="0"/>
              <a:t>Μεγάλη ευαισθησία σ’ αυτήν τα παιδιά, οι υπερήλικες, οι καρδιοπαθείς, οι νεφροπαθείς</a:t>
            </a:r>
          </a:p>
          <a:p>
            <a:r>
              <a:rPr lang="el-GR" dirty="0" smtClean="0"/>
              <a:t>Χρόνο επώασης 1-3 ημέρες</a:t>
            </a:r>
          </a:p>
          <a:p>
            <a:r>
              <a:rPr lang="el-GR" dirty="0" smtClean="0"/>
              <a:t>Περίοδος μεταδοτικότητας είναι 2 ημέρες, πριν την εμφάνιση της νόσου και μια εβδομάδα μετά</a:t>
            </a:r>
          </a:p>
          <a:p>
            <a:endParaRPr lang="el-GR" dirty="0" smtClean="0"/>
          </a:p>
          <a:p>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Κλασική γρίπη του Α στελέχους</a:t>
            </a:r>
            <a:endParaRPr lang="el-GR" dirty="0"/>
          </a:p>
        </p:txBody>
      </p:sp>
      <p:sp>
        <p:nvSpPr>
          <p:cNvPr id="3" name="2 - Θέση περιεχομένου"/>
          <p:cNvSpPr>
            <a:spLocks noGrp="1"/>
          </p:cNvSpPr>
          <p:nvPr>
            <p:ph idx="1"/>
          </p:nvPr>
        </p:nvSpPr>
        <p:spPr>
          <a:xfrm>
            <a:off x="457200" y="2249424"/>
            <a:ext cx="4329114" cy="4325112"/>
          </a:xfrm>
        </p:spPr>
        <p:txBody>
          <a:bodyPr>
            <a:normAutofit fontScale="92500" lnSpcReduction="10000"/>
          </a:bodyPr>
          <a:lstStyle/>
          <a:p>
            <a:pPr>
              <a:buNone/>
            </a:pPr>
            <a:r>
              <a:rPr lang="el-GR" dirty="0" smtClean="0"/>
              <a:t>Αρχίζει απότομα και με έντονα συμπτώματα, όπως: </a:t>
            </a:r>
          </a:p>
          <a:p>
            <a:r>
              <a:rPr lang="el-GR" dirty="0" smtClean="0"/>
              <a:t>υψηλό πυρετό</a:t>
            </a:r>
          </a:p>
          <a:p>
            <a:r>
              <a:rPr lang="el-GR" dirty="0" smtClean="0"/>
              <a:t>ρίγη</a:t>
            </a:r>
          </a:p>
          <a:p>
            <a:r>
              <a:rPr lang="el-GR" dirty="0" smtClean="0"/>
              <a:t>κακουχία</a:t>
            </a:r>
          </a:p>
          <a:p>
            <a:r>
              <a:rPr lang="el-GR" dirty="0" smtClean="0"/>
              <a:t>μυϊκούς πόνους</a:t>
            </a:r>
          </a:p>
          <a:p>
            <a:r>
              <a:rPr lang="el-GR" dirty="0" smtClean="0"/>
              <a:t>πόνους στις αρθρώσεις και</a:t>
            </a:r>
          </a:p>
          <a:p>
            <a:r>
              <a:rPr lang="el-GR" dirty="0" smtClean="0"/>
              <a:t>συμπτώματα από το αναπνευστικό σύστημα.</a:t>
            </a:r>
          </a:p>
          <a:p>
            <a:endParaRPr lang="el-GR" dirty="0"/>
          </a:p>
        </p:txBody>
      </p:sp>
      <p:pic>
        <p:nvPicPr>
          <p:cNvPr id="4" name="3 - Εικόνα" descr="συμπτώματα γρίπης.png"/>
          <p:cNvPicPr>
            <a:picLocks noChangeAspect="1"/>
          </p:cNvPicPr>
          <p:nvPr/>
        </p:nvPicPr>
        <p:blipFill>
          <a:blip r:embed="rId2"/>
          <a:srcRect l="50000" t="46875"/>
          <a:stretch>
            <a:fillRect/>
          </a:stretch>
        </p:blipFill>
        <p:spPr>
          <a:xfrm>
            <a:off x="5143504" y="2143116"/>
            <a:ext cx="3786214" cy="4417758"/>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ΠΡΟΣΔΟΚΙΜΟ ΖΩΗΣ.jpg"/>
          <p:cNvPicPr>
            <a:picLocks noGrp="1" noChangeAspect="1"/>
          </p:cNvPicPr>
          <p:nvPr>
            <p:ph idx="1"/>
          </p:nvPr>
        </p:nvPicPr>
        <p:blipFill>
          <a:blip r:embed="rId2"/>
          <a:stretch>
            <a:fillRect/>
          </a:stretch>
        </p:blipFill>
        <p:spPr>
          <a:xfrm>
            <a:off x="571472" y="1182393"/>
            <a:ext cx="7786742" cy="5499387"/>
          </a:xfrm>
        </p:spPr>
      </p:pic>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Γρίπη</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b="1" dirty="0" smtClean="0"/>
              <a:t>Μέτρα Προφύλαξης</a:t>
            </a:r>
          </a:p>
          <a:p>
            <a:r>
              <a:rPr lang="el-GR" dirty="0" smtClean="0"/>
              <a:t>Ο εμβολιασμός κατά της γρίπης είναι ένα από τα σπουδαιότερα προληπτικά μέτρα. </a:t>
            </a:r>
          </a:p>
          <a:p>
            <a:r>
              <a:rPr lang="el-GR" dirty="0" smtClean="0"/>
              <a:t>Ο εμβολιασμός γίνεται το φθινόπωρο και διαρκεί ένα χρόνο.</a:t>
            </a:r>
          </a:p>
          <a:p>
            <a:r>
              <a:rPr lang="el-GR" dirty="0" smtClean="0"/>
              <a:t>Συνιστάται: </a:t>
            </a:r>
          </a:p>
          <a:p>
            <a:pPr lvl="1"/>
            <a:r>
              <a:rPr lang="el-GR" dirty="0" smtClean="0"/>
              <a:t>σε άτομα της τρίτης ηλικίας (άνω των 65 ετών)</a:t>
            </a:r>
          </a:p>
          <a:p>
            <a:pPr lvl="1"/>
            <a:r>
              <a:rPr lang="el-GR" dirty="0" smtClean="0"/>
              <a:t> σε ασθενείς που πάσχουν από νοσήματα του αναπνευστικού κλπ</a:t>
            </a:r>
          </a:p>
          <a:p>
            <a:pPr lvl="1"/>
            <a:r>
              <a:rPr lang="el-GR" dirty="0" smtClean="0"/>
              <a:t>σε γιατρούς και νοσηλευτές, που έρχονται σε συχνή επαφή με αρρώστους</a:t>
            </a:r>
          </a:p>
          <a:p>
            <a:pPr>
              <a:buNone/>
            </a:pP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Νοσήματα μεταδιδόμενα με ξενιστές ή φορείς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a:t>
            </a:r>
            <a:r>
              <a:rPr lang="el-GR" b="1" dirty="0" smtClean="0"/>
              <a:t>πανώλη </a:t>
            </a:r>
            <a:r>
              <a:rPr lang="el-GR" dirty="0" smtClean="0"/>
              <a:t>(αρουραίοι, ψύλλοι, άνθρωποι)</a:t>
            </a:r>
          </a:p>
          <a:p>
            <a:r>
              <a:rPr lang="el-GR" dirty="0" smtClean="0"/>
              <a:t>ο </a:t>
            </a:r>
            <a:r>
              <a:rPr lang="el-GR" b="1" dirty="0" smtClean="0"/>
              <a:t>εξανθηματικός τύφος </a:t>
            </a:r>
            <a:r>
              <a:rPr lang="el-GR" dirty="0" smtClean="0"/>
              <a:t>(ψείρα)</a:t>
            </a:r>
          </a:p>
          <a:p>
            <a:r>
              <a:rPr lang="el-GR" dirty="0" smtClean="0"/>
              <a:t>η </a:t>
            </a:r>
            <a:r>
              <a:rPr lang="el-GR" b="1" dirty="0" smtClean="0"/>
              <a:t>ελονοσία </a:t>
            </a:r>
            <a:r>
              <a:rPr lang="el-GR" dirty="0" smtClean="0"/>
              <a:t>(ανωφελές κουνούπι)</a:t>
            </a:r>
          </a:p>
          <a:p>
            <a:r>
              <a:rPr lang="el-GR" dirty="0" smtClean="0"/>
              <a:t>ο </a:t>
            </a:r>
            <a:r>
              <a:rPr lang="el-GR" b="1" dirty="0" smtClean="0"/>
              <a:t>κίτρινος πυρετός </a:t>
            </a:r>
            <a:r>
              <a:rPr lang="el-GR" dirty="0" smtClean="0"/>
              <a:t>(</a:t>
            </a:r>
            <a:r>
              <a:rPr lang="el-GR" dirty="0" err="1" smtClean="0"/>
              <a:t>στεγόμυγα</a:t>
            </a:r>
            <a:r>
              <a:rPr lang="el-GR" dirty="0" smtClean="0"/>
              <a:t>)</a:t>
            </a:r>
          </a:p>
          <a:p>
            <a:r>
              <a:rPr lang="el-GR" dirty="0" smtClean="0"/>
              <a:t>η </a:t>
            </a:r>
            <a:r>
              <a:rPr lang="el-GR" b="1" dirty="0" smtClean="0"/>
              <a:t>λεϊσμανίαση </a:t>
            </a:r>
            <a:r>
              <a:rPr lang="el-GR" dirty="0" smtClean="0"/>
              <a:t>(σκνίπα)</a:t>
            </a:r>
          </a:p>
          <a:p>
            <a:endParaRPr lang="el-GR" dirty="0" smtClean="0"/>
          </a:p>
          <a:p>
            <a:r>
              <a:rPr lang="el-GR" dirty="0" smtClean="0"/>
              <a:t>Οι ξενιστές και οι φορείς είναι συνήθως έντομα, τα οποία μεταβιβάζουν τη νόσο από ανθρώπους ή ζώα που πάσχουν, </a:t>
            </a:r>
          </a:p>
          <a:p>
            <a:pPr lvl="1"/>
            <a:r>
              <a:rPr lang="el-GR" dirty="0" smtClean="0"/>
              <a:t>είτε παίρνοντας μέρος στον κύκλο ζωής του μικροβίου (ξενιστές) ή </a:t>
            </a:r>
          </a:p>
          <a:p>
            <a:pPr lvl="1"/>
            <a:r>
              <a:rPr lang="el-GR" dirty="0" smtClean="0"/>
              <a:t>μεταφέροντας μηχανικά το μικρόβιο (φορείς)</a:t>
            </a:r>
            <a:endParaRPr lang="el-GR" dirty="0"/>
          </a:p>
        </p:txBody>
      </p:sp>
      <p:pic>
        <p:nvPicPr>
          <p:cNvPr id="4" name="3 - Εικόνα" descr="anopheles-κουνούπι-97896490.jpg"/>
          <p:cNvPicPr>
            <a:picLocks noChangeAspect="1"/>
          </p:cNvPicPr>
          <p:nvPr/>
        </p:nvPicPr>
        <p:blipFill>
          <a:blip r:embed="rId2" cstate="print"/>
          <a:srcRect l="10090" t="13371" r="9192" b="16433"/>
          <a:stretch>
            <a:fillRect/>
          </a:stretch>
        </p:blipFill>
        <p:spPr>
          <a:xfrm>
            <a:off x="6786578" y="2928934"/>
            <a:ext cx="1714512" cy="1500198"/>
          </a:xfrm>
          <a:prstGeom prst="rect">
            <a:avLst/>
          </a:prstGeom>
        </p:spPr>
      </p:pic>
      <p:pic>
        <p:nvPicPr>
          <p:cNvPr id="5" name="4 - Εικόνα" descr="αρουραίος.jpg"/>
          <p:cNvPicPr>
            <a:picLocks noChangeAspect="1"/>
          </p:cNvPicPr>
          <p:nvPr/>
        </p:nvPicPr>
        <p:blipFill>
          <a:blip r:embed="rId3"/>
          <a:stretch>
            <a:fillRect/>
          </a:stretch>
        </p:blipFill>
        <p:spPr>
          <a:xfrm>
            <a:off x="7143768" y="1928802"/>
            <a:ext cx="2000232" cy="1231858"/>
          </a:xfrm>
          <a:prstGeom prst="rect">
            <a:avLst/>
          </a:prstGeom>
        </p:spPr>
      </p:pic>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Νοσήματα μεταδιδόμενα με ξενιστές ή φορείς</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Μέτρα προφύλαξης:</a:t>
            </a:r>
          </a:p>
          <a:p>
            <a:pPr lvl="0"/>
            <a:r>
              <a:rPr lang="el-GR" dirty="0" smtClean="0"/>
              <a:t>Καταπολέμηση των εντόμων-ξενιστών με διάφορα εντομοκτόνα</a:t>
            </a:r>
          </a:p>
          <a:p>
            <a:pPr lvl="0"/>
            <a:r>
              <a:rPr lang="el-GR" dirty="0" smtClean="0"/>
              <a:t>Εξόντωση των τρωκτικών, που μεταδίδουν νοσήματα</a:t>
            </a:r>
          </a:p>
          <a:p>
            <a:pPr lvl="0"/>
            <a:r>
              <a:rPr lang="el-GR" dirty="0" smtClean="0"/>
              <a:t>Τήρηση των κανόνων ατομικής υγιεινής και υγιεινής της κατοικίας</a:t>
            </a:r>
          </a:p>
          <a:p>
            <a:pPr lvl="0"/>
            <a:r>
              <a:rPr lang="el-GR" dirty="0" smtClean="0"/>
              <a:t>Χρήση εμβολίων (κίτρινος πυρετός, πανώλη) για τους ταξιδεύοντες σε χώρες, όπου ενδημούν οι παραπάνω ασθένειες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lvl="0"/>
            <a:r>
              <a:rPr lang="el-GR" sz="3600" b="1" dirty="0" smtClean="0"/>
              <a:t>Σεξουαλικώς Μεταδιδόμενα Νοσήματα</a:t>
            </a:r>
            <a:r>
              <a:rPr lang="el-GR" b="1" dirty="0" smtClean="0"/>
              <a:t/>
            </a:r>
            <a:br>
              <a:rPr lang="el-GR" b="1" dirty="0" smtClean="0"/>
            </a:br>
            <a:endParaRPr lang="el-GR" dirty="0"/>
          </a:p>
        </p:txBody>
      </p:sp>
      <p:sp>
        <p:nvSpPr>
          <p:cNvPr id="3" name="2 - Θέση περιεχομένου"/>
          <p:cNvSpPr>
            <a:spLocks noGrp="1"/>
          </p:cNvSpPr>
          <p:nvPr>
            <p:ph idx="1"/>
          </p:nvPr>
        </p:nvSpPr>
        <p:spPr/>
        <p:txBody>
          <a:bodyPr/>
          <a:lstStyle/>
          <a:p>
            <a:r>
              <a:rPr lang="el-GR" dirty="0" smtClean="0"/>
              <a:t>Σύφιλη</a:t>
            </a:r>
          </a:p>
          <a:p>
            <a:r>
              <a:rPr lang="el-GR" dirty="0" smtClean="0"/>
              <a:t>Βλεννόρροια</a:t>
            </a:r>
          </a:p>
          <a:p>
            <a:r>
              <a:rPr lang="el-GR" dirty="0" smtClean="0"/>
              <a:t>Ηπατίτιδα Β, </a:t>
            </a:r>
            <a:r>
              <a:rPr lang="en-US" dirty="0" smtClean="0"/>
              <a:t>C</a:t>
            </a:r>
            <a:endParaRPr lang="el-GR" dirty="0" smtClean="0"/>
          </a:p>
          <a:p>
            <a:r>
              <a:rPr lang="en-US" dirty="0" smtClean="0"/>
              <a:t>AIDS</a:t>
            </a:r>
            <a:endParaRPr lang="el-GR" dirty="0" smtClean="0"/>
          </a:p>
          <a:p>
            <a:r>
              <a:rPr lang="el-GR" dirty="0" err="1" smtClean="0"/>
              <a:t>Έρπης</a:t>
            </a:r>
            <a:r>
              <a:rPr lang="el-GR" dirty="0" smtClean="0"/>
              <a:t> των γεννητικών οργάνων</a:t>
            </a:r>
          </a:p>
          <a:p>
            <a:r>
              <a:rPr lang="el-GR" dirty="0" err="1" smtClean="0"/>
              <a:t>Χλαμύδια</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229600" cy="1066800"/>
          </a:xfrm>
        </p:spPr>
        <p:txBody>
          <a:bodyPr>
            <a:normAutofit/>
          </a:bodyPr>
          <a:lstStyle/>
          <a:p>
            <a:r>
              <a:rPr lang="el-GR" sz="3200" b="1" dirty="0" smtClean="0"/>
              <a:t>Σεξουαλικώς Μεταδιδόμενα Νοσήματα</a:t>
            </a:r>
            <a:endParaRPr lang="el-GR" sz="3200" dirty="0"/>
          </a:p>
        </p:txBody>
      </p:sp>
      <p:sp>
        <p:nvSpPr>
          <p:cNvPr id="3" name="2 - Θέση περιεχομένου"/>
          <p:cNvSpPr>
            <a:spLocks noGrp="1"/>
          </p:cNvSpPr>
          <p:nvPr>
            <p:ph idx="1"/>
          </p:nvPr>
        </p:nvSpPr>
        <p:spPr>
          <a:xfrm>
            <a:off x="457200" y="1643050"/>
            <a:ext cx="8229600" cy="4931486"/>
          </a:xfrm>
        </p:spPr>
        <p:txBody>
          <a:bodyPr>
            <a:normAutofit fontScale="77500" lnSpcReduction="20000"/>
          </a:bodyPr>
          <a:lstStyle/>
          <a:p>
            <a:pPr>
              <a:buNone/>
            </a:pPr>
            <a:r>
              <a:rPr lang="el-GR" b="1" dirty="0" smtClean="0"/>
              <a:t>Παράγοντες </a:t>
            </a:r>
            <a:r>
              <a:rPr lang="el-GR" dirty="0" smtClean="0"/>
              <a:t>που επηρεάζουν την συχνότητα των Σεξουαλικώς Μεταδιδόμενων Νοσημάτων είναι:</a:t>
            </a:r>
          </a:p>
          <a:p>
            <a:pPr>
              <a:buNone/>
            </a:pPr>
            <a:endParaRPr lang="el-GR" dirty="0" smtClean="0"/>
          </a:p>
          <a:p>
            <a:r>
              <a:rPr lang="el-GR" dirty="0" smtClean="0"/>
              <a:t>Άτομα με </a:t>
            </a:r>
            <a:r>
              <a:rPr lang="el-GR" dirty="0" err="1" smtClean="0"/>
              <a:t>ασυμπτωματική</a:t>
            </a:r>
            <a:r>
              <a:rPr lang="el-GR" dirty="0" smtClean="0"/>
              <a:t> νόσο (βλεννόρροια)</a:t>
            </a:r>
          </a:p>
          <a:p>
            <a:r>
              <a:rPr lang="el-GR" dirty="0" smtClean="0"/>
              <a:t>Διάδοση της ομοφυλοφιλίας</a:t>
            </a:r>
          </a:p>
          <a:p>
            <a:r>
              <a:rPr lang="el-GR" dirty="0" smtClean="0"/>
              <a:t>Συχνή αλλαγή ερωτικών συντρόφων</a:t>
            </a:r>
          </a:p>
          <a:p>
            <a:pPr lvl="0"/>
            <a:r>
              <a:rPr lang="el-GR" dirty="0" smtClean="0"/>
              <a:t>Πρώιμη έναρξη της ερωτικής ζωής</a:t>
            </a:r>
          </a:p>
          <a:p>
            <a:r>
              <a:rPr lang="el-GR" dirty="0" smtClean="0"/>
              <a:t>Αντικατάσταση του ελαστικού προφυλακτικού από τα αντισυλληπτικά χάπια. </a:t>
            </a:r>
            <a:endParaRPr lang="en-US" dirty="0" smtClean="0"/>
          </a:p>
          <a:p>
            <a:r>
              <a:rPr lang="el-GR" dirty="0" smtClean="0"/>
              <a:t>Μετακίνηση πληθυσμού  (τουρισμός, αστυφιλία, μετανάστευση)</a:t>
            </a:r>
          </a:p>
          <a:p>
            <a:pPr lvl="0"/>
            <a:r>
              <a:rPr lang="el-GR" dirty="0" smtClean="0"/>
              <a:t>Αποτυχία θεραπευτικής αγωγής</a:t>
            </a:r>
          </a:p>
          <a:p>
            <a:r>
              <a:rPr lang="el-GR" dirty="0" smtClean="0"/>
              <a:t>Άτομα που εκδίδονται και δεν ελέγχονται από το κράτος</a:t>
            </a:r>
          </a:p>
          <a:p>
            <a:r>
              <a:rPr lang="el-GR" dirty="0" smtClean="0"/>
              <a:t>Η </a:t>
            </a:r>
            <a:r>
              <a:rPr lang="el-GR" dirty="0" err="1" smtClean="0"/>
              <a:t>νόσηση</a:t>
            </a:r>
            <a:r>
              <a:rPr lang="el-GR" dirty="0" smtClean="0"/>
              <a:t>  του ενός ερωτικού συντρόφου και η μετάδοση στον άλλον</a:t>
            </a:r>
          </a:p>
          <a:p>
            <a:r>
              <a:rPr lang="el-GR" dirty="0" smtClean="0"/>
              <a:t>Άγνοια</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Σύφιλη</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Οφείλεται στην ωχρά σπειροχαίτη</a:t>
            </a:r>
          </a:p>
          <a:p>
            <a:r>
              <a:rPr lang="el-GR" dirty="0" smtClean="0"/>
              <a:t>Μεταδίδεται κυρίως με την σεξουαλική επαφή Διακρίνεται σε: </a:t>
            </a:r>
          </a:p>
          <a:p>
            <a:pPr lvl="1"/>
            <a:r>
              <a:rPr lang="el-GR" dirty="0" smtClean="0"/>
              <a:t>επίκτητη, όταν το άτομο μολυνθεί από κάποιο άλλο άτομο, και </a:t>
            </a:r>
          </a:p>
          <a:p>
            <a:pPr lvl="1"/>
            <a:r>
              <a:rPr lang="el-GR" dirty="0" smtClean="0"/>
              <a:t>σε συγγενή, όταν το έμβρυο μολυνθεί από την συφιλιδική μητέρα του μέσω του πλακούντα, μετά τον 4ο μήνα κύησης.</a:t>
            </a:r>
          </a:p>
          <a:p>
            <a:r>
              <a:rPr lang="el-GR" dirty="0" smtClean="0"/>
              <a:t>Το συφιλιδικό έλκος αποτελεί το πρώτο στάδιο της νόσου </a:t>
            </a:r>
          </a:p>
          <a:p>
            <a:r>
              <a:rPr lang="el-GR" dirty="0" smtClean="0"/>
              <a:t>Ασθενείς, που δεν θεραπεύτηκαν συνεχίζουν να μεταδίδουν την νόσο για πέντε περίπου χρόνια</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περιεχομένου" descr="SMN5.jpg"/>
          <p:cNvPicPr>
            <a:picLocks noGrp="1" noChangeAspect="1"/>
          </p:cNvPicPr>
          <p:nvPr>
            <p:ph idx="1"/>
          </p:nvPr>
        </p:nvPicPr>
        <p:blipFill>
          <a:blip r:embed="rId2"/>
          <a:srcRect l="1939" r="40860" b="50063"/>
          <a:stretch>
            <a:fillRect/>
          </a:stretch>
        </p:blipFill>
        <p:spPr>
          <a:xfrm>
            <a:off x="500034" y="1142984"/>
            <a:ext cx="4214842" cy="2500330"/>
          </a:xfrm>
        </p:spPr>
      </p:pic>
      <p:pic>
        <p:nvPicPr>
          <p:cNvPr id="6" name="5 - Εικόνα" descr="siphilis.jpg"/>
          <p:cNvPicPr>
            <a:picLocks noChangeAspect="1"/>
          </p:cNvPicPr>
          <p:nvPr/>
        </p:nvPicPr>
        <p:blipFill>
          <a:blip r:embed="rId3"/>
          <a:stretch>
            <a:fillRect/>
          </a:stretch>
        </p:blipFill>
        <p:spPr>
          <a:xfrm>
            <a:off x="571472" y="4000504"/>
            <a:ext cx="3243268" cy="2451307"/>
          </a:xfrm>
          <a:prstGeom prst="rect">
            <a:avLst/>
          </a:prstGeom>
        </p:spPr>
      </p:pic>
      <p:pic>
        <p:nvPicPr>
          <p:cNvPr id="7" name="6 - Εικόνα" descr="SMN5.jpg"/>
          <p:cNvPicPr>
            <a:picLocks noChangeAspect="1"/>
          </p:cNvPicPr>
          <p:nvPr/>
        </p:nvPicPr>
        <p:blipFill>
          <a:blip r:embed="rId2"/>
          <a:srcRect t="58955" r="69573" b="9701"/>
          <a:stretch>
            <a:fillRect/>
          </a:stretch>
        </p:blipFill>
        <p:spPr>
          <a:xfrm>
            <a:off x="5214942" y="1142984"/>
            <a:ext cx="3071834" cy="2150284"/>
          </a:xfrm>
          <a:prstGeom prst="rect">
            <a:avLst/>
          </a:prstGeom>
        </p:spPr>
      </p:pic>
      <p:pic>
        <p:nvPicPr>
          <p:cNvPr id="8" name="7 - Εικόνα" descr="συφιλη.jpg"/>
          <p:cNvPicPr>
            <a:picLocks noChangeAspect="1"/>
          </p:cNvPicPr>
          <p:nvPr/>
        </p:nvPicPr>
        <p:blipFill>
          <a:blip r:embed="rId4"/>
          <a:stretch>
            <a:fillRect/>
          </a:stretch>
        </p:blipFill>
        <p:spPr>
          <a:xfrm>
            <a:off x="4714876" y="3643314"/>
            <a:ext cx="3357586" cy="2911765"/>
          </a:xfrm>
          <a:prstGeom prst="rect">
            <a:avLst/>
          </a:prstGeom>
        </p:spPr>
      </p:pic>
      <p:sp>
        <p:nvSpPr>
          <p:cNvPr id="9" name="8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Σύφιλη</a:t>
            </a:r>
            <a:endParaRPr lang="el-GR" dirty="0"/>
          </a:p>
        </p:txBody>
      </p:sp>
      <p:sp>
        <p:nvSpPr>
          <p:cNvPr id="3" name="2 - Θέση περιεχομένου"/>
          <p:cNvSpPr>
            <a:spLocks noGrp="1"/>
          </p:cNvSpPr>
          <p:nvPr>
            <p:ph idx="1"/>
          </p:nvPr>
        </p:nvSpPr>
        <p:spPr/>
        <p:txBody>
          <a:bodyPr/>
          <a:lstStyle/>
          <a:p>
            <a:pPr>
              <a:buNone/>
            </a:pPr>
            <a:r>
              <a:rPr lang="el-GR" dirty="0" smtClean="0"/>
              <a:t>Μέτρα προφύλαξης:</a:t>
            </a:r>
          </a:p>
          <a:p>
            <a:pPr lvl="0"/>
            <a:r>
              <a:rPr lang="el-GR" dirty="0" smtClean="0"/>
              <a:t>Έγκαιρη διάγνωση και θεραπεία των πασχόντων και αναζήτηση των ερωτικών συντρόφου τους</a:t>
            </a:r>
          </a:p>
          <a:p>
            <a:pPr lvl="0"/>
            <a:r>
              <a:rPr lang="el-GR" dirty="0" smtClean="0"/>
              <a:t>Προφυλακτικό κατά τη συνουσία</a:t>
            </a:r>
          </a:p>
          <a:p>
            <a:pPr lvl="0"/>
            <a:r>
              <a:rPr lang="el-GR" dirty="0" smtClean="0"/>
              <a:t>Αγωγή υγείας του κοινού</a:t>
            </a:r>
          </a:p>
          <a:p>
            <a:r>
              <a:rPr lang="el-GR" dirty="0" smtClean="0"/>
              <a:t>Θεραπεία της </a:t>
            </a:r>
            <a:r>
              <a:rPr lang="el-GR" dirty="0" err="1" smtClean="0"/>
              <a:t>κυoφορούσας</a:t>
            </a:r>
            <a:r>
              <a:rPr lang="el-GR" dirty="0" smtClean="0"/>
              <a:t> συφιλιδικής μητέρας για την προστασία του εμβρύου</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857232"/>
            <a:ext cx="8229600" cy="785802"/>
          </a:xfrm>
        </p:spPr>
        <p:txBody>
          <a:bodyPr>
            <a:normAutofit/>
          </a:bodyPr>
          <a:lstStyle/>
          <a:p>
            <a:r>
              <a:rPr lang="el-GR" sz="3200" dirty="0" smtClean="0"/>
              <a:t>Βλεννόρροια ή  Γονοκοκκική ουρηθρίτιδα</a:t>
            </a:r>
            <a:endParaRPr lang="el-GR" sz="3200" dirty="0"/>
          </a:p>
        </p:txBody>
      </p:sp>
      <p:sp>
        <p:nvSpPr>
          <p:cNvPr id="3" name="2 - Θέση περιεχομένου"/>
          <p:cNvSpPr>
            <a:spLocks noGrp="1"/>
          </p:cNvSpPr>
          <p:nvPr>
            <p:ph idx="1"/>
          </p:nvPr>
        </p:nvSpPr>
        <p:spPr>
          <a:xfrm>
            <a:off x="457200" y="1857364"/>
            <a:ext cx="5114932" cy="3071834"/>
          </a:xfrm>
        </p:spPr>
        <p:txBody>
          <a:bodyPr>
            <a:normAutofit fontScale="77500" lnSpcReduction="20000"/>
          </a:bodyPr>
          <a:lstStyle/>
          <a:p>
            <a:r>
              <a:rPr lang="el-GR" dirty="0" smtClean="0"/>
              <a:t>Οφείλεται στο γονόκοκκο</a:t>
            </a:r>
          </a:p>
          <a:p>
            <a:r>
              <a:rPr lang="el-GR" dirty="0" smtClean="0"/>
              <a:t>Χρόνος επώασης 1-7 ημέρες</a:t>
            </a:r>
          </a:p>
          <a:p>
            <a:r>
              <a:rPr lang="el-GR" dirty="0" smtClean="0"/>
              <a:t>Μεταδίδεται με τη σεξουαλική επαφή. Τα νεογνά μολύνονται κατά τον τοκετό.</a:t>
            </a:r>
          </a:p>
          <a:p>
            <a:r>
              <a:rPr lang="el-GR" dirty="0" smtClean="0"/>
              <a:t>Τα συμπτώματα της νόσου είναι:</a:t>
            </a:r>
          </a:p>
          <a:p>
            <a:pPr lvl="1"/>
            <a:r>
              <a:rPr lang="el-GR" dirty="0" smtClean="0"/>
              <a:t>Δυσουρία</a:t>
            </a:r>
          </a:p>
          <a:p>
            <a:pPr lvl="1"/>
            <a:r>
              <a:rPr lang="el-GR" dirty="0" smtClean="0"/>
              <a:t>αίσθημα καύσου στην ούρηση</a:t>
            </a:r>
          </a:p>
          <a:p>
            <a:pPr lvl="1"/>
            <a:r>
              <a:rPr lang="el-GR" dirty="0" smtClean="0"/>
              <a:t>πυώδης κιτρινο­πράσινη έκκριση με δυσάρεστη οσμή.</a:t>
            </a:r>
          </a:p>
          <a:p>
            <a:pPr lvl="1"/>
            <a:endParaRPr lang="el-GR" dirty="0" smtClean="0"/>
          </a:p>
          <a:p>
            <a:endParaRPr lang="el-GR" dirty="0"/>
          </a:p>
        </p:txBody>
      </p:sp>
      <p:pic>
        <p:nvPicPr>
          <p:cNvPr id="4" name="3 - Εικόνα" descr="βλεννόρροια-γονόρροια.jpg"/>
          <p:cNvPicPr>
            <a:picLocks noChangeAspect="1"/>
          </p:cNvPicPr>
          <p:nvPr/>
        </p:nvPicPr>
        <p:blipFill>
          <a:blip r:embed="rId2"/>
          <a:stretch>
            <a:fillRect/>
          </a:stretch>
        </p:blipFill>
        <p:spPr>
          <a:xfrm>
            <a:off x="5846054" y="1857364"/>
            <a:ext cx="3002719" cy="1571636"/>
          </a:xfrm>
          <a:prstGeom prst="rect">
            <a:avLst/>
          </a:prstGeom>
        </p:spPr>
      </p:pic>
      <p:sp>
        <p:nvSpPr>
          <p:cNvPr id="5" name="4 - TextBox"/>
          <p:cNvSpPr txBox="1"/>
          <p:nvPr/>
        </p:nvSpPr>
        <p:spPr>
          <a:xfrm>
            <a:off x="714348" y="5000636"/>
            <a:ext cx="8215370" cy="1200329"/>
          </a:xfrm>
          <a:prstGeom prst="rect">
            <a:avLst/>
          </a:prstGeom>
          <a:noFill/>
        </p:spPr>
        <p:txBody>
          <a:bodyPr wrap="square" rtlCol="0">
            <a:spAutoFit/>
          </a:bodyPr>
          <a:lstStyle/>
          <a:p>
            <a:pPr>
              <a:buFont typeface="Arial" pitchFamily="34" charset="0"/>
              <a:buChar char="•"/>
            </a:pPr>
            <a:r>
              <a:rPr lang="el-GR" dirty="0" smtClean="0"/>
              <a:t>Στους άνδρες το 15% των περιπτώσεων δεν εμφανίζουν συμπτώματα, ενώ το ποσοστό των γυναικών που είναι </a:t>
            </a:r>
            <a:r>
              <a:rPr lang="el-GR" dirty="0" err="1" smtClean="0"/>
              <a:t>ασυμπτωματικές</a:t>
            </a:r>
            <a:r>
              <a:rPr lang="el-GR" dirty="0" smtClean="0"/>
              <a:t> είναι ακόμα μεγαλύτερο.</a:t>
            </a:r>
          </a:p>
          <a:p>
            <a:pPr>
              <a:buFont typeface="Arial" pitchFamily="34" charset="0"/>
              <a:buChar char="•"/>
            </a:pPr>
            <a:endParaRPr lang="el-GR" dirty="0" smtClean="0"/>
          </a:p>
          <a:p>
            <a:pPr>
              <a:buFont typeface="Arial" pitchFamily="34" charset="0"/>
              <a:buChar char="•"/>
            </a:pPr>
            <a:r>
              <a:rPr lang="el-GR" dirty="0" smtClean="0"/>
              <a:t>Για την θεραπεία της νόσου χορηγείται πενικιλίνη.</a:t>
            </a:r>
            <a:endParaRPr lang="el-GR" dirty="0"/>
          </a:p>
        </p:txBody>
      </p:sp>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20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fade">
                                      <p:cBhvr>
                                        <p:cTn id="41"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85794"/>
            <a:ext cx="8229600" cy="1066800"/>
          </a:xfrm>
        </p:spPr>
        <p:txBody>
          <a:bodyPr>
            <a:normAutofit/>
          </a:bodyPr>
          <a:lstStyle/>
          <a:p>
            <a:r>
              <a:rPr lang="el-GR" sz="3200" dirty="0" smtClean="0"/>
              <a:t>Βλεννόρροια ή  Γονοκοκκική ουρηθρίτιδα</a:t>
            </a:r>
            <a:endParaRPr lang="el-GR" sz="3200" dirty="0"/>
          </a:p>
        </p:txBody>
      </p:sp>
      <p:sp>
        <p:nvSpPr>
          <p:cNvPr id="3" name="2 - Θέση περιεχομένου"/>
          <p:cNvSpPr>
            <a:spLocks noGrp="1"/>
          </p:cNvSpPr>
          <p:nvPr>
            <p:ph idx="1"/>
          </p:nvPr>
        </p:nvSpPr>
        <p:spPr>
          <a:xfrm>
            <a:off x="457200" y="1785926"/>
            <a:ext cx="7686700" cy="4788610"/>
          </a:xfrm>
        </p:spPr>
        <p:txBody>
          <a:bodyPr>
            <a:normAutofit/>
          </a:bodyPr>
          <a:lstStyle/>
          <a:p>
            <a:pPr>
              <a:buNone/>
            </a:pPr>
            <a:r>
              <a:rPr lang="el-GR" b="1" dirty="0" smtClean="0"/>
              <a:t>Μέτρα Προφύλαξης:</a:t>
            </a:r>
          </a:p>
          <a:p>
            <a:pPr lvl="0"/>
            <a:r>
              <a:rPr lang="el-GR" dirty="0" smtClean="0"/>
              <a:t>Έγκαιρη διάγνωση και θεραπεία των πασχόντων, καθώς και αναζήτηση των ερωτικών συντρόφων τους.</a:t>
            </a:r>
          </a:p>
          <a:p>
            <a:pPr lvl="0"/>
            <a:r>
              <a:rPr lang="el-GR" dirty="0" smtClean="0"/>
              <a:t>Ελαστικό προφυλακτικό κατά την σεξουαλική επαφή.</a:t>
            </a:r>
          </a:p>
          <a:p>
            <a:pPr lvl="0"/>
            <a:r>
              <a:rPr lang="el-GR" dirty="0" smtClean="0"/>
              <a:t>Ενστάλαξη κολλυρίου νιτρικού αργύρου ή πενικιλίνης στα μάτια των νεογνών μόλις γεννηθούν, για προληπτικούς λόγους.</a:t>
            </a:r>
          </a:p>
          <a:p>
            <a:pPr lvl="0"/>
            <a:r>
              <a:rPr lang="el-GR" dirty="0" smtClean="0"/>
              <a:t>Αγωγή υγείας του κοινού.</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ΚΕΦΑΛΑΙΟ 2°</a:t>
            </a:r>
            <a:endParaRPr lang="el-GR" dirty="0"/>
          </a:p>
        </p:txBody>
      </p:sp>
      <p:sp>
        <p:nvSpPr>
          <p:cNvPr id="3" name="2 - Υπότιτλος"/>
          <p:cNvSpPr>
            <a:spLocks noGrp="1"/>
          </p:cNvSpPr>
          <p:nvPr>
            <p:ph type="subTitle" idx="1"/>
          </p:nvPr>
        </p:nvSpPr>
        <p:spPr/>
        <p:txBody>
          <a:bodyPr/>
          <a:lstStyle/>
          <a:p>
            <a:r>
              <a:rPr lang="el-GR" dirty="0" smtClean="0"/>
              <a:t>ΔΙΑΙΡΕΣΗ ΤΗΣ ΥΓΙΕΙΝΗΣ</a:t>
            </a:r>
            <a:endParaRPr lang="el-G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1000108"/>
            <a:ext cx="8229600" cy="785818"/>
          </a:xfrm>
        </p:spPr>
        <p:txBody>
          <a:bodyPr>
            <a:normAutofit/>
          </a:bodyPr>
          <a:lstStyle/>
          <a:p>
            <a:r>
              <a:rPr lang="el-GR" dirty="0" smtClean="0"/>
              <a:t>Ηπατίτιδα Β</a:t>
            </a:r>
            <a:endParaRPr lang="el-GR" dirty="0"/>
          </a:p>
        </p:txBody>
      </p:sp>
      <p:sp>
        <p:nvSpPr>
          <p:cNvPr id="3" name="2 - Θέση περιεχομένου"/>
          <p:cNvSpPr>
            <a:spLocks noGrp="1"/>
          </p:cNvSpPr>
          <p:nvPr>
            <p:ph idx="1"/>
          </p:nvPr>
        </p:nvSpPr>
        <p:spPr>
          <a:xfrm>
            <a:off x="457200" y="2357430"/>
            <a:ext cx="8229600" cy="4217106"/>
          </a:xfrm>
        </p:spPr>
        <p:txBody>
          <a:bodyPr>
            <a:normAutofit/>
          </a:bodyPr>
          <a:lstStyle/>
          <a:p>
            <a:r>
              <a:rPr lang="el-GR" dirty="0" smtClean="0"/>
              <a:t>Οφείλεται σε ιό</a:t>
            </a:r>
          </a:p>
          <a:p>
            <a:r>
              <a:rPr lang="el-GR" dirty="0" smtClean="0"/>
              <a:t>Μεταδίδεται </a:t>
            </a:r>
          </a:p>
          <a:p>
            <a:pPr lvl="1"/>
            <a:r>
              <a:rPr lang="el-GR" dirty="0" smtClean="0"/>
              <a:t>με το αίμα και τα παράγωγά του</a:t>
            </a:r>
          </a:p>
          <a:p>
            <a:pPr lvl="1"/>
            <a:r>
              <a:rPr lang="el-GR" dirty="0" smtClean="0"/>
              <a:t>με την σεξουαλική επαφή και </a:t>
            </a:r>
          </a:p>
          <a:p>
            <a:pPr lvl="1"/>
            <a:r>
              <a:rPr lang="el-GR" dirty="0" err="1" smtClean="0"/>
              <a:t>περιγεννητικά</a:t>
            </a:r>
            <a:r>
              <a:rPr lang="el-GR" dirty="0" smtClean="0"/>
              <a:t>  (από μητέρα-φορέα στο νεογνό)</a:t>
            </a:r>
          </a:p>
          <a:p>
            <a:endParaRPr lang="el-GR" dirty="0" smtClean="0"/>
          </a:p>
          <a:p>
            <a:endParaRPr lang="el-GR" dirty="0"/>
          </a:p>
        </p:txBody>
      </p:sp>
      <p:pic>
        <p:nvPicPr>
          <p:cNvPr id="4" name="3 - Εικόνα" descr="ΗΒV.jpg"/>
          <p:cNvPicPr>
            <a:picLocks noChangeAspect="1"/>
          </p:cNvPicPr>
          <p:nvPr/>
        </p:nvPicPr>
        <p:blipFill>
          <a:blip r:embed="rId2"/>
          <a:stretch>
            <a:fillRect/>
          </a:stretch>
        </p:blipFill>
        <p:spPr>
          <a:xfrm>
            <a:off x="5857884" y="1000108"/>
            <a:ext cx="2857500" cy="2143125"/>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Ηπατίτιδα Β</a:t>
            </a:r>
            <a:endParaRPr lang="el-GR" dirty="0"/>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t>Ομάδες υψηλού κινδύνου </a:t>
            </a:r>
          </a:p>
          <a:p>
            <a:r>
              <a:rPr lang="el-GR" dirty="0" smtClean="0"/>
              <a:t>πολυμεταγγιζόμενα άτομα</a:t>
            </a:r>
          </a:p>
          <a:p>
            <a:r>
              <a:rPr lang="el-GR" dirty="0" smtClean="0"/>
              <a:t>άτομα που υποβάλλονται σε αιμοκάθαρση</a:t>
            </a:r>
          </a:p>
          <a:p>
            <a:r>
              <a:rPr lang="el-GR" dirty="0" smtClean="0"/>
              <a:t>άτομα που έχουν υποστεί μεταμόσχευση</a:t>
            </a:r>
          </a:p>
          <a:p>
            <a:r>
              <a:rPr lang="el-GR" dirty="0" smtClean="0"/>
              <a:t>τα παιδιά μητέρων-φορέων</a:t>
            </a:r>
          </a:p>
          <a:p>
            <a:r>
              <a:rPr lang="el-GR" dirty="0" smtClean="0"/>
              <a:t>οι χρήστες τοξικών ουσιών</a:t>
            </a:r>
          </a:p>
          <a:p>
            <a:r>
              <a:rPr lang="el-GR" dirty="0" smtClean="0"/>
              <a:t>οι ομοφυλόφιλοι</a:t>
            </a:r>
          </a:p>
          <a:p>
            <a:r>
              <a:rPr lang="el-GR" dirty="0" smtClean="0"/>
              <a:t>οι εργαζόμενοι στον τομέα υγείας (γιατροί, νοσηλευτικό προσωπικό, τεχνολόγοι εργαστηρίων)</a:t>
            </a:r>
          </a:p>
          <a:p>
            <a:r>
              <a:rPr lang="el-GR" dirty="0" smtClean="0"/>
              <a:t>μέλη οικογενειών φορέων ηπατίτιδας Β</a:t>
            </a:r>
          </a:p>
          <a:p>
            <a:endParaRPr lang="el-GR" dirty="0"/>
          </a:p>
        </p:txBody>
      </p:sp>
      <p:pic>
        <p:nvPicPr>
          <p:cNvPr id="4" name="3 - Εικόνα" descr="ΗΒV.jpg"/>
          <p:cNvPicPr>
            <a:picLocks noChangeAspect="1"/>
          </p:cNvPicPr>
          <p:nvPr/>
        </p:nvPicPr>
        <p:blipFill>
          <a:blip r:embed="rId2"/>
          <a:stretch>
            <a:fillRect/>
          </a:stretch>
        </p:blipFill>
        <p:spPr>
          <a:xfrm>
            <a:off x="5857884" y="1000108"/>
            <a:ext cx="2857500" cy="2143125"/>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Ηπατίτιδα Β</a:t>
            </a:r>
            <a:endParaRPr lang="el-GR" dirty="0"/>
          </a:p>
        </p:txBody>
      </p:sp>
      <p:sp>
        <p:nvSpPr>
          <p:cNvPr id="3" name="2 - Θέση περιεχομένου"/>
          <p:cNvSpPr>
            <a:spLocks noGrp="1"/>
          </p:cNvSpPr>
          <p:nvPr>
            <p:ph idx="1"/>
          </p:nvPr>
        </p:nvSpPr>
        <p:spPr/>
        <p:txBody>
          <a:bodyPr/>
          <a:lstStyle/>
          <a:p>
            <a:pPr>
              <a:buNone/>
            </a:pPr>
            <a:r>
              <a:rPr lang="el-GR" b="1" dirty="0" smtClean="0"/>
              <a:t>Μέτρα Προφύλαξης:</a:t>
            </a:r>
          </a:p>
          <a:p>
            <a:pPr lvl="0"/>
            <a:r>
              <a:rPr lang="el-GR" dirty="0" smtClean="0"/>
              <a:t>Η πρόληψη της ηπατίτιδας Β γίνεται με εμβολιασμό. Επιβεβλημένος είναι ο εμβολιασμός των βρεφών ή παιδιών και των ατόμων υψηλού κινδύνου</a:t>
            </a:r>
          </a:p>
          <a:p>
            <a:pPr lvl="0"/>
            <a:r>
              <a:rPr lang="el-GR" dirty="0" smtClean="0"/>
              <a:t>Σχολαστικός έλεγχος του αίματος, που προορίζεται για μετάγγιση</a:t>
            </a:r>
          </a:p>
          <a:p>
            <a:pPr lvl="0"/>
            <a:r>
              <a:rPr lang="el-GR" dirty="0" smtClean="0"/>
              <a:t>Χρησιμοποίηση βελονών και συριγγών μιας χρήσης</a:t>
            </a:r>
          </a:p>
          <a:p>
            <a:endParaRPr lang="el-GR" dirty="0"/>
          </a:p>
        </p:txBody>
      </p:sp>
      <p:pic>
        <p:nvPicPr>
          <p:cNvPr id="4" name="3 - Εικόνα" descr="ΗΒV.jpg"/>
          <p:cNvPicPr>
            <a:picLocks noChangeAspect="1"/>
          </p:cNvPicPr>
          <p:nvPr/>
        </p:nvPicPr>
        <p:blipFill>
          <a:blip r:embed="rId2"/>
          <a:stretch>
            <a:fillRect/>
          </a:stretch>
        </p:blipFill>
        <p:spPr>
          <a:xfrm>
            <a:off x="6072198" y="642918"/>
            <a:ext cx="2857500" cy="2143125"/>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Ηπατίτιδα </a:t>
            </a:r>
            <a:r>
              <a:rPr lang="en-US" dirty="0" smtClean="0"/>
              <a:t>C</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Οφείλεται σε ιό </a:t>
            </a:r>
          </a:p>
          <a:p>
            <a:r>
              <a:rPr lang="el-GR" dirty="0" smtClean="0"/>
              <a:t>Χρόνος επώασης 6-12 εβδομάδες</a:t>
            </a:r>
          </a:p>
          <a:p>
            <a:r>
              <a:rPr lang="el-GR" dirty="0" smtClean="0"/>
              <a:t>Η μετάδοση της νόσου γίνεται με τη μετάγγιση αίματος και παραγώγων του και με την σεξουαλική επαφή</a:t>
            </a:r>
          </a:p>
          <a:p>
            <a:r>
              <a:rPr lang="el-GR" b="1" dirty="0" smtClean="0"/>
              <a:t>Μέτρα Προφύλαξης:</a:t>
            </a:r>
          </a:p>
          <a:p>
            <a:r>
              <a:rPr lang="el-GR" dirty="0" smtClean="0"/>
              <a:t>Συστηματικός έλεγχος των αιμοδοτών για αντισώματα ηπατίτιδας </a:t>
            </a:r>
            <a:r>
              <a:rPr lang="en-US" dirty="0" smtClean="0"/>
              <a:t>C</a:t>
            </a:r>
            <a:endParaRPr lang="el-GR" dirty="0" smtClean="0"/>
          </a:p>
          <a:p>
            <a:r>
              <a:rPr lang="el-GR" dirty="0" smtClean="0"/>
              <a:t>Χρησιμοποίηση βελονών και συριγγών μιας χρήσης</a:t>
            </a:r>
            <a:endParaRPr lang="el-GR" dirty="0"/>
          </a:p>
        </p:txBody>
      </p:sp>
      <p:pic>
        <p:nvPicPr>
          <p:cNvPr id="4" name="3 - Εικόνα" descr="HCV.jpg"/>
          <p:cNvPicPr>
            <a:picLocks noChangeAspect="1"/>
          </p:cNvPicPr>
          <p:nvPr/>
        </p:nvPicPr>
        <p:blipFill>
          <a:blip r:embed="rId2"/>
          <a:stretch>
            <a:fillRect/>
          </a:stretch>
        </p:blipFill>
        <p:spPr>
          <a:xfrm>
            <a:off x="6215074" y="928670"/>
            <a:ext cx="2571750" cy="1781175"/>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8229600" cy="1066800"/>
          </a:xfrm>
        </p:spPr>
        <p:txBody>
          <a:bodyPr>
            <a:normAutofit/>
          </a:bodyPr>
          <a:lstStyle/>
          <a:p>
            <a:r>
              <a:rPr lang="el-GR" sz="2800" dirty="0" smtClean="0"/>
              <a:t>Σύνδρομο Επίκτητης </a:t>
            </a:r>
            <a:r>
              <a:rPr lang="el-GR" sz="2800" dirty="0" err="1" smtClean="0"/>
              <a:t>Ανοσοανεπάρκειας</a:t>
            </a:r>
            <a:r>
              <a:rPr lang="el-GR" sz="2800" dirty="0" smtClean="0"/>
              <a:t>  (</a:t>
            </a:r>
            <a:r>
              <a:rPr lang="en-US" sz="2800" dirty="0" smtClean="0"/>
              <a:t>AIDS</a:t>
            </a:r>
            <a:r>
              <a:rPr lang="el-GR" sz="2800" dirty="0" smtClean="0"/>
              <a:t>)</a:t>
            </a:r>
            <a:endParaRPr lang="el-GR" sz="2800" dirty="0"/>
          </a:p>
        </p:txBody>
      </p:sp>
      <p:sp>
        <p:nvSpPr>
          <p:cNvPr id="3" name="2 - Θέση περιεχομένου"/>
          <p:cNvSpPr>
            <a:spLocks noGrp="1"/>
          </p:cNvSpPr>
          <p:nvPr>
            <p:ph idx="1"/>
          </p:nvPr>
        </p:nvSpPr>
        <p:spPr>
          <a:xfrm>
            <a:off x="428596" y="1785926"/>
            <a:ext cx="8229600" cy="3500462"/>
          </a:xfrm>
        </p:spPr>
        <p:txBody>
          <a:bodyPr/>
          <a:lstStyle/>
          <a:p>
            <a:r>
              <a:rPr lang="el-GR" dirty="0" smtClean="0"/>
              <a:t>Οφείλεται στον ιό </a:t>
            </a:r>
            <a:r>
              <a:rPr lang="en-US" dirty="0" smtClean="0"/>
              <a:t>HIV</a:t>
            </a:r>
            <a:endParaRPr lang="el-GR" dirty="0" smtClean="0"/>
          </a:p>
          <a:p>
            <a:r>
              <a:rPr lang="el-GR" dirty="0" smtClean="0"/>
              <a:t>Ο ιός προσβάλλει και καταστρέφει τα κύτταρα, που είναι υπεύθυνα για την άμυνα του οργανισμού (λεμφοκύτταρα) </a:t>
            </a:r>
          </a:p>
          <a:p>
            <a:r>
              <a:rPr lang="el-GR" dirty="0" smtClean="0"/>
              <a:t>Προσβάλλει επίσης και τα κύτταρα του Κεντρικού Νευρικού Συστήματος προκαλώντας νευρολογικά συμπτώματα και άνοια</a:t>
            </a:r>
            <a:endParaRPr lang="el-GR" dirty="0"/>
          </a:p>
        </p:txBody>
      </p:sp>
      <p:pic>
        <p:nvPicPr>
          <p:cNvPr id="4" name="3 - Εικόνα" descr="aids-hiv-660.jpg"/>
          <p:cNvPicPr>
            <a:picLocks noChangeAspect="1"/>
          </p:cNvPicPr>
          <p:nvPr/>
        </p:nvPicPr>
        <p:blipFill>
          <a:blip r:embed="rId2"/>
          <a:stretch>
            <a:fillRect/>
          </a:stretch>
        </p:blipFill>
        <p:spPr>
          <a:xfrm>
            <a:off x="5857884" y="5214950"/>
            <a:ext cx="2895596" cy="1447798"/>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normAutofit/>
          </a:bodyPr>
          <a:lstStyle/>
          <a:p>
            <a:r>
              <a:rPr lang="el-GR" sz="2800" dirty="0" smtClean="0"/>
              <a:t>Σύνδρομο Επίκτητης </a:t>
            </a:r>
            <a:r>
              <a:rPr lang="el-GR" sz="2800" dirty="0" err="1" smtClean="0"/>
              <a:t>Ανοσοανεπάρκειας</a:t>
            </a:r>
            <a:r>
              <a:rPr lang="el-GR" sz="2800" dirty="0" smtClean="0"/>
              <a:t>  (</a:t>
            </a:r>
            <a:r>
              <a:rPr lang="en-US" sz="2800" dirty="0" smtClean="0"/>
              <a:t>AIDS</a:t>
            </a:r>
            <a:r>
              <a:rPr lang="el-GR" sz="2800" dirty="0" smtClean="0"/>
              <a:t>)</a:t>
            </a:r>
            <a:endParaRPr lang="el-GR" sz="2800" dirty="0"/>
          </a:p>
        </p:txBody>
      </p:sp>
      <p:sp>
        <p:nvSpPr>
          <p:cNvPr id="3" name="2 - Θέση περιεχομένου"/>
          <p:cNvSpPr>
            <a:spLocks noGrp="1"/>
          </p:cNvSpPr>
          <p:nvPr>
            <p:ph idx="1"/>
          </p:nvPr>
        </p:nvSpPr>
        <p:spPr>
          <a:xfrm>
            <a:off x="428596" y="2000240"/>
            <a:ext cx="7143800" cy="2428892"/>
          </a:xfrm>
        </p:spPr>
        <p:txBody>
          <a:bodyPr>
            <a:normAutofit fontScale="92500" lnSpcReduction="20000"/>
          </a:bodyPr>
          <a:lstStyle/>
          <a:p>
            <a:r>
              <a:rPr lang="el-GR" b="1" dirty="0" smtClean="0"/>
              <a:t>Τρόποι μετάδοσης</a:t>
            </a:r>
          </a:p>
          <a:p>
            <a:r>
              <a:rPr lang="el-GR" dirty="0" smtClean="0"/>
              <a:t>Με το αίμα ή τα παράγωγά του (μετάγγιση, χρήστες τοξικών ουσιών)</a:t>
            </a:r>
          </a:p>
          <a:p>
            <a:r>
              <a:rPr lang="el-GR" dirty="0" smtClean="0"/>
              <a:t>Με την σεξουαλική επαφή</a:t>
            </a:r>
          </a:p>
          <a:p>
            <a:r>
              <a:rPr lang="el-GR" dirty="0" smtClean="0"/>
              <a:t>Από τη μητέρα φορέα στο παιδί της κατά τη ενδομήτρια ζωή, κατά τον τοκετό και με το θηλασμό</a:t>
            </a:r>
          </a:p>
          <a:p>
            <a:endParaRPr lang="el-GR" dirty="0"/>
          </a:p>
        </p:txBody>
      </p:sp>
      <p:pic>
        <p:nvPicPr>
          <p:cNvPr id="4" name="3 - Εικόνα" descr="aids.png"/>
          <p:cNvPicPr>
            <a:picLocks noChangeAspect="1"/>
          </p:cNvPicPr>
          <p:nvPr/>
        </p:nvPicPr>
        <p:blipFill>
          <a:blip r:embed="rId2"/>
          <a:srcRect b="58270"/>
          <a:stretch>
            <a:fillRect/>
          </a:stretch>
        </p:blipFill>
        <p:spPr>
          <a:xfrm>
            <a:off x="1646559" y="4572008"/>
            <a:ext cx="5640085" cy="1802302"/>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Σύνδρομο Επίκτητης </a:t>
            </a:r>
            <a:r>
              <a:rPr lang="el-GR" sz="2800" dirty="0" err="1" smtClean="0"/>
              <a:t>Ανοσοανεπάρκειας</a:t>
            </a:r>
            <a:r>
              <a:rPr lang="el-GR" sz="2800" dirty="0" smtClean="0"/>
              <a:t>  (</a:t>
            </a:r>
            <a:r>
              <a:rPr lang="en-US" sz="2800" dirty="0" smtClean="0"/>
              <a:t>AIDS</a:t>
            </a:r>
            <a:r>
              <a:rPr lang="el-GR" sz="2800" dirty="0" smtClean="0"/>
              <a:t>)</a:t>
            </a:r>
            <a:endParaRPr lang="el-GR" sz="2800" dirty="0"/>
          </a:p>
        </p:txBody>
      </p:sp>
      <p:sp>
        <p:nvSpPr>
          <p:cNvPr id="3" name="2 - Θέση περιεχομένου"/>
          <p:cNvSpPr>
            <a:spLocks noGrp="1"/>
          </p:cNvSpPr>
          <p:nvPr>
            <p:ph idx="1"/>
          </p:nvPr>
        </p:nvSpPr>
        <p:spPr>
          <a:xfrm>
            <a:off x="457200" y="2249424"/>
            <a:ext cx="5757874" cy="4325112"/>
          </a:xfrm>
        </p:spPr>
        <p:txBody>
          <a:bodyPr>
            <a:normAutofit fontScale="70000" lnSpcReduction="20000"/>
          </a:bodyPr>
          <a:lstStyle/>
          <a:p>
            <a:pPr>
              <a:buNone/>
            </a:pPr>
            <a:r>
              <a:rPr lang="el-GR" b="1" dirty="0" smtClean="0"/>
              <a:t>Πώς δεν μεταδίδεται ο ιός του </a:t>
            </a:r>
            <a:r>
              <a:rPr lang="en-US" b="1" dirty="0" smtClean="0"/>
              <a:t>AIDS</a:t>
            </a:r>
            <a:endParaRPr lang="el-GR" b="1" dirty="0" smtClean="0"/>
          </a:p>
          <a:p>
            <a:pPr>
              <a:buNone/>
            </a:pPr>
            <a:endParaRPr lang="el-GR" b="1" dirty="0" smtClean="0"/>
          </a:p>
          <a:p>
            <a:pPr lvl="0"/>
            <a:r>
              <a:rPr lang="el-GR" dirty="0" smtClean="0"/>
              <a:t>με το κοινωνικό φιλί</a:t>
            </a:r>
          </a:p>
          <a:p>
            <a:pPr lvl="0"/>
            <a:r>
              <a:rPr lang="el-GR" dirty="0" smtClean="0"/>
              <a:t>με την χειραψία</a:t>
            </a:r>
          </a:p>
          <a:p>
            <a:pPr lvl="0"/>
            <a:r>
              <a:rPr lang="el-GR" dirty="0" smtClean="0"/>
              <a:t>με το αγκάλιασμα</a:t>
            </a:r>
          </a:p>
          <a:p>
            <a:pPr lvl="0"/>
            <a:r>
              <a:rPr lang="el-GR" dirty="0" smtClean="0"/>
              <a:t>με την χρησιμοποίηση βιβλίων</a:t>
            </a:r>
          </a:p>
          <a:p>
            <a:pPr lvl="0"/>
            <a:r>
              <a:rPr lang="el-GR" dirty="0" smtClean="0"/>
              <a:t>με τα σκεύη φαγητού</a:t>
            </a:r>
          </a:p>
          <a:p>
            <a:pPr lvl="0"/>
            <a:r>
              <a:rPr lang="el-GR" dirty="0" smtClean="0"/>
              <a:t>από την τουαλέτα</a:t>
            </a:r>
          </a:p>
          <a:p>
            <a:pPr lvl="0"/>
            <a:r>
              <a:rPr lang="el-GR" dirty="0" smtClean="0"/>
              <a:t>με τα κατοικίδια ζώα</a:t>
            </a:r>
          </a:p>
          <a:p>
            <a:pPr lvl="0"/>
            <a:r>
              <a:rPr lang="el-GR" dirty="0" smtClean="0"/>
              <a:t>με τα κουνούπια</a:t>
            </a:r>
          </a:p>
          <a:p>
            <a:pPr lvl="0"/>
            <a:r>
              <a:rPr lang="el-GR" dirty="0" smtClean="0"/>
              <a:t>όταν δίνεις αίμα</a:t>
            </a:r>
          </a:p>
          <a:p>
            <a:pPr lvl="0"/>
            <a:r>
              <a:rPr lang="el-GR" dirty="0" smtClean="0"/>
              <a:t>σε κοινόχρηστους χώρους</a:t>
            </a:r>
          </a:p>
          <a:p>
            <a:pPr lvl="0"/>
            <a:r>
              <a:rPr lang="el-GR" dirty="0" smtClean="0"/>
              <a:t>στην θάλασσα</a:t>
            </a:r>
          </a:p>
          <a:p>
            <a:pPr lvl="0"/>
            <a:r>
              <a:rPr lang="el-GR" dirty="0" smtClean="0"/>
              <a:t>στα κολυμβητήρια</a:t>
            </a:r>
          </a:p>
          <a:p>
            <a:pPr lvl="0"/>
            <a:r>
              <a:rPr lang="el-GR" dirty="0" smtClean="0"/>
              <a:t>στο σχολείο</a:t>
            </a:r>
          </a:p>
          <a:p>
            <a:endParaRPr lang="el-GR" dirty="0"/>
          </a:p>
        </p:txBody>
      </p:sp>
      <p:pic>
        <p:nvPicPr>
          <p:cNvPr id="4" name="3 - Εικόνα" descr="dining.jpg"/>
          <p:cNvPicPr>
            <a:picLocks noChangeAspect="1"/>
          </p:cNvPicPr>
          <p:nvPr/>
        </p:nvPicPr>
        <p:blipFill>
          <a:blip r:embed="rId2" cstate="print"/>
          <a:stretch>
            <a:fillRect/>
          </a:stretch>
        </p:blipFill>
        <p:spPr>
          <a:xfrm>
            <a:off x="6885577" y="2428868"/>
            <a:ext cx="1972703" cy="1121204"/>
          </a:xfrm>
          <a:prstGeom prst="rect">
            <a:avLst/>
          </a:prstGeom>
        </p:spPr>
      </p:pic>
      <p:pic>
        <p:nvPicPr>
          <p:cNvPr id="5" name="4 - Εικόνα" descr="pets.jpg"/>
          <p:cNvPicPr>
            <a:picLocks noChangeAspect="1"/>
          </p:cNvPicPr>
          <p:nvPr/>
        </p:nvPicPr>
        <p:blipFill>
          <a:blip r:embed="rId3"/>
          <a:srcRect b="26335"/>
          <a:stretch>
            <a:fillRect/>
          </a:stretch>
        </p:blipFill>
        <p:spPr>
          <a:xfrm>
            <a:off x="7000892" y="3929066"/>
            <a:ext cx="1857388" cy="785818"/>
          </a:xfrm>
          <a:prstGeom prst="rect">
            <a:avLst/>
          </a:prstGeom>
        </p:spPr>
      </p:pic>
      <p:pic>
        <p:nvPicPr>
          <p:cNvPr id="6" name="5 - Εικόνα" descr="swimming.jpg"/>
          <p:cNvPicPr>
            <a:picLocks noChangeAspect="1"/>
          </p:cNvPicPr>
          <p:nvPr/>
        </p:nvPicPr>
        <p:blipFill>
          <a:blip r:embed="rId4"/>
          <a:stretch>
            <a:fillRect/>
          </a:stretch>
        </p:blipFill>
        <p:spPr>
          <a:xfrm>
            <a:off x="6929454" y="5143512"/>
            <a:ext cx="1738316" cy="1156770"/>
          </a:xfrm>
          <a:prstGeom prst="rect">
            <a:avLst/>
          </a:prstGeom>
        </p:spPr>
      </p:pic>
      <p:pic>
        <p:nvPicPr>
          <p:cNvPr id="7" name="6 - Εικόνα" descr="μέσο μεταφοράς.PNG"/>
          <p:cNvPicPr>
            <a:picLocks noChangeAspect="1"/>
          </p:cNvPicPr>
          <p:nvPr/>
        </p:nvPicPr>
        <p:blipFill>
          <a:blip r:embed="rId5"/>
          <a:srcRect l="33898" r="33898"/>
          <a:stretch>
            <a:fillRect/>
          </a:stretch>
        </p:blipFill>
        <p:spPr>
          <a:xfrm>
            <a:off x="5643570" y="2786058"/>
            <a:ext cx="1000132" cy="1219370"/>
          </a:xfrm>
          <a:prstGeom prst="rect">
            <a:avLst/>
          </a:prstGeom>
        </p:spPr>
      </p:pic>
      <p:pic>
        <p:nvPicPr>
          <p:cNvPr id="9" name="8 - Εικόνα" descr="τοιλετ.jpg"/>
          <p:cNvPicPr>
            <a:picLocks noChangeAspect="1"/>
          </p:cNvPicPr>
          <p:nvPr/>
        </p:nvPicPr>
        <p:blipFill>
          <a:blip r:embed="rId6"/>
          <a:stretch>
            <a:fillRect/>
          </a:stretch>
        </p:blipFill>
        <p:spPr>
          <a:xfrm>
            <a:off x="5643570" y="4429132"/>
            <a:ext cx="1143008" cy="1277104"/>
          </a:xfrm>
          <a:prstGeom prst="rect">
            <a:avLst/>
          </a:prstGeom>
        </p:spPr>
      </p:pic>
      <p:sp>
        <p:nvSpPr>
          <p:cNvPr id="10" name="9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2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2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20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fade">
                                      <p:cBhvr>
                                        <p:cTn id="67" dur="2000"/>
                                        <p:tgtEl>
                                          <p:spTgt spid="3">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4" end="14"/>
                                            </p:txEl>
                                          </p:spTgt>
                                        </p:tgtEl>
                                        <p:attrNameLst>
                                          <p:attrName>style.visibility</p:attrName>
                                        </p:attrNameLst>
                                      </p:cBhvr>
                                      <p:to>
                                        <p:strVal val="visible"/>
                                      </p:to>
                                    </p:set>
                                    <p:animEffect transition="in" filter="fade">
                                      <p:cBhvr>
                                        <p:cTn id="72"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Σύνδρομο Επίκτητης </a:t>
            </a:r>
            <a:r>
              <a:rPr lang="el-GR" sz="2800" dirty="0" err="1" smtClean="0"/>
              <a:t>Ανοσοανεπάρκειας</a:t>
            </a:r>
            <a:r>
              <a:rPr lang="el-GR" sz="2800" dirty="0" smtClean="0"/>
              <a:t>  (</a:t>
            </a:r>
            <a:r>
              <a:rPr lang="en-US" sz="2800" dirty="0" smtClean="0"/>
              <a:t>AIDS</a:t>
            </a:r>
            <a:r>
              <a:rPr lang="el-GR" sz="2800" dirty="0" smtClean="0"/>
              <a:t>)</a:t>
            </a:r>
            <a:endParaRPr lang="el-GR" sz="2800" dirty="0"/>
          </a:p>
        </p:txBody>
      </p:sp>
      <p:sp>
        <p:nvSpPr>
          <p:cNvPr id="3" name="2 - Θέση περιεχομένου"/>
          <p:cNvSpPr>
            <a:spLocks noGrp="1"/>
          </p:cNvSpPr>
          <p:nvPr>
            <p:ph idx="1"/>
          </p:nvPr>
        </p:nvSpPr>
        <p:spPr/>
        <p:txBody>
          <a:bodyPr>
            <a:normAutofit/>
          </a:bodyPr>
          <a:lstStyle/>
          <a:p>
            <a:pPr>
              <a:buNone/>
            </a:pPr>
            <a:r>
              <a:rPr lang="el-GR" b="1" dirty="0" smtClean="0"/>
              <a:t>Εξέλιξη της νόσου:</a:t>
            </a:r>
          </a:p>
          <a:p>
            <a:r>
              <a:rPr lang="el-GR" dirty="0" smtClean="0"/>
              <a:t>Ο χρόνος επώασης είναι 1-2 μήνες</a:t>
            </a:r>
            <a:r>
              <a:rPr lang="en-US" dirty="0" smtClean="0"/>
              <a:t>.</a:t>
            </a:r>
            <a:r>
              <a:rPr lang="el-GR" dirty="0" smtClean="0"/>
              <a:t> Παρουσιάζεται χαμηλός πυρετός, πονόλαιμος και διόγκωση των λεμφαδένων, που διαρκεί περίπου 20 ημέρες </a:t>
            </a:r>
          </a:p>
          <a:p>
            <a:r>
              <a:rPr lang="el-GR" dirty="0" smtClean="0"/>
              <a:t>Τα συμπτώματα </a:t>
            </a:r>
            <a:r>
              <a:rPr lang="el-GR" dirty="0" smtClean="0">
                <a:solidFill>
                  <a:srgbClr val="FF0000"/>
                </a:solidFill>
              </a:rPr>
              <a:t>εμφανίζονται στο 1/5  </a:t>
            </a:r>
            <a:r>
              <a:rPr lang="el-GR" dirty="0" smtClean="0"/>
              <a:t>των περιπτώσεων και μετά την υποχώρησή τους ο φορέας αισθάνεται υγιής</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Σύνδρομο Επίκτητης </a:t>
            </a:r>
            <a:r>
              <a:rPr lang="el-GR" sz="2800" dirty="0" err="1" smtClean="0"/>
              <a:t>Ανοσοανεπάρκειας</a:t>
            </a:r>
            <a:r>
              <a:rPr lang="el-GR" sz="2800" dirty="0" smtClean="0"/>
              <a:t>  (</a:t>
            </a:r>
            <a:r>
              <a:rPr lang="en-US" sz="2800" dirty="0" smtClean="0"/>
              <a:t>AIDS</a:t>
            </a:r>
            <a:r>
              <a:rPr lang="el-GR" sz="2800" dirty="0" smtClean="0"/>
              <a:t>)</a:t>
            </a:r>
            <a:endParaRPr lang="el-GR" sz="2800" dirty="0"/>
          </a:p>
        </p:txBody>
      </p:sp>
      <p:sp>
        <p:nvSpPr>
          <p:cNvPr id="3" name="2 - Θέση περιεχομένου"/>
          <p:cNvSpPr>
            <a:spLocks noGrp="1"/>
          </p:cNvSpPr>
          <p:nvPr>
            <p:ph idx="1"/>
          </p:nvPr>
        </p:nvSpPr>
        <p:spPr/>
        <p:txBody>
          <a:bodyPr/>
          <a:lstStyle/>
          <a:p>
            <a:r>
              <a:rPr lang="el-GR" b="1" dirty="0" smtClean="0"/>
              <a:t>Φορέας</a:t>
            </a:r>
            <a:r>
              <a:rPr lang="el-GR" dirty="0" smtClean="0"/>
              <a:t> είναι αυτός, που έχει προσβληθεί από τον ιό, δεν παρουσιάζει συμπτώματα και μεταδίδει τον ιό, χωρίς ο ίδιος πολλές φορές να το γνωρίζει</a:t>
            </a:r>
          </a:p>
          <a:p>
            <a:r>
              <a:rPr lang="el-GR" dirty="0" smtClean="0"/>
              <a:t>Ο φορέας πρέπει να τρέφεται σωστά, να μην καπνίζει, να μην πίνει ποτέ οινοπνευματώδη ποτά και να προφυλάσσεται από τις λοιμώξεις</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29600" cy="1066800"/>
          </a:xfrm>
        </p:spPr>
        <p:txBody>
          <a:bodyPr>
            <a:normAutofit/>
          </a:bodyPr>
          <a:lstStyle/>
          <a:p>
            <a:r>
              <a:rPr lang="el-GR" sz="2800" dirty="0" smtClean="0"/>
              <a:t>Σύνδρομο Επίκτητης </a:t>
            </a:r>
            <a:r>
              <a:rPr lang="el-GR" sz="2800" dirty="0" err="1" smtClean="0"/>
              <a:t>Ανοσοανεπάρκειας</a:t>
            </a:r>
            <a:r>
              <a:rPr lang="el-GR" sz="2800" dirty="0" smtClean="0"/>
              <a:t>  (</a:t>
            </a:r>
            <a:r>
              <a:rPr lang="en-US" sz="2800" dirty="0" smtClean="0"/>
              <a:t>AIDS</a:t>
            </a:r>
            <a:r>
              <a:rPr lang="el-GR" sz="2800" dirty="0" smtClean="0"/>
              <a:t>)</a:t>
            </a:r>
            <a:endParaRPr lang="el-GR" sz="2800" dirty="0"/>
          </a:p>
        </p:txBody>
      </p:sp>
      <p:sp>
        <p:nvSpPr>
          <p:cNvPr id="3" name="2 - Θέση περιεχομένου"/>
          <p:cNvSpPr>
            <a:spLocks noGrp="1"/>
          </p:cNvSpPr>
          <p:nvPr>
            <p:ph idx="1"/>
          </p:nvPr>
        </p:nvSpPr>
        <p:spPr>
          <a:xfrm>
            <a:off x="457200" y="1857364"/>
            <a:ext cx="8229600" cy="4717172"/>
          </a:xfrm>
        </p:spPr>
        <p:txBody>
          <a:bodyPr>
            <a:normAutofit fontScale="92500" lnSpcReduction="10000"/>
          </a:bodyPr>
          <a:lstStyle/>
          <a:p>
            <a:pPr>
              <a:buNone/>
            </a:pPr>
            <a:r>
              <a:rPr lang="el-GR" b="1" dirty="0" smtClean="0"/>
              <a:t>Μέτρα Προφύλαξης</a:t>
            </a:r>
          </a:p>
          <a:p>
            <a:r>
              <a:rPr lang="el-GR" dirty="0" smtClean="0"/>
              <a:t>Προφύλαξη μόλυνσης από σεξουαλική επαφή</a:t>
            </a:r>
          </a:p>
          <a:p>
            <a:pPr lvl="1"/>
            <a:r>
              <a:rPr lang="el-GR" dirty="0" smtClean="0"/>
              <a:t>Ελαστικό προφυλακτικό</a:t>
            </a:r>
          </a:p>
          <a:p>
            <a:pPr lvl="1"/>
            <a:r>
              <a:rPr lang="el-GR" dirty="0" smtClean="0"/>
              <a:t>Οι ναυτικοί, οι ταξιδιώτες, οι κάτοικοι τουριστικών περιοχών και όσοι έχουν σεξουαλικές επαφές με άτομα που εκδίδονται και δεν ελέγχονται από το κράτος.</a:t>
            </a:r>
          </a:p>
          <a:p>
            <a:pPr lvl="1"/>
            <a:r>
              <a:rPr lang="el-GR" dirty="0" smtClean="0"/>
              <a:t>Πρέπει να αποφεύγεται η εγκυμοσύνη</a:t>
            </a:r>
          </a:p>
          <a:p>
            <a:r>
              <a:rPr lang="el-GR" dirty="0" smtClean="0"/>
              <a:t>Προφύλαξη μόλυνσης από το αίμα</a:t>
            </a:r>
          </a:p>
          <a:p>
            <a:pPr lvl="1"/>
            <a:r>
              <a:rPr lang="el-GR" dirty="0" smtClean="0"/>
              <a:t>Αιμοδότες</a:t>
            </a:r>
          </a:p>
          <a:p>
            <a:pPr lvl="1"/>
            <a:r>
              <a:rPr lang="el-GR" dirty="0" smtClean="0"/>
              <a:t>Ανοιχτό παράθυρο</a:t>
            </a:r>
          </a:p>
          <a:p>
            <a:pPr lvl="1"/>
            <a:r>
              <a:rPr lang="el-GR" dirty="0" smtClean="0"/>
              <a:t>Νοσηλευτικό και ιατρικό προσωπικό</a:t>
            </a:r>
          </a:p>
          <a:p>
            <a:r>
              <a:rPr lang="el-GR" dirty="0" smtClean="0"/>
              <a:t>Η απολύμανση και αποστείρωση καταστρέφει τον ιό</a:t>
            </a:r>
            <a:endParaRPr lang="el-GR" dirty="0"/>
          </a:p>
        </p:txBody>
      </p:sp>
      <p:pic>
        <p:nvPicPr>
          <p:cNvPr id="4" name="3 - Εικόνα" descr="stop aids.png"/>
          <p:cNvPicPr>
            <a:picLocks noChangeAspect="1"/>
          </p:cNvPicPr>
          <p:nvPr/>
        </p:nvPicPr>
        <p:blipFill>
          <a:blip r:embed="rId2"/>
          <a:stretch>
            <a:fillRect/>
          </a:stretch>
        </p:blipFill>
        <p:spPr>
          <a:xfrm>
            <a:off x="7072330" y="4071942"/>
            <a:ext cx="1857405" cy="1857405"/>
          </a:xfrm>
          <a:prstGeom prst="rect">
            <a:avLst/>
          </a:prstGeom>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Διαίρεση της υγιεινής</a:t>
            </a:r>
            <a:endParaRPr lang="el-GR" dirty="0"/>
          </a:p>
        </p:txBody>
      </p:sp>
      <p:graphicFrame>
        <p:nvGraphicFramePr>
          <p:cNvPr id="4" name="3 - Θέση περιεχομένου"/>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762708AC-7D25-4FEF-B10F-FBFEABD8B8A9}"/>
                                            </p:graphicEl>
                                          </p:spTgt>
                                        </p:tgtEl>
                                        <p:attrNameLst>
                                          <p:attrName>style.visibility</p:attrName>
                                        </p:attrNameLst>
                                      </p:cBhvr>
                                      <p:to>
                                        <p:strVal val="visible"/>
                                      </p:to>
                                    </p:set>
                                    <p:animEffect transition="in" filter="fade">
                                      <p:cBhvr>
                                        <p:cTn id="7" dur="2000"/>
                                        <p:tgtEl>
                                          <p:spTgt spid="4">
                                            <p:graphicEl>
                                              <a:dgm id="{762708AC-7D25-4FEF-B10F-FBFEABD8B8A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F506AD4-2745-4208-B349-AAC016CE630B}"/>
                                            </p:graphicEl>
                                          </p:spTgt>
                                        </p:tgtEl>
                                        <p:attrNameLst>
                                          <p:attrName>style.visibility</p:attrName>
                                        </p:attrNameLst>
                                      </p:cBhvr>
                                      <p:to>
                                        <p:strVal val="visible"/>
                                      </p:to>
                                    </p:set>
                                    <p:animEffect transition="in" filter="fade">
                                      <p:cBhvr>
                                        <p:cTn id="12" dur="2000"/>
                                        <p:tgtEl>
                                          <p:spTgt spid="4">
                                            <p:graphicEl>
                                              <a:dgm id="{6F506AD4-2745-4208-B349-AAC016CE630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F2CD379-76D2-4560-A940-5ACC0ACF5F27}"/>
                                            </p:graphicEl>
                                          </p:spTgt>
                                        </p:tgtEl>
                                        <p:attrNameLst>
                                          <p:attrName>style.visibility</p:attrName>
                                        </p:attrNameLst>
                                      </p:cBhvr>
                                      <p:to>
                                        <p:strVal val="visible"/>
                                      </p:to>
                                    </p:set>
                                    <p:animEffect transition="in" filter="fade">
                                      <p:cBhvr>
                                        <p:cTn id="15" dur="2000"/>
                                        <p:tgtEl>
                                          <p:spTgt spid="4">
                                            <p:graphicEl>
                                              <a:dgm id="{6F2CD379-76D2-4560-A940-5ACC0ACF5F2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D4B5A88-2232-487A-94E9-C47A06605C2B}"/>
                                            </p:graphicEl>
                                          </p:spTgt>
                                        </p:tgtEl>
                                        <p:attrNameLst>
                                          <p:attrName>style.visibility</p:attrName>
                                        </p:attrNameLst>
                                      </p:cBhvr>
                                      <p:to>
                                        <p:strVal val="visible"/>
                                      </p:to>
                                    </p:set>
                                    <p:animEffect transition="in" filter="fade">
                                      <p:cBhvr>
                                        <p:cTn id="20" dur="2000"/>
                                        <p:tgtEl>
                                          <p:spTgt spid="4">
                                            <p:graphicEl>
                                              <a:dgm id="{4D4B5A88-2232-487A-94E9-C47A06605C2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39251CBE-BBCE-4FAC-BB1A-AEDD298D638E}"/>
                                            </p:graphicEl>
                                          </p:spTgt>
                                        </p:tgtEl>
                                        <p:attrNameLst>
                                          <p:attrName>style.visibility</p:attrName>
                                        </p:attrNameLst>
                                      </p:cBhvr>
                                      <p:to>
                                        <p:strVal val="visible"/>
                                      </p:to>
                                    </p:set>
                                    <p:animEffect transition="in" filter="fade">
                                      <p:cBhvr>
                                        <p:cTn id="23" dur="2000"/>
                                        <p:tgtEl>
                                          <p:spTgt spid="4">
                                            <p:graphicEl>
                                              <a:dgm id="{39251CBE-BBCE-4FAC-BB1A-AEDD298D638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0D59D94-7568-40BF-9CFC-4AD4EFF5BA4E}"/>
                                            </p:graphicEl>
                                          </p:spTgt>
                                        </p:tgtEl>
                                        <p:attrNameLst>
                                          <p:attrName>style.visibility</p:attrName>
                                        </p:attrNameLst>
                                      </p:cBhvr>
                                      <p:to>
                                        <p:strVal val="visible"/>
                                      </p:to>
                                    </p:set>
                                    <p:animEffect transition="in" filter="fade">
                                      <p:cBhvr>
                                        <p:cTn id="28" dur="2000"/>
                                        <p:tgtEl>
                                          <p:spTgt spid="4">
                                            <p:graphicEl>
                                              <a:dgm id="{E0D59D94-7568-40BF-9CFC-4AD4EFF5BA4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A69B2306-7D49-4369-A6E3-D18309EBAA29}"/>
                                            </p:graphicEl>
                                          </p:spTgt>
                                        </p:tgtEl>
                                        <p:attrNameLst>
                                          <p:attrName>style.visibility</p:attrName>
                                        </p:attrNameLst>
                                      </p:cBhvr>
                                      <p:to>
                                        <p:strVal val="visible"/>
                                      </p:to>
                                    </p:set>
                                    <p:animEffect transition="in" filter="fade">
                                      <p:cBhvr>
                                        <p:cTn id="31" dur="2000"/>
                                        <p:tgtEl>
                                          <p:spTgt spid="4">
                                            <p:graphicEl>
                                              <a:dgm id="{A69B2306-7D49-4369-A6E3-D18309EBAA2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6F616415-3E14-4262-A03F-E2370E54E127}"/>
                                            </p:graphicEl>
                                          </p:spTgt>
                                        </p:tgtEl>
                                        <p:attrNameLst>
                                          <p:attrName>style.visibility</p:attrName>
                                        </p:attrNameLst>
                                      </p:cBhvr>
                                      <p:to>
                                        <p:strVal val="visible"/>
                                      </p:to>
                                    </p:set>
                                    <p:animEffect transition="in" filter="fade">
                                      <p:cBhvr>
                                        <p:cTn id="36" dur="2000"/>
                                        <p:tgtEl>
                                          <p:spTgt spid="4">
                                            <p:graphicEl>
                                              <a:dgm id="{6F616415-3E14-4262-A03F-E2370E54E12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384A13D5-8522-41AC-9A2D-82052016B1C4}"/>
                                            </p:graphicEl>
                                          </p:spTgt>
                                        </p:tgtEl>
                                        <p:attrNameLst>
                                          <p:attrName>style.visibility</p:attrName>
                                        </p:attrNameLst>
                                      </p:cBhvr>
                                      <p:to>
                                        <p:strVal val="visible"/>
                                      </p:to>
                                    </p:set>
                                    <p:animEffect transition="in" filter="fade">
                                      <p:cBhvr>
                                        <p:cTn id="39" dur="2000"/>
                                        <p:tgtEl>
                                          <p:spTgt spid="4">
                                            <p:graphicEl>
                                              <a:dgm id="{384A13D5-8522-41AC-9A2D-82052016B1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 Θέση περιεχομένου"/>
          <p:cNvGraphicFramePr>
            <a:graphicFrameLocks/>
          </p:cNvGraphicFramePr>
          <p:nvPr/>
        </p:nvGraphicFramePr>
        <p:xfrm>
          <a:off x="285720" y="571480"/>
          <a:ext cx="8858280" cy="6735791"/>
        </p:xfrm>
        <a:graphic>
          <a:graphicData uri="http://schemas.openxmlformats.org/drawingml/2006/table">
            <a:tbl>
              <a:tblPr firstRow="1" bandRow="1">
                <a:tableStyleId>{5C22544A-7EE6-4342-B048-85BDC9FD1C3A}</a:tableStyleId>
              </a:tblPr>
              <a:tblGrid>
                <a:gridCol w="2000264"/>
                <a:gridCol w="1500978"/>
                <a:gridCol w="2283419"/>
                <a:gridCol w="3073619"/>
              </a:tblGrid>
              <a:tr h="362580">
                <a:tc>
                  <a:txBody>
                    <a:bodyPr/>
                    <a:lstStyle/>
                    <a:p>
                      <a:pPr algn="ctr"/>
                      <a:r>
                        <a:rPr lang="el-GR" dirty="0" smtClean="0"/>
                        <a:t>Νόσημα</a:t>
                      </a:r>
                      <a:endParaRPr lang="el-GR" dirty="0"/>
                    </a:p>
                  </a:txBody>
                  <a:tcPr/>
                </a:tc>
                <a:tc>
                  <a:txBody>
                    <a:bodyPr/>
                    <a:lstStyle/>
                    <a:p>
                      <a:pPr algn="ctr"/>
                      <a:r>
                        <a:rPr lang="el-GR" dirty="0" smtClean="0"/>
                        <a:t>Αίτιο</a:t>
                      </a:r>
                      <a:endParaRPr lang="el-GR" dirty="0"/>
                    </a:p>
                  </a:txBody>
                  <a:tcPr/>
                </a:tc>
                <a:tc>
                  <a:txBody>
                    <a:bodyPr/>
                    <a:lstStyle/>
                    <a:p>
                      <a:pPr algn="ctr"/>
                      <a:r>
                        <a:rPr lang="el-GR" dirty="0" smtClean="0"/>
                        <a:t>Χρόνος Επώασης</a:t>
                      </a:r>
                      <a:endParaRPr lang="el-GR" dirty="0"/>
                    </a:p>
                  </a:txBody>
                  <a:tcPr/>
                </a:tc>
                <a:tc>
                  <a:txBody>
                    <a:bodyPr/>
                    <a:lstStyle/>
                    <a:p>
                      <a:pPr algn="ctr"/>
                      <a:r>
                        <a:rPr lang="el-GR" dirty="0" smtClean="0"/>
                        <a:t>Μετάδοση</a:t>
                      </a:r>
                      <a:endParaRPr lang="el-GR" dirty="0"/>
                    </a:p>
                  </a:txBody>
                  <a:tcPr/>
                </a:tc>
              </a:tr>
              <a:tr h="362580">
                <a:tc>
                  <a:txBody>
                    <a:bodyPr/>
                    <a:lstStyle/>
                    <a:p>
                      <a:r>
                        <a:rPr kumimoji="0" lang="el-GR" sz="1800" kern="1200" dirty="0" smtClean="0">
                          <a:solidFill>
                            <a:schemeClr val="dk1"/>
                          </a:solidFill>
                          <a:latin typeface="+mn-lt"/>
                          <a:ea typeface="+mn-ea"/>
                          <a:cs typeface="+mn-cs"/>
                        </a:rPr>
                        <a:t>Σαλμονελώσεις</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625822">
                <a:tc>
                  <a:txBody>
                    <a:bodyPr/>
                    <a:lstStyle/>
                    <a:p>
                      <a:r>
                        <a:rPr kumimoji="0" lang="el-GR" sz="1800" kern="1200" dirty="0" smtClean="0">
                          <a:solidFill>
                            <a:schemeClr val="dk1"/>
                          </a:solidFill>
                          <a:latin typeface="+mn-lt"/>
                          <a:ea typeface="+mn-ea"/>
                          <a:cs typeface="+mn-cs"/>
                        </a:rPr>
                        <a:t>Ηπατίτιδα </a:t>
                      </a:r>
                      <a:r>
                        <a:rPr kumimoji="0" lang="el-GR" sz="1800" b="1" i="0" u="none" strike="noStrike" kern="1200" dirty="0" smtClean="0">
                          <a:solidFill>
                            <a:schemeClr val="dk1"/>
                          </a:solidFill>
                          <a:latin typeface="+mn-lt"/>
                          <a:ea typeface="+mn-ea"/>
                          <a:cs typeface="+mn-cs"/>
                        </a:rPr>
                        <a:t>Α</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6258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b="0" kern="1200" dirty="0" smtClean="0">
                          <a:solidFill>
                            <a:schemeClr val="dk1"/>
                          </a:solidFill>
                          <a:latin typeface="+mn-lt"/>
                          <a:ea typeface="+mn-ea"/>
                          <a:cs typeface="+mn-cs"/>
                        </a:rPr>
                        <a:t>Γρίπη</a:t>
                      </a:r>
                    </a:p>
                    <a:p>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625822">
                <a:tc>
                  <a:txBody>
                    <a:bodyPr/>
                    <a:lstStyle/>
                    <a:p>
                      <a:r>
                        <a:rPr kumimoji="0" lang="el-GR" sz="1800" kern="1200" dirty="0" smtClean="0">
                          <a:solidFill>
                            <a:schemeClr val="dk1"/>
                          </a:solidFill>
                          <a:latin typeface="+mn-lt"/>
                          <a:ea typeface="+mn-ea"/>
                          <a:cs typeface="+mn-cs"/>
                        </a:rPr>
                        <a:t>Σύφιλη</a:t>
                      </a:r>
                      <a:endParaRPr lang="el-GR" dirty="0"/>
                    </a:p>
                  </a:txBody>
                  <a:tcPr/>
                </a:tc>
                <a:tc>
                  <a:txBody>
                    <a:bodyPr/>
                    <a:lstStyle/>
                    <a:p>
                      <a:endParaRPr lang="el-GR" dirty="0"/>
                    </a:p>
                  </a:txBody>
                  <a:tcPr/>
                </a:tc>
                <a:tc>
                  <a:txBody>
                    <a:bodyPr/>
                    <a:lstStyle/>
                    <a:p>
                      <a:endParaRPr lang="el-GR"/>
                    </a:p>
                  </a:txBody>
                  <a:tcPr/>
                </a:tc>
                <a:tc>
                  <a:txBody>
                    <a:bodyPr/>
                    <a:lstStyle/>
                    <a:p>
                      <a:endParaRPr lang="el-GR" dirty="0"/>
                    </a:p>
                  </a:txBody>
                  <a:tcPr/>
                </a:tc>
              </a:tr>
              <a:tr h="894032">
                <a:tc>
                  <a:txBody>
                    <a:bodyPr/>
                    <a:lstStyle/>
                    <a:p>
                      <a:r>
                        <a:rPr kumimoji="0" lang="el-GR" sz="1800" kern="1200" dirty="0" smtClean="0">
                          <a:solidFill>
                            <a:schemeClr val="dk1"/>
                          </a:solidFill>
                          <a:latin typeface="+mn-lt"/>
                          <a:ea typeface="+mn-ea"/>
                          <a:cs typeface="+mn-cs"/>
                        </a:rPr>
                        <a:t>Βλεννόρροια</a:t>
                      </a:r>
                      <a:endParaRPr lang="el-GR"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894032">
                <a:tc>
                  <a:txBody>
                    <a:bodyPr/>
                    <a:lstStyle/>
                    <a:p>
                      <a:r>
                        <a:rPr kumimoji="0" lang="el-GR" sz="1800" kern="1200" dirty="0" smtClean="0">
                          <a:solidFill>
                            <a:schemeClr val="dk1"/>
                          </a:solidFill>
                          <a:latin typeface="+mn-lt"/>
                          <a:ea typeface="+mn-ea"/>
                          <a:cs typeface="+mn-cs"/>
                        </a:rPr>
                        <a:t>Ηπατίτιδα </a:t>
                      </a:r>
                      <a:r>
                        <a:rPr kumimoji="0" lang="el-GR" sz="1800" b="1" kern="1200" dirty="0" smtClean="0">
                          <a:solidFill>
                            <a:schemeClr val="dk1"/>
                          </a:solidFill>
                          <a:latin typeface="+mn-lt"/>
                          <a:ea typeface="+mn-ea"/>
                          <a:cs typeface="+mn-cs"/>
                        </a:rPr>
                        <a:t>Β</a:t>
                      </a:r>
                      <a:endParaRPr lang="el-GR" b="1" dirty="0"/>
                    </a:p>
                  </a:txBody>
                  <a:tcPr/>
                </a:tc>
                <a:tc>
                  <a:txBody>
                    <a:bodyPr/>
                    <a:lstStyle/>
                    <a:p>
                      <a:endParaRPr lang="el-GR" dirty="0"/>
                    </a:p>
                  </a:txBody>
                  <a:tcPr/>
                </a:tc>
                <a:tc>
                  <a:txBody>
                    <a:bodyPr/>
                    <a:lstStyle/>
                    <a:p>
                      <a:endParaRPr lang="el-GR" dirty="0"/>
                    </a:p>
                  </a:txBody>
                  <a:tcPr/>
                </a:tc>
                <a:tc>
                  <a:txBody>
                    <a:bodyPr/>
                    <a:lstStyle/>
                    <a:p>
                      <a:endParaRPr lang="el-GR" dirty="0"/>
                    </a:p>
                  </a:txBody>
                  <a:tcPr/>
                </a:tc>
              </a:tr>
              <a:tr h="894032">
                <a:tc>
                  <a:txBody>
                    <a:bodyPr/>
                    <a:lstStyle/>
                    <a:p>
                      <a:r>
                        <a:rPr kumimoji="0" lang="el-GR" sz="1800" kern="1200" dirty="0" smtClean="0">
                          <a:solidFill>
                            <a:schemeClr val="dk1"/>
                          </a:solidFill>
                          <a:latin typeface="+mn-lt"/>
                          <a:ea typeface="+mn-ea"/>
                          <a:cs typeface="+mn-cs"/>
                        </a:rPr>
                        <a:t>Ηπατίτιδα </a:t>
                      </a:r>
                      <a:r>
                        <a:rPr kumimoji="0" lang="en-US" sz="1800" b="1" kern="1200" dirty="0" smtClean="0">
                          <a:solidFill>
                            <a:schemeClr val="dk1"/>
                          </a:solidFill>
                          <a:latin typeface="+mn-lt"/>
                          <a:ea typeface="+mn-ea"/>
                          <a:cs typeface="+mn-cs"/>
                        </a:rPr>
                        <a:t>C</a:t>
                      </a:r>
                      <a:endParaRPr lang="el-GR" b="1" dirty="0"/>
                    </a:p>
                  </a:txBody>
                  <a:tcPr/>
                </a:tc>
                <a:tc>
                  <a:txBody>
                    <a:bodyPr/>
                    <a:lstStyle/>
                    <a:p>
                      <a:endParaRPr lang="el-GR" dirty="0"/>
                    </a:p>
                  </a:txBody>
                  <a:tcPr/>
                </a:tc>
                <a:tc>
                  <a:txBody>
                    <a:bodyPr/>
                    <a:lstStyle/>
                    <a:p>
                      <a:endParaRPr lang="el-GR" dirty="0"/>
                    </a:p>
                  </a:txBody>
                  <a:tcPr/>
                </a:tc>
                <a:tc>
                  <a:txBody>
                    <a:bodyPr/>
                    <a:lstStyle/>
                    <a:p>
                      <a:endParaRPr kumimoji="0" lang="el-GR" sz="1800" kern="1200" dirty="0">
                        <a:solidFill>
                          <a:schemeClr val="dk1"/>
                        </a:solidFill>
                        <a:latin typeface="+mn-lt"/>
                        <a:ea typeface="+mn-ea"/>
                        <a:cs typeface="+mn-cs"/>
                      </a:endParaRPr>
                    </a:p>
                  </a:txBody>
                  <a:tcPr/>
                </a:tc>
              </a:tr>
              <a:tr h="14304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600" b="0" kern="1200" dirty="0" smtClean="0">
                          <a:solidFill>
                            <a:schemeClr val="dk1"/>
                          </a:solidFill>
                          <a:latin typeface="+mn-lt"/>
                          <a:ea typeface="+mn-ea"/>
                          <a:cs typeface="+mn-cs"/>
                        </a:rPr>
                        <a:t>Σύνδρομο Επίκτητης </a:t>
                      </a:r>
                      <a:r>
                        <a:rPr kumimoji="0" lang="el-GR" sz="1600" b="0" kern="1200" dirty="0" err="1" smtClean="0">
                          <a:solidFill>
                            <a:schemeClr val="dk1"/>
                          </a:solidFill>
                          <a:latin typeface="+mn-lt"/>
                          <a:ea typeface="+mn-ea"/>
                          <a:cs typeface="+mn-cs"/>
                        </a:rPr>
                        <a:t>Ανοσοανεπάρκειας</a:t>
                      </a:r>
                      <a:r>
                        <a:rPr kumimoji="0" lang="el-GR" sz="1600" b="0" kern="1200" dirty="0" smtClean="0">
                          <a:solidFill>
                            <a:schemeClr val="dk1"/>
                          </a:solidFill>
                          <a:latin typeface="+mn-lt"/>
                          <a:ea typeface="+mn-ea"/>
                          <a:cs typeface="+mn-cs"/>
                        </a:rPr>
                        <a:t>  (</a:t>
                      </a:r>
                      <a:r>
                        <a:rPr kumimoji="0" lang="en-US" sz="1600" b="0" kern="1200" dirty="0" smtClean="0">
                          <a:solidFill>
                            <a:schemeClr val="dk1"/>
                          </a:solidFill>
                          <a:latin typeface="+mn-lt"/>
                          <a:ea typeface="+mn-ea"/>
                          <a:cs typeface="+mn-cs"/>
                        </a:rPr>
                        <a:t>AIDS</a:t>
                      </a:r>
                      <a:r>
                        <a:rPr kumimoji="0" lang="el-GR" sz="1600" b="0" kern="1200" dirty="0" smtClean="0">
                          <a:solidFill>
                            <a:schemeClr val="dk1"/>
                          </a:solidFill>
                          <a:latin typeface="+mn-lt"/>
                          <a:ea typeface="+mn-ea"/>
                          <a:cs typeface="+mn-cs"/>
                        </a:rPr>
                        <a:t>)</a:t>
                      </a:r>
                    </a:p>
                    <a:p>
                      <a:endParaRPr lang="el-GR" dirty="0"/>
                    </a:p>
                  </a:txBody>
                  <a:tcPr/>
                </a:tc>
                <a:tc>
                  <a:txBody>
                    <a:bodyPr/>
                    <a:lstStyle/>
                    <a:p>
                      <a:endParaRPr lang="el-GR" dirty="0"/>
                    </a:p>
                  </a:txBody>
                  <a:tcPr/>
                </a:tc>
                <a:tc>
                  <a:txBody>
                    <a:bodyPr/>
                    <a:lstStyle/>
                    <a:p>
                      <a:endParaRPr lang="el-GR" dirty="0"/>
                    </a:p>
                  </a:txBody>
                  <a:tcPr/>
                </a:tc>
                <a:tc>
                  <a:txBody>
                    <a:bodyPr/>
                    <a:lstStyle/>
                    <a:p>
                      <a:endParaRPr kumimoji="0" lang="el-GR" sz="1800" kern="1200" dirty="0">
                        <a:solidFill>
                          <a:schemeClr val="dk1"/>
                        </a:solidFill>
                        <a:latin typeface="+mn-lt"/>
                        <a:ea typeface="+mn-ea"/>
                        <a:cs typeface="+mn-cs"/>
                      </a:endParaRPr>
                    </a:p>
                  </a:txBody>
                  <a:tcPr/>
                </a:tc>
              </a:tr>
            </a:tbl>
          </a:graphicData>
        </a:graphic>
      </p:graphicFrame>
      <p:graphicFrame>
        <p:nvGraphicFramePr>
          <p:cNvPr id="4" name="3 - Θέση περιεχομένου"/>
          <p:cNvGraphicFramePr>
            <a:graphicFrameLocks noGrp="1"/>
          </p:cNvGraphicFramePr>
          <p:nvPr>
            <p:ph idx="1"/>
          </p:nvPr>
        </p:nvGraphicFramePr>
        <p:xfrm>
          <a:off x="2357422" y="928670"/>
          <a:ext cx="1428760" cy="6114126"/>
        </p:xfrm>
        <a:graphic>
          <a:graphicData uri="http://schemas.openxmlformats.org/drawingml/2006/table">
            <a:tbl>
              <a:tblPr firstRow="1" bandRow="1">
                <a:tableStyleId>{5C22544A-7EE6-4342-B048-85BDC9FD1C3A}</a:tableStyleId>
              </a:tblPr>
              <a:tblGrid>
                <a:gridCol w="1428760"/>
              </a:tblGrid>
              <a:tr h="357190">
                <a:tc>
                  <a:txBody>
                    <a:bodyPr/>
                    <a:lstStyle/>
                    <a:p>
                      <a:r>
                        <a:rPr kumimoji="0" lang="el-GR" sz="1800" b="0" kern="1200" dirty="0" smtClean="0">
                          <a:solidFill>
                            <a:schemeClr val="dk1"/>
                          </a:solidFill>
                          <a:latin typeface="+mn-lt"/>
                          <a:ea typeface="+mn-ea"/>
                          <a:cs typeface="+mn-cs"/>
                        </a:rPr>
                        <a:t>Σαλμονέλες </a:t>
                      </a:r>
                      <a:endParaRPr lang="el-GR" sz="1800" b="0" dirty="0"/>
                    </a:p>
                  </a:txBody>
                  <a:tcPr>
                    <a:solidFill>
                      <a:schemeClr val="bg2"/>
                    </a:solidFill>
                  </a:tcPr>
                </a:tc>
              </a:tr>
              <a:tr h="639784">
                <a:tc>
                  <a:txBody>
                    <a:bodyPr/>
                    <a:lstStyle/>
                    <a:p>
                      <a:r>
                        <a:rPr lang="el-GR" sz="1600" dirty="0" smtClean="0"/>
                        <a:t>Ιός</a:t>
                      </a:r>
                      <a:r>
                        <a:rPr lang="en-US" sz="1600" dirty="0" smtClean="0"/>
                        <a:t> </a:t>
                      </a:r>
                      <a:r>
                        <a:rPr lang="el-GR" sz="1600" dirty="0" smtClean="0"/>
                        <a:t>ηπατίτιδας</a:t>
                      </a:r>
                      <a:r>
                        <a:rPr lang="el-GR" sz="1600" baseline="0" dirty="0" smtClean="0"/>
                        <a:t> </a:t>
                      </a:r>
                      <a:r>
                        <a:rPr lang="el-GR" sz="1600" dirty="0" smtClean="0"/>
                        <a:t>Α</a:t>
                      </a:r>
                      <a:endParaRPr lang="el-GR" sz="1600" dirty="0"/>
                    </a:p>
                  </a:txBody>
                  <a:tcPr>
                    <a:solidFill>
                      <a:schemeClr val="bg2"/>
                    </a:solidFill>
                  </a:tcPr>
                </a:tc>
              </a:tr>
              <a:tr h="637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dirty="0" smtClean="0"/>
                        <a:t>Ιός  γρίπης</a:t>
                      </a:r>
                    </a:p>
                  </a:txBody>
                  <a:tcPr>
                    <a:solidFill>
                      <a:schemeClr val="bg2"/>
                    </a:solidFill>
                  </a:tcPr>
                </a:tc>
              </a:tr>
              <a:tr h="642942">
                <a:tc>
                  <a:txBody>
                    <a:bodyPr/>
                    <a:lstStyle/>
                    <a:p>
                      <a:r>
                        <a:rPr kumimoji="0" lang="el-GR" sz="1600" kern="1200" dirty="0" smtClean="0">
                          <a:solidFill>
                            <a:schemeClr val="dk1"/>
                          </a:solidFill>
                          <a:latin typeface="+mn-lt"/>
                          <a:ea typeface="+mn-ea"/>
                          <a:cs typeface="+mn-cs"/>
                        </a:rPr>
                        <a:t>Ωχρά σπειροχαίτη</a:t>
                      </a:r>
                      <a:endParaRPr lang="el-GR" sz="1600" dirty="0"/>
                    </a:p>
                  </a:txBody>
                  <a:tcPr>
                    <a:solidFill>
                      <a:schemeClr val="bg2"/>
                    </a:solidFill>
                  </a:tcPr>
                </a:tc>
              </a:tr>
              <a:tr h="857256">
                <a:tc>
                  <a:txBody>
                    <a:bodyPr/>
                    <a:lstStyle/>
                    <a:p>
                      <a:r>
                        <a:rPr kumimoji="0" lang="el-GR" sz="1800" kern="1200" dirty="0" smtClean="0">
                          <a:solidFill>
                            <a:schemeClr val="dk1"/>
                          </a:solidFill>
                          <a:latin typeface="+mn-lt"/>
                          <a:ea typeface="+mn-ea"/>
                          <a:cs typeface="+mn-cs"/>
                        </a:rPr>
                        <a:t>Γονόκοκκος</a:t>
                      </a:r>
                      <a:endParaRPr lang="el-GR" sz="1800" dirty="0"/>
                    </a:p>
                  </a:txBody>
                  <a:tcPr>
                    <a:solidFill>
                      <a:schemeClr val="bg2"/>
                    </a:solidFill>
                  </a:tcPr>
                </a:tc>
              </a:tr>
              <a:tr h="928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600" dirty="0" smtClean="0"/>
                        <a:t>Ιός ηπατίτιδας Β</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800" dirty="0" smtClean="0"/>
                    </a:p>
                  </a:txBody>
                  <a:tcPr>
                    <a:solidFill>
                      <a:schemeClr val="bg2"/>
                    </a:solidFill>
                  </a:tcPr>
                </a:tc>
              </a:tr>
              <a:tr h="800112">
                <a:tc>
                  <a:txBody>
                    <a:bodyPr/>
                    <a:lstStyle/>
                    <a:p>
                      <a:r>
                        <a:rPr lang="el-GR" sz="1600" dirty="0" smtClean="0"/>
                        <a:t>Ιός ηπατίτιδας </a:t>
                      </a:r>
                      <a:r>
                        <a:rPr lang="en-US" sz="1600" dirty="0" smtClean="0"/>
                        <a:t>C</a:t>
                      </a:r>
                      <a:endParaRPr lang="el-GR" sz="1600" dirty="0" smtClean="0"/>
                    </a:p>
                    <a:p>
                      <a:endParaRPr lang="el-GR" sz="1800" dirty="0" smtClean="0"/>
                    </a:p>
                  </a:txBody>
                  <a:tcPr>
                    <a:solidFill>
                      <a:schemeClr val="bg2"/>
                    </a:solidFill>
                  </a:tcPr>
                </a:tc>
              </a:tr>
              <a:tr h="968864">
                <a:tc>
                  <a:txBody>
                    <a:bodyPr/>
                    <a:lstStyle/>
                    <a:p>
                      <a:r>
                        <a:rPr lang="el-GR" sz="1800" dirty="0" smtClean="0"/>
                        <a:t>Ιός </a:t>
                      </a:r>
                      <a:r>
                        <a:rPr lang="en-US" sz="1800" dirty="0" smtClean="0"/>
                        <a:t>HIV</a:t>
                      </a:r>
                      <a:endParaRPr lang="el-GR" sz="1800" dirty="0" smtClean="0"/>
                    </a:p>
                    <a:p>
                      <a:endParaRPr lang="el-GR" sz="1800" dirty="0" smtClean="0"/>
                    </a:p>
                    <a:p>
                      <a:endParaRPr lang="el-GR" sz="1800" dirty="0" smtClean="0"/>
                    </a:p>
                    <a:p>
                      <a:endParaRPr lang="el-GR" sz="1800" dirty="0" smtClean="0"/>
                    </a:p>
                  </a:txBody>
                  <a:tcPr>
                    <a:solidFill>
                      <a:schemeClr val="bg2"/>
                    </a:solidFill>
                  </a:tcPr>
                </a:tc>
              </a:tr>
            </a:tbl>
          </a:graphicData>
        </a:graphic>
      </p:graphicFrame>
      <p:graphicFrame>
        <p:nvGraphicFramePr>
          <p:cNvPr id="7" name="3 - Θέση περιεχομένου"/>
          <p:cNvGraphicFramePr>
            <a:graphicFrameLocks/>
          </p:cNvGraphicFramePr>
          <p:nvPr/>
        </p:nvGraphicFramePr>
        <p:xfrm>
          <a:off x="3857620" y="928670"/>
          <a:ext cx="2214578" cy="6189380"/>
        </p:xfrm>
        <a:graphic>
          <a:graphicData uri="http://schemas.openxmlformats.org/drawingml/2006/table">
            <a:tbl>
              <a:tblPr firstRow="1" bandRow="1">
                <a:tableStyleId>{5C22544A-7EE6-4342-B048-85BDC9FD1C3A}</a:tableStyleId>
              </a:tblPr>
              <a:tblGrid>
                <a:gridCol w="2214578"/>
              </a:tblGrid>
              <a:tr h="357190">
                <a:tc>
                  <a:txBody>
                    <a:bodyPr/>
                    <a:lstStyle/>
                    <a:p>
                      <a:r>
                        <a:rPr kumimoji="0" lang="el-GR" sz="1800" b="0" kern="1200" dirty="0" smtClean="0">
                          <a:solidFill>
                            <a:schemeClr val="dk1"/>
                          </a:solidFill>
                          <a:latin typeface="+mn-lt"/>
                          <a:ea typeface="+mn-ea"/>
                          <a:cs typeface="+mn-cs"/>
                        </a:rPr>
                        <a:t>8-48 ώρες </a:t>
                      </a:r>
                      <a:endParaRPr lang="el-GR" b="0" dirty="0"/>
                    </a:p>
                  </a:txBody>
                  <a:tcPr>
                    <a:solidFill>
                      <a:schemeClr val="bg2"/>
                    </a:solidFill>
                  </a:tcPr>
                </a:tc>
              </a:tr>
              <a:tr h="634372">
                <a:tc>
                  <a:txBody>
                    <a:bodyPr/>
                    <a:lstStyle/>
                    <a:p>
                      <a:r>
                        <a:rPr kumimoji="0" lang="el-GR" sz="1800" kern="1200" dirty="0" smtClean="0">
                          <a:solidFill>
                            <a:schemeClr val="dk1"/>
                          </a:solidFill>
                          <a:latin typeface="+mn-lt"/>
                          <a:ea typeface="+mn-ea"/>
                          <a:cs typeface="+mn-cs"/>
                        </a:rPr>
                        <a:t>4-6 εβδομάδες</a:t>
                      </a:r>
                      <a:endParaRPr lang="el-GR" dirty="0"/>
                    </a:p>
                  </a:txBody>
                  <a:tcPr>
                    <a:solidFill>
                      <a:schemeClr val="bg2"/>
                    </a:solidFill>
                  </a:tcPr>
                </a:tc>
              </a:tr>
              <a:tr h="657540">
                <a:tc>
                  <a:txBody>
                    <a:bodyPr/>
                    <a:lstStyle/>
                    <a:p>
                      <a:r>
                        <a:rPr kumimoji="0" lang="el-GR" sz="1800" kern="1200" dirty="0" smtClean="0">
                          <a:solidFill>
                            <a:schemeClr val="dk1"/>
                          </a:solidFill>
                          <a:latin typeface="+mn-lt"/>
                          <a:ea typeface="+mn-ea"/>
                          <a:cs typeface="+mn-cs"/>
                        </a:rPr>
                        <a:t>1-3 ημέρες </a:t>
                      </a:r>
                      <a:endParaRPr lang="el-GR" dirty="0"/>
                    </a:p>
                  </a:txBody>
                  <a:tcPr>
                    <a:solidFill>
                      <a:schemeClr val="bg2"/>
                    </a:solidFill>
                  </a:tcPr>
                </a:tc>
              </a:tr>
              <a:tr h="657540">
                <a:tc>
                  <a:txBody>
                    <a:bodyPr/>
                    <a:lstStyle/>
                    <a:p>
                      <a:endParaRPr lang="el-GR" dirty="0"/>
                    </a:p>
                  </a:txBody>
                  <a:tcPr>
                    <a:solidFill>
                      <a:schemeClr val="bg2"/>
                    </a:solidFill>
                  </a:tcPr>
                </a:tc>
              </a:tr>
              <a:tr h="828060">
                <a:tc>
                  <a:txBody>
                    <a:bodyPr/>
                    <a:lstStyle/>
                    <a:p>
                      <a:r>
                        <a:rPr kumimoji="0" lang="el-GR" sz="1800" kern="1200" dirty="0" smtClean="0">
                          <a:solidFill>
                            <a:schemeClr val="dk1"/>
                          </a:solidFill>
                          <a:latin typeface="+mn-lt"/>
                          <a:ea typeface="+mn-ea"/>
                          <a:cs typeface="+mn-cs"/>
                        </a:rPr>
                        <a:t>1-7 ημέρες</a:t>
                      </a:r>
                      <a:endParaRPr lang="el-GR" dirty="0"/>
                    </a:p>
                  </a:txBody>
                  <a:tcPr>
                    <a:solidFill>
                      <a:schemeClr val="bg2"/>
                    </a:solidFill>
                  </a:tcPr>
                </a:tc>
              </a:tr>
              <a:tr h="928694">
                <a:tc>
                  <a:txBody>
                    <a:bodyPr/>
                    <a:lstStyle/>
                    <a:p>
                      <a:endParaRPr lang="el-GR" dirty="0"/>
                    </a:p>
                  </a:txBody>
                  <a:tcPr>
                    <a:solidFill>
                      <a:schemeClr val="bg2"/>
                    </a:solidFill>
                  </a:tcPr>
                </a:tc>
              </a:tr>
              <a:tr h="928694">
                <a:tc>
                  <a:txBody>
                    <a:bodyPr/>
                    <a:lstStyle/>
                    <a:p>
                      <a:r>
                        <a:rPr kumimoji="0" lang="el-GR" sz="1800" kern="1200" dirty="0" smtClean="0">
                          <a:solidFill>
                            <a:schemeClr val="dk1"/>
                          </a:solidFill>
                          <a:latin typeface="+mn-lt"/>
                          <a:ea typeface="+mn-ea"/>
                          <a:cs typeface="+mn-cs"/>
                        </a:rPr>
                        <a:t>6-12 εβδομάδες</a:t>
                      </a:r>
                      <a:endParaRPr lang="el-GR" dirty="0"/>
                    </a:p>
                  </a:txBody>
                  <a:tcPr>
                    <a:solidFill>
                      <a:schemeClr val="bg2"/>
                    </a:solidFill>
                  </a:tcPr>
                </a:tc>
              </a:tr>
              <a:tr h="657540">
                <a:tc>
                  <a:txBody>
                    <a:bodyPr/>
                    <a:lstStyle/>
                    <a:p>
                      <a:r>
                        <a:rPr kumimoji="0" lang="el-GR" sz="1800" kern="1200" dirty="0" smtClean="0">
                          <a:solidFill>
                            <a:schemeClr val="dk1"/>
                          </a:solidFill>
                          <a:latin typeface="+mn-lt"/>
                          <a:ea typeface="+mn-ea"/>
                          <a:cs typeface="+mn-cs"/>
                        </a:rPr>
                        <a:t>1-2 μήνες</a:t>
                      </a:r>
                    </a:p>
                    <a:p>
                      <a:endParaRPr kumimoji="0" lang="el-GR" sz="1800" kern="1200" dirty="0" smtClean="0">
                        <a:solidFill>
                          <a:schemeClr val="dk1"/>
                        </a:solidFill>
                        <a:latin typeface="+mn-lt"/>
                        <a:ea typeface="+mn-ea"/>
                        <a:cs typeface="+mn-cs"/>
                      </a:endParaRPr>
                    </a:p>
                    <a:p>
                      <a:endParaRPr kumimoji="0" lang="el-GR" sz="1800" kern="1200" dirty="0" smtClean="0">
                        <a:solidFill>
                          <a:schemeClr val="dk1"/>
                        </a:solidFill>
                        <a:latin typeface="+mn-lt"/>
                        <a:ea typeface="+mn-ea"/>
                        <a:cs typeface="+mn-cs"/>
                      </a:endParaRPr>
                    </a:p>
                    <a:p>
                      <a:endParaRPr kumimoji="0" lang="el-GR" sz="1800" kern="1200" dirty="0" smtClean="0">
                        <a:solidFill>
                          <a:schemeClr val="dk1"/>
                        </a:solidFill>
                        <a:latin typeface="+mn-lt"/>
                        <a:ea typeface="+mn-ea"/>
                        <a:cs typeface="+mn-cs"/>
                      </a:endParaRPr>
                    </a:p>
                  </a:txBody>
                  <a:tcPr>
                    <a:solidFill>
                      <a:schemeClr val="bg2"/>
                    </a:solidFill>
                  </a:tcPr>
                </a:tc>
              </a:tr>
            </a:tbl>
          </a:graphicData>
        </a:graphic>
      </p:graphicFrame>
      <p:graphicFrame>
        <p:nvGraphicFramePr>
          <p:cNvPr id="8" name="7 - Πίνακας"/>
          <p:cNvGraphicFramePr>
            <a:graphicFrameLocks noGrp="1"/>
          </p:cNvGraphicFramePr>
          <p:nvPr/>
        </p:nvGraphicFramePr>
        <p:xfrm>
          <a:off x="6072198" y="928670"/>
          <a:ext cx="2900354" cy="6160792"/>
        </p:xfrm>
        <a:graphic>
          <a:graphicData uri="http://schemas.openxmlformats.org/drawingml/2006/table">
            <a:tbl>
              <a:tblPr firstRow="1" bandRow="1">
                <a:tableStyleId>{5C22544A-7EE6-4342-B048-85BDC9FD1C3A}</a:tableStyleId>
              </a:tblPr>
              <a:tblGrid>
                <a:gridCol w="2900354"/>
              </a:tblGrid>
              <a:tr h="285752">
                <a:tc>
                  <a:txBody>
                    <a:bodyPr/>
                    <a:lstStyle/>
                    <a:p>
                      <a:r>
                        <a:rPr lang="el-GR" b="0" dirty="0" smtClean="0">
                          <a:solidFill>
                            <a:schemeClr val="tx1"/>
                          </a:solidFill>
                        </a:rPr>
                        <a:t>Πεπτικό σύστημα</a:t>
                      </a:r>
                      <a:endParaRPr lang="el-GR" b="0" dirty="0">
                        <a:solidFill>
                          <a:schemeClr val="tx1"/>
                        </a:solidFill>
                      </a:endParaRPr>
                    </a:p>
                  </a:txBody>
                  <a:tcPr>
                    <a:solidFill>
                      <a:schemeClr val="bg2"/>
                    </a:solidFill>
                  </a:tcPr>
                </a:tc>
              </a:tr>
              <a:tr h="642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Πεπτικό σύστημα</a:t>
                      </a:r>
                    </a:p>
                  </a:txBody>
                  <a:tcPr>
                    <a:solidFill>
                      <a:schemeClr val="bg2"/>
                    </a:solidFill>
                  </a:tcPr>
                </a:tc>
              </a:tr>
              <a:tr h="634372">
                <a:tc>
                  <a:txBody>
                    <a:bodyPr/>
                    <a:lstStyle/>
                    <a:p>
                      <a:r>
                        <a:rPr lang="el-GR" dirty="0" smtClean="0"/>
                        <a:t>Σταγονίδια</a:t>
                      </a:r>
                      <a:endParaRPr lang="el-GR" dirty="0"/>
                    </a:p>
                  </a:txBody>
                  <a:tcPr>
                    <a:solidFill>
                      <a:schemeClr val="bg2"/>
                    </a:solidFill>
                  </a:tcPr>
                </a:tc>
              </a:tr>
              <a:tr h="714380">
                <a:tc>
                  <a:txBody>
                    <a:bodyPr/>
                    <a:lstStyle/>
                    <a:p>
                      <a:r>
                        <a:rPr kumimoji="0" lang="el-GR" sz="1800" kern="1200" dirty="0" smtClean="0">
                          <a:solidFill>
                            <a:schemeClr val="dk1"/>
                          </a:solidFill>
                          <a:latin typeface="+mn-lt"/>
                          <a:ea typeface="+mn-ea"/>
                          <a:cs typeface="+mn-cs"/>
                        </a:rPr>
                        <a:t>Σεξουαλική επαφή, μητέρα σε έμβρυο</a:t>
                      </a:r>
                      <a:endParaRPr lang="el-GR" dirty="0"/>
                    </a:p>
                  </a:txBody>
                  <a:tcPr>
                    <a:solidFill>
                      <a:schemeClr val="bg2"/>
                    </a:solidFill>
                  </a:tcPr>
                </a:tc>
              </a:tr>
              <a:tr h="7858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kern="1200" dirty="0" smtClean="0">
                          <a:solidFill>
                            <a:schemeClr val="dk1"/>
                          </a:solidFill>
                          <a:latin typeface="+mn-lt"/>
                          <a:ea typeface="+mn-ea"/>
                          <a:cs typeface="+mn-cs"/>
                        </a:rPr>
                        <a:t>Σεξουαλική επαφή</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kern="1200" dirty="0" smtClean="0">
                          <a:solidFill>
                            <a:schemeClr val="dk1"/>
                          </a:solidFill>
                          <a:latin typeface="+mn-lt"/>
                          <a:ea typeface="+mn-ea"/>
                          <a:cs typeface="+mn-cs"/>
                        </a:rPr>
                        <a:t>Τοκετός</a:t>
                      </a:r>
                      <a:endParaRPr lang="el-GR" dirty="0" smtClean="0"/>
                    </a:p>
                  </a:txBody>
                  <a:tcPr>
                    <a:solidFill>
                      <a:schemeClr val="bg2"/>
                    </a:solidFill>
                  </a:tcPr>
                </a:tc>
              </a:tr>
              <a:tr h="857256">
                <a:tc>
                  <a:txBody>
                    <a:bodyPr/>
                    <a:lstStyle/>
                    <a:p>
                      <a:r>
                        <a:rPr kumimoji="0" lang="el-GR" sz="1800" kern="1200" dirty="0" smtClean="0">
                          <a:solidFill>
                            <a:schemeClr val="dk1"/>
                          </a:solidFill>
                          <a:latin typeface="+mn-lt"/>
                          <a:ea typeface="+mn-ea"/>
                          <a:cs typeface="+mn-cs"/>
                        </a:rPr>
                        <a:t>Αίμα και τα παράγωγά του, με την σεξουαλική επαφή και </a:t>
                      </a:r>
                      <a:r>
                        <a:rPr kumimoji="0" lang="el-GR" sz="1800" kern="1200" dirty="0" err="1" smtClean="0">
                          <a:solidFill>
                            <a:schemeClr val="dk1"/>
                          </a:solidFill>
                          <a:latin typeface="+mn-lt"/>
                          <a:ea typeface="+mn-ea"/>
                          <a:cs typeface="+mn-cs"/>
                        </a:rPr>
                        <a:t>περιγεννητικά</a:t>
                      </a:r>
                      <a:r>
                        <a:rPr kumimoji="0" lang="el-GR" sz="1800" kern="1200" dirty="0" smtClean="0">
                          <a:solidFill>
                            <a:schemeClr val="dk1"/>
                          </a:solidFill>
                          <a:latin typeface="+mn-lt"/>
                          <a:ea typeface="+mn-ea"/>
                          <a:cs typeface="+mn-cs"/>
                        </a:rPr>
                        <a:t> </a:t>
                      </a:r>
                      <a:endParaRPr lang="el-GR" dirty="0"/>
                    </a:p>
                  </a:txBody>
                  <a:tcPr>
                    <a:solidFill>
                      <a:schemeClr val="bg2"/>
                    </a:solidFill>
                  </a:tcPr>
                </a:tc>
              </a:tr>
              <a:tr h="871550">
                <a:tc>
                  <a:txBody>
                    <a:bodyPr/>
                    <a:lstStyle/>
                    <a:p>
                      <a:r>
                        <a:rPr kumimoji="0" lang="el-GR" sz="1800" kern="1200" dirty="0" smtClean="0">
                          <a:solidFill>
                            <a:schemeClr val="dk1"/>
                          </a:solidFill>
                          <a:latin typeface="+mn-lt"/>
                          <a:ea typeface="+mn-ea"/>
                          <a:cs typeface="+mn-cs"/>
                        </a:rPr>
                        <a:t>Μετάγγιση αίματος και παραγώγων του και με την σεξουαλική επαφή.</a:t>
                      </a:r>
                      <a:endParaRPr kumimoji="0" lang="el-GR" sz="1800" kern="1200" dirty="0">
                        <a:solidFill>
                          <a:schemeClr val="dk1"/>
                        </a:solidFill>
                        <a:latin typeface="+mn-lt"/>
                        <a:ea typeface="+mn-ea"/>
                        <a:cs typeface="+mn-cs"/>
                      </a:endParaRPr>
                    </a:p>
                  </a:txBody>
                  <a:tcPr>
                    <a:solidFill>
                      <a:schemeClr val="bg2"/>
                    </a:solidFill>
                  </a:tcPr>
                </a:tc>
              </a:tr>
              <a:tr h="11065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l-GR" sz="1800" kern="1200" dirty="0" smtClean="0">
                          <a:solidFill>
                            <a:schemeClr val="dk1"/>
                          </a:solidFill>
                          <a:latin typeface="+mn-lt"/>
                          <a:ea typeface="+mn-ea"/>
                          <a:cs typeface="+mn-cs"/>
                        </a:rPr>
                        <a:t>Αίμα και τα παράγωγά του, με την σεξουαλική επαφή και </a:t>
                      </a:r>
                      <a:r>
                        <a:rPr kumimoji="0" lang="el-GR" sz="1800" kern="1200" dirty="0" err="1" smtClean="0">
                          <a:solidFill>
                            <a:schemeClr val="dk1"/>
                          </a:solidFill>
                          <a:latin typeface="+mn-lt"/>
                          <a:ea typeface="+mn-ea"/>
                          <a:cs typeface="+mn-cs"/>
                        </a:rPr>
                        <a:t>περιγεννητικά</a:t>
                      </a:r>
                      <a:r>
                        <a:rPr kumimoji="0" lang="el-GR" sz="1800"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l-GR" sz="1800" kern="1200" dirty="0" smtClean="0">
                        <a:solidFill>
                          <a:schemeClr val="dk1"/>
                        </a:solidFill>
                        <a:latin typeface="+mn-lt"/>
                        <a:ea typeface="+mn-ea"/>
                        <a:cs typeface="+mn-cs"/>
                      </a:endParaRPr>
                    </a:p>
                  </a:txBody>
                  <a:tcPr>
                    <a:solidFill>
                      <a:schemeClr val="bg2"/>
                    </a:solidFill>
                  </a:tcPr>
                </a:tc>
              </a:tr>
            </a:tbl>
          </a:graphicData>
        </a:graphic>
      </p:graphicFrame>
      <p:sp>
        <p:nvSpPr>
          <p:cNvPr id="9" name="8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Κεφάλαιο 5</a:t>
            </a:r>
            <a:r>
              <a:rPr lang="el-GR" baseline="30000" dirty="0" smtClean="0"/>
              <a:t>ο</a:t>
            </a:r>
            <a:r>
              <a:rPr lang="el-GR" dirty="0" smtClean="0"/>
              <a:t> </a:t>
            </a:r>
            <a:endParaRPr lang="el-GR" dirty="0"/>
          </a:p>
        </p:txBody>
      </p:sp>
      <p:sp>
        <p:nvSpPr>
          <p:cNvPr id="3" name="2 - Υπότιτλος"/>
          <p:cNvSpPr>
            <a:spLocks noGrp="1"/>
          </p:cNvSpPr>
          <p:nvPr>
            <p:ph type="subTitle" idx="1"/>
          </p:nvPr>
        </p:nvSpPr>
        <p:spPr/>
        <p:txBody>
          <a:bodyPr/>
          <a:lstStyle/>
          <a:p>
            <a:r>
              <a:rPr lang="el-GR" b="1" dirty="0" smtClean="0"/>
              <a:t>5.1. ΥΓΙΕΙΝΗ ΤΟΥ ΠΕΡΙΒΑΛΛΟΝΤΟΣ</a:t>
            </a:r>
            <a:endParaRPr lang="el-GR"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Περιβάλλον</a:t>
            </a:r>
            <a:endParaRPr lang="el-GR" dirty="0"/>
          </a:p>
        </p:txBody>
      </p:sp>
      <p:sp>
        <p:nvSpPr>
          <p:cNvPr id="3" name="2 - Θέση περιεχομένου"/>
          <p:cNvSpPr>
            <a:spLocks noGrp="1"/>
          </p:cNvSpPr>
          <p:nvPr>
            <p:ph idx="1"/>
          </p:nvPr>
        </p:nvSpPr>
        <p:spPr/>
        <p:txBody>
          <a:bodyPr/>
          <a:lstStyle/>
          <a:p>
            <a:pPr>
              <a:buNone/>
            </a:pPr>
            <a:r>
              <a:rPr lang="el-GR" dirty="0" smtClean="0"/>
              <a:t>Περιβάλλον</a:t>
            </a:r>
            <a:endParaRPr lang="en-US" dirty="0" smtClean="0"/>
          </a:p>
          <a:p>
            <a:r>
              <a:rPr lang="el-GR" dirty="0" smtClean="0"/>
              <a:t> ονομάζεται οτιδήποτε περιβάλλει τον άνθρωπο και επιδρά στην ανάπτυξη και στην υγεία του είτε άμεσα είτε έμμεσα.</a:t>
            </a:r>
          </a:p>
          <a:p>
            <a:pPr>
              <a:buNone/>
            </a:pPr>
            <a:endParaRPr lang="el-GR" dirty="0" smtClean="0"/>
          </a:p>
          <a:p>
            <a:pPr>
              <a:buNone/>
            </a:pPr>
            <a:endParaRPr lang="el-GR" dirty="0" smtClean="0"/>
          </a:p>
          <a:p>
            <a:pPr>
              <a:buNone/>
            </a:pPr>
            <a:r>
              <a:rPr lang="el-GR" dirty="0" smtClean="0"/>
              <a:t>Διακρίνεται:</a:t>
            </a:r>
          </a:p>
          <a:p>
            <a:r>
              <a:rPr lang="el-GR" dirty="0" smtClean="0"/>
              <a:t>Φυσικό περιβάλλον και κοινωνικό περιβάλλον</a:t>
            </a:r>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Άσκηση</a:t>
            </a:r>
            <a:r>
              <a:rPr lang="en-US" dirty="0" smtClean="0"/>
              <a:t> (</a:t>
            </a:r>
            <a:r>
              <a:rPr lang="el-GR" dirty="0" smtClean="0"/>
              <a:t>Φ ή Κ;)</a:t>
            </a:r>
            <a:endParaRPr lang="el-GR" dirty="0"/>
          </a:p>
        </p:txBody>
      </p:sp>
      <p:sp>
        <p:nvSpPr>
          <p:cNvPr id="3" name="2 - Θέση περιεχομένου"/>
          <p:cNvSpPr>
            <a:spLocks noGrp="1"/>
          </p:cNvSpPr>
          <p:nvPr>
            <p:ph idx="1"/>
          </p:nvPr>
        </p:nvSpPr>
        <p:spPr/>
        <p:txBody>
          <a:bodyPr>
            <a:normAutofit fontScale="62500" lnSpcReduction="20000"/>
          </a:bodyPr>
          <a:lstStyle/>
          <a:p>
            <a:pPr fontAlgn="t"/>
            <a:r>
              <a:rPr lang="el-GR" dirty="0" smtClean="0"/>
              <a:t>ατμοσφαιρικός αέρας</a:t>
            </a:r>
          </a:p>
          <a:p>
            <a:pPr fontAlgn="t"/>
            <a:r>
              <a:rPr lang="el-GR" dirty="0" smtClean="0"/>
              <a:t>κοινωνικοί οργανισμοί</a:t>
            </a:r>
          </a:p>
          <a:p>
            <a:pPr fontAlgn="t"/>
            <a:r>
              <a:rPr lang="el-GR" dirty="0" smtClean="0"/>
              <a:t>κατοικία</a:t>
            </a:r>
          </a:p>
          <a:p>
            <a:r>
              <a:rPr lang="el-GR" dirty="0" smtClean="0"/>
              <a:t>θερμοκρασία</a:t>
            </a:r>
          </a:p>
          <a:p>
            <a:r>
              <a:rPr lang="el-GR" dirty="0" smtClean="0"/>
              <a:t>ψυχαγωγία</a:t>
            </a:r>
          </a:p>
          <a:p>
            <a:r>
              <a:rPr lang="el-GR" dirty="0" smtClean="0"/>
              <a:t>μόρφωση</a:t>
            </a:r>
          </a:p>
          <a:p>
            <a:r>
              <a:rPr lang="el-GR" dirty="0" smtClean="0"/>
              <a:t>υγρασία</a:t>
            </a:r>
          </a:p>
          <a:p>
            <a:pPr fontAlgn="t"/>
            <a:r>
              <a:rPr lang="el-GR" dirty="0" smtClean="0"/>
              <a:t>ηλιακή ακτινοβολία</a:t>
            </a:r>
          </a:p>
          <a:p>
            <a:r>
              <a:rPr lang="el-GR" dirty="0" smtClean="0"/>
              <a:t>ρύπανση της ατμόσφαιρας</a:t>
            </a:r>
          </a:p>
          <a:p>
            <a:r>
              <a:rPr lang="el-GR" dirty="0" smtClean="0"/>
              <a:t>εκπαίδευση</a:t>
            </a:r>
          </a:p>
          <a:p>
            <a:r>
              <a:rPr lang="el-GR" dirty="0" smtClean="0"/>
              <a:t>εργασία</a:t>
            </a:r>
          </a:p>
          <a:p>
            <a:pPr fontAlgn="t"/>
            <a:r>
              <a:rPr lang="el-GR" dirty="0" smtClean="0"/>
              <a:t>νερό και πλημμύρες</a:t>
            </a:r>
          </a:p>
          <a:p>
            <a:pPr fontAlgn="t"/>
            <a:r>
              <a:rPr lang="el-GR" dirty="0" smtClean="0"/>
              <a:t>ήθη και έθιμα</a:t>
            </a:r>
          </a:p>
          <a:p>
            <a:pPr fontAlgn="t"/>
            <a:r>
              <a:rPr lang="el-GR" dirty="0" smtClean="0"/>
              <a:t>έδαφος και σεισμοί</a:t>
            </a:r>
          </a:p>
          <a:p>
            <a:pPr fontAlgn="t"/>
            <a:r>
              <a:rPr lang="el-GR" dirty="0" smtClean="0"/>
              <a:t>θρησκεία</a:t>
            </a:r>
          </a:p>
          <a:p>
            <a:pPr fontAlgn="t"/>
            <a:r>
              <a:rPr lang="el-GR" dirty="0" smtClean="0"/>
              <a:t>διατροφή</a:t>
            </a:r>
          </a:p>
          <a:p>
            <a:pPr fontAlgn="t"/>
            <a:endParaRPr lang="el-GR" b="1" dirty="0" smtClean="0"/>
          </a:p>
          <a:p>
            <a:pPr fontAlgn="t"/>
            <a:endParaRPr lang="el-GR" dirty="0" smtClean="0"/>
          </a:p>
          <a:p>
            <a:pPr fontAlgn="t"/>
            <a:endParaRPr lang="el-GR" dirty="0" smtClean="0"/>
          </a:p>
          <a:p>
            <a:pPr fontAlgn="t"/>
            <a:endParaRPr lang="el-GR" dirty="0" smtClean="0"/>
          </a:p>
          <a:p>
            <a:pPr fontAlgn="t"/>
            <a:endParaRPr lang="el-GR" dirty="0" smtClean="0"/>
          </a:p>
          <a:p>
            <a:pPr fontAlgn="t"/>
            <a:endParaRPr lang="el-GR" dirty="0" smtClean="0"/>
          </a:p>
          <a:p>
            <a:pPr lvl="0"/>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285720" y="1071546"/>
          <a:ext cx="8229600" cy="5000662"/>
        </p:xfrm>
        <a:graphic>
          <a:graphicData uri="http://schemas.openxmlformats.org/drawingml/2006/table">
            <a:tbl>
              <a:tblPr firstRow="1" bandRow="1">
                <a:tableStyleId>{5C22544A-7EE6-4342-B048-85BDC9FD1C3A}</a:tableStyleId>
              </a:tblPr>
              <a:tblGrid>
                <a:gridCol w="4114800"/>
                <a:gridCol w="4114800"/>
              </a:tblGrid>
              <a:tr h="436139">
                <a:tc>
                  <a:txBody>
                    <a:bodyPr/>
                    <a:lstStyle/>
                    <a:p>
                      <a:r>
                        <a:rPr kumimoji="0" lang="el-GR" sz="1800" b="1" i="0" u="none" strike="noStrike" kern="1200" dirty="0" smtClean="0">
                          <a:solidFill>
                            <a:schemeClr val="lt1"/>
                          </a:solidFill>
                          <a:latin typeface="+mn-lt"/>
                          <a:ea typeface="+mn-ea"/>
                          <a:cs typeface="+mn-cs"/>
                        </a:rPr>
                        <a:t>Φυσικό περιβάλλον </a:t>
                      </a:r>
                      <a:endParaRPr lang="el-GR" dirty="0"/>
                    </a:p>
                  </a:txBody>
                  <a:tcPr/>
                </a:tc>
                <a:tc>
                  <a:txBody>
                    <a:bodyPr/>
                    <a:lstStyle/>
                    <a:p>
                      <a:r>
                        <a:rPr kumimoji="0" lang="el-GR" sz="1800" b="1" i="0" u="none" strike="noStrike" kern="1200" dirty="0" smtClean="0">
                          <a:solidFill>
                            <a:schemeClr val="lt1"/>
                          </a:solidFill>
                          <a:latin typeface="+mn-lt"/>
                          <a:ea typeface="+mn-ea"/>
                          <a:cs typeface="+mn-cs"/>
                        </a:rPr>
                        <a:t>Κοινωνικό περιβάλλον </a:t>
                      </a:r>
                      <a:endParaRPr lang="el-GR" dirty="0"/>
                    </a:p>
                  </a:txBody>
                  <a:tcPr/>
                </a:tc>
              </a:tr>
              <a:tr h="436139">
                <a:tc>
                  <a:txBody>
                    <a:bodyPr/>
                    <a:lstStyle/>
                    <a:p>
                      <a:pPr lvl="0"/>
                      <a:r>
                        <a:rPr kumimoji="0" lang="el-GR" sz="1800" u="none" strike="noStrike" kern="1200" dirty="0" smtClean="0">
                          <a:solidFill>
                            <a:schemeClr val="dk1"/>
                          </a:solidFill>
                          <a:latin typeface="+mn-lt"/>
                          <a:ea typeface="+mn-ea"/>
                          <a:cs typeface="+mn-cs"/>
                        </a:rPr>
                        <a:t>ατμοσφαιρικός αέρας</a:t>
                      </a:r>
                    </a:p>
                  </a:txBody>
                  <a:tcPr/>
                </a:tc>
                <a:tc>
                  <a:txBody>
                    <a:bodyPr/>
                    <a:lstStyle/>
                    <a:p>
                      <a:r>
                        <a:rPr kumimoji="0" lang="el-GR" sz="1800" kern="1200" dirty="0" smtClean="0">
                          <a:solidFill>
                            <a:schemeClr val="dk1"/>
                          </a:solidFill>
                          <a:latin typeface="+mn-lt"/>
                          <a:ea typeface="+mn-ea"/>
                          <a:cs typeface="+mn-cs"/>
                        </a:rPr>
                        <a:t>κατοικία</a:t>
                      </a:r>
                      <a:endParaRPr lang="el-GR" dirty="0"/>
                    </a:p>
                  </a:txBody>
                  <a:tcPr/>
                </a:tc>
              </a:tr>
              <a:tr h="436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u="none" strike="noStrike" kern="1200" dirty="0" smtClean="0">
                          <a:solidFill>
                            <a:schemeClr val="dk1"/>
                          </a:solidFill>
                          <a:latin typeface="+mn-lt"/>
                          <a:ea typeface="+mn-ea"/>
                          <a:cs typeface="+mn-cs"/>
                        </a:rPr>
                        <a:t>θερμοκρασία</a:t>
                      </a:r>
                      <a:endParaRPr lang="el-GR" dirty="0"/>
                    </a:p>
                  </a:txBody>
                  <a:tcPr/>
                </a:tc>
                <a:tc>
                  <a:txBody>
                    <a:bodyPr/>
                    <a:lstStyle/>
                    <a:p>
                      <a:r>
                        <a:rPr kumimoji="0" lang="el-GR" sz="1800" kern="1200" dirty="0" smtClean="0">
                          <a:solidFill>
                            <a:schemeClr val="dk1"/>
                          </a:solidFill>
                          <a:latin typeface="+mn-lt"/>
                          <a:ea typeface="+mn-ea"/>
                          <a:cs typeface="+mn-cs"/>
                        </a:rPr>
                        <a:t>εργασία</a:t>
                      </a:r>
                      <a:endParaRPr lang="el-GR" dirty="0"/>
                    </a:p>
                  </a:txBody>
                  <a:tcPr/>
                </a:tc>
              </a:tr>
              <a:tr h="436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u="none" strike="noStrike" kern="1200" dirty="0" smtClean="0">
                          <a:solidFill>
                            <a:schemeClr val="dk1"/>
                          </a:solidFill>
                          <a:latin typeface="+mn-lt"/>
                          <a:ea typeface="+mn-ea"/>
                          <a:cs typeface="+mn-cs"/>
                        </a:rPr>
                        <a:t>υγρασία</a:t>
                      </a:r>
                      <a:endParaRPr lang="el-GR" dirty="0"/>
                    </a:p>
                  </a:txBody>
                  <a:tcPr/>
                </a:tc>
                <a:tc>
                  <a:txBody>
                    <a:bodyPr/>
                    <a:lstStyle/>
                    <a:p>
                      <a:r>
                        <a:rPr kumimoji="0" lang="el-GR" sz="1800" kern="1200" dirty="0" smtClean="0">
                          <a:solidFill>
                            <a:schemeClr val="dk1"/>
                          </a:solidFill>
                          <a:latin typeface="+mn-lt"/>
                          <a:ea typeface="+mn-ea"/>
                          <a:cs typeface="+mn-cs"/>
                        </a:rPr>
                        <a:t>μόρφωση</a:t>
                      </a:r>
                      <a:endParaRPr lang="el-GR" dirty="0"/>
                    </a:p>
                  </a:txBody>
                  <a:tcPr/>
                </a:tc>
              </a:tr>
              <a:tr h="436139">
                <a:tc>
                  <a:txBody>
                    <a:bodyPr/>
                    <a:lstStyle/>
                    <a:p>
                      <a:r>
                        <a:rPr kumimoji="0" lang="el-GR" sz="1800" u="none" strike="noStrike" kern="1200" dirty="0" smtClean="0">
                          <a:solidFill>
                            <a:schemeClr val="dk1"/>
                          </a:solidFill>
                          <a:latin typeface="+mn-lt"/>
                          <a:ea typeface="+mn-ea"/>
                          <a:cs typeface="+mn-cs"/>
                        </a:rPr>
                        <a:t>ηλιακή ακτινοβολία</a:t>
                      </a:r>
                      <a:endParaRPr lang="el-GR" dirty="0"/>
                    </a:p>
                  </a:txBody>
                  <a:tcPr/>
                </a:tc>
                <a:tc>
                  <a:txBody>
                    <a:bodyPr/>
                    <a:lstStyle/>
                    <a:p>
                      <a:r>
                        <a:rPr kumimoji="0" lang="el-GR" sz="1800" kern="1200" dirty="0" smtClean="0">
                          <a:solidFill>
                            <a:schemeClr val="dk1"/>
                          </a:solidFill>
                          <a:latin typeface="+mn-lt"/>
                          <a:ea typeface="+mn-ea"/>
                          <a:cs typeface="+mn-cs"/>
                        </a:rPr>
                        <a:t>ψυχαγωγία</a:t>
                      </a:r>
                      <a:endParaRPr lang="el-GR" dirty="0"/>
                    </a:p>
                  </a:txBody>
                  <a:tcPr/>
                </a:tc>
              </a:tr>
              <a:tr h="436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u="none" strike="noStrike" kern="1200" dirty="0" smtClean="0">
                          <a:solidFill>
                            <a:schemeClr val="dk1"/>
                          </a:solidFill>
                          <a:latin typeface="+mn-lt"/>
                          <a:ea typeface="+mn-ea"/>
                          <a:cs typeface="+mn-cs"/>
                        </a:rPr>
                        <a:t>ρύπανση της ατμόσφαιρας</a:t>
                      </a:r>
                      <a:endParaRPr lang="el-GR" dirty="0"/>
                    </a:p>
                  </a:txBody>
                  <a:tcPr/>
                </a:tc>
                <a:tc>
                  <a:txBody>
                    <a:bodyPr/>
                    <a:lstStyle/>
                    <a:p>
                      <a:r>
                        <a:rPr kumimoji="0" lang="el-GR" sz="1800" kern="1200" dirty="0" smtClean="0">
                          <a:solidFill>
                            <a:schemeClr val="dk1"/>
                          </a:solidFill>
                          <a:latin typeface="+mn-lt"/>
                          <a:ea typeface="+mn-ea"/>
                          <a:cs typeface="+mn-cs"/>
                        </a:rPr>
                        <a:t>κοινωνικοί οργανισμοί</a:t>
                      </a:r>
                      <a:endParaRPr lang="el-GR" dirty="0"/>
                    </a:p>
                  </a:txBody>
                  <a:tcPr/>
                </a:tc>
              </a:tr>
              <a:tr h="436139">
                <a:tc>
                  <a:txBody>
                    <a:bodyPr/>
                    <a:lstStyle/>
                    <a:p>
                      <a:pPr lvl="0"/>
                      <a:r>
                        <a:rPr kumimoji="0" lang="el-GR" sz="1800" u="none" strike="noStrike" kern="1200" dirty="0" smtClean="0">
                          <a:solidFill>
                            <a:schemeClr val="dk1"/>
                          </a:solidFill>
                          <a:latin typeface="+mn-lt"/>
                          <a:ea typeface="+mn-ea"/>
                          <a:cs typeface="+mn-cs"/>
                        </a:rPr>
                        <a:t>νερό και πλημμύρες</a:t>
                      </a:r>
                    </a:p>
                  </a:txBody>
                  <a:tcPr/>
                </a:tc>
                <a:tc>
                  <a:txBody>
                    <a:bodyPr/>
                    <a:lstStyle/>
                    <a:p>
                      <a:r>
                        <a:rPr kumimoji="0" lang="el-GR" sz="1800" kern="1200" dirty="0" smtClean="0">
                          <a:solidFill>
                            <a:schemeClr val="dk1"/>
                          </a:solidFill>
                          <a:latin typeface="+mn-lt"/>
                          <a:ea typeface="+mn-ea"/>
                          <a:cs typeface="+mn-cs"/>
                        </a:rPr>
                        <a:t>θρησκεία</a:t>
                      </a:r>
                      <a:endParaRPr lang="el-GR" dirty="0"/>
                    </a:p>
                  </a:txBody>
                  <a:tcPr/>
                </a:tc>
              </a:tr>
              <a:tr h="436139">
                <a:tc>
                  <a:txBody>
                    <a:bodyPr/>
                    <a:lstStyle/>
                    <a:p>
                      <a:r>
                        <a:rPr kumimoji="0" lang="el-GR" sz="1800" u="none" strike="noStrike" kern="1200" dirty="0" smtClean="0">
                          <a:solidFill>
                            <a:schemeClr val="dk1"/>
                          </a:solidFill>
                          <a:latin typeface="+mn-lt"/>
                          <a:ea typeface="+mn-ea"/>
                          <a:cs typeface="+mn-cs"/>
                        </a:rPr>
                        <a:t>έδαφος και σεισμοί</a:t>
                      </a:r>
                      <a:endParaRPr lang="el-GR" dirty="0"/>
                    </a:p>
                  </a:txBody>
                  <a:tcPr/>
                </a:tc>
                <a:tc>
                  <a:txBody>
                    <a:bodyPr/>
                    <a:lstStyle/>
                    <a:p>
                      <a:r>
                        <a:rPr kumimoji="0" lang="el-GR" sz="1800" kern="1200" dirty="0" smtClean="0">
                          <a:solidFill>
                            <a:schemeClr val="dk1"/>
                          </a:solidFill>
                          <a:latin typeface="+mn-lt"/>
                          <a:ea typeface="+mn-ea"/>
                          <a:cs typeface="+mn-cs"/>
                        </a:rPr>
                        <a:t>ήθη και έθιμα</a:t>
                      </a:r>
                      <a:endParaRPr lang="el-GR" dirty="0"/>
                    </a:p>
                  </a:txBody>
                  <a:tcPr/>
                </a:tc>
              </a:tr>
              <a:tr h="436139">
                <a:tc>
                  <a:txBody>
                    <a:bodyPr/>
                    <a:lstStyle/>
                    <a:p>
                      <a:endParaRPr lang="el-GR"/>
                    </a:p>
                  </a:txBody>
                  <a:tcPr/>
                </a:tc>
                <a:tc>
                  <a:txBody>
                    <a:bodyPr/>
                    <a:lstStyle/>
                    <a:p>
                      <a:r>
                        <a:rPr kumimoji="0" lang="el-GR" sz="1800" kern="1200" dirty="0" smtClean="0">
                          <a:solidFill>
                            <a:schemeClr val="dk1"/>
                          </a:solidFill>
                          <a:latin typeface="+mn-lt"/>
                          <a:ea typeface="+mn-ea"/>
                          <a:cs typeface="+mn-cs"/>
                        </a:rPr>
                        <a:t>εκπαίδευση</a:t>
                      </a:r>
                      <a:endParaRPr lang="el-GR" dirty="0"/>
                    </a:p>
                  </a:txBody>
                  <a:tcPr/>
                </a:tc>
              </a:tr>
              <a:tr h="1075411">
                <a:tc>
                  <a:txBody>
                    <a:bodyPr/>
                    <a:lstStyle/>
                    <a:p>
                      <a:endParaRPr lang="el-GR"/>
                    </a:p>
                  </a:txBody>
                  <a:tcPr/>
                </a:tc>
                <a:tc>
                  <a:txBody>
                    <a:bodyPr/>
                    <a:lstStyle/>
                    <a:p>
                      <a:r>
                        <a:rPr kumimoji="0" lang="el-GR" sz="1800" kern="1200" dirty="0" smtClean="0">
                          <a:solidFill>
                            <a:schemeClr val="dk1"/>
                          </a:solidFill>
                          <a:latin typeface="+mn-lt"/>
                          <a:ea typeface="+mn-ea"/>
                          <a:cs typeface="+mn-cs"/>
                        </a:rPr>
                        <a:t>διατροφή και όλα τα στοιχεία, που συνθέτουν τα χαρακτηριστικά του ατόμου</a:t>
                      </a:r>
                      <a:endParaRPr lang="el-GR" dirty="0"/>
                    </a:p>
                  </a:txBody>
                  <a:tcPr/>
                </a:tc>
              </a:tr>
            </a:tbl>
          </a:graphicData>
        </a:graphic>
      </p:graphicFrame>
      <p:sp>
        <p:nvSpPr>
          <p:cNvPr id="3" name="2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6615130" cy="1066800"/>
          </a:xfrm>
        </p:spPr>
        <p:txBody>
          <a:bodyPr/>
          <a:lstStyle/>
          <a:p>
            <a:r>
              <a:rPr lang="el-GR" b="1" dirty="0" smtClean="0"/>
              <a:t>Α. ΑΤΜΟΣΦΑΙΡΙΚΟΣ ΑΕΡΑΣ</a:t>
            </a:r>
            <a:endParaRPr lang="el-GR" b="1" dirty="0"/>
          </a:p>
        </p:txBody>
      </p:sp>
      <p:sp>
        <p:nvSpPr>
          <p:cNvPr id="3" name="2 - Θέση περιεχομένου"/>
          <p:cNvSpPr>
            <a:spLocks noGrp="1"/>
          </p:cNvSpPr>
          <p:nvPr>
            <p:ph idx="1"/>
          </p:nvPr>
        </p:nvSpPr>
        <p:spPr/>
        <p:txBody>
          <a:bodyPr/>
          <a:lstStyle/>
          <a:p>
            <a:r>
              <a:rPr lang="el-GR" dirty="0" smtClean="0"/>
              <a:t>Η ατμόσφαιρα αποτελεί το αεριώδες περίβλημα της Γης</a:t>
            </a:r>
          </a:p>
          <a:p>
            <a:endParaRPr lang="el-GR" dirty="0" smtClean="0"/>
          </a:p>
          <a:p>
            <a:pPr>
              <a:buNone/>
            </a:pPr>
            <a:r>
              <a:rPr lang="el-GR" dirty="0" smtClean="0"/>
              <a:t>Χημική σύσταση αέρα </a:t>
            </a:r>
          </a:p>
          <a:p>
            <a:r>
              <a:rPr lang="el-GR" b="1" dirty="0" smtClean="0"/>
              <a:t>Οξυγόνο </a:t>
            </a:r>
            <a:r>
              <a:rPr lang="el-GR" dirty="0" smtClean="0"/>
              <a:t>(0</a:t>
            </a:r>
            <a:r>
              <a:rPr lang="el-GR" baseline="-25000" dirty="0" smtClean="0"/>
              <a:t>2</a:t>
            </a:r>
            <a:r>
              <a:rPr lang="el-GR" dirty="0" smtClean="0"/>
              <a:t>):20,9% </a:t>
            </a:r>
          </a:p>
          <a:p>
            <a:r>
              <a:rPr lang="el-GR" b="1" dirty="0" smtClean="0"/>
              <a:t>Διοξείδιο του άνθρακα </a:t>
            </a:r>
            <a:r>
              <a:rPr lang="el-GR" dirty="0" smtClean="0"/>
              <a:t>(</a:t>
            </a:r>
            <a:r>
              <a:rPr lang="en-US" dirty="0" smtClean="0"/>
              <a:t>C</a:t>
            </a:r>
            <a:r>
              <a:rPr lang="el-GR" dirty="0" smtClean="0"/>
              <a:t>0</a:t>
            </a:r>
            <a:r>
              <a:rPr lang="el-GR" baseline="-25000" dirty="0" smtClean="0"/>
              <a:t>2</a:t>
            </a:r>
            <a:r>
              <a:rPr lang="el-GR" dirty="0" smtClean="0"/>
              <a:t>):0,03% </a:t>
            </a:r>
          </a:p>
          <a:p>
            <a:r>
              <a:rPr lang="el-GR" b="1" dirty="0" smtClean="0"/>
              <a:t>Άζωτο </a:t>
            </a:r>
            <a:r>
              <a:rPr lang="el-GR" dirty="0" smtClean="0"/>
              <a:t>(Ν</a:t>
            </a:r>
            <a:r>
              <a:rPr lang="el-GR" baseline="-25000" dirty="0" smtClean="0"/>
              <a:t>2</a:t>
            </a:r>
            <a:r>
              <a:rPr lang="el-GR" dirty="0" smtClean="0"/>
              <a:t>):78% </a:t>
            </a:r>
          </a:p>
          <a:p>
            <a:r>
              <a:rPr lang="el-GR" b="1" dirty="0" smtClean="0"/>
              <a:t>Αργό: </a:t>
            </a:r>
            <a:r>
              <a:rPr lang="el-GR" dirty="0" smtClean="0"/>
              <a:t>0,94%</a:t>
            </a:r>
          </a:p>
          <a:p>
            <a:r>
              <a:rPr lang="el-GR" b="1" dirty="0" smtClean="0"/>
              <a:t>Όζον</a:t>
            </a:r>
            <a:r>
              <a:rPr lang="el-GR" dirty="0" smtClean="0"/>
              <a:t>(Ο</a:t>
            </a:r>
            <a:r>
              <a:rPr lang="el-GR" baseline="-25000" dirty="0" smtClean="0"/>
              <a:t>3</a:t>
            </a:r>
            <a:r>
              <a:rPr lang="el-GR" dirty="0" smtClean="0"/>
              <a:t>)</a:t>
            </a:r>
            <a:endParaRPr lang="el-GR" b="1" dirty="0"/>
          </a:p>
        </p:txBody>
      </p:sp>
      <p:pic>
        <p:nvPicPr>
          <p:cNvPr id="1026" name="Picture 2"/>
          <p:cNvPicPr>
            <a:picLocks noChangeAspect="1" noChangeArrowheads="1"/>
          </p:cNvPicPr>
          <p:nvPr/>
        </p:nvPicPr>
        <p:blipFill>
          <a:blip r:embed="rId2"/>
          <a:srcRect/>
          <a:stretch>
            <a:fillRect/>
          </a:stretch>
        </p:blipFill>
        <p:spPr bwMode="auto">
          <a:xfrm>
            <a:off x="7358082" y="857232"/>
            <a:ext cx="1214440" cy="1162918"/>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Β. ΘΕΡΜΟΚΡΑΣΙΑ</a:t>
            </a:r>
            <a:br>
              <a:rPr lang="el-GR" b="1"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θερμοκρασία του αέρα προέρχεται από την ηλιακή ακτινοβολία.</a:t>
            </a:r>
          </a:p>
          <a:p>
            <a:endParaRPr lang="el-GR" dirty="0" smtClean="0"/>
          </a:p>
          <a:p>
            <a:pPr>
              <a:buNone/>
            </a:pPr>
            <a:r>
              <a:rPr lang="el-GR" dirty="0" smtClean="0"/>
              <a:t>Θερμορύθμιση-Διατήρηση σταθερής θερμοκρασίας (36,5°</a:t>
            </a:r>
            <a:r>
              <a:rPr lang="en-US" dirty="0" smtClean="0"/>
              <a:t>C</a:t>
            </a:r>
            <a:r>
              <a:rPr lang="el-GR" dirty="0" smtClean="0"/>
              <a:t> -37,5°</a:t>
            </a:r>
            <a:r>
              <a:rPr lang="en-US" dirty="0" smtClean="0"/>
              <a:t>C </a:t>
            </a:r>
            <a:r>
              <a:rPr lang="el-GR" dirty="0" smtClean="0"/>
              <a:t>)</a:t>
            </a:r>
          </a:p>
          <a:p>
            <a:pPr>
              <a:buNone/>
            </a:pPr>
            <a:endParaRPr lang="el-GR" dirty="0" smtClean="0"/>
          </a:p>
          <a:p>
            <a:r>
              <a:rPr lang="el-GR" dirty="0" smtClean="0"/>
              <a:t>Θερμορυθμιστικό κέντρο στον </a:t>
            </a:r>
            <a:r>
              <a:rPr lang="el-GR" b="1" dirty="0" smtClean="0"/>
              <a:t>υποθάλαμο</a:t>
            </a:r>
            <a:r>
              <a:rPr lang="el-GR" dirty="0" smtClean="0"/>
              <a:t> του εγκεφάλου</a:t>
            </a:r>
          </a:p>
          <a:p>
            <a:r>
              <a:rPr lang="el-GR" dirty="0" smtClean="0"/>
              <a:t>Μηχανισμοί  θερμορύθμισης:</a:t>
            </a:r>
          </a:p>
          <a:p>
            <a:pPr lvl="1"/>
            <a:r>
              <a:rPr lang="el-GR" dirty="0" smtClean="0"/>
              <a:t>Η  αγγειοδιαστολή</a:t>
            </a:r>
          </a:p>
          <a:p>
            <a:pPr lvl="1"/>
            <a:r>
              <a:rPr lang="el-GR" dirty="0" smtClean="0"/>
              <a:t>Η  αύξηση της εφίδρωσης</a:t>
            </a:r>
          </a:p>
          <a:p>
            <a:pPr lvl="1"/>
            <a:r>
              <a:rPr lang="el-GR" dirty="0" smtClean="0"/>
              <a:t>Η αγγειοσυστολή </a:t>
            </a:r>
          </a:p>
          <a:p>
            <a:pPr lvl="1"/>
            <a:r>
              <a:rPr lang="el-GR" dirty="0" smtClean="0"/>
              <a:t>Η αύξηση των καύσεων</a:t>
            </a:r>
          </a:p>
          <a:p>
            <a:endParaRPr lang="el-GR" dirty="0" smtClean="0"/>
          </a:p>
          <a:p>
            <a:endParaRPr lang="el-GR" dirty="0"/>
          </a:p>
        </p:txBody>
      </p:sp>
      <p:pic>
        <p:nvPicPr>
          <p:cNvPr id="2050" name="Picture 2"/>
          <p:cNvPicPr>
            <a:picLocks noChangeAspect="1" noChangeArrowheads="1"/>
          </p:cNvPicPr>
          <p:nvPr/>
        </p:nvPicPr>
        <p:blipFill>
          <a:blip r:embed="rId2"/>
          <a:srcRect l="12500"/>
          <a:stretch>
            <a:fillRect/>
          </a:stretch>
        </p:blipFill>
        <p:spPr bwMode="auto">
          <a:xfrm>
            <a:off x="8286776" y="642918"/>
            <a:ext cx="642942" cy="2320402"/>
          </a:xfrm>
          <a:prstGeom prst="rect">
            <a:avLst/>
          </a:prstGeom>
          <a:noFill/>
          <a:ln w="9525">
            <a:noFill/>
            <a:miter lim="800000"/>
            <a:headEnd/>
            <a:tailEnd/>
          </a:ln>
          <a:effectLst/>
        </p:spPr>
      </p:pic>
      <p:sp>
        <p:nvSpPr>
          <p:cNvPr id="5" name="4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ΘΕΡΜΟΚΡΑΣΙΑ</a:t>
            </a:r>
            <a:endParaRPr lang="el-GR" dirty="0"/>
          </a:p>
        </p:txBody>
      </p:sp>
      <p:sp>
        <p:nvSpPr>
          <p:cNvPr id="3" name="2 - Θέση περιεχομένου"/>
          <p:cNvSpPr>
            <a:spLocks noGrp="1"/>
          </p:cNvSpPr>
          <p:nvPr>
            <p:ph idx="1"/>
          </p:nvPr>
        </p:nvSpPr>
        <p:spPr/>
        <p:txBody>
          <a:bodyPr/>
          <a:lstStyle/>
          <a:p>
            <a:pPr>
              <a:buNone/>
            </a:pPr>
            <a:r>
              <a:rPr lang="el-GR" dirty="0" smtClean="0"/>
              <a:t>Η θερμότητα αποβάλλεται με: </a:t>
            </a:r>
          </a:p>
          <a:p>
            <a:r>
              <a:rPr lang="el-GR" i="1" dirty="0" smtClean="0"/>
              <a:t>Αγωγή (στερεό 		στερεό)</a:t>
            </a:r>
          </a:p>
          <a:p>
            <a:r>
              <a:rPr lang="el-GR" i="1" dirty="0" smtClean="0"/>
              <a:t>Μεταφορά (στερεό 	     ρευστό)</a:t>
            </a:r>
          </a:p>
          <a:p>
            <a:r>
              <a:rPr lang="el-GR" i="1" dirty="0" smtClean="0"/>
              <a:t>Εξάτμιση ιδρώτα </a:t>
            </a:r>
          </a:p>
          <a:p>
            <a:r>
              <a:rPr lang="el-GR" i="1" dirty="0" smtClean="0"/>
              <a:t>Ακτινοβολία</a:t>
            </a:r>
            <a:endParaRPr lang="el-GR" dirty="0" smtClean="0"/>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7" name="Picture 2"/>
          <p:cNvPicPr>
            <a:picLocks noChangeAspect="1" noChangeArrowheads="1"/>
          </p:cNvPicPr>
          <p:nvPr/>
        </p:nvPicPr>
        <p:blipFill>
          <a:blip r:embed="rId2"/>
          <a:srcRect l="12500"/>
          <a:stretch>
            <a:fillRect/>
          </a:stretch>
        </p:blipFill>
        <p:spPr bwMode="auto">
          <a:xfrm>
            <a:off x="8143900" y="500042"/>
            <a:ext cx="1000100" cy="3609398"/>
          </a:xfrm>
          <a:prstGeom prst="rect">
            <a:avLst/>
          </a:prstGeom>
          <a:noFill/>
          <a:ln w="9525">
            <a:noFill/>
            <a:miter lim="800000"/>
            <a:headEnd/>
            <a:tailEnd/>
          </a:ln>
          <a:effectLst/>
        </p:spPr>
      </p:pic>
      <p:cxnSp>
        <p:nvCxnSpPr>
          <p:cNvPr id="8" name="7 - Ευθύγραμμο βέλος σύνδεσης"/>
          <p:cNvCxnSpPr/>
          <p:nvPr/>
        </p:nvCxnSpPr>
        <p:spPr>
          <a:xfrm>
            <a:off x="3428992" y="3000372"/>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 Ευθύγραμμο βέλος σύνδεσης"/>
          <p:cNvCxnSpPr/>
          <p:nvPr/>
        </p:nvCxnSpPr>
        <p:spPr>
          <a:xfrm>
            <a:off x="3857620" y="3500438"/>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ΘΕΡΜΟΚΡΑΣΙΑ</a:t>
            </a:r>
            <a:endParaRPr lang="el-GR" dirty="0"/>
          </a:p>
        </p:txBody>
      </p:sp>
      <p:sp>
        <p:nvSpPr>
          <p:cNvPr id="3" name="2 - Θέση περιεχομένου"/>
          <p:cNvSpPr>
            <a:spLocks noGrp="1"/>
          </p:cNvSpPr>
          <p:nvPr>
            <p:ph idx="1"/>
          </p:nvPr>
        </p:nvSpPr>
        <p:spPr>
          <a:xfrm>
            <a:off x="457200" y="2249424"/>
            <a:ext cx="7472386" cy="4325112"/>
          </a:xfrm>
        </p:spPr>
        <p:txBody>
          <a:bodyPr/>
          <a:lstStyle/>
          <a:p>
            <a:r>
              <a:rPr lang="el-GR" dirty="0" smtClean="0"/>
              <a:t>Η φυσιολογική θερμοκρασία του ανθρώπου είναι 36,5°</a:t>
            </a:r>
            <a:r>
              <a:rPr lang="en-US" dirty="0" smtClean="0"/>
              <a:t>C</a:t>
            </a:r>
            <a:r>
              <a:rPr lang="el-GR" dirty="0" smtClean="0"/>
              <a:t> -37,5°</a:t>
            </a:r>
            <a:r>
              <a:rPr lang="en-US" dirty="0" smtClean="0"/>
              <a:t>C </a:t>
            </a:r>
            <a:r>
              <a:rPr lang="el-GR" dirty="0" smtClean="0"/>
              <a:t>στο εσωτερικό του σώματός του.</a:t>
            </a:r>
          </a:p>
          <a:p>
            <a:r>
              <a:rPr lang="el-GR" dirty="0" smtClean="0"/>
              <a:t>Η θερμορρυθμιστική ικανότητα του ανθρώπου είναι μικρότερη στα </a:t>
            </a:r>
            <a:r>
              <a:rPr lang="el-GR" b="1" dirty="0" smtClean="0"/>
              <a:t>βρέφη</a:t>
            </a:r>
            <a:r>
              <a:rPr lang="el-GR" dirty="0" smtClean="0"/>
              <a:t> και στους </a:t>
            </a:r>
            <a:r>
              <a:rPr lang="el-GR" b="1" dirty="0" smtClean="0"/>
              <a:t>ηλικιωμένους</a:t>
            </a:r>
            <a:r>
              <a:rPr lang="el-GR" dirty="0" smtClean="0"/>
              <a:t>.</a:t>
            </a:r>
          </a:p>
          <a:p>
            <a:endParaRPr lang="el-GR" dirty="0"/>
          </a:p>
        </p:txBody>
      </p:sp>
      <p:sp>
        <p:nvSpPr>
          <p:cNvPr id="4" name="3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pic>
        <p:nvPicPr>
          <p:cNvPr id="6" name="Picture 2"/>
          <p:cNvPicPr>
            <a:picLocks noChangeAspect="1" noChangeArrowheads="1"/>
          </p:cNvPicPr>
          <p:nvPr/>
        </p:nvPicPr>
        <p:blipFill>
          <a:blip r:embed="rId2"/>
          <a:srcRect l="12500"/>
          <a:stretch>
            <a:fillRect/>
          </a:stretch>
        </p:blipFill>
        <p:spPr bwMode="auto">
          <a:xfrm>
            <a:off x="8143900" y="500042"/>
            <a:ext cx="1000100" cy="36093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ΘΕΡΜΟΚΡΑΣΙΑ</a:t>
            </a:r>
            <a:endParaRPr lang="el-GR" dirty="0"/>
          </a:p>
        </p:txBody>
      </p:sp>
      <p:sp>
        <p:nvSpPr>
          <p:cNvPr id="3" name="2 - Θέση περιεχομένου"/>
          <p:cNvSpPr>
            <a:spLocks noGrp="1"/>
          </p:cNvSpPr>
          <p:nvPr>
            <p:ph idx="1"/>
          </p:nvPr>
        </p:nvSpPr>
        <p:spPr>
          <a:xfrm>
            <a:off x="457200" y="2249424"/>
            <a:ext cx="6115064" cy="4325112"/>
          </a:xfrm>
        </p:spPr>
        <p:txBody>
          <a:bodyPr/>
          <a:lstStyle/>
          <a:p>
            <a:r>
              <a:rPr lang="el-GR" b="1" dirty="0" smtClean="0"/>
              <a:t>Θερμοπληξία - </a:t>
            </a:r>
            <a:r>
              <a:rPr lang="el-GR" dirty="0" smtClean="0"/>
              <a:t>όταν ο οργανισμός αδυνατεί να αποβάλλει τη θερμότητα (υψηλή θερμοκρασία του αέρα, υψηλή σχετική υγρασία και ακινησία του αέρα) </a:t>
            </a:r>
          </a:p>
          <a:p>
            <a:r>
              <a:rPr lang="el-GR" b="1" dirty="0" smtClean="0"/>
              <a:t>Κρυοπληξία - </a:t>
            </a:r>
            <a:r>
              <a:rPr lang="el-GR" dirty="0" smtClean="0"/>
              <a:t>όταν η θερμοκρασία του περιβάλλοντος είναι πολύ χαμηλή</a:t>
            </a:r>
            <a:endParaRPr lang="el-GR" dirty="0"/>
          </a:p>
        </p:txBody>
      </p:sp>
      <p:pic>
        <p:nvPicPr>
          <p:cNvPr id="5122" name="Picture 2"/>
          <p:cNvPicPr>
            <a:picLocks noChangeAspect="1" noChangeArrowheads="1"/>
          </p:cNvPicPr>
          <p:nvPr/>
        </p:nvPicPr>
        <p:blipFill>
          <a:blip r:embed="rId2"/>
          <a:srcRect l="13762" t="4148"/>
          <a:stretch>
            <a:fillRect/>
          </a:stretch>
        </p:blipFill>
        <p:spPr bwMode="auto">
          <a:xfrm>
            <a:off x="6858016" y="1500174"/>
            <a:ext cx="1252539" cy="252889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7000892" y="4714884"/>
            <a:ext cx="1533525" cy="1790700"/>
          </a:xfrm>
          <a:prstGeom prst="rect">
            <a:avLst/>
          </a:prstGeom>
          <a:noFill/>
          <a:ln w="9525">
            <a:noFill/>
            <a:miter lim="800000"/>
            <a:headEnd/>
            <a:tailEnd/>
          </a:ln>
          <a:effectLst/>
        </p:spPr>
      </p:pic>
      <p:sp>
        <p:nvSpPr>
          <p:cNvPr id="6" name="5 - Θέση υποσέλιδου"/>
          <p:cNvSpPr>
            <a:spLocks noGrp="1"/>
          </p:cNvSpPr>
          <p:nvPr>
            <p:ph type="ftr" sz="quarter" idx="11"/>
          </p:nvPr>
        </p:nvSpPr>
        <p:spPr/>
        <p:txBody>
          <a:bodyPr/>
          <a:lstStyle/>
          <a:p>
            <a:r>
              <a:rPr lang="el-GR" smtClean="0"/>
              <a:t>Παυλίδου Κυριακή             2ο ΕΠΑΛ Πτολεμαΐδας</a:t>
            </a:r>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2850</TotalTime>
  <Words>9056</Words>
  <PresentationFormat>Προβολή στην οθόνη (4:3)</PresentationFormat>
  <Paragraphs>1517</Paragraphs>
  <Slides>207</Slides>
  <Notes>3</Notes>
  <HiddenSlides>0</HiddenSlides>
  <MMClips>2</MMClips>
  <ScaleCrop>false</ScaleCrop>
  <HeadingPairs>
    <vt:vector size="4" baseType="variant">
      <vt:variant>
        <vt:lpstr>Θέμα</vt:lpstr>
      </vt:variant>
      <vt:variant>
        <vt:i4>1</vt:i4>
      </vt:variant>
      <vt:variant>
        <vt:lpstr>Τίτλοι διαφανειών</vt:lpstr>
      </vt:variant>
      <vt:variant>
        <vt:i4>207</vt:i4>
      </vt:variant>
    </vt:vector>
  </HeadingPairs>
  <TitlesOfParts>
    <vt:vector size="208" baseType="lpstr">
      <vt:lpstr>Αστικό</vt:lpstr>
      <vt:lpstr>Υγιεινή</vt:lpstr>
      <vt:lpstr>ΚΕΦΑΛΑΙΟ 1°  </vt:lpstr>
      <vt:lpstr>ΟΡΙΣΜΟΣ ΥΓΙΕΙΝΗΣ - ΑΡΧΕΣ - ΣΚΟΠΟΙ - ΕΝΝΟΙΑ ΤΗΣ ΥΓΕΙΑΣ</vt:lpstr>
      <vt:lpstr>Βασικοί ορισμοί:</vt:lpstr>
      <vt:lpstr>Πρόληψη</vt:lpstr>
      <vt:lpstr>Αρχές και σκοποί της Υγιεινής</vt:lpstr>
      <vt:lpstr>Διαφάνεια 7</vt:lpstr>
      <vt:lpstr>ΚΕΦΑΛΑΙΟ 2°</vt:lpstr>
      <vt:lpstr>Διαίρεση της υγιεινής</vt:lpstr>
      <vt:lpstr>Ατομική υγιεινή</vt:lpstr>
      <vt:lpstr>Δημόσια υγιεινή</vt:lpstr>
      <vt:lpstr>Ατομική ή Δημόσια υγιεινή;</vt:lpstr>
      <vt:lpstr>Κοινωνική υγιεινή</vt:lpstr>
      <vt:lpstr>Κοινωνικά νοσήματα</vt:lpstr>
      <vt:lpstr>Διαφάνεια 15</vt:lpstr>
      <vt:lpstr>Η Πρωτοβάθμια Πρόληψη ψυχικών διαταραχών ασχολείται με:</vt:lpstr>
      <vt:lpstr>ΚΕΦΑΛΑΙΟ 3°</vt:lpstr>
      <vt:lpstr>Ομάδες</vt:lpstr>
      <vt:lpstr>ΕΧΘΡΟΙ ΤΗΣ ΥΓΕΙΑΣ</vt:lpstr>
      <vt:lpstr>Νέοι εχθροί της υγείας</vt:lpstr>
      <vt:lpstr>Τα νοσήματα της αφθονίας ή του πλούτου, νοσήματα πολιτισμού</vt:lpstr>
      <vt:lpstr>Αιτιολογικοί παράγοντες ανάπτυξης συγχρόνων νοσημάτων</vt:lpstr>
      <vt:lpstr>ΥΓΙΕΙΝΗ ΚΑΙ ΠΡΟΛΗΠΤΙΚΗ ΙΑΤΡΙΚΗ </vt:lpstr>
      <vt:lpstr>ΠΡΟΣΤΑΣΙΑ ΤΗΣ ΥΓΕΙΑΣ</vt:lpstr>
      <vt:lpstr>Προσυμπτωματικός έλεγχος</vt:lpstr>
      <vt:lpstr>Κεφάλαιο 4ο </vt:lpstr>
      <vt:lpstr>Γενικά</vt:lpstr>
      <vt:lpstr>Βασικοί ορισμοί</vt:lpstr>
      <vt:lpstr>Βασικοί ορισμοί</vt:lpstr>
      <vt:lpstr>Βασικοί ορισμοί</vt:lpstr>
      <vt:lpstr>Επιπολασμός-Επίπτωση</vt:lpstr>
      <vt:lpstr>Βασικοί ορισμοί</vt:lpstr>
      <vt:lpstr>Βασικοί ορισμοί</vt:lpstr>
      <vt:lpstr>Τα Λοιμώδη Νοσήματα</vt:lpstr>
      <vt:lpstr>Βακτήριο-Ιός-Παράσιτο-Μύκητας</vt:lpstr>
      <vt:lpstr>Τα Λοιμώδη Νοσήματα</vt:lpstr>
      <vt:lpstr>Τα Λοιμώδη Νοσήματα</vt:lpstr>
      <vt:lpstr>Διαφάνεια 38</vt:lpstr>
      <vt:lpstr>Ανοσοποίηση</vt:lpstr>
      <vt:lpstr>Διαφάνεια 40</vt:lpstr>
      <vt:lpstr>Διαφάνεια 41</vt:lpstr>
      <vt:lpstr>Επιδημιολογική μελέτη</vt:lpstr>
      <vt:lpstr>Διαφάνεια 43</vt:lpstr>
      <vt:lpstr>Διαφάνεια 44</vt:lpstr>
      <vt:lpstr>Διαφάνεια 45</vt:lpstr>
      <vt:lpstr>Διαφάνεια 46</vt:lpstr>
      <vt:lpstr>Διαφάνεια 47</vt:lpstr>
      <vt:lpstr>Χαρακτηριστικά Λοιμωδών Νοσημάτων</vt:lpstr>
      <vt:lpstr>Παράδειγμα-Γρίπη</vt:lpstr>
      <vt:lpstr>Άμεση-Έμμεση μετάδοση</vt:lpstr>
      <vt:lpstr>Τρόποι Μετάδοσης </vt:lpstr>
      <vt:lpstr>Τρόποι Μετάδοσης</vt:lpstr>
      <vt:lpstr>Σταγονίδια- Άμεση- Έμμεση μετάδοση</vt:lpstr>
      <vt:lpstr>Διαφάνεια 54</vt:lpstr>
      <vt:lpstr>Άμεση ή έμμεση μετάδοση;</vt:lpstr>
      <vt:lpstr>Νοσήματα μεταδιδόμενα μέσω του πεπτικού συστήματος</vt:lpstr>
      <vt:lpstr>Νοσήματα μεταδιδόμενα μέσω του πεπτικού συστήματος</vt:lpstr>
      <vt:lpstr>Νοσήματα μεταδιδόμενα μέσω του πεπτικού συστήματος</vt:lpstr>
      <vt:lpstr>Σαλμονελώσεις</vt:lpstr>
      <vt:lpstr>Σαλμονελώσεις</vt:lpstr>
      <vt:lpstr>Γαστρεντερίτιδα από σαλμονέλα</vt:lpstr>
      <vt:lpstr>Ηπατίτιδα Α </vt:lpstr>
      <vt:lpstr>Ηπατίτιδα Α</vt:lpstr>
      <vt:lpstr>Ηπατίτιδα Α</vt:lpstr>
      <vt:lpstr>Νοσήματα μεταδιδόμενα με τον αέρα</vt:lpstr>
      <vt:lpstr>Διαφάνεια 66</vt:lpstr>
      <vt:lpstr>Αερογενή νοσήματα</vt:lpstr>
      <vt:lpstr>Γρίπη</vt:lpstr>
      <vt:lpstr>Κλασική γρίπη του Α στελέχους</vt:lpstr>
      <vt:lpstr>Γρίπη</vt:lpstr>
      <vt:lpstr>Νοσήματα μεταδιδόμενα με ξενιστές ή φορείς</vt:lpstr>
      <vt:lpstr>Νοσήματα μεταδιδόμενα με ξενιστές ή φορείς</vt:lpstr>
      <vt:lpstr>Σεξουαλικώς Μεταδιδόμενα Νοσήματα </vt:lpstr>
      <vt:lpstr>Σεξουαλικώς Μεταδιδόμενα Νοσήματα</vt:lpstr>
      <vt:lpstr>Σύφιλη</vt:lpstr>
      <vt:lpstr>Διαφάνεια 76</vt:lpstr>
      <vt:lpstr>Σύφιλη</vt:lpstr>
      <vt:lpstr>Βλεννόρροια ή  Γονοκοκκική ουρηθρίτιδα</vt:lpstr>
      <vt:lpstr>Βλεννόρροια ή  Γονοκοκκική ουρηθρίτιδα</vt:lpstr>
      <vt:lpstr>Ηπατίτιδα Β</vt:lpstr>
      <vt:lpstr>Ηπατίτιδα Β</vt:lpstr>
      <vt:lpstr>Ηπατίτιδα Β</vt:lpstr>
      <vt:lpstr>Ηπατίτιδα C</vt:lpstr>
      <vt:lpstr>Σύνδρομο Επίκτητης Ανοσοανεπάρκειας  (AIDS)</vt:lpstr>
      <vt:lpstr>Σύνδρομο Επίκτητης Ανοσοανεπάρκειας  (AIDS)</vt:lpstr>
      <vt:lpstr>Σύνδρομο Επίκτητης Ανοσοανεπάρκειας  (AIDS)</vt:lpstr>
      <vt:lpstr>Σύνδρομο Επίκτητης Ανοσοανεπάρκειας  (AIDS)</vt:lpstr>
      <vt:lpstr>Σύνδρομο Επίκτητης Ανοσοανεπάρκειας  (AIDS)</vt:lpstr>
      <vt:lpstr>Σύνδρομο Επίκτητης Ανοσοανεπάρκειας  (AIDS)</vt:lpstr>
      <vt:lpstr>Διαφάνεια 90</vt:lpstr>
      <vt:lpstr>Κεφάλαιο 5ο </vt:lpstr>
      <vt:lpstr>Περιβάλλον</vt:lpstr>
      <vt:lpstr>Άσκηση (Φ ή Κ;)</vt:lpstr>
      <vt:lpstr>Διαφάνεια 94</vt:lpstr>
      <vt:lpstr>Α. ΑΤΜΟΣΦΑΙΡΙΚΟΣ ΑΕΡΑΣ</vt:lpstr>
      <vt:lpstr>Β. ΘΕΡΜΟΚΡΑΣΙΑ </vt:lpstr>
      <vt:lpstr>ΘΕΡΜΟΚΡΑΣΙΑ</vt:lpstr>
      <vt:lpstr>ΘΕΡΜΟΚΡΑΣΙΑ</vt:lpstr>
      <vt:lpstr>ΘΕΡΜΟΚΡΑΣΙΑ</vt:lpstr>
      <vt:lpstr>Προληπτικά μέτρα  θερμοπληξίας</vt:lpstr>
      <vt:lpstr>Προληπτικά μέτρα  θερμοπληξίας</vt:lpstr>
      <vt:lpstr>Γ. ΥΓΡΑΣΙΑ </vt:lpstr>
      <vt:lpstr>Δ. ΑΤΜΟΣΦΑΙΡΙΚΗ ΠΙΕΣΗ</vt:lpstr>
      <vt:lpstr>Δ. ΑΤΜΟΣΦΑΙΡΙΚΗ ΠΙΕΣΗ </vt:lpstr>
      <vt:lpstr>Νόσοι λόγω διαφοράς πίεσης</vt:lpstr>
      <vt:lpstr>Νόσοι λόγω διαφοράς πίεσης</vt:lpstr>
      <vt:lpstr>Νόσοι λόγω διαφοράς πίεσης</vt:lpstr>
      <vt:lpstr>Ηλιακή ακτινοβολία</vt:lpstr>
      <vt:lpstr>Ηλιακή ακτινοβολία-Φάσμα</vt:lpstr>
      <vt:lpstr>Υπεριώδης ακτινοβολία</vt:lpstr>
      <vt:lpstr>Ορατή Ακτινοβολία </vt:lpstr>
      <vt:lpstr>Υπέρυθρη Ακτινοβολία </vt:lpstr>
      <vt:lpstr>Ηλιοθεραπεία</vt:lpstr>
      <vt:lpstr>Ζ. ΑΤΜΟΣΦΑΙΡΙΚΗ ΡΥΠΑΝΣΗ </vt:lpstr>
      <vt:lpstr>ΑΤΜΟΣΦΑΙΡΙΚΗ ΡΥΠΑΝΣΗ </vt:lpstr>
      <vt:lpstr>Πηγές της ατμοσφαιρικής ρύπανσης</vt:lpstr>
      <vt:lpstr>Κυριότεροι ρύποι</vt:lpstr>
      <vt:lpstr>Η. ΑΚΤΙΝΟΒΟΛΙΑ</vt:lpstr>
      <vt:lpstr>ΑΚΤΙΝΟΒΟΛΙΑ</vt:lpstr>
      <vt:lpstr>ΑΚΤΙΝΟΒΟΛΙΑ</vt:lpstr>
      <vt:lpstr>Ραδιοϊσότοπα</vt:lpstr>
      <vt:lpstr>Μεταφορά ραδιοϊσοτόπων</vt:lpstr>
      <vt:lpstr>ΑΚΤΙΝΟΒΟΛΙΑ</vt:lpstr>
      <vt:lpstr>Κεφάλαιο 5ο </vt:lpstr>
      <vt:lpstr>Τρόφιμα</vt:lpstr>
      <vt:lpstr>ΑΛΛΟΙΩΣΕΙΣ ΤΡΟΦΙΜΩΝ </vt:lpstr>
      <vt:lpstr>ΑΛΛΟΙΩΣΕΙΣ ΤΡΟΦΙΜΩΝ-Κατηγορίες</vt:lpstr>
      <vt:lpstr>Παράγοντες αλλοίωσης τροφίμων</vt:lpstr>
      <vt:lpstr>ΑΣΘΕΝΕΙΕΣ ΠΟΥ ΜΕΤΑΔΙΔΟΝΤΑΙ ΜΕ ΤΑ ΤΡΟΦΙΜΑ </vt:lpstr>
      <vt:lpstr>ΥΓΕΙΟΝΟΜΙΚΑ ΜΕΤΡΑ ΠΡΟΣΤΑΣΙΑΣ ΤΡΟΦΙΜΩΝ </vt:lpstr>
      <vt:lpstr>ΟΙ ΔΕΚΑ ΧΡΥΣΟΙ ΚΑΝΟΝΕΣ ΤΟΥ Π.Ο.Υ. ΓΙΑ ΤΗΝ ΑΣΦΑΛΗ ΠΡΟΕΤΟΙΜΑΣΙΑ ΤΩΝ ΤΡΟΦΙΜΩΝ</vt:lpstr>
      <vt:lpstr>ΟΙ ΔΕΚΑ ΧΡΥΣΟΙ ΚΑΝΟΝΕΣ ΤΟΥ Π.Ο.Υ. ΓΙΑ ΤΗΝ ΑΣΦΑΛΗ ΠΡΟΕΤΟΙΜΑΣΙΑ ΤΩΝ ΤΡΟΦΙΜΩΝ</vt:lpstr>
      <vt:lpstr>Επαναληπτικό τεστ</vt:lpstr>
      <vt:lpstr>Κεφάλαιο 5ο </vt:lpstr>
      <vt:lpstr>Η σημασία του νερού</vt:lpstr>
      <vt:lpstr>Η σημασία του νερού- πρόσληψη-αποβολή</vt:lpstr>
      <vt:lpstr>Χρήση νερού</vt:lpstr>
      <vt:lpstr>Χαρακτηριστικά του πόσιμου νερού</vt:lpstr>
      <vt:lpstr>Χημική εξέταση του νερού</vt:lpstr>
      <vt:lpstr>Μικροβιολογική εξέταση του νερού </vt:lpstr>
      <vt:lpstr>ΥΔΡΕΥΣΗ </vt:lpstr>
      <vt:lpstr>Υδραγωγείο</vt:lpstr>
      <vt:lpstr>Το δίκτυο σωλήνων διανομής </vt:lpstr>
      <vt:lpstr>ΑΠΟΧΕΤΕΥΣΗ - ΑΠΟΡΡΙΜΜΑΤΑ</vt:lpstr>
      <vt:lpstr>Λύματα</vt:lpstr>
      <vt:lpstr>Συστήματα αποχέτευσης</vt:lpstr>
      <vt:lpstr>Δίκτυα υπονόμων</vt:lpstr>
      <vt:lpstr>Λύματα</vt:lpstr>
      <vt:lpstr>Διαφάνεια 149</vt:lpstr>
      <vt:lpstr>Διαφάνεια 150</vt:lpstr>
      <vt:lpstr>Βόθροι</vt:lpstr>
      <vt:lpstr>Βόθροι</vt:lpstr>
      <vt:lpstr>Σηπτικός</vt:lpstr>
      <vt:lpstr>ΣΤΕΡΕΑ ΑΠΟΡΡΙΜΜΑΤΑ </vt:lpstr>
      <vt:lpstr>ΣΤΕΡΕΑ ΑΠΟΡΡΙΜΜΑΤΑ</vt:lpstr>
      <vt:lpstr>Τρόποι διάθεσης των απορριμμάτων</vt:lpstr>
      <vt:lpstr>Κεφάλαιο 5ο </vt:lpstr>
      <vt:lpstr>Καθαριότητα του σώματος</vt:lpstr>
      <vt:lpstr>Καθαριότητα του σώματος</vt:lpstr>
      <vt:lpstr>ΦΡΟΝΤΙΔΑ ΤΟΥ ΔΕΡΜΑΤΟΣ </vt:lpstr>
      <vt:lpstr>Μάτια</vt:lpstr>
      <vt:lpstr>Μέτρα Προφύλαξης-Μάτια </vt:lpstr>
      <vt:lpstr>ΣΤΟΜΑΤΙΚΗ ΥΓΙΕΙΝΗ </vt:lpstr>
      <vt:lpstr>Τα κύρια νοσήματα, που προσβάλλουν το στόμα </vt:lpstr>
      <vt:lpstr>Οδοντική τερηδόνα </vt:lpstr>
      <vt:lpstr>Δημιουργία τερηδόνας </vt:lpstr>
      <vt:lpstr>Διαφάνεια 167</vt:lpstr>
      <vt:lpstr>Παιδιά</vt:lpstr>
      <vt:lpstr>Νοσήματα του περιοδοντίου (ουλίτιδα, περιοδοντίτιδα)</vt:lpstr>
      <vt:lpstr>Διαφάνεια 170</vt:lpstr>
      <vt:lpstr>Παράγοντες για την δημιουργία νοσημάτων του περιοδοντίου </vt:lpstr>
      <vt:lpstr>Μέτρα Προφύλαξης </vt:lpstr>
      <vt:lpstr>ΣΩΜΑΤΙΚΗ ΑΣΚΗΣΗ - ΠΡΟΛΗΠΤΙΚΗ ΟΡΘΟΠΕΔΙΚΗ </vt:lpstr>
      <vt:lpstr>Η σωματική άσκηση συμβάλλει: </vt:lpstr>
      <vt:lpstr>Προληπτικά μέτρα στην ορθοπεδική </vt:lpstr>
      <vt:lpstr>Προληπτικά μέτρα στην ορθοπεδική </vt:lpstr>
      <vt:lpstr>Διαφάνεια 177</vt:lpstr>
      <vt:lpstr>Διαφάνεια 178</vt:lpstr>
      <vt:lpstr>Διαφάνεια 179</vt:lpstr>
      <vt:lpstr>Διαφάνεια 180</vt:lpstr>
      <vt:lpstr>Υγιεινή της κατοικίας</vt:lpstr>
      <vt:lpstr>Όροι υγιεινής κατοικίας</vt:lpstr>
      <vt:lpstr>Όροι υγιεινής κατοικίας</vt:lpstr>
      <vt:lpstr>Θέρμανση</vt:lpstr>
      <vt:lpstr>Αερισμός</vt:lpstr>
      <vt:lpstr>Ασφάλεια</vt:lpstr>
      <vt:lpstr>Πρόληψη οικιακών ατυχημάτων</vt:lpstr>
      <vt:lpstr>Θόρυβος</vt:lpstr>
      <vt:lpstr>ΥΓΙΕΙΝΗ ΑΓΡΟΤΙΚΗΣ ΚΑΤΟΙΚΙΑΣ</vt:lpstr>
      <vt:lpstr>Διαφορές με την αγροτική κατοικία του παρελθόντος</vt:lpstr>
      <vt:lpstr>Κίνδυνοι</vt:lpstr>
      <vt:lpstr>Πλεονεκτήματα σε σχέση με την αστική κατοικία </vt:lpstr>
      <vt:lpstr>ΥΓΙΕΙΝΗ ΤΗΣ ΕΡΓΑΣΙΑΣ </vt:lpstr>
      <vt:lpstr>Βλαπτικοί παράγοντες</vt:lpstr>
      <vt:lpstr>ΕΡΓΑΤΙΚΟ ΑΤΥΧΗΜΑ</vt:lpstr>
      <vt:lpstr>ΕΡΓΑΤΙΚΟ ΑΤΥΧΗΜΑ </vt:lpstr>
      <vt:lpstr>ΕΡΓΑΤΙΚΟ ΑΤΥΧΗΜΑ </vt:lpstr>
      <vt:lpstr>ΕΡΓΑΤΙΚΟ ΑΤΥΧΗΜΑ</vt:lpstr>
      <vt:lpstr>ΕΠΑΓΓΕΛΜΑΤΙΚΑ ΝΟΣΗΜΑΤΑ</vt:lpstr>
      <vt:lpstr>ΕΠΑΓΓΕΛΜΑΤΙΚΑ ΝΟΣΗΜΑΤΑ</vt:lpstr>
      <vt:lpstr>Επαγγελματικοί καρκίνοι</vt:lpstr>
      <vt:lpstr>Επαγγελματικοί καρκίνοι</vt:lpstr>
      <vt:lpstr>Επαγγελματικές πνευμονοπάθειες</vt:lpstr>
      <vt:lpstr>Επαγγελματικές πνευμονοπάθειες</vt:lpstr>
      <vt:lpstr>Επαγγελματικές δερματοπάθειες</vt:lpstr>
      <vt:lpstr>Επαγγελματικές δερματοπάθειες</vt:lpstr>
      <vt:lpstr>Επαγγελματικές δηλητηριάσεις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ΚΕΦΑΛΑΙΟ 1°  </dc:title>
  <dc:creator>USER</dc:creator>
  <cp:lastModifiedBy>USER</cp:lastModifiedBy>
  <cp:revision>293</cp:revision>
  <dcterms:created xsi:type="dcterms:W3CDTF">2020-03-22T19:04:33Z</dcterms:created>
  <dcterms:modified xsi:type="dcterms:W3CDTF">2022-04-04T16:40:23Z</dcterms:modified>
</cp:coreProperties>
</file>