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207C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7" autoAdjust="0"/>
    <p:restoredTop sz="94660" autoAdjust="0"/>
  </p:normalViewPr>
  <p:slideViewPr>
    <p:cSldViewPr snapToGrid="0">
      <p:cViewPr varScale="1">
        <p:scale>
          <a:sx n="75" d="100"/>
          <a:sy n="75" d="100"/>
        </p:scale>
        <p:origin x="-7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pPr/>
              <a:t>12/8/2019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12/8/2019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err="1" smtClean="0"/>
              <a:t>Κεφαλαιο</a:t>
            </a:r>
            <a:r>
              <a:rPr lang="el-GR" dirty="0" smtClean="0"/>
              <a:t> 4</a:t>
            </a:r>
            <a:br>
              <a:rPr lang="el-GR" dirty="0" smtClean="0"/>
            </a:br>
            <a:r>
              <a:rPr lang="el-GR" dirty="0" err="1" smtClean="0"/>
              <a:t>Λειτουργια</a:t>
            </a:r>
            <a:r>
              <a:rPr lang="el-GR" dirty="0" smtClean="0"/>
              <a:t> </a:t>
            </a:r>
            <a:r>
              <a:rPr lang="el-GR" dirty="0" err="1" smtClean="0"/>
              <a:t>τμηματοσ</a:t>
            </a:r>
            <a:r>
              <a:rPr lang="el-GR" dirty="0" smtClean="0"/>
              <a:t> </a:t>
            </a:r>
            <a:r>
              <a:rPr lang="el-GR" dirty="0" err="1" smtClean="0"/>
              <a:t>κρατησεων</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18096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smtClean="0"/>
              <a:t>Εγγυημένες κρατήσεις</a:t>
            </a:r>
            <a:endParaRPr lang="el-GR" b="1" dirty="0"/>
          </a:p>
        </p:txBody>
      </p:sp>
      <p:sp>
        <p:nvSpPr>
          <p:cNvPr id="5" name="Θέση περιεχομένου 4"/>
          <p:cNvSpPr>
            <a:spLocks noGrp="1"/>
          </p:cNvSpPr>
          <p:nvPr>
            <p:ph idx="1"/>
          </p:nvPr>
        </p:nvSpPr>
        <p:spPr/>
        <p:txBody>
          <a:bodyPr anchor="ctr"/>
          <a:lstStyle/>
          <a:p>
            <a:pPr marL="502920" indent="-457200">
              <a:buFont typeface="+mj-lt"/>
              <a:buAutoNum type="arabicPeriod"/>
            </a:pPr>
            <a:r>
              <a:rPr lang="el-GR" b="1" dirty="0" smtClean="0"/>
              <a:t>Προπληρωμένη κράτηση</a:t>
            </a:r>
          </a:p>
          <a:p>
            <a:pPr marL="502920" indent="-457200">
              <a:buFont typeface="+mj-lt"/>
              <a:buAutoNum type="arabicPeriod"/>
            </a:pPr>
            <a:r>
              <a:rPr lang="el-GR" b="1" dirty="0" smtClean="0"/>
              <a:t>Κράτηση με προκαταβολή</a:t>
            </a:r>
          </a:p>
          <a:p>
            <a:pPr marL="502920" indent="-457200">
              <a:buFont typeface="+mj-lt"/>
              <a:buAutoNum type="arabicPeriod"/>
            </a:pPr>
            <a:r>
              <a:rPr lang="el-GR" b="1" dirty="0" smtClean="0"/>
              <a:t>Κράτηση με πιστωτική κάρτα</a:t>
            </a:r>
          </a:p>
          <a:p>
            <a:pPr marL="502920" indent="-457200">
              <a:buFont typeface="+mj-lt"/>
              <a:buAutoNum type="arabicPeriod"/>
            </a:pPr>
            <a:r>
              <a:rPr lang="el-GR" b="1" dirty="0" smtClean="0"/>
              <a:t>Κράτηση με συμφωνία</a:t>
            </a:r>
          </a:p>
          <a:p>
            <a:pPr marL="502920" indent="-457200">
              <a:buFont typeface="+mj-lt"/>
              <a:buAutoNum type="arabicPeriod"/>
            </a:pPr>
            <a:r>
              <a:rPr lang="el-GR" b="1" dirty="0" smtClean="0"/>
              <a:t>Κράτηση μέσω </a:t>
            </a:r>
            <a:r>
              <a:rPr lang="en-US" b="1" dirty="0" smtClean="0"/>
              <a:t>internet</a:t>
            </a:r>
            <a:r>
              <a:rPr lang="el-GR" b="1" dirty="0"/>
              <a:t> </a:t>
            </a:r>
            <a:r>
              <a:rPr lang="el-GR" b="1" dirty="0" smtClean="0"/>
              <a:t>(Διαδικτύου)</a:t>
            </a:r>
          </a:p>
          <a:p>
            <a:pPr marL="502920" indent="-457200">
              <a:buFont typeface="+mj-lt"/>
              <a:buAutoNum type="arabicPeriod"/>
            </a:pPr>
            <a:r>
              <a:rPr lang="el-GR" b="1" dirty="0" smtClean="0"/>
              <a:t>Κράτηση με ειδικό έντυπο (</a:t>
            </a:r>
            <a:r>
              <a:rPr lang="en-US" b="1" dirty="0" smtClean="0"/>
              <a:t>Voucher)</a:t>
            </a:r>
            <a:endParaRPr lang="el-GR" b="1" dirty="0"/>
          </a:p>
        </p:txBody>
      </p:sp>
    </p:spTree>
    <p:extLst>
      <p:ext uri="{BB962C8B-B14F-4D97-AF65-F5344CB8AC3E}">
        <p14:creationId xmlns:p14="http://schemas.microsoft.com/office/powerpoint/2010/main" xmlns="" val="233357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143000" y="654908"/>
            <a:ext cx="9872871" cy="5441092"/>
          </a:xfrm>
        </p:spPr>
        <p:txBody>
          <a:bodyPr>
            <a:normAutofit fontScale="92500" lnSpcReduction="10000"/>
          </a:bodyPr>
          <a:lstStyle/>
          <a:p>
            <a:r>
              <a:rPr lang="el-GR" b="1" dirty="0" smtClean="0">
                <a:solidFill>
                  <a:schemeClr val="bg2">
                    <a:lumMod val="50000"/>
                  </a:schemeClr>
                </a:solidFill>
              </a:rPr>
              <a:t>Προπληρωμένη κράτηση</a:t>
            </a:r>
            <a:r>
              <a:rPr lang="el-GR" b="1" dirty="0" smtClean="0">
                <a:solidFill>
                  <a:srgbClr val="C00000"/>
                </a:solidFill>
              </a:rPr>
              <a:t>: </a:t>
            </a:r>
            <a:r>
              <a:rPr lang="el-GR" dirty="0" smtClean="0">
                <a:solidFill>
                  <a:schemeClr val="tx1"/>
                </a:solidFill>
              </a:rPr>
              <a:t>χαρακτηρίζεται εκείνη κατά την οποία καταβάλλεται όλο το χρηματικό ποσό πριν από την ημέρα άφιξης του πελάτη. Αυτή είναι η πιο επιθυμητή περίπτωση κράτησης από την πλευρά του ξενοδοχείου</a:t>
            </a:r>
          </a:p>
          <a:p>
            <a:r>
              <a:rPr lang="el-GR" b="1" dirty="0" smtClean="0">
                <a:solidFill>
                  <a:schemeClr val="bg2">
                    <a:lumMod val="50000"/>
                  </a:schemeClr>
                </a:solidFill>
              </a:rPr>
              <a:t>Κράτηση με προκαταβολή: </a:t>
            </a:r>
            <a:r>
              <a:rPr lang="el-GR" dirty="0" smtClean="0">
                <a:solidFill>
                  <a:schemeClr val="tx1"/>
                </a:solidFill>
              </a:rPr>
              <a:t>χαρακτηρίζεται εκείνη κατά την οποία προκαταβάλλεται μέρος του χρηματικού ποσού πριν από την μέρα άφιξης του πελάτη. Συνήθως, το ύψος της προκαταβολής είναι ίσο με την αξία μιας διανυκτέρευσης. Δεν αποκλείεται, όμως, να είναι και μεγαλύτερο (ιδιαίτερα, αν η παραμονή στο ξενοδοχείο θα είναι για αρκετό διάστημα). Αν δεν εμφανιστεί στο ξενοδοχείο ένας πελάτης που έχει κάνει κράτηση με προκαταβολή, τότε αυτό δικαιούται να παρακρατήσει το ποσό και να ακυρώσει την κράτηση.</a:t>
            </a:r>
          </a:p>
          <a:p>
            <a:pPr marL="45720" indent="0">
              <a:buNone/>
            </a:pPr>
            <a:r>
              <a:rPr lang="el-GR" sz="1900" dirty="0" smtClean="0">
                <a:solidFill>
                  <a:schemeClr val="tx1"/>
                </a:solidFill>
              </a:rPr>
              <a:t>Το ύψος της προκαταβολής  που ζητείται από το ξενοδοχείο, κυμαίνεται σε ποσοστά της τάξης του 25% έως και του 50% του συνόλου του λογαριασμού. Κυρίως τηρείται το νόμιμο όριο του 25% του συνολικού ύψους του αναμενόμενου «</a:t>
            </a:r>
            <a:r>
              <a:rPr lang="en-US" sz="1900" dirty="0" smtClean="0">
                <a:solidFill>
                  <a:schemeClr val="tx1"/>
                </a:solidFill>
              </a:rPr>
              <a:t>Budget account</a:t>
            </a:r>
            <a:r>
              <a:rPr lang="el-GR" sz="1900" dirty="0" smtClean="0">
                <a:solidFill>
                  <a:schemeClr val="tx1"/>
                </a:solidFill>
              </a:rPr>
              <a:t>», δηλαδή του ύψους του </a:t>
            </a:r>
            <a:r>
              <a:rPr lang="el-GR" sz="1900" dirty="0" err="1" smtClean="0">
                <a:solidFill>
                  <a:schemeClr val="tx1"/>
                </a:solidFill>
              </a:rPr>
              <a:t>λογαριασμου</a:t>
            </a:r>
            <a:r>
              <a:rPr lang="el-GR" sz="1900" dirty="0" smtClean="0">
                <a:solidFill>
                  <a:schemeClr val="tx1"/>
                </a:solidFill>
              </a:rPr>
              <a:t>.</a:t>
            </a:r>
          </a:p>
          <a:p>
            <a:r>
              <a:rPr lang="el-GR" b="1" dirty="0">
                <a:solidFill>
                  <a:schemeClr val="bg2">
                    <a:lumMod val="50000"/>
                  </a:schemeClr>
                </a:solidFill>
              </a:rPr>
              <a:t>Κράτηση με πιστωτική κάρτα: </a:t>
            </a:r>
            <a:r>
              <a:rPr lang="el-GR" dirty="0">
                <a:solidFill>
                  <a:schemeClr val="tx1"/>
                </a:solidFill>
              </a:rPr>
              <a:t>χαρακτηρίζεται εκείνη η οποία γίνεται, όταν ο πελάτης είναι κάτοχος μιας πιστωτικής κάρτας και επιθυμεί να πληρώσει το ξενοδοχείο μέσω αυτής. Σε περίπτωση που ο πελάτης δεν εμφανιστεί και δεν ακυρώσει την κράτηση πριν από την ώρα ακύρωσης, που έχει καθοριστεί από τη συμφωνία με το ξενοδοχείο, τότε αυτό καταχωρίζει την κράτηση κανονικά. Δηλαδή, ο πελάτης χρεώνεται με το ποσό της προκαταβολής  που έχει ζητήσει το ξενοδοχείο.</a:t>
            </a:r>
          </a:p>
        </p:txBody>
      </p:sp>
    </p:spTree>
    <p:extLst>
      <p:ext uri="{BB962C8B-B14F-4D97-AF65-F5344CB8AC3E}">
        <p14:creationId xmlns:p14="http://schemas.microsoft.com/office/powerpoint/2010/main" xmlns="" val="402096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9050" y="284205"/>
            <a:ext cx="10898658" cy="6190736"/>
          </a:xfrm>
        </p:spPr>
        <p:txBody>
          <a:bodyPr>
            <a:normAutofit lnSpcReduction="10000"/>
          </a:bodyPr>
          <a:lstStyle/>
          <a:p>
            <a:r>
              <a:rPr lang="el-GR" sz="2000" b="1" dirty="0">
                <a:solidFill>
                  <a:schemeClr val="bg2">
                    <a:lumMod val="50000"/>
                  </a:schemeClr>
                </a:solidFill>
              </a:rPr>
              <a:t>Κράτηση με συμφωνία: </a:t>
            </a:r>
            <a:r>
              <a:rPr lang="el-GR" dirty="0" smtClean="0">
                <a:solidFill>
                  <a:schemeClr val="tx1"/>
                </a:solidFill>
              </a:rPr>
              <a:t>χαρακτηρίζεται εκείνη η οποία μια εταιρία ή ένας οργανισμός υπογράφει με το ξενοδοχείο ένα συμφωνητικό , με το οποίο αναλαμβάνει την οικονομική ευθύνη των ατόμων που στέλνει στο ξενοδοχείο και δεν εμφανίζονται. Τα εταιρικά συμφωνητικά συνηθίζονται σε μεγάλα ξενοδοχεία με περαστική πελατεία.</a:t>
            </a:r>
          </a:p>
          <a:p>
            <a:r>
              <a:rPr lang="el-GR" sz="2000" b="1" dirty="0" smtClean="0">
                <a:solidFill>
                  <a:schemeClr val="bg2">
                    <a:lumMod val="50000"/>
                  </a:schemeClr>
                </a:solidFill>
              </a:rPr>
              <a:t>Κράτηση μέσω </a:t>
            </a:r>
            <a:r>
              <a:rPr lang="en-US" sz="2000" b="1" dirty="0" smtClean="0">
                <a:solidFill>
                  <a:schemeClr val="bg2">
                    <a:lumMod val="50000"/>
                  </a:schemeClr>
                </a:solidFill>
              </a:rPr>
              <a:t>Internet</a:t>
            </a:r>
            <a:r>
              <a:rPr lang="el-GR" sz="2000" b="1" dirty="0" smtClean="0">
                <a:solidFill>
                  <a:schemeClr val="bg2">
                    <a:lumMod val="50000"/>
                  </a:schemeClr>
                </a:solidFill>
              </a:rPr>
              <a:t> (Διαδικτύου): </a:t>
            </a:r>
            <a:r>
              <a:rPr lang="el-GR" dirty="0" smtClean="0">
                <a:solidFill>
                  <a:schemeClr val="tx1"/>
                </a:solidFill>
              </a:rPr>
              <a:t>χαρακτηρίζεται εκείνη κατά την οποία ο πελάτης χρησιμοποιεί τις δυνατότητες που του προσφέρει το διαδίκτυο. Ο πελάτης συμπληρώνει, μέσω </a:t>
            </a:r>
            <a:r>
              <a:rPr lang="en-US" dirty="0" smtClean="0">
                <a:solidFill>
                  <a:schemeClr val="tx1"/>
                </a:solidFill>
              </a:rPr>
              <a:t>internet</a:t>
            </a:r>
            <a:r>
              <a:rPr lang="el-GR" dirty="0" smtClean="0">
                <a:solidFill>
                  <a:schemeClr val="tx1"/>
                </a:solidFill>
              </a:rPr>
              <a:t>, τα στοιχεία του στη φόρμα κράτησης δωματίου, την οποία βρίσκει στην ιστοσελίδα του συγκεκριμένου ξενοδοχείου. Το ξενοδοχείο κρατά τον αριθμό της πιστωτικής κάρτας του πελάτη και ακολουθεί την ίδια διαδικασία, όπως στην κράτηση με πιστωτική κάρτα.</a:t>
            </a:r>
          </a:p>
          <a:p>
            <a:r>
              <a:rPr lang="el-GR" sz="2100" b="1" dirty="0">
                <a:solidFill>
                  <a:schemeClr val="bg2">
                    <a:lumMod val="50000"/>
                  </a:schemeClr>
                </a:solidFill>
              </a:rPr>
              <a:t>Κράτηση με ειδικό έντυπο (</a:t>
            </a:r>
            <a:r>
              <a:rPr lang="en-US" sz="2100" b="1" dirty="0">
                <a:solidFill>
                  <a:schemeClr val="bg2">
                    <a:lumMod val="50000"/>
                  </a:schemeClr>
                </a:solidFill>
              </a:rPr>
              <a:t>Voucher)</a:t>
            </a:r>
            <a:r>
              <a:rPr lang="el-GR" sz="2100" b="1" dirty="0">
                <a:solidFill>
                  <a:schemeClr val="bg2">
                    <a:lumMod val="50000"/>
                  </a:schemeClr>
                </a:solidFill>
              </a:rPr>
              <a:t>: </a:t>
            </a:r>
            <a:r>
              <a:rPr lang="el-GR" dirty="0" smtClean="0">
                <a:solidFill>
                  <a:schemeClr val="tx1"/>
                </a:solidFill>
              </a:rPr>
              <a:t>χαρακτηρίζεται εκείνη που γίνεται μέσω ταξιδιωτικού πράκτορα (δηλαδή από γραφείο </a:t>
            </a:r>
            <a:r>
              <a:rPr lang="el-GR" dirty="0" err="1" smtClean="0">
                <a:solidFill>
                  <a:schemeClr val="tx1"/>
                </a:solidFill>
              </a:rPr>
              <a:t>ταξιδίων</a:t>
            </a:r>
            <a:r>
              <a:rPr lang="el-GR" dirty="0" smtClean="0">
                <a:solidFill>
                  <a:schemeClr val="tx1"/>
                </a:solidFill>
              </a:rPr>
              <a:t> ), ο οποίος αποστέλλει στο ξενοδοχείο ένα ειδικό έντυπο που ονομάζεται </a:t>
            </a:r>
            <a:r>
              <a:rPr lang="en-US" dirty="0" smtClean="0">
                <a:solidFill>
                  <a:schemeClr val="tx1"/>
                </a:solidFill>
              </a:rPr>
              <a:t>Voucher. </a:t>
            </a:r>
            <a:r>
              <a:rPr lang="el-GR" dirty="0" smtClean="0">
                <a:solidFill>
                  <a:schemeClr val="tx1"/>
                </a:solidFill>
              </a:rPr>
              <a:t>. Ένα αντίγραφο κρατάει ο πελάτης. Σ’ αυτή την περίπτωση, ο πελάτης συνήθως εξοφλεί την αξία μίας διαμονής του στον πράκτορα και αυτός με τη σειρά του εξοφλεί το ξενοδοχείο, αφού πρώτα κρατήσει την προμήθεια του (δηλαδή, το χρηματικό ποσό ου έχει συμφωνηθεί μεταξύ πράκτορα και ξενοδοχείου προκειμένου ο τελευταίος να στέλνει πελάτες σ’ </a:t>
            </a:r>
            <a:r>
              <a:rPr lang="el-GR" dirty="0" err="1" smtClean="0">
                <a:solidFill>
                  <a:schemeClr val="tx1"/>
                </a:solidFill>
              </a:rPr>
              <a:t>αύτό</a:t>
            </a:r>
            <a:r>
              <a:rPr lang="el-GR" dirty="0" smtClean="0">
                <a:solidFill>
                  <a:schemeClr val="tx1"/>
                </a:solidFill>
              </a:rPr>
              <a:t>). Εάν πελάτης δεν εμφανιστεί , το ξενοδοχείο δικαιούται να χρεώσει το ταξιδιωτικό γραφείο με μια ή περισσότερες διανυκτερεύσεις, ανάλογα με την κράτηση.</a:t>
            </a:r>
          </a:p>
          <a:p>
            <a:pPr marL="45720" indent="0">
              <a:buNone/>
            </a:pPr>
            <a:r>
              <a:rPr lang="el-GR" sz="1900" dirty="0" smtClean="0">
                <a:solidFill>
                  <a:schemeClr val="tx1"/>
                </a:solidFill>
              </a:rPr>
              <a:t>Ενίοτε, το ταξιδιωτικό πρακτορείο μπορεί να αναλάβει μόνο την κράτηση του δωματίου με το ειδικό έντυπο </a:t>
            </a:r>
            <a:r>
              <a:rPr lang="en-US" sz="1900" dirty="0" smtClean="0">
                <a:solidFill>
                  <a:schemeClr val="tx1"/>
                </a:solidFill>
              </a:rPr>
              <a:t>Voucher </a:t>
            </a:r>
            <a:r>
              <a:rPr lang="el-GR" sz="1900" dirty="0" smtClean="0">
                <a:solidFill>
                  <a:schemeClr val="tx1"/>
                </a:solidFill>
              </a:rPr>
              <a:t> και στη συνέχεια ο πελάτης να εξοφλήσει τον λογαριασμό κατευθείαν στο ξενοδοχείο.</a:t>
            </a:r>
            <a:endParaRPr lang="el-GR" sz="1900" dirty="0">
              <a:solidFill>
                <a:schemeClr val="tx1"/>
              </a:solidFill>
            </a:endParaRPr>
          </a:p>
        </p:txBody>
      </p:sp>
    </p:spTree>
    <p:extLst>
      <p:ext uri="{BB962C8B-B14F-4D97-AF65-F5344CB8AC3E}">
        <p14:creationId xmlns:p14="http://schemas.microsoft.com/office/powerpoint/2010/main" xmlns="" val="418422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ΣΤΟΙΧΕΙΑ ΠΟΥ ΠΕΡΙΛΑΜΒΑΝΕΙ ΤΟ ΕΝΤΥΠΟ </a:t>
            </a:r>
            <a:r>
              <a:rPr lang="en-US" dirty="0" smtClean="0"/>
              <a:t>Voucher</a:t>
            </a:r>
            <a:endParaRPr lang="el-GR" dirty="0"/>
          </a:p>
        </p:txBody>
      </p:sp>
      <p:sp>
        <p:nvSpPr>
          <p:cNvPr id="5" name="4 - Θέση κειμένου"/>
          <p:cNvSpPr>
            <a:spLocks noGrp="1"/>
          </p:cNvSpPr>
          <p:nvPr>
            <p:ph type="body" idx="1"/>
          </p:nvPr>
        </p:nvSpPr>
        <p:spPr/>
        <p:txBody>
          <a:bodyPr/>
          <a:lstStyle/>
          <a:p>
            <a:pPr algn="ctr"/>
            <a:r>
              <a:rPr lang="el-GR" dirty="0" smtClean="0"/>
              <a:t>Ταξιδιωτικού πρακτορείου</a:t>
            </a:r>
            <a:endParaRPr lang="el-GR" dirty="0"/>
          </a:p>
        </p:txBody>
      </p:sp>
      <p:sp>
        <p:nvSpPr>
          <p:cNvPr id="6" name="5 - Θέση περιεχομένου"/>
          <p:cNvSpPr>
            <a:spLocks noGrp="1"/>
          </p:cNvSpPr>
          <p:nvPr>
            <p:ph sz="half" idx="2"/>
          </p:nvPr>
        </p:nvSpPr>
        <p:spPr/>
        <p:txBody>
          <a:bodyPr/>
          <a:lstStyle/>
          <a:p>
            <a:r>
              <a:rPr lang="el-GR" dirty="0" smtClean="0"/>
              <a:t>Επωνυμία και διεύθυνση</a:t>
            </a:r>
          </a:p>
          <a:p>
            <a:r>
              <a:rPr lang="el-GR" dirty="0" smtClean="0"/>
              <a:t>Τηλέφωνο, Α.Φ.Μ. και ΔΥΟ</a:t>
            </a:r>
          </a:p>
          <a:p>
            <a:r>
              <a:rPr lang="el-GR" dirty="0" smtClean="0"/>
              <a:t>Αύξοντα αριθμό εντύπου</a:t>
            </a:r>
          </a:p>
          <a:p>
            <a:r>
              <a:rPr lang="el-GR" dirty="0" smtClean="0"/>
              <a:t>Τρόπο πληρωμής</a:t>
            </a:r>
          </a:p>
          <a:p>
            <a:r>
              <a:rPr lang="el-GR" dirty="0" smtClean="0"/>
              <a:t>Παρατηρήσεις</a:t>
            </a:r>
          </a:p>
          <a:p>
            <a:r>
              <a:rPr lang="el-GR" dirty="0" err="1" smtClean="0"/>
              <a:t>Ημ</a:t>
            </a:r>
            <a:r>
              <a:rPr lang="el-GR" dirty="0" smtClean="0"/>
              <a:t>/ν</a:t>
            </a:r>
            <a:r>
              <a:rPr lang="en-US" dirty="0" err="1" smtClean="0"/>
              <a:t>i</a:t>
            </a:r>
            <a:r>
              <a:rPr lang="el-GR" dirty="0" smtClean="0"/>
              <a:t>α έκδοσης εντύπου</a:t>
            </a:r>
          </a:p>
          <a:p>
            <a:r>
              <a:rPr lang="el-GR" dirty="0" smtClean="0"/>
              <a:t>Υπογραφή και σφραγίδα</a:t>
            </a:r>
            <a:endParaRPr lang="el-GR" dirty="0"/>
          </a:p>
        </p:txBody>
      </p:sp>
      <p:sp>
        <p:nvSpPr>
          <p:cNvPr id="7" name="6 - Θέση κειμένου"/>
          <p:cNvSpPr>
            <a:spLocks noGrp="1"/>
          </p:cNvSpPr>
          <p:nvPr>
            <p:ph type="body" sz="quarter" idx="3"/>
          </p:nvPr>
        </p:nvSpPr>
        <p:spPr/>
        <p:txBody>
          <a:bodyPr/>
          <a:lstStyle/>
          <a:p>
            <a:pPr algn="ctr"/>
            <a:r>
              <a:rPr lang="el-GR" dirty="0" smtClean="0"/>
              <a:t>Πελάτη</a:t>
            </a:r>
            <a:endParaRPr lang="el-GR" dirty="0"/>
          </a:p>
        </p:txBody>
      </p:sp>
      <p:sp>
        <p:nvSpPr>
          <p:cNvPr id="8" name="7 - Θέση περιεχομένου"/>
          <p:cNvSpPr>
            <a:spLocks noGrp="1"/>
          </p:cNvSpPr>
          <p:nvPr>
            <p:ph sz="quarter" idx="4"/>
          </p:nvPr>
        </p:nvSpPr>
        <p:spPr>
          <a:xfrm>
            <a:off x="6281530" y="2595754"/>
            <a:ext cx="4754880" cy="1716754"/>
          </a:xfrm>
        </p:spPr>
        <p:txBody>
          <a:bodyPr/>
          <a:lstStyle/>
          <a:p>
            <a:r>
              <a:rPr lang="el-GR" dirty="0" smtClean="0"/>
              <a:t>Ονοματεπώνυμο</a:t>
            </a:r>
          </a:p>
          <a:p>
            <a:r>
              <a:rPr lang="el-GR" dirty="0" smtClean="0"/>
              <a:t>Αριθμό ατόμων</a:t>
            </a:r>
          </a:p>
          <a:p>
            <a:r>
              <a:rPr lang="el-GR" dirty="0" smtClean="0"/>
              <a:t>Επωνυμία ξενοδοχείου διεύθυνση &amp; τηλέφωνο</a:t>
            </a:r>
            <a:endParaRPr lang="el-GR" dirty="0"/>
          </a:p>
        </p:txBody>
      </p:sp>
      <p:sp>
        <p:nvSpPr>
          <p:cNvPr id="9" name="8 - TextBox"/>
          <p:cNvSpPr txBox="1"/>
          <p:nvPr/>
        </p:nvSpPr>
        <p:spPr>
          <a:xfrm>
            <a:off x="6474941" y="4275438"/>
            <a:ext cx="4522573" cy="424732"/>
          </a:xfrm>
          <a:prstGeom prst="rect">
            <a:avLst/>
          </a:prstGeom>
          <a:noFill/>
        </p:spPr>
        <p:txBody>
          <a:bodyPr wrap="square" rtlCol="0">
            <a:spAutoFit/>
          </a:bodyPr>
          <a:lstStyle/>
          <a:p>
            <a:pPr algn="ctr" defTabSz="914400">
              <a:lnSpc>
                <a:spcPct val="90000"/>
              </a:lnSpc>
              <a:buClr>
                <a:schemeClr val="accent1"/>
              </a:buClr>
              <a:buSzPct val="80000"/>
            </a:pPr>
            <a:r>
              <a:rPr lang="el-GR" sz="2400" b="1" dirty="0" smtClean="0">
                <a:solidFill>
                  <a:schemeClr val="accent1"/>
                </a:solidFill>
              </a:rPr>
              <a:t>Κράτησης</a:t>
            </a:r>
          </a:p>
        </p:txBody>
      </p:sp>
      <p:sp>
        <p:nvSpPr>
          <p:cNvPr id="10" name="9 - TextBox"/>
          <p:cNvSpPr txBox="1"/>
          <p:nvPr/>
        </p:nvSpPr>
        <p:spPr>
          <a:xfrm>
            <a:off x="6474941" y="4683212"/>
            <a:ext cx="4584356" cy="1849737"/>
          </a:xfrm>
          <a:prstGeom prst="rect">
            <a:avLst/>
          </a:prstGeom>
          <a:noFill/>
        </p:spPr>
        <p:txBody>
          <a:bodyPr wrap="square" rtlCol="0">
            <a:spAutoFit/>
          </a:bodyPr>
          <a:lstStyle/>
          <a:p>
            <a:pPr marL="228600" indent="-182880" defTabSz="914400">
              <a:lnSpc>
                <a:spcPct val="90000"/>
              </a:lnSpc>
              <a:spcBef>
                <a:spcPts val="1400"/>
              </a:spcBef>
              <a:buClr>
                <a:schemeClr val="accent1"/>
              </a:buClr>
              <a:buSzPct val="80000"/>
              <a:buFont typeface="Corbel" pitchFamily="34" charset="0"/>
              <a:buChar char="•"/>
            </a:pPr>
            <a:r>
              <a:rPr lang="el-GR" sz="2200" dirty="0" smtClean="0">
                <a:solidFill>
                  <a:schemeClr val="accent1"/>
                </a:solidFill>
              </a:rPr>
              <a:t>Τύπο δωματίου</a:t>
            </a:r>
          </a:p>
          <a:p>
            <a:pPr marL="228600" indent="-182880" defTabSz="914400">
              <a:lnSpc>
                <a:spcPct val="90000"/>
              </a:lnSpc>
              <a:spcBef>
                <a:spcPts val="1400"/>
              </a:spcBef>
              <a:buClr>
                <a:schemeClr val="accent1"/>
              </a:buClr>
              <a:buSzPct val="80000"/>
              <a:buFont typeface="Corbel" pitchFamily="34" charset="0"/>
              <a:buChar char="•"/>
            </a:pPr>
            <a:r>
              <a:rPr lang="el-GR" sz="2200" dirty="0" smtClean="0">
                <a:solidFill>
                  <a:schemeClr val="accent1"/>
                </a:solidFill>
              </a:rPr>
              <a:t>Όρους διαμονής</a:t>
            </a:r>
          </a:p>
          <a:p>
            <a:pPr marL="228600" indent="-182880" defTabSz="914400">
              <a:lnSpc>
                <a:spcPct val="90000"/>
              </a:lnSpc>
              <a:spcBef>
                <a:spcPts val="1400"/>
              </a:spcBef>
              <a:buClr>
                <a:schemeClr val="accent1"/>
              </a:buClr>
              <a:buSzPct val="80000"/>
              <a:buFont typeface="Corbel" pitchFamily="34" charset="0"/>
              <a:buChar char="•"/>
            </a:pPr>
            <a:r>
              <a:rPr lang="el-GR" sz="2200" dirty="0" err="1" smtClean="0">
                <a:solidFill>
                  <a:schemeClr val="accent1"/>
                </a:solidFill>
              </a:rPr>
              <a:t>Ημ</a:t>
            </a:r>
            <a:r>
              <a:rPr lang="el-GR" sz="2200" dirty="0" smtClean="0">
                <a:solidFill>
                  <a:schemeClr val="accent1"/>
                </a:solidFill>
              </a:rPr>
              <a:t>/</a:t>
            </a:r>
            <a:r>
              <a:rPr lang="el-GR" sz="2200" dirty="0" err="1" smtClean="0">
                <a:solidFill>
                  <a:schemeClr val="accent1"/>
                </a:solidFill>
              </a:rPr>
              <a:t>νία</a:t>
            </a:r>
            <a:r>
              <a:rPr lang="el-GR" sz="2200" dirty="0" smtClean="0">
                <a:solidFill>
                  <a:schemeClr val="accent1"/>
                </a:solidFill>
              </a:rPr>
              <a:t> άφιξης</a:t>
            </a:r>
          </a:p>
          <a:p>
            <a:pPr marL="228600" indent="-182880" defTabSz="914400">
              <a:lnSpc>
                <a:spcPct val="90000"/>
              </a:lnSpc>
              <a:spcBef>
                <a:spcPts val="1400"/>
              </a:spcBef>
              <a:buClr>
                <a:schemeClr val="accent1"/>
              </a:buClr>
              <a:buSzPct val="80000"/>
              <a:buFont typeface="Corbel" pitchFamily="34" charset="0"/>
              <a:buChar char="•"/>
            </a:pPr>
            <a:r>
              <a:rPr lang="el-GR" sz="2200" dirty="0" err="1" smtClean="0">
                <a:solidFill>
                  <a:schemeClr val="accent1"/>
                </a:solidFill>
              </a:rPr>
              <a:t>Ημ</a:t>
            </a:r>
            <a:r>
              <a:rPr lang="el-GR" sz="2200" dirty="0" smtClean="0">
                <a:solidFill>
                  <a:schemeClr val="accent1"/>
                </a:solidFill>
              </a:rPr>
              <a:t>/</a:t>
            </a:r>
            <a:r>
              <a:rPr lang="el-GR" sz="2200" dirty="0" err="1" smtClean="0">
                <a:solidFill>
                  <a:schemeClr val="accent1"/>
                </a:solidFill>
              </a:rPr>
              <a:t>νία</a:t>
            </a:r>
            <a:r>
              <a:rPr lang="el-GR" sz="2200" dirty="0" smtClean="0">
                <a:solidFill>
                  <a:schemeClr val="accent1"/>
                </a:solidFill>
              </a:rPr>
              <a:t> αναχώρησης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8301" t="24493" r="25828" b="20439"/>
          <a:stretch>
            <a:fillRect/>
          </a:stretch>
        </p:blipFill>
        <p:spPr bwMode="auto">
          <a:xfrm>
            <a:off x="2533136" y="263864"/>
            <a:ext cx="9391134" cy="6338529"/>
          </a:xfrm>
          <a:prstGeom prst="rect">
            <a:avLst/>
          </a:prstGeom>
          <a:noFill/>
          <a:ln w="9525">
            <a:noFill/>
            <a:miter lim="800000"/>
            <a:headEnd/>
            <a:tailEnd/>
          </a:ln>
          <a:effectLst/>
        </p:spPr>
      </p:pic>
      <p:sp>
        <p:nvSpPr>
          <p:cNvPr id="8" name="7 - TextBox"/>
          <p:cNvSpPr txBox="1"/>
          <p:nvPr/>
        </p:nvSpPr>
        <p:spPr>
          <a:xfrm>
            <a:off x="1013254" y="1173892"/>
            <a:ext cx="794064" cy="4633784"/>
          </a:xfrm>
          <a:prstGeom prst="rect">
            <a:avLst/>
          </a:prstGeom>
          <a:noFill/>
        </p:spPr>
        <p:txBody>
          <a:bodyPr vert="vert270" wrap="square" rtlCol="0">
            <a:spAutoFit/>
          </a:bodyPr>
          <a:lstStyle/>
          <a:p>
            <a:pPr defTabSz="914400">
              <a:lnSpc>
                <a:spcPct val="90000"/>
              </a:lnSpc>
              <a:spcBef>
                <a:spcPct val="0"/>
              </a:spcBef>
            </a:pPr>
            <a:r>
              <a:rPr lang="el-GR" sz="4400" b="1" dirty="0" smtClean="0">
                <a:solidFill>
                  <a:schemeClr val="accent1"/>
                </a:solidFill>
                <a:latin typeface="+mj-lt"/>
                <a:ea typeface="+mj-ea"/>
                <a:cs typeface="+mj-cs"/>
              </a:rPr>
              <a:t>ΕΝΤΥΠΟ </a:t>
            </a:r>
            <a:r>
              <a:rPr lang="en-US" sz="4400" b="1" dirty="0" smtClean="0">
                <a:solidFill>
                  <a:schemeClr val="accent1"/>
                </a:solidFill>
                <a:latin typeface="+mj-lt"/>
                <a:ea typeface="+mj-ea"/>
                <a:cs typeface="+mj-cs"/>
              </a:rPr>
              <a:t>  Voucher</a:t>
            </a:r>
            <a:endParaRPr lang="el-GR" sz="4400" b="1" dirty="0" smtClean="0">
              <a:solidFill>
                <a:schemeClr val="accent1"/>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b="1" dirty="0" smtClean="0"/>
              <a:t>4.2.</a:t>
            </a:r>
            <a:r>
              <a:rPr lang="en-US" b="1" dirty="0" smtClean="0"/>
              <a:t>2</a:t>
            </a:r>
            <a:r>
              <a:rPr lang="el-GR" b="1" dirty="0" smtClean="0"/>
              <a:t> </a:t>
            </a:r>
            <a:br>
              <a:rPr lang="el-GR" b="1" dirty="0" smtClean="0"/>
            </a:br>
            <a:r>
              <a:rPr lang="en-US" b="1" dirty="0" err="1" smtClean="0"/>
              <a:t>mh</a:t>
            </a:r>
            <a:r>
              <a:rPr lang="en-US" b="1" dirty="0" smtClean="0"/>
              <a:t> </a:t>
            </a:r>
            <a:r>
              <a:rPr lang="el-GR" b="1" dirty="0" err="1" smtClean="0"/>
              <a:t>Εγγυημενεσ</a:t>
            </a:r>
            <a:r>
              <a:rPr lang="el-GR" b="1" dirty="0" smtClean="0"/>
              <a:t> </a:t>
            </a:r>
            <a:r>
              <a:rPr lang="el-GR" b="1" dirty="0" err="1" smtClean="0"/>
              <a:t>κρατησεισ</a:t>
            </a:r>
            <a:endParaRPr lang="el-GR" b="1" dirty="0"/>
          </a:p>
        </p:txBody>
      </p:sp>
      <p:sp>
        <p:nvSpPr>
          <p:cNvPr id="6" name="Θέση κειμένου 5"/>
          <p:cNvSpPr>
            <a:spLocks noGrp="1"/>
          </p:cNvSpPr>
          <p:nvPr>
            <p:ph type="body" idx="1"/>
          </p:nvPr>
        </p:nvSpPr>
        <p:spPr>
          <a:xfrm>
            <a:off x="741405" y="4154519"/>
            <a:ext cx="10676238" cy="1974431"/>
          </a:xfrm>
        </p:spPr>
        <p:txBody>
          <a:bodyPr>
            <a:normAutofit fontScale="92500"/>
          </a:bodyPr>
          <a:lstStyle/>
          <a:p>
            <a:pPr algn="just"/>
            <a:r>
              <a:rPr lang="el-GR" dirty="0" smtClean="0"/>
              <a:t>       Πρόκειται για τις περιπτώσεις εκείνες κατά τις οποίες ο πελάτης κάνει κράτηση του δωματίου και συμφωνεί με τον υπάλληλο κρατήσεων την ακύρωση της κράτησης, σε περίπτωση μη άφιξης του έως μια προκαθορισμένη ώρα. Η τελευταία ονομάζεται ώρα ακύρωσης (</a:t>
            </a:r>
            <a:r>
              <a:rPr lang="en-US" dirty="0" smtClean="0"/>
              <a:t>cancellation hour</a:t>
            </a:r>
            <a:r>
              <a:rPr lang="el-GR" dirty="0" smtClean="0"/>
              <a:t> ή</a:t>
            </a:r>
            <a:r>
              <a:rPr lang="en-US" dirty="0" smtClean="0"/>
              <a:t> take up time) </a:t>
            </a:r>
            <a:r>
              <a:rPr lang="el-GR" dirty="0" smtClean="0"/>
              <a:t>και καθορίζεται συνήθως στις 6μ.μ. την ημέρα της άφιξης.</a:t>
            </a:r>
          </a:p>
          <a:p>
            <a:pPr algn="just"/>
            <a:r>
              <a:rPr lang="el-GR" dirty="0" smtClean="0"/>
              <a:t>Σε περίπτωση που εμφανιστεί ο πελάτης μετά την ώρα ακύρωσης και υπάρχουν ακόμα διαθέσιμα δωμάτια, το ξενοδοχείο τον τακτοποιεί σε κάποιο από αυτά.</a:t>
            </a:r>
            <a:endParaRPr lang="el-GR" dirty="0"/>
          </a:p>
        </p:txBody>
      </p:sp>
      <p:sp>
        <p:nvSpPr>
          <p:cNvPr id="4" name="3 - TextBox"/>
          <p:cNvSpPr txBox="1"/>
          <p:nvPr/>
        </p:nvSpPr>
        <p:spPr>
          <a:xfrm>
            <a:off x="457200" y="6128951"/>
            <a:ext cx="11294076" cy="369332"/>
          </a:xfrm>
          <a:prstGeom prst="rect">
            <a:avLst/>
          </a:prstGeom>
          <a:solidFill>
            <a:schemeClr val="bg2">
              <a:lumMod val="50000"/>
            </a:schemeClr>
          </a:solidFill>
        </p:spPr>
        <p:txBody>
          <a:bodyPr wrap="square" rtlCol="0">
            <a:spAutoFit/>
          </a:bodyPr>
          <a:lstStyle/>
          <a:p>
            <a:r>
              <a:rPr lang="el-GR" dirty="0" smtClean="0"/>
              <a:t>Η πολιτική κρατήσεων των ξενοδοχείων με υψηλή πληρότητα είναι να δέχονται ΜΟΝΟ εγγυημένες  κρατήσεις</a:t>
            </a:r>
            <a:endParaRPr lang="el-GR" dirty="0"/>
          </a:p>
        </p:txBody>
      </p:sp>
    </p:spTree>
    <p:extLst>
      <p:ext uri="{BB962C8B-B14F-4D97-AF65-F5344CB8AC3E}">
        <p14:creationId xmlns:p14="http://schemas.microsoft.com/office/powerpoint/2010/main" xmlns="" val="401964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4.3 </a:t>
            </a:r>
            <a:r>
              <a:rPr lang="el-GR" b="1" dirty="0" smtClean="0"/>
              <a:t/>
            </a:r>
            <a:br>
              <a:rPr lang="el-GR" b="1" dirty="0" smtClean="0"/>
            </a:br>
            <a:r>
              <a:rPr lang="el-GR" b="1" dirty="0" smtClean="0"/>
              <a:t>ΚΕΝΤΡΙΚΑ </a:t>
            </a:r>
            <a:r>
              <a:rPr lang="el-GR" b="1" dirty="0" smtClean="0"/>
              <a:t>ΣΥΣΤΗΜΑΤΑ </a:t>
            </a:r>
            <a:r>
              <a:rPr lang="el-GR" b="1" dirty="0" smtClean="0"/>
              <a:t>ΚΡΑΤΗΣΕΩΝ (</a:t>
            </a:r>
            <a:r>
              <a:rPr lang="en-US" b="1" dirty="0" smtClean="0"/>
              <a:t>CRS)</a:t>
            </a:r>
            <a:endParaRPr lang="el-GR" b="1" dirty="0" smtClean="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b="1" dirty="0" smtClean="0"/>
              <a:t>ΚΕΝΤΡΙΚΟ ΣΥΣΤΗΜΑ ΚΡΑΤΗΣΕΩΝ</a:t>
            </a:r>
            <a:br>
              <a:rPr lang="el-GR" b="1" dirty="0" smtClean="0"/>
            </a:br>
            <a:r>
              <a:rPr lang="en-US" dirty="0" smtClean="0"/>
              <a:t>Central Reservation System (CRS)</a:t>
            </a:r>
            <a:endParaRPr lang="el-GR" dirty="0"/>
          </a:p>
        </p:txBody>
      </p:sp>
      <p:sp>
        <p:nvSpPr>
          <p:cNvPr id="5" name="4 - Θέση περιεχομένου"/>
          <p:cNvSpPr>
            <a:spLocks noGrp="1"/>
          </p:cNvSpPr>
          <p:nvPr>
            <p:ph idx="1"/>
          </p:nvPr>
        </p:nvSpPr>
        <p:spPr/>
        <p:txBody>
          <a:bodyPr anchor="ctr">
            <a:normAutofit/>
          </a:bodyPr>
          <a:lstStyle/>
          <a:p>
            <a:pPr>
              <a:buNone/>
            </a:pPr>
            <a:r>
              <a:rPr lang="el-GR" sz="2800" dirty="0" smtClean="0"/>
              <a:t>Είναι ένα </a:t>
            </a:r>
            <a:r>
              <a:rPr lang="el-GR" sz="2800" b="1" dirty="0" smtClean="0"/>
              <a:t>μηχανογραφημένο, κεντρικό σύστημα κρατήσεων</a:t>
            </a:r>
            <a:r>
              <a:rPr lang="en-US" sz="2800" b="1" dirty="0" smtClean="0"/>
              <a:t> </a:t>
            </a:r>
            <a:r>
              <a:rPr lang="el-GR" sz="2800" dirty="0" smtClean="0"/>
              <a:t>το οποίο</a:t>
            </a:r>
          </a:p>
          <a:p>
            <a:r>
              <a:rPr lang="el-GR" sz="2800" dirty="0" smtClean="0"/>
              <a:t>παρέχει </a:t>
            </a:r>
            <a:r>
              <a:rPr lang="el-GR" sz="2800" dirty="0" smtClean="0"/>
              <a:t>πληροφορίες για τα διαθέσιμα δωμάτια διαφόρων ειδών καταλυμάτων (δηλαδή ξενοδοχειακών μονάδων, ενοικιαζόμενων δωματίων, διαμερισμάτων,</a:t>
            </a:r>
            <a:r>
              <a:rPr lang="en-US" sz="2800" dirty="0" smtClean="0"/>
              <a:t> bungalows </a:t>
            </a:r>
            <a:r>
              <a:rPr lang="el-GR" sz="2800" dirty="0" smtClean="0"/>
              <a:t>κτλ). </a:t>
            </a:r>
          </a:p>
          <a:p>
            <a:r>
              <a:rPr lang="el-GR" sz="2800" dirty="0" smtClean="0"/>
              <a:t>Συγχρόνως δε καταχωρίζει αιτήσεις για κρατήσεις</a:t>
            </a:r>
            <a:endParaRPr lang="el-G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b="1" dirty="0" smtClean="0"/>
              <a:t>ΚΕΝΤΡΙΚΟ ΣΥΣΤΗΜΑ ΚΡΑΤΗΣΕΩΝ</a:t>
            </a:r>
            <a:br>
              <a:rPr lang="el-GR" b="1" dirty="0" smtClean="0"/>
            </a:br>
            <a:r>
              <a:rPr lang="en-US" dirty="0" smtClean="0"/>
              <a:t>Central Reservation System (CRS)</a:t>
            </a:r>
            <a:endParaRPr lang="el-GR" dirty="0"/>
          </a:p>
        </p:txBody>
      </p:sp>
      <p:sp>
        <p:nvSpPr>
          <p:cNvPr id="5" name="4 - Θέση περιεχομένου"/>
          <p:cNvSpPr>
            <a:spLocks noGrp="1"/>
          </p:cNvSpPr>
          <p:nvPr>
            <p:ph idx="1"/>
          </p:nvPr>
        </p:nvSpPr>
        <p:spPr/>
        <p:txBody>
          <a:bodyPr anchor="ctr">
            <a:normAutofit fontScale="92500" lnSpcReduction="10000"/>
          </a:bodyPr>
          <a:lstStyle/>
          <a:p>
            <a:pPr>
              <a:buNone/>
            </a:pPr>
            <a:r>
              <a:rPr lang="el-GR" sz="2800" dirty="0" smtClean="0"/>
              <a:t>Ένα τέτοιο σύστημα </a:t>
            </a:r>
            <a:r>
              <a:rPr lang="el-GR" sz="2800" i="1" dirty="0" smtClean="0"/>
              <a:t>συγκεντρώνει πληροφορίες </a:t>
            </a:r>
            <a:r>
              <a:rPr lang="el-GR" sz="2800" dirty="0" smtClean="0"/>
              <a:t>που αφορούν τις  προσφερόμενες κλίνες και υπηρεσίες σε οποιοδήποτε επίπεδο (τοπικό, εθνικό ή παγκόσμιο).</a:t>
            </a:r>
          </a:p>
          <a:p>
            <a:pPr>
              <a:buNone/>
            </a:pPr>
            <a:r>
              <a:rPr lang="el-GR" sz="2800" dirty="0" smtClean="0"/>
              <a:t>Μια μονάδα είναι εύκολο να συνδεθεί με ένα κεντρικό σύστημα κρατήσεων. Απαιτείται μόνο ένας ηλεκτρονικός υπολογιστής, ένα μόντεμ και το αντίστοιχο πρόγραμμα (</a:t>
            </a:r>
            <a:r>
              <a:rPr lang="en-US" sz="2800" dirty="0" smtClean="0"/>
              <a:t>software). </a:t>
            </a:r>
            <a:r>
              <a:rPr lang="el-GR" sz="2800" dirty="0" smtClean="0"/>
              <a:t>Ανεξάρτητα από την ευκολία με την οποία μπορεί ένα κατάλυμα να συνδεθεί  με ένα τέτοιο σύστημα, </a:t>
            </a:r>
            <a:r>
              <a:rPr lang="el-GR" sz="2800" u="sng" dirty="0" smtClean="0"/>
              <a:t>η αποτελεσματική λειτουργία του έγκειται </a:t>
            </a:r>
            <a:r>
              <a:rPr lang="el-GR" sz="2800" dirty="0" smtClean="0"/>
              <a:t>στη </a:t>
            </a:r>
            <a:r>
              <a:rPr lang="el-GR" sz="2800" i="1" dirty="0" smtClean="0"/>
              <a:t>διαρκή ενημέρωση του κέντρου για τη διαθεσιμότητα των δωματίων</a:t>
            </a:r>
            <a:r>
              <a:rPr lang="el-GR" sz="2800" dirty="0" smtClean="0"/>
              <a:t>. Σε αντίθετη περίπτωση, είναι φανερό ότι θα υπάρξουν λάθη, τα οποία θα μειώσουν την αξιοπιστία του συστήματος.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b="1" dirty="0" smtClean="0"/>
              <a:t>ΚΕΝΤΡΙΚΟ ΣΥΣΤΗΜΑ ΚΡΑΤΗΣΕΩΝ</a:t>
            </a:r>
            <a:br>
              <a:rPr lang="el-GR" b="1" dirty="0" smtClean="0"/>
            </a:br>
            <a:r>
              <a:rPr lang="en-US" dirty="0" smtClean="0"/>
              <a:t>Central Reservation System (CRS)</a:t>
            </a:r>
            <a:endParaRPr lang="el-GR" dirty="0"/>
          </a:p>
        </p:txBody>
      </p:sp>
      <p:sp>
        <p:nvSpPr>
          <p:cNvPr id="5" name="4 - Θέση περιεχομένου"/>
          <p:cNvSpPr>
            <a:spLocks noGrp="1"/>
          </p:cNvSpPr>
          <p:nvPr>
            <p:ph idx="1"/>
          </p:nvPr>
        </p:nvSpPr>
        <p:spPr>
          <a:xfrm>
            <a:off x="1143000" y="2057400"/>
            <a:ext cx="9872871" cy="2774092"/>
          </a:xfrm>
        </p:spPr>
        <p:txBody>
          <a:bodyPr anchor="t">
            <a:normAutofit/>
          </a:bodyPr>
          <a:lstStyle/>
          <a:p>
            <a:pPr>
              <a:buNone/>
            </a:pPr>
            <a:r>
              <a:rPr lang="el-GR" sz="2800" dirty="0" smtClean="0"/>
              <a:t>Είδη κεντρικών συστημάτων κρατήσεων</a:t>
            </a:r>
          </a:p>
          <a:p>
            <a:r>
              <a:rPr lang="el-GR" sz="2800" b="1" dirty="0" smtClean="0"/>
              <a:t>Συνδεόμενα δίκτυα</a:t>
            </a:r>
            <a:r>
              <a:rPr lang="el-GR" sz="2800" dirty="0" smtClean="0"/>
              <a:t>: είναι αυτά  που χρησιμοποιούν οι αλυσίδες ξενοδοχείων.</a:t>
            </a:r>
          </a:p>
          <a:p>
            <a:r>
              <a:rPr lang="el-GR" sz="2800" b="1" dirty="0" smtClean="0"/>
              <a:t>Μη συνδεόμενα δίκτυα:</a:t>
            </a:r>
            <a:r>
              <a:rPr lang="el-GR" sz="2800" dirty="0" smtClean="0"/>
              <a:t> είναι αυτά που συνδέουν ανεξάρτητα ξενοδοχεία, έναντι κάποιου καθορισμένου χρηματικού ποσού (προμήθειας), κάθε φορά που θα υπάρξει νέα κράτηση.</a:t>
            </a:r>
          </a:p>
        </p:txBody>
      </p:sp>
      <p:sp>
        <p:nvSpPr>
          <p:cNvPr id="6" name="5 - TextBox"/>
          <p:cNvSpPr txBox="1"/>
          <p:nvPr/>
        </p:nvSpPr>
        <p:spPr>
          <a:xfrm>
            <a:off x="481914" y="4819136"/>
            <a:ext cx="11331145" cy="1569660"/>
          </a:xfrm>
          <a:prstGeom prst="rect">
            <a:avLst/>
          </a:prstGeom>
          <a:solidFill>
            <a:schemeClr val="tx2">
              <a:lumMod val="40000"/>
              <a:lumOff val="60000"/>
            </a:schemeClr>
          </a:solidFill>
        </p:spPr>
        <p:txBody>
          <a:bodyPr wrap="square" rtlCol="0">
            <a:spAutoFit/>
          </a:bodyPr>
          <a:lstStyle/>
          <a:p>
            <a:pPr algn="just">
              <a:buNone/>
            </a:pPr>
            <a:r>
              <a:rPr lang="el-GR" sz="2400" dirty="0" smtClean="0">
                <a:solidFill>
                  <a:schemeClr val="accent1">
                    <a:lumMod val="50000"/>
                  </a:schemeClr>
                </a:solidFill>
              </a:rPr>
              <a:t>Τα κεντρικά συστήματα κρατήσεων λειτουργούν στο εξωτερικό εδώ και αρκετά χρόνια. Σύμφωνα  με έρευνες που διεξάγονται παγκοσμίως, ένα ποσοστό μεγαλύτερο από 65% των διαφόρων καταλυμάτων ανήκει σε ένα ή περισσότερα τέτοια δίκτυα και ένα ποσοστό μεγαλύτερο του 25% των κρατήσεων γίνονται μέσω δικτύων.</a:t>
            </a:r>
            <a:endParaRPr lang="el-GR" sz="2400" dirty="0" smtClean="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chor="ctr"/>
          <a:lstStyle/>
          <a:p>
            <a:pPr algn="ctr"/>
            <a:r>
              <a:rPr lang="el-GR" b="1" dirty="0" smtClean="0"/>
              <a:t>ΕΙΣΑΓΩΓΗ</a:t>
            </a:r>
            <a:endParaRPr lang="el-GR" b="1" dirty="0"/>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80799" y="1963566"/>
            <a:ext cx="4364313" cy="2904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684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6600" b="1" dirty="0" smtClean="0"/>
              <a:t>4.4 </a:t>
            </a:r>
            <a:r>
              <a:rPr lang="en-US" sz="6600" b="1" dirty="0" smtClean="0"/>
              <a:t/>
            </a:r>
            <a:br>
              <a:rPr lang="en-US" sz="6600" b="1" dirty="0" smtClean="0"/>
            </a:br>
            <a:r>
              <a:rPr lang="el-GR" sz="6600" b="1" dirty="0" smtClean="0"/>
              <a:t>ΚΡΑΤΗΣΕΙΣ ΜΕ ΣΥΝΑΨΗ ΣΥΜΒΟΛΑΙΟΥ</a:t>
            </a:r>
            <a:endParaRPr lang="el-GR" sz="6600" dirty="0"/>
          </a:p>
        </p:txBody>
      </p:sp>
      <p:sp>
        <p:nvSpPr>
          <p:cNvPr id="5" name="4 - Θέση κειμένου"/>
          <p:cNvSpPr>
            <a:spLocks noGrp="1"/>
          </p:cNvSpPr>
          <p:nvPr>
            <p:ph type="body" idx="1"/>
          </p:nvPr>
        </p:nvSpPr>
        <p:spPr/>
        <p:txBody>
          <a:bodyPr>
            <a:normAutofit/>
          </a:bodyPr>
          <a:lstStyle/>
          <a:p>
            <a:r>
              <a:rPr lang="el-GR" sz="6000" dirty="0" smtClean="0"/>
              <a:t>(</a:t>
            </a:r>
            <a:r>
              <a:rPr lang="en-US" sz="6000" dirty="0" smtClean="0"/>
              <a:t>ALLOTMENT)</a:t>
            </a:r>
            <a:endParaRPr lang="el-GR" sz="6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lstStyle/>
          <a:p>
            <a:pPr>
              <a:buNone/>
            </a:pPr>
            <a:r>
              <a:rPr lang="el-GR" b="1" dirty="0" smtClean="0"/>
              <a:t>Μεταξύ του ξενοδοχείου </a:t>
            </a:r>
            <a:r>
              <a:rPr lang="el-GR" dirty="0" smtClean="0"/>
              <a:t>– και συγκεκριμένα μέσω του τμήματος κρατήσεων- </a:t>
            </a:r>
            <a:r>
              <a:rPr lang="el-GR" b="1" dirty="0" smtClean="0"/>
              <a:t>και των πρακτορείων </a:t>
            </a:r>
            <a:r>
              <a:rPr lang="el-GR" dirty="0" smtClean="0"/>
              <a:t>(τουριστικών γραφείων ή ταξιδιωτικών οργανισμών), </a:t>
            </a:r>
            <a:r>
              <a:rPr lang="el-GR" b="1" dirty="0" smtClean="0"/>
              <a:t>συνάπτονται συμβόλαια – συμφωνητικά (</a:t>
            </a:r>
            <a:r>
              <a:rPr lang="en-US" b="1" dirty="0" smtClean="0"/>
              <a:t>Allotments) </a:t>
            </a:r>
            <a:r>
              <a:rPr lang="el-GR" b="1" dirty="0" smtClean="0"/>
              <a:t>που δένουν τη συνεργασία των δύο μερών.</a:t>
            </a:r>
            <a:r>
              <a:rPr lang="el-GR" dirty="0" smtClean="0"/>
              <a:t> </a:t>
            </a:r>
          </a:p>
          <a:p>
            <a:pPr>
              <a:buNone/>
            </a:pPr>
            <a:r>
              <a:rPr lang="el-GR" dirty="0" smtClean="0"/>
              <a:t>Αυτού του είδους οι συμφωνίες είναι πολύ συνηθισμένες.</a:t>
            </a:r>
          </a:p>
          <a:p>
            <a:pPr>
              <a:buNone/>
            </a:pPr>
            <a:r>
              <a:rPr lang="el-GR" dirty="0" smtClean="0"/>
              <a:t> Σύμφωνα μ’ αυτές </a:t>
            </a:r>
            <a:r>
              <a:rPr lang="el-GR" u="sng" dirty="0" smtClean="0"/>
              <a:t>, το ξενοδοχείο οφείλει να κρατά, για λογαριασμό του πρακτορείου, συγκεκριμένο αριθμό κλινών για καθορισμένη χρονική περίοδο</a:t>
            </a:r>
            <a:r>
              <a:rPr lang="el-GR" dirty="0" smtClean="0"/>
              <a:t>. Κατά την περίοδο αυτή το πρακτορείο αποστέλλει διαρκώς πελάτες. Με άλλα λόγια, το πρακτορείο ενοικιάζει ένα αριθμό δωματίων και στέλνει σ’ αυτά τους πελάτες του.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chor="t">
            <a:normAutofit/>
          </a:bodyPr>
          <a:lstStyle/>
          <a:p>
            <a:pPr>
              <a:buNone/>
            </a:pPr>
            <a:r>
              <a:rPr lang="el-GR" sz="2800" dirty="0" smtClean="0"/>
              <a:t>Μια τέτοια συμφωνία μπορεί να περιλαμβάνει διάφορους όρους, ανάλογα με </a:t>
            </a:r>
          </a:p>
          <a:p>
            <a:r>
              <a:rPr lang="el-GR" sz="2800" dirty="0" smtClean="0"/>
              <a:t>το είδος του ξενοδοχείου και </a:t>
            </a:r>
          </a:p>
          <a:p>
            <a:r>
              <a:rPr lang="el-GR" sz="2800" dirty="0" smtClean="0"/>
              <a:t>τις ιδιαίτερες ανάγκες ή απαιτήσεις των πελατών του πρακτορείου</a:t>
            </a:r>
            <a:endParaRPr lang="el-G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622300"/>
          </a:xfrm>
        </p:spPr>
        <p:txBody>
          <a:bodyPr>
            <a:normAutofit fontScale="90000"/>
          </a:bodyPr>
          <a:lstStyle/>
          <a:p>
            <a:endParaRPr lang="el-GR" dirty="0"/>
          </a:p>
        </p:txBody>
      </p:sp>
      <p:sp>
        <p:nvSpPr>
          <p:cNvPr id="3" name="2 - Θέση περιεχομένου"/>
          <p:cNvSpPr>
            <a:spLocks noGrp="1"/>
          </p:cNvSpPr>
          <p:nvPr>
            <p:ph idx="1"/>
          </p:nvPr>
        </p:nvSpPr>
        <p:spPr>
          <a:xfrm>
            <a:off x="444500" y="1320800"/>
            <a:ext cx="11252200" cy="4775200"/>
          </a:xfrm>
        </p:spPr>
        <p:txBody>
          <a:bodyPr>
            <a:noAutofit/>
          </a:bodyPr>
          <a:lstStyle/>
          <a:p>
            <a:pPr>
              <a:buNone/>
            </a:pPr>
            <a:r>
              <a:rPr lang="el-GR" sz="2800" dirty="0" smtClean="0"/>
              <a:t>Τα συμφωνητικά αυτά πρέπει  οπωσδήποτε να περιλαμβάνουν τα εξής:</a:t>
            </a:r>
          </a:p>
          <a:p>
            <a:r>
              <a:rPr lang="el-GR" sz="2800" b="1" dirty="0" smtClean="0"/>
              <a:t>Τον τύπο των δωματίων </a:t>
            </a:r>
            <a:r>
              <a:rPr lang="el-GR" sz="2800" dirty="0" smtClean="0"/>
              <a:t>(μονόκλινα, δίκλινα, με λουτρό κλπ)</a:t>
            </a:r>
          </a:p>
          <a:p>
            <a:r>
              <a:rPr lang="el-GR" sz="2800" b="1" dirty="0" smtClean="0"/>
              <a:t>Την ακριβή χρονική διάρκεια της μίσθωσης </a:t>
            </a:r>
            <a:r>
              <a:rPr lang="el-GR" sz="2800" dirty="0" smtClean="0"/>
              <a:t>(δηλαδή το ακριβές χρονικό διάστημα που το ξενοδοχείο κρατά τα δωμάτια για το πρακτορείο).</a:t>
            </a:r>
          </a:p>
          <a:p>
            <a:r>
              <a:rPr lang="el-GR" sz="2800" b="1" dirty="0" smtClean="0"/>
              <a:t>Τη συμφωνηθείσα τιμή της διανυκτέρευσης </a:t>
            </a:r>
            <a:r>
              <a:rPr lang="el-GR" sz="2800" dirty="0" smtClean="0"/>
              <a:t>(απλή, με πρωινό, με ημιδιατροφή ή πλήρη διατροφή).</a:t>
            </a:r>
          </a:p>
          <a:p>
            <a:r>
              <a:rPr lang="el-GR" sz="2800" b="1" dirty="0" smtClean="0"/>
              <a:t>Το είδος και την ποσότητα των γευμάτων </a:t>
            </a:r>
            <a:r>
              <a:rPr lang="el-GR" sz="2800" dirty="0" smtClean="0"/>
              <a:t>(όπως υπαγορεύουν οι αγορανομικές διατάξεις).</a:t>
            </a:r>
          </a:p>
          <a:p>
            <a:r>
              <a:rPr lang="el-GR" sz="2800" b="1" dirty="0" smtClean="0"/>
              <a:t>Τον ακριβή αριθμό δωματίων που έχει συμφωνηθεί για κάθε μήνα.</a:t>
            </a:r>
            <a:endParaRPr lang="el-G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400" b="1" dirty="0" smtClean="0"/>
              <a:t>Είναι δικαίωμα </a:t>
            </a:r>
            <a:r>
              <a:rPr lang="el-GR" sz="2400" dirty="0" smtClean="0"/>
              <a:t>του ξενοδόχου να απαιτήσει έως και το </a:t>
            </a:r>
            <a:r>
              <a:rPr lang="el-GR" sz="2400" i="1" dirty="0" smtClean="0"/>
              <a:t>25% του συνολικού ποσού</a:t>
            </a:r>
            <a:r>
              <a:rPr lang="el-GR" sz="2400" dirty="0" smtClean="0"/>
              <a:t>, που προκύπτει από  τη συμφωνία </a:t>
            </a:r>
            <a:r>
              <a:rPr lang="en-US" sz="2400" dirty="0" smtClean="0"/>
              <a:t>allotment,</a:t>
            </a:r>
            <a:r>
              <a:rPr lang="el-GR" sz="2400" dirty="0" smtClean="0"/>
              <a:t> </a:t>
            </a:r>
            <a:r>
              <a:rPr lang="el-GR" sz="2400" b="1" dirty="0" smtClean="0"/>
              <a:t>ως προκαταβολή</a:t>
            </a:r>
            <a:r>
              <a:rPr lang="el-GR" sz="2400" dirty="0" smtClean="0"/>
              <a:t>. Αν όμως αθετήσει τη συμφωνία, είναι υποχρεωμένος να επιστρέψει την προκαταβολή  με  τόκο, ενώ συγχρόνως η στάση αυτή αποτελεί βαρύ παράπτωμα. Εξάλλου, είναι δυνατόν να υπάρξουν αυστηρές διοικητικές κυρώσεις εκ μέρους του Ε.Ο.Τ.</a:t>
            </a:r>
          </a:p>
          <a:p>
            <a:pPr>
              <a:buNone/>
            </a:pPr>
            <a:r>
              <a:rPr lang="el-GR" sz="2400" dirty="0" smtClean="0"/>
              <a:t>Είναι φανερό, λοιπόν, ότι ο νόμος προστατεύει τα συμφέροντα τόσο των ξενοδόχων όσο και των πρακτόρων.</a:t>
            </a:r>
            <a:endParaRPr lang="el-G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6600" b="1" dirty="0" smtClean="0"/>
              <a:t>4.5 </a:t>
            </a:r>
            <a:br>
              <a:rPr lang="el-GR" sz="6600" b="1" dirty="0" smtClean="0"/>
            </a:br>
            <a:r>
              <a:rPr lang="el-GR" sz="6600" b="1" dirty="0" err="1" smtClean="0"/>
              <a:t>κρατησεισ</a:t>
            </a:r>
            <a:r>
              <a:rPr lang="el-GR" sz="6600" b="1" dirty="0" smtClean="0"/>
              <a:t> με </a:t>
            </a:r>
            <a:r>
              <a:rPr lang="el-GR" sz="6600" b="1" dirty="0" err="1" smtClean="0"/>
              <a:t>χρηση</a:t>
            </a:r>
            <a:r>
              <a:rPr lang="el-GR" sz="6600" b="1" dirty="0" smtClean="0"/>
              <a:t> </a:t>
            </a:r>
            <a:r>
              <a:rPr lang="el-GR" sz="6600" b="1" dirty="0" err="1" smtClean="0"/>
              <a:t>ηλεκτρονικου</a:t>
            </a:r>
            <a:r>
              <a:rPr lang="el-GR" sz="6600" b="1" dirty="0" smtClean="0"/>
              <a:t> </a:t>
            </a:r>
            <a:r>
              <a:rPr lang="el-GR" sz="6600" b="1" dirty="0" err="1" smtClean="0"/>
              <a:t>υπολογιστη</a:t>
            </a:r>
            <a:endParaRPr lang="el-GR" sz="6600"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622300" y="762000"/>
            <a:ext cx="10922000" cy="5334000"/>
          </a:xfrm>
        </p:spPr>
        <p:txBody>
          <a:bodyPr>
            <a:normAutofit lnSpcReduction="10000"/>
          </a:bodyPr>
          <a:lstStyle/>
          <a:p>
            <a:pPr>
              <a:buNone/>
            </a:pPr>
            <a:r>
              <a:rPr lang="el-GR" sz="2400" dirty="0" smtClean="0"/>
              <a:t>Το τμήμα κρατήσεων, σ’ ένα </a:t>
            </a:r>
            <a:r>
              <a:rPr lang="el-GR" sz="2400" i="1" dirty="0" smtClean="0"/>
              <a:t>μεγάλο ξενοδοχείο</a:t>
            </a:r>
            <a:r>
              <a:rPr lang="el-GR" sz="2400" dirty="0" smtClean="0"/>
              <a:t>, είναι αυτό που έχει τη μεγαλύτερη ανάγκη  για χρήση ηλεκτρονικού υπολογιστή (Η/Υ), αφού </a:t>
            </a:r>
            <a:r>
              <a:rPr lang="el-GR" sz="2400" b="1" dirty="0" smtClean="0"/>
              <a:t>μέσω του Η/Υ είναι δυνατή η επεξεργασία μεγάλου αριθμού στοιχείων με ακρίβεια και ταχύτητα. </a:t>
            </a:r>
            <a:r>
              <a:rPr lang="el-GR" sz="2400" dirty="0" smtClean="0"/>
              <a:t>Τα στοιχεία αυτά αφορούν την άμεση συγκέντρωση (με μια απλή εκτύπωση ή απευθείας από την οθόνη) πληροφοριών, όπως:</a:t>
            </a:r>
          </a:p>
          <a:p>
            <a:pPr marL="502920" indent="-457200">
              <a:buFont typeface="+mj-lt"/>
              <a:buAutoNum type="arabicPeriod"/>
            </a:pPr>
            <a:r>
              <a:rPr lang="el-GR" sz="2400" b="1" dirty="0" smtClean="0"/>
              <a:t>Η διαθεσιμότητα των </a:t>
            </a:r>
            <a:r>
              <a:rPr lang="el-GR" sz="2400" b="1" dirty="0" err="1" smtClean="0"/>
              <a:t>δωματίών</a:t>
            </a:r>
            <a:endParaRPr lang="el-GR" sz="2400" b="1" dirty="0" smtClean="0"/>
          </a:p>
          <a:p>
            <a:pPr marL="502920" indent="-457200">
              <a:buFont typeface="+mj-lt"/>
              <a:buAutoNum type="arabicPeriod"/>
            </a:pPr>
            <a:r>
              <a:rPr lang="el-GR" sz="2400" b="1" dirty="0" smtClean="0"/>
              <a:t>Η ζήτηση των κλινών</a:t>
            </a:r>
          </a:p>
          <a:p>
            <a:pPr marL="502920" indent="-457200">
              <a:buFont typeface="+mj-lt"/>
              <a:buAutoNum type="arabicPeriod"/>
            </a:pPr>
            <a:r>
              <a:rPr lang="el-GR" sz="2400" b="1" dirty="0" smtClean="0"/>
              <a:t>Οι ακυρώσεις ή οι </a:t>
            </a:r>
            <a:r>
              <a:rPr lang="en-US" sz="2400" b="1" dirty="0" smtClean="0"/>
              <a:t>no-show </a:t>
            </a:r>
            <a:r>
              <a:rPr lang="el-GR" sz="2400" b="1" dirty="0" smtClean="0"/>
              <a:t>πελάτες (αυτοί που δεν </a:t>
            </a:r>
            <a:r>
              <a:rPr lang="el-GR" sz="2400" b="1" dirty="0" err="1" smtClean="0"/>
              <a:t>εμφανιστηκαν</a:t>
            </a:r>
            <a:r>
              <a:rPr lang="el-GR" sz="2400" b="1" dirty="0" smtClean="0"/>
              <a:t>)</a:t>
            </a:r>
          </a:p>
          <a:p>
            <a:pPr marL="502920" indent="-457200">
              <a:buFont typeface="+mj-lt"/>
              <a:buAutoNum type="arabicPeriod"/>
            </a:pPr>
            <a:r>
              <a:rPr lang="el-GR" sz="2400" b="1" dirty="0" smtClean="0"/>
              <a:t>Ο αριθμός δωματίων από συμφωνίες </a:t>
            </a:r>
            <a:r>
              <a:rPr lang="en-US" sz="2400" b="1" dirty="0" smtClean="0"/>
              <a:t>allotment</a:t>
            </a:r>
            <a:r>
              <a:rPr lang="el-GR" sz="2400" b="1" dirty="0" smtClean="0"/>
              <a:t> (παρακολούθηση κατώτατου και ανώτατου ορίου δωματίων)</a:t>
            </a:r>
          </a:p>
          <a:p>
            <a:pPr marL="502920" indent="-457200">
              <a:buFont typeface="+mj-lt"/>
              <a:buAutoNum type="arabicPeriod"/>
            </a:pPr>
            <a:r>
              <a:rPr lang="el-GR" sz="2400" b="1" dirty="0" smtClean="0"/>
              <a:t>Πλήθος άλλων πληροφοριών</a:t>
            </a:r>
          </a:p>
          <a:p>
            <a:pPr marL="502920" indent="-457200">
              <a:buNone/>
            </a:pPr>
            <a:r>
              <a:rPr lang="el-GR" sz="2400" dirty="0" smtClean="0"/>
              <a:t>Τέλος, μία από τις πιο σημαντικές εφαρμογές των Η/Υ  στο τμήμα κρατήσεων ενός ξενοδοχείου είναι η συμμετοχή σε κεντρικά συστήματα κρατήσεων (</a:t>
            </a:r>
            <a:r>
              <a:rPr lang="en-US" sz="2400" dirty="0" smtClean="0"/>
              <a:t>CRS)</a:t>
            </a:r>
            <a:r>
              <a:rPr lang="el-GR" sz="2400" dirty="0" smtClean="0"/>
              <a:t>.</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6600" b="1" dirty="0" smtClean="0"/>
              <a:t>4.6 </a:t>
            </a:r>
            <a:r>
              <a:rPr lang="en-US" sz="6600" b="1" dirty="0" smtClean="0"/>
              <a:t/>
            </a:r>
            <a:br>
              <a:rPr lang="en-US" sz="6600" b="1" dirty="0" smtClean="0"/>
            </a:br>
            <a:r>
              <a:rPr lang="el-GR" sz="6600" b="1" dirty="0" err="1" smtClean="0"/>
              <a:t>κρατησεισ</a:t>
            </a:r>
            <a:r>
              <a:rPr lang="el-GR" sz="6600" b="1" dirty="0" smtClean="0"/>
              <a:t> σε </a:t>
            </a:r>
            <a:r>
              <a:rPr lang="el-GR" sz="6600" b="1" dirty="0" err="1" smtClean="0"/>
              <a:t>αναμονη</a:t>
            </a:r>
            <a:r>
              <a:rPr lang="en-US" sz="6600" b="1" dirty="0" smtClean="0"/>
              <a:t> </a:t>
            </a:r>
            <a:br>
              <a:rPr lang="en-US" sz="6600" b="1" dirty="0" smtClean="0"/>
            </a:br>
            <a:r>
              <a:rPr lang="en-US" sz="6600" dirty="0" smtClean="0"/>
              <a:t>(WAITING LIST)</a:t>
            </a:r>
            <a:endParaRPr lang="el-GR" sz="6600" dirty="0"/>
          </a:p>
        </p:txBody>
      </p:sp>
      <p:sp>
        <p:nvSpPr>
          <p:cNvPr id="5" name="4 - Θέση κειμένου"/>
          <p:cNvSpPr>
            <a:spLocks noGrp="1"/>
          </p:cNvSpPr>
          <p:nvPr>
            <p:ph type="body" idx="1"/>
          </p:nvPr>
        </p:nvSpPr>
        <p:spPr/>
        <p:txBody>
          <a:bodyPr/>
          <a:lstStyle/>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016000" y="609600"/>
            <a:ext cx="10045700" cy="5473700"/>
          </a:xfrm>
        </p:spPr>
        <p:txBody>
          <a:bodyPr anchor="ctr">
            <a:noAutofit/>
          </a:bodyPr>
          <a:lstStyle/>
          <a:p>
            <a:pPr>
              <a:buNone/>
            </a:pPr>
            <a:r>
              <a:rPr lang="el-GR" sz="2400" dirty="0" smtClean="0"/>
              <a:t>Σε περιόδους μεγάλης τουριστικής κίνησης και σε ξενοδοχεία με αυξημένη πληρότητα, είναι δυνατόν να μη γίνει άμεσα αποδεκτή η ζήτηση μιας κράτησης, λόγω μη διαθέσιμων δωματίων. </a:t>
            </a:r>
          </a:p>
          <a:p>
            <a:pPr>
              <a:buNone/>
            </a:pPr>
            <a:r>
              <a:rPr lang="el-GR" sz="2400" dirty="0" smtClean="0"/>
              <a:t>Στην περίπτωση αυτή δημιουργείται λίστα αναμονής (</a:t>
            </a:r>
            <a:r>
              <a:rPr lang="en-US" sz="2400" dirty="0" smtClean="0"/>
              <a:t>waiting list), </a:t>
            </a:r>
            <a:r>
              <a:rPr lang="el-GR" sz="2400" dirty="0" smtClean="0"/>
              <a:t>που χρησιμοποιείται από τον υπάλληλο κρατήσεων εφόσον υπάρξουν ακυρώσεις προηγούμενων κρατήσεων.</a:t>
            </a:r>
          </a:p>
          <a:p>
            <a:pPr>
              <a:buNone/>
            </a:pPr>
            <a:r>
              <a:rPr lang="el-GR" sz="2400" dirty="0" smtClean="0"/>
              <a:t>Η διαδικασία που ακολουθείται στις περιπτώσεις αυτές είναι οι εξής:</a:t>
            </a:r>
          </a:p>
          <a:p>
            <a:pPr marL="502920" indent="-457200">
              <a:buFont typeface="+mj-lt"/>
              <a:buAutoNum type="arabicPeriod"/>
            </a:pPr>
            <a:r>
              <a:rPr lang="el-GR" sz="2400" dirty="0" smtClean="0"/>
              <a:t>Ο πελάτης ενημερώνεται από τον υπεύθυνο υπάλληλο κρατήσεων ότι για το συγκεκριμένο χρονικό διάστημα δεν υπάρχουν διαθέσιμα δωμάτια.</a:t>
            </a:r>
          </a:p>
          <a:p>
            <a:pPr marL="502920" indent="-457200">
              <a:buFont typeface="+mj-lt"/>
              <a:buAutoNum type="arabicPeriod"/>
            </a:pPr>
            <a:r>
              <a:rPr lang="el-GR" sz="2400" dirty="0" smtClean="0"/>
              <a:t>Κρατείται το ονοματεπώνυμο και το τηλέφωνο του πελάτη.</a:t>
            </a:r>
          </a:p>
          <a:p>
            <a:pPr marL="502920" indent="-457200">
              <a:buFont typeface="+mj-lt"/>
              <a:buAutoNum type="arabicPeriod"/>
            </a:pPr>
            <a:r>
              <a:rPr lang="el-GR" sz="2400" dirty="0" smtClean="0"/>
              <a:t>Εάν προκύψει κάποια ακύρωση, ο πελάτης ενημερώνεται άμεσα.</a:t>
            </a: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4.7</a:t>
            </a:r>
            <a:br>
              <a:rPr lang="el-GR" b="1" dirty="0" smtClean="0"/>
            </a:br>
            <a:r>
              <a:rPr lang="el-GR" b="1" dirty="0" err="1" smtClean="0"/>
              <a:t>επιβεβαιωση</a:t>
            </a:r>
            <a:r>
              <a:rPr lang="el-GR" b="1" dirty="0" smtClean="0"/>
              <a:t> </a:t>
            </a:r>
            <a:r>
              <a:rPr lang="el-GR" b="1" dirty="0" err="1" smtClean="0"/>
              <a:t>κρατησησ</a:t>
            </a:r>
            <a:endParaRPr lang="el-GR"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a:p>
        </p:txBody>
      </p:sp>
      <p:sp>
        <p:nvSpPr>
          <p:cNvPr id="6" name="Θέση περιεχομένου 5"/>
          <p:cNvSpPr>
            <a:spLocks noGrp="1"/>
          </p:cNvSpPr>
          <p:nvPr>
            <p:ph idx="1"/>
          </p:nvPr>
        </p:nvSpPr>
        <p:spPr/>
        <p:txBody>
          <a:bodyPr/>
          <a:lstStyle/>
          <a:p>
            <a:r>
              <a:rPr lang="el-GR" b="1" dirty="0" smtClean="0"/>
              <a:t>Βασική λειτουργία </a:t>
            </a:r>
            <a:r>
              <a:rPr lang="el-GR" dirty="0" smtClean="0"/>
              <a:t>του τμήματος κρατήσεων είναι </a:t>
            </a:r>
            <a:r>
              <a:rPr lang="el-GR" u="sng" dirty="0" smtClean="0"/>
              <a:t>η άμεση  επικοινωνία </a:t>
            </a:r>
            <a:r>
              <a:rPr lang="el-GR" dirty="0" smtClean="0"/>
              <a:t>του με τα </a:t>
            </a:r>
            <a:r>
              <a:rPr lang="el-GR" u="sng" dirty="0" smtClean="0"/>
              <a:t>πρακτορεία </a:t>
            </a:r>
            <a:r>
              <a:rPr lang="el-GR" dirty="0" smtClean="0"/>
              <a:t>, καθώς και με τους </a:t>
            </a:r>
            <a:r>
              <a:rPr lang="el-GR" u="sng" dirty="0" smtClean="0"/>
              <a:t>μεμονωμένους πελάτες </a:t>
            </a:r>
            <a:r>
              <a:rPr lang="el-GR" dirty="0" smtClean="0"/>
              <a:t>για την κράτηση δωματίων. Στα μεγάλα ξενοδοχεία , το τμήμα κρατήσεων λειτουργεί συνήθως πίσω από την Υποδοχή και επικοινωνεί άμεσα μαζί της αποτελώντας, ουσιαστικά, μαζί μ’ αυτήν ένα ενιαίο χώρο.</a:t>
            </a:r>
          </a:p>
          <a:p>
            <a:r>
              <a:rPr lang="el-GR" dirty="0" smtClean="0"/>
              <a:t>Η </a:t>
            </a:r>
            <a:r>
              <a:rPr lang="el-GR" b="1" dirty="0" smtClean="0"/>
              <a:t>πολιτική του τμήματος </a:t>
            </a:r>
            <a:r>
              <a:rPr lang="el-GR" dirty="0" smtClean="0"/>
              <a:t>των κρατήσεων είναι να επιτυγχάνεται  η μέγιστη πληρότητα (</a:t>
            </a:r>
            <a:r>
              <a:rPr lang="en-US" dirty="0" smtClean="0"/>
              <a:t>Full Booking)</a:t>
            </a:r>
            <a:r>
              <a:rPr lang="el-GR" dirty="0" smtClean="0"/>
              <a:t>του ξενοδοχείου και αποτελεσματικότερη  εξυπηρέτηση των πελατών του. Με άλλα λόγια, ο κύριος στόχος του τμήματος αυτού είναι η εξασφάλιση κρατήσεων, ώστε να νοικιάζονται, αν είναι δυνατόν, όλα τα δωμάτια του ξενοδοχείου κατά τη διάρκεια της λειτουργίας του, και η μέγιστη ικανοποίηση των πελατών του.</a:t>
            </a:r>
          </a:p>
        </p:txBody>
      </p:sp>
    </p:spTree>
    <p:extLst>
      <p:ext uri="{BB962C8B-B14F-4D97-AF65-F5344CB8AC3E}">
        <p14:creationId xmlns:p14="http://schemas.microsoft.com/office/powerpoint/2010/main" xmlns="" val="250287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143000" y="812800"/>
            <a:ext cx="9872871" cy="5283200"/>
          </a:xfrm>
        </p:spPr>
        <p:txBody>
          <a:bodyPr anchor="ctr">
            <a:normAutofit/>
          </a:bodyPr>
          <a:lstStyle/>
          <a:p>
            <a:pPr>
              <a:buNone/>
            </a:pPr>
            <a:r>
              <a:rPr lang="el-GR" sz="2800" dirty="0" smtClean="0"/>
              <a:t>Ανεξάρτητα από το είδος της κράτησης ή τον τρόπο με τον οποίο έγινε αυτή, η επιβεβαίωση της γίνεται </a:t>
            </a:r>
            <a:r>
              <a:rPr lang="el-GR" sz="2800" b="1" dirty="0" smtClean="0"/>
              <a:t>με την αποστολή μιας επιβεβαιωτικής επιστολής στον πελάτη</a:t>
            </a:r>
            <a:r>
              <a:rPr lang="el-GR" sz="2800" dirty="0" smtClean="0"/>
              <a:t>, </a:t>
            </a:r>
            <a:r>
              <a:rPr lang="el-GR" sz="2800" u="sng" dirty="0" smtClean="0"/>
              <a:t>από την πλευρά του ξενοδοχείου.</a:t>
            </a:r>
            <a:r>
              <a:rPr lang="el-GR" sz="2800" dirty="0" smtClean="0"/>
              <a:t> Τη θέση της </a:t>
            </a:r>
            <a:r>
              <a:rPr lang="el-GR" sz="2800" dirty="0" smtClean="0">
                <a:solidFill>
                  <a:srgbClr val="FF3300"/>
                </a:solidFill>
              </a:rPr>
              <a:t>επιστολής</a:t>
            </a:r>
            <a:r>
              <a:rPr lang="el-GR" sz="2800" dirty="0" smtClean="0"/>
              <a:t> αυτής, μπορεί να λάβει ένα </a:t>
            </a:r>
            <a:r>
              <a:rPr lang="el-GR" sz="2800" dirty="0" smtClean="0">
                <a:solidFill>
                  <a:srgbClr val="FF3300"/>
                </a:solidFill>
              </a:rPr>
              <a:t>φαξ,</a:t>
            </a:r>
            <a:r>
              <a:rPr lang="el-GR" sz="2800" dirty="0" smtClean="0"/>
              <a:t> ένα </a:t>
            </a:r>
            <a:r>
              <a:rPr lang="en-US" sz="2800" dirty="0" smtClean="0">
                <a:solidFill>
                  <a:srgbClr val="FF3300"/>
                </a:solidFill>
              </a:rPr>
              <a:t>e-mail</a:t>
            </a:r>
            <a:r>
              <a:rPr lang="el-GR" sz="2800" dirty="0" smtClean="0"/>
              <a:t> </a:t>
            </a:r>
            <a:r>
              <a:rPr lang="el-GR" sz="2800" dirty="0" smtClean="0"/>
              <a:t>(ηλεκτρονικό ταχυδρομείο) ή ακόμα και ένα </a:t>
            </a:r>
            <a:r>
              <a:rPr lang="el-GR" sz="2800" dirty="0" smtClean="0">
                <a:solidFill>
                  <a:srgbClr val="FF3300"/>
                </a:solidFill>
              </a:rPr>
              <a:t>τηλεφώνημα</a:t>
            </a:r>
            <a:r>
              <a:rPr lang="el-GR" sz="2800" dirty="0" smtClean="0"/>
              <a:t>.</a:t>
            </a:r>
          </a:p>
          <a:p>
            <a:pPr>
              <a:buNone/>
            </a:pPr>
            <a:r>
              <a:rPr lang="el-GR" sz="2800" dirty="0" smtClean="0"/>
              <a:t>Οι επιβεβαιωτικές επιστολές </a:t>
            </a:r>
            <a:r>
              <a:rPr lang="el-GR" sz="2800" u="sng" dirty="0" smtClean="0"/>
              <a:t>εκδίδονται την ημέρα της ζήτησης μιας κράτησης </a:t>
            </a:r>
            <a:r>
              <a:rPr lang="el-GR" sz="2800" dirty="0" smtClean="0"/>
              <a:t>και συμβάλλουν στην αξιοπιστία του ξενοδοχείου και στη δημιουργία κλίματος εμπιστοσύνης και συνέπειας.</a:t>
            </a:r>
            <a:endParaRPr lang="el-G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4.8</a:t>
            </a:r>
            <a:br>
              <a:rPr lang="el-GR" b="1" dirty="0" smtClean="0"/>
            </a:br>
            <a:r>
              <a:rPr lang="el-GR" b="1" dirty="0" smtClean="0"/>
              <a:t>ΔΕΛΤΙΟ ΚΡΑΤΗΣΗΣ</a:t>
            </a:r>
            <a:endParaRPr lang="el-GR"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
        <p:nvSpPr>
          <p:cNvPr id="5" name="4 - Θέση περιεχομένου"/>
          <p:cNvSpPr>
            <a:spLocks noGrp="1"/>
          </p:cNvSpPr>
          <p:nvPr>
            <p:ph idx="1"/>
          </p:nvPr>
        </p:nvSpPr>
        <p:spPr/>
        <p:txBody>
          <a:bodyPr>
            <a:normAutofit/>
          </a:bodyPr>
          <a:lstStyle/>
          <a:p>
            <a:pPr>
              <a:buNone/>
            </a:pPr>
            <a:r>
              <a:rPr lang="el-GR" sz="2800" dirty="0" smtClean="0"/>
              <a:t>Ανεξάρτητα από τον τρόπο με τον οποίο έγινε μια κράτηση (τηλεφωνικά, μέσω Η/Υ, μέσω πρακτορείου κλπ), ο υπάλληλος των κρατήσεων συμπληρώνει ένα έντυπο που ονομάζεται </a:t>
            </a:r>
            <a:r>
              <a:rPr lang="el-GR" sz="2800" b="1" dirty="0" smtClean="0"/>
              <a:t>δελτίο κράτησης</a:t>
            </a:r>
            <a:r>
              <a:rPr lang="el-GR" sz="2800" dirty="0" smtClean="0"/>
              <a:t>.</a:t>
            </a:r>
          </a:p>
          <a:p>
            <a:pPr>
              <a:buNone/>
            </a:pPr>
            <a:r>
              <a:rPr lang="el-GR" sz="2800" dirty="0" smtClean="0"/>
              <a:t>Το δελτίο αυτό χρησιμεύει στη συμπλήρωση των υπόλοιπων εντύπων.</a:t>
            </a:r>
            <a:endParaRPr lang="el-G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711200"/>
          </a:xfrm>
        </p:spPr>
        <p:txBody>
          <a:bodyPr>
            <a:normAutofit/>
          </a:bodyPr>
          <a:lstStyle/>
          <a:p>
            <a:r>
              <a:rPr lang="el-GR" sz="4000" dirty="0" smtClean="0"/>
              <a:t>Το Δελτίο Κράτησης περιλαμβάνει τα εξής:</a:t>
            </a:r>
            <a:endParaRPr lang="el-GR" sz="4000" dirty="0"/>
          </a:p>
        </p:txBody>
      </p:sp>
      <p:sp>
        <p:nvSpPr>
          <p:cNvPr id="3" name="2 - Θέση περιεχομένου"/>
          <p:cNvSpPr>
            <a:spLocks noGrp="1"/>
          </p:cNvSpPr>
          <p:nvPr>
            <p:ph idx="1"/>
          </p:nvPr>
        </p:nvSpPr>
        <p:spPr>
          <a:xfrm>
            <a:off x="635000" y="1346200"/>
            <a:ext cx="10883900" cy="5067300"/>
          </a:xfrm>
        </p:spPr>
        <p:txBody>
          <a:bodyPr>
            <a:normAutofit/>
          </a:bodyPr>
          <a:lstStyle/>
          <a:p>
            <a:r>
              <a:rPr lang="el-GR" sz="2400" dirty="0" smtClean="0"/>
              <a:t>Στοιχεία πελάτη (ονοματεπώνυμο, διεύθυνση, τηλέφωνο)</a:t>
            </a:r>
          </a:p>
          <a:p>
            <a:r>
              <a:rPr lang="el-GR" sz="2400" dirty="0" smtClean="0"/>
              <a:t>Τύπο και αριθμό δωματίων</a:t>
            </a:r>
          </a:p>
          <a:p>
            <a:r>
              <a:rPr lang="el-GR" sz="2400" dirty="0" smtClean="0"/>
              <a:t>Ημερομηνία άφιξης και αναχώρησης</a:t>
            </a:r>
          </a:p>
          <a:p>
            <a:r>
              <a:rPr lang="el-GR" sz="2400" dirty="0" smtClean="0"/>
              <a:t>Συμφωνηθείσα τιμή διανυκτέρευσης (απλή, με πρωινό, ημιδιατροφή ή πλήρη διατροφή)</a:t>
            </a:r>
          </a:p>
          <a:p>
            <a:r>
              <a:rPr lang="el-GR" sz="2400" dirty="0" smtClean="0"/>
              <a:t>Παρατηρήσεις (πιθανές επιθυμίες του πελάτη)</a:t>
            </a:r>
          </a:p>
          <a:p>
            <a:r>
              <a:rPr lang="el-GR" sz="2400" dirty="0" smtClean="0"/>
              <a:t>Προκαταβολή και αποπληρωμή του συνολικού ποσού</a:t>
            </a:r>
          </a:p>
          <a:p>
            <a:r>
              <a:rPr lang="el-GR" sz="2400" dirty="0" smtClean="0"/>
              <a:t>Τρόπο με τον οποίο έγινε η κράτηση</a:t>
            </a:r>
          </a:p>
          <a:p>
            <a:r>
              <a:rPr lang="el-GR" sz="2400" dirty="0" smtClean="0"/>
              <a:t>Ημερομηνία και ώρα ζήτησης της κράτησης</a:t>
            </a:r>
          </a:p>
          <a:p>
            <a:r>
              <a:rPr lang="el-GR" sz="2400" dirty="0" smtClean="0"/>
              <a:t>Υπογραφή υπαλλήλου (ή και πελάτη όταν η κράτηση γίνεται προσωπικά)</a:t>
            </a:r>
            <a:endParaRPr lang="el-G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269" t="23090" r="57638" b="19792"/>
          <a:stretch>
            <a:fillRect/>
          </a:stretch>
        </p:blipFill>
        <p:spPr bwMode="auto">
          <a:xfrm>
            <a:off x="2108200" y="262054"/>
            <a:ext cx="8153400" cy="637166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43000" y="876300"/>
            <a:ext cx="9872871" cy="5219700"/>
          </a:xfrm>
        </p:spPr>
        <p:txBody>
          <a:bodyPr anchor="ctr">
            <a:normAutofit/>
          </a:bodyPr>
          <a:lstStyle/>
          <a:p>
            <a:pPr>
              <a:buNone/>
            </a:pPr>
            <a:r>
              <a:rPr lang="el-GR" sz="2800" b="1" dirty="0" smtClean="0"/>
              <a:t>Η συμπλήρωση </a:t>
            </a:r>
            <a:r>
              <a:rPr lang="el-GR" sz="2800" dirty="0" smtClean="0"/>
              <a:t>του δελτίου κράτησης γίνεται</a:t>
            </a:r>
          </a:p>
          <a:p>
            <a:pPr lvl="1"/>
            <a:r>
              <a:rPr lang="el-GR" sz="2600" dirty="0" smtClean="0"/>
              <a:t>Χειρόγραφα ή </a:t>
            </a:r>
          </a:p>
          <a:p>
            <a:pPr lvl="1"/>
            <a:r>
              <a:rPr lang="el-GR" sz="2600" dirty="0" smtClean="0"/>
              <a:t>Μηχανογραφημένα</a:t>
            </a:r>
          </a:p>
          <a:p>
            <a:pPr>
              <a:buNone/>
            </a:pPr>
            <a:r>
              <a:rPr lang="el-GR" sz="2800" dirty="0" smtClean="0"/>
              <a:t>Η </a:t>
            </a:r>
            <a:r>
              <a:rPr lang="el-GR" sz="2800" b="1" dirty="0" smtClean="0"/>
              <a:t>αρχειοθέτηση</a:t>
            </a:r>
            <a:r>
              <a:rPr lang="el-GR" sz="2800" dirty="0" smtClean="0"/>
              <a:t> γίνεται</a:t>
            </a:r>
          </a:p>
          <a:p>
            <a:pPr lvl="1"/>
            <a:r>
              <a:rPr lang="el-GR" sz="2600" dirty="0" smtClean="0"/>
              <a:t>κατά ημερομηνία άφιξης</a:t>
            </a:r>
          </a:p>
          <a:p>
            <a:pPr>
              <a:buNone/>
            </a:pPr>
            <a:r>
              <a:rPr lang="el-GR" sz="2800" dirty="0" smtClean="0"/>
              <a:t>Όταν πρόκειται για ομάδα πελατών (</a:t>
            </a:r>
            <a:r>
              <a:rPr lang="en-US" sz="2800" dirty="0" smtClean="0"/>
              <a:t>group), </a:t>
            </a:r>
            <a:r>
              <a:rPr lang="el-GR" sz="2800" dirty="0" smtClean="0"/>
              <a:t>συνήθως συμπληρώνεται ένα δελτίο κράτησης συνολικό και όχι για κάθε μέλος του χωριστά.</a:t>
            </a:r>
            <a:endParaRPr lang="el-G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4.9 </a:t>
            </a:r>
            <a:br>
              <a:rPr lang="el-GR" b="1" dirty="0" smtClean="0"/>
            </a:br>
            <a:r>
              <a:rPr lang="el-GR" b="1" dirty="0" err="1" smtClean="0"/>
              <a:t>βιβλιο</a:t>
            </a:r>
            <a:r>
              <a:rPr lang="el-GR" b="1" dirty="0" smtClean="0"/>
              <a:t> </a:t>
            </a:r>
            <a:r>
              <a:rPr lang="el-GR" b="1" dirty="0" err="1" smtClean="0"/>
              <a:t>κρατησεων</a:t>
            </a:r>
            <a:endParaRPr lang="el-GR"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lstStyle/>
          <a:p>
            <a:r>
              <a:rPr lang="el-GR" sz="2400" dirty="0" smtClean="0"/>
              <a:t>Ανάλογα με τη δυναμικότητα του ξενοδοχείου, το βιβλίο κρατήσεων μπορεί να είναι </a:t>
            </a:r>
            <a:r>
              <a:rPr lang="el-GR" sz="2400" b="1" dirty="0" smtClean="0"/>
              <a:t>μηνιαίο</a:t>
            </a:r>
            <a:r>
              <a:rPr lang="el-GR" sz="2400" dirty="0" smtClean="0"/>
              <a:t> ή </a:t>
            </a:r>
            <a:r>
              <a:rPr lang="el-GR" sz="2400" b="1" dirty="0" smtClean="0"/>
              <a:t>ετήσιο</a:t>
            </a:r>
            <a:r>
              <a:rPr lang="el-GR" sz="2400" dirty="0" smtClean="0"/>
              <a:t>.</a:t>
            </a:r>
          </a:p>
          <a:p>
            <a:r>
              <a:rPr lang="el-GR" sz="2400" dirty="0" smtClean="0"/>
              <a:t>Κάθε σελίδα του αντιστοιχεί σε μία ημέρα του χρόνου.</a:t>
            </a:r>
          </a:p>
          <a:p>
            <a:pPr>
              <a:buNone/>
            </a:pPr>
            <a:r>
              <a:rPr lang="el-GR" dirty="0" smtClean="0"/>
              <a:t>Το βιβλίο κρατήσεων </a:t>
            </a:r>
            <a:r>
              <a:rPr lang="el-GR" b="1" dirty="0" smtClean="0"/>
              <a:t>ενημερώνεται</a:t>
            </a:r>
          </a:p>
          <a:p>
            <a:r>
              <a:rPr lang="el-GR" dirty="0" smtClean="0"/>
              <a:t> με τη βοήθεια των επιμέρους δελτίων κράτησης στις αντίστοιχες ημερομηνίες άφιξης των πελατών</a:t>
            </a:r>
          </a:p>
          <a:p>
            <a:r>
              <a:rPr lang="el-GR" dirty="0" smtClean="0"/>
              <a:t> κάθε φορά που προκύπτουν αλλαγές ή ακυρώσεις στις ήδη καταχωρισμένες κρατήσεις.</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0300" y="368300"/>
            <a:ext cx="9875520" cy="1356360"/>
          </a:xfrm>
        </p:spPr>
        <p:txBody>
          <a:bodyPr>
            <a:normAutofit/>
          </a:bodyPr>
          <a:lstStyle/>
          <a:p>
            <a:r>
              <a:rPr lang="el-GR" sz="3600" b="1" dirty="0" smtClean="0"/>
              <a:t>Κάθε σελίδα του βιβλίου χωρίζεται συνήθως σε εννέα στήλες με τα εξής στοιχεία:</a:t>
            </a:r>
            <a:endParaRPr lang="el-GR" sz="3600" b="1" dirty="0"/>
          </a:p>
        </p:txBody>
      </p:sp>
      <p:sp>
        <p:nvSpPr>
          <p:cNvPr id="3" name="2 - Θέση περιεχομένου"/>
          <p:cNvSpPr>
            <a:spLocks noGrp="1"/>
          </p:cNvSpPr>
          <p:nvPr>
            <p:ph idx="1"/>
          </p:nvPr>
        </p:nvSpPr>
        <p:spPr>
          <a:xfrm>
            <a:off x="1143000" y="1612900"/>
            <a:ext cx="9872871" cy="4737100"/>
          </a:xfrm>
        </p:spPr>
        <p:txBody>
          <a:bodyPr anchor="ctr">
            <a:noAutofit/>
          </a:bodyPr>
          <a:lstStyle/>
          <a:p>
            <a:r>
              <a:rPr lang="el-GR" sz="2400" dirty="0" smtClean="0"/>
              <a:t>Πηγή της κράτησης</a:t>
            </a:r>
          </a:p>
          <a:p>
            <a:r>
              <a:rPr lang="el-GR" sz="2400" dirty="0" smtClean="0"/>
              <a:t>Ονοματεπώνυμο πελάτη</a:t>
            </a:r>
          </a:p>
          <a:p>
            <a:r>
              <a:rPr lang="el-GR" sz="2400" dirty="0" smtClean="0"/>
              <a:t>Τύπο και αριθμό δωματίου</a:t>
            </a:r>
          </a:p>
          <a:p>
            <a:r>
              <a:rPr lang="el-GR" sz="2400" dirty="0" smtClean="0"/>
              <a:t>Αριθμό ατόμων (που φιλοξενούνται στο αντίστοιχο δωμάτιο)</a:t>
            </a:r>
          </a:p>
          <a:p>
            <a:r>
              <a:rPr lang="el-GR" sz="2400" dirty="0" smtClean="0"/>
              <a:t>Όρους διαμονής (π.χ. πρωινό, ημιδιατροφή κτλ)</a:t>
            </a:r>
          </a:p>
          <a:p>
            <a:r>
              <a:rPr lang="el-GR" sz="2400" dirty="0" smtClean="0"/>
              <a:t>Συμφωνηθείσα τιμή διανυκτέρευσης</a:t>
            </a:r>
          </a:p>
          <a:p>
            <a:r>
              <a:rPr lang="el-GR" sz="2400" dirty="0" smtClean="0"/>
              <a:t>Νύχτες διαμονής (δηλαδή χρονικό διάστημα </a:t>
            </a:r>
            <a:r>
              <a:rPr lang="el-GR" sz="2400" dirty="0" err="1" smtClean="0"/>
              <a:t>φιλιξενίας</a:t>
            </a:r>
            <a:r>
              <a:rPr lang="el-GR" sz="2400" dirty="0" smtClean="0"/>
              <a:t>)</a:t>
            </a:r>
          </a:p>
          <a:p>
            <a:r>
              <a:rPr lang="el-GR" sz="2400" dirty="0" smtClean="0"/>
              <a:t>Ημερομηνία κράτησης</a:t>
            </a:r>
          </a:p>
          <a:p>
            <a:r>
              <a:rPr lang="el-GR" sz="2400" dirty="0" smtClean="0"/>
              <a:t>Παρατηρήσεις</a:t>
            </a:r>
            <a:endParaRPr lang="el-G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55" t="24653" r="25525" b="35590"/>
          <a:stretch>
            <a:fillRect/>
          </a:stretch>
        </p:blipFill>
        <p:spPr bwMode="auto">
          <a:xfrm>
            <a:off x="342899" y="1485900"/>
            <a:ext cx="11468101" cy="352983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b="1" dirty="0" smtClean="0"/>
              <a:t>4.1 </a:t>
            </a:r>
            <a:br>
              <a:rPr lang="el-GR" b="1" dirty="0" smtClean="0"/>
            </a:br>
            <a:r>
              <a:rPr lang="el-GR" b="1" dirty="0" smtClean="0"/>
              <a:t>ΤΟ ΠΡΟΣΩΠΙΚΟ ΤΟΥ ΤΜΗΜΑΤΟΣ ΚΡΑΤΗΣΕΩΝ</a:t>
            </a:r>
            <a:endParaRPr lang="el-GR" b="1" dirty="0"/>
          </a:p>
        </p:txBody>
      </p:sp>
      <p:sp>
        <p:nvSpPr>
          <p:cNvPr id="6" name="Θέση κειμένου 5"/>
          <p:cNvSpPr>
            <a:spLocks noGrp="1"/>
          </p:cNvSpPr>
          <p:nvPr>
            <p:ph type="body"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2513" y="4352925"/>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9853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4.10</a:t>
            </a:r>
            <a:br>
              <a:rPr lang="el-GR" b="1" dirty="0" smtClean="0"/>
            </a:br>
            <a:r>
              <a:rPr lang="el-GR" b="1" dirty="0" err="1" smtClean="0"/>
              <a:t>Πλανα</a:t>
            </a:r>
            <a:r>
              <a:rPr lang="el-GR" b="1" dirty="0" smtClean="0"/>
              <a:t> </a:t>
            </a:r>
            <a:r>
              <a:rPr lang="el-GR" b="1" dirty="0" err="1" smtClean="0"/>
              <a:t>κρατησεων</a:t>
            </a:r>
            <a:endParaRPr lang="el-GR"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ΠΛΑΝΟ ΚΡΑΤΗΣΕΩΝ</a:t>
            </a:r>
            <a:endParaRPr lang="el-GR" dirty="0"/>
          </a:p>
        </p:txBody>
      </p:sp>
      <p:sp>
        <p:nvSpPr>
          <p:cNvPr id="5" name="4 - Θέση περιεχομένου"/>
          <p:cNvSpPr>
            <a:spLocks noGrp="1"/>
          </p:cNvSpPr>
          <p:nvPr>
            <p:ph idx="1"/>
          </p:nvPr>
        </p:nvSpPr>
        <p:spPr/>
        <p:txBody>
          <a:bodyPr anchor="ctr">
            <a:normAutofit/>
          </a:bodyPr>
          <a:lstStyle/>
          <a:p>
            <a:pPr>
              <a:buNone/>
            </a:pPr>
            <a:r>
              <a:rPr lang="el-GR" sz="2800" dirty="0" smtClean="0"/>
              <a:t>Το πλάνο κρατήσεων είναι ο απαραίτητος </a:t>
            </a:r>
            <a:r>
              <a:rPr lang="el-GR" sz="2800" b="1" dirty="0" smtClean="0"/>
              <a:t>οδηγός της διάθεσης των δωματίων.</a:t>
            </a:r>
          </a:p>
          <a:p>
            <a:pPr>
              <a:buNone/>
            </a:pPr>
            <a:r>
              <a:rPr lang="el-GR" sz="2800" dirty="0" smtClean="0"/>
              <a:t>Ανά πάσα στιγμή, μπορεί κανείς να δει εύκολα και γρήγορα </a:t>
            </a:r>
          </a:p>
          <a:p>
            <a:pPr lvl="1"/>
            <a:r>
              <a:rPr lang="el-GR" sz="2600" dirty="0" smtClean="0"/>
              <a:t>ποια δωμάτια είναι κατειλημμένα, </a:t>
            </a:r>
          </a:p>
          <a:p>
            <a:pPr lvl="1"/>
            <a:r>
              <a:rPr lang="el-GR" sz="2600" dirty="0" smtClean="0"/>
              <a:t>ποια διαθέσιμα και</a:t>
            </a:r>
          </a:p>
          <a:p>
            <a:pPr lvl="1"/>
            <a:r>
              <a:rPr lang="el-GR" sz="2600" dirty="0" smtClean="0"/>
              <a:t> για ποιο χρονικό διάστημα.</a:t>
            </a:r>
            <a:endParaRPr lang="el-GR" sz="2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ΠΛΑΝΟ ΚΡΑΤΗΣΕΩΝ</a:t>
            </a:r>
            <a:endParaRPr lang="el-GR" dirty="0"/>
          </a:p>
        </p:txBody>
      </p:sp>
      <p:sp>
        <p:nvSpPr>
          <p:cNvPr id="5" name="4 - Θέση περιεχομένου"/>
          <p:cNvSpPr>
            <a:spLocks noGrp="1"/>
          </p:cNvSpPr>
          <p:nvPr>
            <p:ph idx="1"/>
          </p:nvPr>
        </p:nvSpPr>
        <p:spPr/>
        <p:txBody>
          <a:bodyPr anchor="ctr">
            <a:normAutofit/>
          </a:bodyPr>
          <a:lstStyle/>
          <a:p>
            <a:pPr>
              <a:buNone/>
            </a:pPr>
            <a:r>
              <a:rPr lang="el-GR" sz="2800" dirty="0" smtClean="0"/>
              <a:t>Το πλάνο κρατήσεων χρησιμοποιείται σε συνδυασμό με το βιβλίο κρατήσεων για τους εξής κυρίως λόγους:</a:t>
            </a:r>
          </a:p>
          <a:p>
            <a:pPr marL="560070" indent="-514350">
              <a:buFont typeface="+mj-lt"/>
              <a:buAutoNum type="alphaLcPeriod"/>
            </a:pPr>
            <a:r>
              <a:rPr lang="el-GR" sz="2800" dirty="0" smtClean="0"/>
              <a:t>Επειδή </a:t>
            </a:r>
            <a:r>
              <a:rPr lang="el-GR" sz="2800" b="1" u="sng" dirty="0" smtClean="0"/>
              <a:t>το πλάνο</a:t>
            </a:r>
            <a:r>
              <a:rPr lang="el-GR" sz="2800" dirty="0" smtClean="0"/>
              <a:t> εμφανίζει τις κρατήσεις ενός μήνα έως και ολόκληρης σεζόν, ενώ </a:t>
            </a:r>
            <a:r>
              <a:rPr lang="el-GR" sz="2800" b="1" u="sng" dirty="0" smtClean="0">
                <a:solidFill>
                  <a:schemeClr val="accent6">
                    <a:lumMod val="50000"/>
                  </a:schemeClr>
                </a:solidFill>
              </a:rPr>
              <a:t>το βιβλίο </a:t>
            </a:r>
            <a:r>
              <a:rPr lang="el-GR" sz="2800" dirty="0" smtClean="0">
                <a:solidFill>
                  <a:schemeClr val="accent6">
                    <a:lumMod val="50000"/>
                  </a:schemeClr>
                </a:solidFill>
              </a:rPr>
              <a:t>εμφανίζει μια μέρα σε κάθε σελίδα.</a:t>
            </a:r>
          </a:p>
          <a:p>
            <a:pPr marL="560070" indent="-514350">
              <a:buFont typeface="+mj-lt"/>
              <a:buAutoNum type="alphaLcPeriod"/>
            </a:pPr>
            <a:r>
              <a:rPr lang="el-GR" sz="2800" dirty="0" smtClean="0"/>
              <a:t>Επειδή </a:t>
            </a:r>
            <a:r>
              <a:rPr lang="el-GR" sz="2800" b="1" u="sng" dirty="0" smtClean="0"/>
              <a:t>το πλάνο </a:t>
            </a:r>
            <a:r>
              <a:rPr lang="el-GR" sz="2800" dirty="0" smtClean="0"/>
              <a:t>δεν προσφέρεται για αναγραφή λεπτομερειών, </a:t>
            </a:r>
            <a:r>
              <a:rPr lang="el-GR" sz="2800" dirty="0" smtClean="0">
                <a:solidFill>
                  <a:schemeClr val="accent6">
                    <a:lumMod val="50000"/>
                  </a:schemeClr>
                </a:solidFill>
              </a:rPr>
              <a:t>οι οποίες όμως αναφέρονται </a:t>
            </a:r>
            <a:r>
              <a:rPr lang="el-GR" sz="2800" b="1" u="sng" dirty="0" smtClean="0">
                <a:solidFill>
                  <a:schemeClr val="accent6">
                    <a:lumMod val="50000"/>
                  </a:schemeClr>
                </a:solidFill>
              </a:rPr>
              <a:t>στο βιβλίο</a:t>
            </a:r>
            <a:r>
              <a:rPr lang="el-GR" sz="2800" dirty="0" smtClean="0"/>
              <a:t>.</a:t>
            </a:r>
            <a:endParaRPr lang="el-GR" sz="2800" dirty="0" smtClean="0"/>
          </a:p>
          <a:p>
            <a:pPr marL="560070" indent="-514350">
              <a:buFont typeface="+mj-lt"/>
              <a:buAutoNum type="alphaLcPeriod"/>
            </a:pPr>
            <a:endParaRPr lang="el-GR" sz="2600" dirty="0">
              <a:solidFill>
                <a:schemeClr val="accent6">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Τα κυριότερα είδη πλάνων που χρησιμοποιούνται είναι τα εξής:</a:t>
            </a:r>
            <a:endParaRPr lang="el-GR" sz="3600" dirty="0"/>
          </a:p>
        </p:txBody>
      </p:sp>
      <p:sp>
        <p:nvSpPr>
          <p:cNvPr id="3" name="2 - Θέση περιεχομένου"/>
          <p:cNvSpPr>
            <a:spLocks noGrp="1"/>
          </p:cNvSpPr>
          <p:nvPr>
            <p:ph idx="1"/>
          </p:nvPr>
        </p:nvSpPr>
        <p:spPr/>
        <p:txBody>
          <a:bodyPr anchor="ctr">
            <a:normAutofit/>
          </a:bodyPr>
          <a:lstStyle/>
          <a:p>
            <a:pPr marL="502920" indent="-457200" algn="just">
              <a:buFont typeface="+mj-lt"/>
              <a:buAutoNum type="arabicPeriod"/>
            </a:pPr>
            <a:r>
              <a:rPr lang="el-GR" sz="2800" dirty="0" smtClean="0"/>
              <a:t>Χειρόγραφο πλάνο κρατήσεων (</a:t>
            </a:r>
            <a:r>
              <a:rPr lang="en-US" sz="2800" dirty="0" smtClean="0"/>
              <a:t>Room Reservation Chart)</a:t>
            </a:r>
          </a:p>
          <a:p>
            <a:pPr marL="502920" indent="-457200" algn="just">
              <a:buFont typeface="+mj-lt"/>
              <a:buAutoNum type="arabicPeriod"/>
            </a:pPr>
            <a:r>
              <a:rPr lang="el-GR" sz="2800" dirty="0" smtClean="0"/>
              <a:t>Πίνακας (Πλάνο Τοίχου)</a:t>
            </a:r>
          </a:p>
          <a:p>
            <a:pPr marL="502920" indent="-457200" algn="just">
              <a:buFont typeface="+mj-lt"/>
              <a:buAutoNum type="arabicPeriod"/>
            </a:pPr>
            <a:r>
              <a:rPr lang="el-GR" sz="2800" dirty="0" smtClean="0"/>
              <a:t>Σύστημα </a:t>
            </a:r>
            <a:r>
              <a:rPr lang="en-US" sz="2800" dirty="0" smtClean="0"/>
              <a:t>Whitney</a:t>
            </a:r>
            <a:r>
              <a:rPr lang="el-GR" sz="2800" dirty="0" smtClean="0"/>
              <a:t> </a:t>
            </a:r>
            <a:r>
              <a:rPr lang="el-GR" sz="2800" dirty="0" smtClean="0"/>
              <a:t>(</a:t>
            </a:r>
            <a:r>
              <a:rPr lang="en-US" sz="2800" dirty="0" smtClean="0"/>
              <a:t>Reservation Rack)</a:t>
            </a:r>
          </a:p>
          <a:p>
            <a:pPr marL="502920" indent="-457200" algn="just">
              <a:buFont typeface="+mj-lt"/>
              <a:buAutoNum type="arabicPeriod"/>
            </a:pPr>
            <a:r>
              <a:rPr lang="el-GR" sz="2800" dirty="0" smtClean="0"/>
              <a:t>Μηχανογραφημένα συστήματα κρατήσεων</a:t>
            </a:r>
            <a:endParaRPr lang="el-G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1.Χειρόγραφο πλάνο κρατήσεων</a:t>
            </a:r>
            <a:endParaRPr lang="el-GR" b="1" dirty="0"/>
          </a:p>
        </p:txBody>
      </p:sp>
      <p:sp>
        <p:nvSpPr>
          <p:cNvPr id="3" name="2 - Θέση περιεχομένου"/>
          <p:cNvSpPr>
            <a:spLocks noGrp="1"/>
          </p:cNvSpPr>
          <p:nvPr>
            <p:ph idx="1"/>
          </p:nvPr>
        </p:nvSpPr>
        <p:spPr/>
        <p:txBody>
          <a:bodyPr/>
          <a:lstStyle/>
          <a:p>
            <a:pPr>
              <a:buNone/>
            </a:pPr>
            <a:r>
              <a:rPr lang="el-GR" dirty="0" smtClean="0"/>
              <a:t>Το πλάνο αυτό είναι έντυπο που αποτελείται από </a:t>
            </a:r>
          </a:p>
          <a:p>
            <a:r>
              <a:rPr lang="el-GR" b="1" dirty="0" smtClean="0"/>
              <a:t>κάθετες στήλες </a:t>
            </a:r>
            <a:r>
              <a:rPr lang="el-GR" dirty="0" smtClean="0"/>
              <a:t>–μια για κάθε ημέρα του μήνα- και</a:t>
            </a:r>
          </a:p>
          <a:p>
            <a:pPr>
              <a:lnSpc>
                <a:spcPct val="100000"/>
              </a:lnSpc>
            </a:pPr>
            <a:r>
              <a:rPr lang="el-GR" b="1" dirty="0" smtClean="0"/>
              <a:t>οριζόντιες γραμμές </a:t>
            </a:r>
            <a:r>
              <a:rPr lang="el-GR" dirty="0" smtClean="0"/>
              <a:t>– μια για κάθε δωμάτιο με τα χαρακτηριστικά του (Χ = μονόκλινο, ΧΧ = δίκλινο κτλ). </a:t>
            </a:r>
          </a:p>
          <a:p>
            <a:pPr>
              <a:lnSpc>
                <a:spcPct val="100000"/>
              </a:lnSpc>
              <a:buNone/>
            </a:pPr>
            <a:r>
              <a:rPr lang="el-GR" dirty="0" smtClean="0"/>
              <a:t>Έτσι, </a:t>
            </a:r>
            <a:r>
              <a:rPr lang="el-GR" u="sng" dirty="0" smtClean="0"/>
              <a:t>κάθε τετράγωνο </a:t>
            </a:r>
            <a:r>
              <a:rPr lang="el-GR" dirty="0" smtClean="0"/>
              <a:t>που σχηματίζεται αντιστοιχεί σε</a:t>
            </a:r>
          </a:p>
          <a:p>
            <a:pPr>
              <a:lnSpc>
                <a:spcPct val="100000"/>
              </a:lnSpc>
            </a:pPr>
            <a:r>
              <a:rPr lang="el-GR" dirty="0" smtClean="0"/>
              <a:t> ένα δωμάτιο και </a:t>
            </a:r>
          </a:p>
          <a:p>
            <a:pPr>
              <a:lnSpc>
                <a:spcPct val="100000"/>
              </a:lnSpc>
            </a:pPr>
            <a:r>
              <a:rPr lang="el-GR" dirty="0" smtClean="0"/>
              <a:t>μια  ημερομηνία. </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1.Χειρόγραφο πλάνο κρατήσεων</a:t>
            </a:r>
            <a:endParaRPr lang="el-GR" b="1" dirty="0"/>
          </a:p>
        </p:txBody>
      </p:sp>
      <p:sp>
        <p:nvSpPr>
          <p:cNvPr id="3" name="2 - Θέση περιεχομένου"/>
          <p:cNvSpPr>
            <a:spLocks noGrp="1"/>
          </p:cNvSpPr>
          <p:nvPr>
            <p:ph idx="1"/>
          </p:nvPr>
        </p:nvSpPr>
        <p:spPr/>
        <p:txBody>
          <a:bodyPr>
            <a:normAutofit fontScale="92500"/>
          </a:bodyPr>
          <a:lstStyle/>
          <a:p>
            <a:pPr>
              <a:buNone/>
            </a:pPr>
            <a:r>
              <a:rPr lang="el-GR" sz="2800" dirty="0" smtClean="0"/>
              <a:t>Η καταχώρηση μιας κράτησης  σημειώνεται </a:t>
            </a:r>
            <a:r>
              <a:rPr lang="el-GR" sz="2800" b="1" dirty="0" smtClean="0"/>
              <a:t>με μια οριζόντια γραμμή </a:t>
            </a:r>
            <a:r>
              <a:rPr lang="el-GR" sz="2800" dirty="0" smtClean="0"/>
              <a:t>που </a:t>
            </a:r>
          </a:p>
          <a:p>
            <a:pPr>
              <a:buNone/>
            </a:pPr>
            <a:r>
              <a:rPr lang="el-GR" sz="2800" u="sng" dirty="0" smtClean="0"/>
              <a:t>ξεκινά</a:t>
            </a:r>
            <a:r>
              <a:rPr lang="el-GR" sz="2800" dirty="0" smtClean="0"/>
              <a:t> από το τετράγωνο εκείνο που αντιστοιχεί στο συγκεκριμένο δωμάτιο και στη δεδομένη ημερομηνία άφιξης. </a:t>
            </a:r>
          </a:p>
          <a:p>
            <a:pPr>
              <a:buNone/>
            </a:pPr>
            <a:r>
              <a:rPr lang="el-GR" sz="2800" u="sng" dirty="0" smtClean="0"/>
              <a:t>συνεχίζεται</a:t>
            </a:r>
            <a:r>
              <a:rPr lang="el-GR" sz="2800" dirty="0" smtClean="0"/>
              <a:t> καλύπτοντας τα τετράγωνα των διανυκτερεύσεων και </a:t>
            </a:r>
          </a:p>
          <a:p>
            <a:pPr>
              <a:buNone/>
            </a:pPr>
            <a:r>
              <a:rPr lang="el-GR" sz="2800" u="sng" dirty="0" smtClean="0"/>
              <a:t>σταματά</a:t>
            </a:r>
            <a:r>
              <a:rPr lang="el-GR" sz="2800" dirty="0" smtClean="0"/>
              <a:t> στο τετράγωνο που αντιστοιχεί στην ημερομηνία αναχώρησης. </a:t>
            </a:r>
          </a:p>
          <a:p>
            <a:pPr>
              <a:buNone/>
            </a:pPr>
            <a:r>
              <a:rPr lang="el-GR" sz="2800" dirty="0" smtClean="0"/>
              <a:t>Στο </a:t>
            </a:r>
            <a:r>
              <a:rPr lang="el-GR" sz="2800" b="1" dirty="0" smtClean="0"/>
              <a:t>επάνω μέρος της γραμμής </a:t>
            </a:r>
            <a:r>
              <a:rPr lang="el-GR" sz="2800" dirty="0" smtClean="0"/>
              <a:t>αναγράφεται το </a:t>
            </a:r>
            <a:r>
              <a:rPr lang="el-GR" sz="2800" u="sng" dirty="0" smtClean="0"/>
              <a:t>επίθετο του πελάτη </a:t>
            </a:r>
            <a:r>
              <a:rPr lang="el-GR" sz="2800" dirty="0" smtClean="0"/>
              <a:t>και ο </a:t>
            </a:r>
            <a:r>
              <a:rPr lang="el-GR" sz="2800" u="sng" dirty="0" smtClean="0"/>
              <a:t>αριθμός των ατόμων </a:t>
            </a:r>
            <a:r>
              <a:rPr lang="el-GR" sz="2800" dirty="0" smtClean="0"/>
              <a:t>που θα φιλοξενηθούν.</a:t>
            </a:r>
            <a:endParaRPr lang="el-G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3148" t="25173" r="4807" b="9896"/>
          <a:stretch>
            <a:fillRect/>
          </a:stretch>
        </p:blipFill>
        <p:spPr bwMode="auto">
          <a:xfrm>
            <a:off x="215900" y="1130300"/>
            <a:ext cx="11785600" cy="467424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b="1" dirty="0" smtClean="0"/>
              <a:t>1.Χειρόγραφο πλάνο κρατήσεων</a:t>
            </a:r>
            <a:endParaRPr lang="el-GR" dirty="0"/>
          </a:p>
        </p:txBody>
      </p:sp>
      <p:sp>
        <p:nvSpPr>
          <p:cNvPr id="5" name="4 - Θέση περιεχομένου"/>
          <p:cNvSpPr>
            <a:spLocks noGrp="1"/>
          </p:cNvSpPr>
          <p:nvPr>
            <p:ph idx="1"/>
          </p:nvPr>
        </p:nvSpPr>
        <p:spPr/>
        <p:txBody>
          <a:bodyPr>
            <a:normAutofit/>
          </a:bodyPr>
          <a:lstStyle/>
          <a:p>
            <a:pPr>
              <a:buNone/>
            </a:pPr>
            <a:r>
              <a:rPr lang="el-GR" sz="2400" u="sng" dirty="0" smtClean="0"/>
              <a:t>Πρέπει πάντα να χρησιμοποιείται </a:t>
            </a:r>
            <a:r>
              <a:rPr lang="el-GR" sz="2400" b="1" dirty="0" smtClean="0"/>
              <a:t>μολύβι</a:t>
            </a:r>
            <a:r>
              <a:rPr lang="el-GR" sz="2400" dirty="0" smtClean="0"/>
              <a:t>, έτσι ώστε να γίνονται εύκολα και καθαρά  οι διορθώσεις σε περίπτωση αλλαγής ή ακύρωσης. </a:t>
            </a:r>
            <a:r>
              <a:rPr lang="el-GR" sz="2400" b="1" dirty="0" smtClean="0"/>
              <a:t>Στυλό </a:t>
            </a:r>
            <a:r>
              <a:rPr lang="el-GR" sz="2400" dirty="0" smtClean="0"/>
              <a:t>μπορεί να χρησιμοποιηθεί  μετά την αναχώρηση του πελάτη ώστε να τηρείται  ένα μόνιμο αρχείο για το πότε νοικιάστηκαν τα δωμάτια και από ποιον.</a:t>
            </a:r>
          </a:p>
          <a:p>
            <a:pPr>
              <a:buNone/>
            </a:pPr>
            <a:r>
              <a:rPr lang="el-GR" sz="2400" dirty="0" smtClean="0"/>
              <a:t>Η καταχώριση μιας κράτησης στο πλάνο πρέπει να γίνεται προσεκτικά, για να αποφεύγονται λάθη που μπορεί να εκθέσουν ανεπανόρθωτα την αξιοπιστία του ξενοδοχείου.</a:t>
            </a:r>
            <a:endParaRPr lang="el-G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smtClean="0"/>
              <a:t>2. Πίνακας (Πλάνο Τοίχου)</a:t>
            </a:r>
            <a:endParaRPr lang="el-GR" b="1" dirty="0"/>
          </a:p>
        </p:txBody>
      </p:sp>
      <p:sp>
        <p:nvSpPr>
          <p:cNvPr id="5" name="4 - Θέση περιεχομένου"/>
          <p:cNvSpPr>
            <a:spLocks noGrp="1"/>
          </p:cNvSpPr>
          <p:nvPr>
            <p:ph idx="1"/>
          </p:nvPr>
        </p:nvSpPr>
        <p:spPr/>
        <p:txBody>
          <a:bodyPr>
            <a:normAutofit/>
          </a:bodyPr>
          <a:lstStyle/>
          <a:p>
            <a:pPr>
              <a:buNone/>
            </a:pPr>
            <a:r>
              <a:rPr lang="el-GR" sz="2800" dirty="0" smtClean="0"/>
              <a:t>Ένα άλλο είδος πλάνου κρατήσεων είναι ο πίνακας τοίχου, ο οποίος ονομάζεται και </a:t>
            </a:r>
            <a:r>
              <a:rPr lang="el-GR" sz="2800" b="1" dirty="0" smtClean="0"/>
              <a:t>πίνακας πυκνότητας </a:t>
            </a:r>
            <a:r>
              <a:rPr lang="el-GR" sz="2800" dirty="0" smtClean="0"/>
              <a:t>κρατήσεων. Σχεδιασμένος ακριβώς όπως και το χειρόγραφο πλάνο, μπορεί να είναι μαγνητικός ή πλαστικός. </a:t>
            </a:r>
          </a:p>
          <a:p>
            <a:pPr>
              <a:buNone/>
            </a:pPr>
            <a:r>
              <a:rPr lang="el-GR" sz="2800" dirty="0" smtClean="0"/>
              <a:t>Στην περίπτωση του μαγνητικού πίνακα, η σημείωση των κρατήσεων γίνεται με μαγνητικές πλάκες, ενώ στην περίπτωση του πλαστικού πίνακα, με αυτοκόλλητες ταινίες. Το πλεονέκτημα του πίνακα τοίχου, ο οποίος επινοήθηκε από τον </a:t>
            </a:r>
            <a:r>
              <a:rPr lang="en-US" sz="2800" dirty="0" err="1" smtClean="0"/>
              <a:t>Dallet</a:t>
            </a:r>
            <a:r>
              <a:rPr lang="en-US" sz="2800" dirty="0" smtClean="0"/>
              <a:t> Jones, </a:t>
            </a:r>
            <a:r>
              <a:rPr lang="el-GR" sz="2800" dirty="0" smtClean="0"/>
              <a:t>είναι ότι γίνονται πιο εύκολα οι τυχόν διορθώσεις.</a:t>
            </a:r>
            <a:endParaRPr lang="el-G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3.Σύστημα </a:t>
            </a:r>
            <a:r>
              <a:rPr lang="en-US" b="1" dirty="0" smtClean="0"/>
              <a:t>Whitney (Reservation Rack)</a:t>
            </a:r>
            <a:endParaRPr lang="el-GR" b="1" dirty="0"/>
          </a:p>
        </p:txBody>
      </p:sp>
      <p:sp>
        <p:nvSpPr>
          <p:cNvPr id="3" name="2 - Θέση περιεχομένου"/>
          <p:cNvSpPr>
            <a:spLocks noGrp="1"/>
          </p:cNvSpPr>
          <p:nvPr>
            <p:ph idx="1"/>
          </p:nvPr>
        </p:nvSpPr>
        <p:spPr/>
        <p:txBody>
          <a:bodyPr>
            <a:normAutofit/>
          </a:bodyPr>
          <a:lstStyle/>
          <a:p>
            <a:pPr>
              <a:buNone/>
            </a:pPr>
            <a:r>
              <a:rPr lang="el-GR" sz="2800" dirty="0" smtClean="0"/>
              <a:t>Πρόκειται για μια κατασκευή από </a:t>
            </a:r>
            <a:r>
              <a:rPr lang="el-GR" sz="2800" b="1" dirty="0" smtClean="0"/>
              <a:t>μεταλλικούς πίνακες</a:t>
            </a:r>
            <a:r>
              <a:rPr lang="el-GR" sz="2800" dirty="0" smtClean="0"/>
              <a:t>, τις λεγόμενες </a:t>
            </a:r>
            <a:r>
              <a:rPr lang="el-GR" sz="2800" b="1" dirty="0" smtClean="0"/>
              <a:t>στήλες</a:t>
            </a:r>
            <a:r>
              <a:rPr lang="el-GR" sz="2800" dirty="0" smtClean="0"/>
              <a:t>. </a:t>
            </a:r>
          </a:p>
          <a:p>
            <a:pPr>
              <a:buNone/>
            </a:pPr>
            <a:r>
              <a:rPr lang="el-GR" sz="2800" dirty="0" smtClean="0"/>
              <a:t>Αυτές περιέχουν </a:t>
            </a:r>
            <a:r>
              <a:rPr lang="el-GR" sz="2800" u="sng" dirty="0" smtClean="0"/>
              <a:t>κινητές θήκες</a:t>
            </a:r>
            <a:r>
              <a:rPr lang="el-GR" sz="2800" dirty="0" smtClean="0"/>
              <a:t>, καθεμιά από τις οποίες </a:t>
            </a:r>
            <a:r>
              <a:rPr lang="el-GR" sz="2800" u="sng" dirty="0" smtClean="0"/>
              <a:t>δέχεται ένα μακρόστενο χαρτί </a:t>
            </a:r>
            <a:r>
              <a:rPr lang="el-GR" sz="2800" dirty="0" smtClean="0"/>
              <a:t>(</a:t>
            </a:r>
            <a:r>
              <a:rPr lang="en-US" sz="2800" dirty="0" smtClean="0"/>
              <a:t>slip). </a:t>
            </a:r>
            <a:r>
              <a:rPr lang="el-GR" sz="2800" dirty="0" smtClean="0"/>
              <a:t>Στο χαρτί αυτό αναγράφονται όλα τα στοιχεία που περιέχει το βιβλίο κρατήσεων. </a:t>
            </a:r>
          </a:p>
          <a:p>
            <a:pPr>
              <a:buNone/>
            </a:pPr>
            <a:r>
              <a:rPr lang="el-GR" sz="2800" dirty="0" smtClean="0"/>
              <a:t>Το σύστημα </a:t>
            </a:r>
            <a:r>
              <a:rPr lang="en-US" sz="2800" dirty="0" smtClean="0"/>
              <a:t>Whitney </a:t>
            </a:r>
            <a:r>
              <a:rPr lang="el-GR" sz="2800" dirty="0" smtClean="0"/>
              <a:t>αντικαθιστά τόσο το πλάνο όσο και το βιβλίο κρατήσεων, είναι δε τοποθετημένο στον τοίχο του γραφείου του τμήματος κρατήσεων.</a:t>
            </a:r>
            <a:endParaRPr lang="el-G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a:p>
        </p:txBody>
      </p:sp>
      <p:sp>
        <p:nvSpPr>
          <p:cNvPr id="5" name="Θέση περιεχομένου 4"/>
          <p:cNvSpPr>
            <a:spLocks noGrp="1"/>
          </p:cNvSpPr>
          <p:nvPr>
            <p:ph idx="1"/>
          </p:nvPr>
        </p:nvSpPr>
        <p:spPr/>
        <p:txBody>
          <a:bodyPr/>
          <a:lstStyle/>
          <a:p>
            <a:r>
              <a:rPr lang="el-GR" dirty="0" smtClean="0"/>
              <a:t>Στην πλειονότητά τους οι πελάτες των ξενοδοχείων κάνουν τις κρατήσεις των δωματίων τους πριν από την άφιξή τους σ’ αυτά. Συνήθως, λοιπόν, η πρώτη επαφή που έχει ένας πελάτης με το ξενοδοχείο είναι καθώς κάνει την κράτηση. Ως εκ τούτου, το προσωπικό που ασχολείται με τις κρατήσεις πρέπει να διαθέτει άριστες ικανότητες επικοινωνίας, ώστε να ανταποκρίνεται στις απαιτήσεις των πελατών με σαφήνεια, ταχύτητα, ορθότητα και, προπαντός, ευγένεια. Στο έργο αυτό θα βοηθήσει και τρόπος με τον οποίο είναι οργανωμένο το τμήμα, παρέχοντας ταχύτατα πληροφορίες σχετικές με τα δωμάτια στο </a:t>
            </a:r>
            <a:r>
              <a:rPr lang="el-GR" dirty="0" err="1" smtClean="0"/>
              <a:t>στο</a:t>
            </a:r>
            <a:r>
              <a:rPr lang="el-GR" dirty="0" smtClean="0"/>
              <a:t> προσωπικό του τμήματος κρατήσεων.</a:t>
            </a:r>
            <a:endParaRPr lang="el-GR" dirty="0"/>
          </a:p>
        </p:txBody>
      </p:sp>
    </p:spTree>
    <p:extLst>
      <p:ext uri="{BB962C8B-B14F-4D97-AF65-F5344CB8AC3E}">
        <p14:creationId xmlns:p14="http://schemas.microsoft.com/office/powerpoint/2010/main" xmlns="" val="2522149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4.Μηχανογραφημένα Συστήματα Κρατήσεων</a:t>
            </a:r>
            <a:endParaRPr lang="el-GR" sz="3600" b="1" dirty="0"/>
          </a:p>
        </p:txBody>
      </p:sp>
      <p:sp>
        <p:nvSpPr>
          <p:cNvPr id="3" name="2 - Θέση περιεχομένου"/>
          <p:cNvSpPr>
            <a:spLocks noGrp="1"/>
          </p:cNvSpPr>
          <p:nvPr>
            <p:ph idx="1"/>
          </p:nvPr>
        </p:nvSpPr>
        <p:spPr/>
        <p:txBody>
          <a:bodyPr>
            <a:normAutofit/>
          </a:bodyPr>
          <a:lstStyle/>
          <a:p>
            <a:pPr>
              <a:buNone/>
            </a:pPr>
            <a:r>
              <a:rPr lang="el-GR" sz="2800" dirty="0" smtClean="0"/>
              <a:t>Σήμερα η χρήση Η/Υ έχει υποκαταστήσει, σε μεγάλο βαθμό, τους προηγούμενους τρόπους με τους οποίους τα ξενοδοχεία παρακολουθούσαν τις κρατήσεις τους.</a:t>
            </a:r>
          </a:p>
          <a:p>
            <a:pPr>
              <a:buNone/>
            </a:pPr>
            <a:r>
              <a:rPr lang="el-GR" sz="2800" dirty="0" smtClean="0"/>
              <a:t> Ο Η/Υ είναι ένα χρήσιμο εργαλείο, το οποίο δίνει πληροφορίες </a:t>
            </a:r>
          </a:p>
          <a:p>
            <a:pPr lvl="1"/>
            <a:r>
              <a:rPr lang="el-GR" sz="2600" dirty="0" smtClean="0"/>
              <a:t>με ταχύτητα, </a:t>
            </a:r>
          </a:p>
          <a:p>
            <a:pPr lvl="1"/>
            <a:r>
              <a:rPr lang="el-GR" sz="2600" dirty="0" smtClean="0"/>
              <a:t>χωρίς λάθη και </a:t>
            </a:r>
          </a:p>
          <a:p>
            <a:pPr lvl="1"/>
            <a:r>
              <a:rPr lang="el-GR" sz="2600" dirty="0" smtClean="0"/>
              <a:t>μπορεί να προσαρμοστεί στις ιδιαίτερες ανάγκες ενός καταλύματος με τη χρήση ειδικών προγραμμάτων.</a:t>
            </a:r>
            <a:endParaRPr lang="el-GR" sz="2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6000" b="1" dirty="0" smtClean="0"/>
              <a:t>4.11 </a:t>
            </a:r>
            <a:br>
              <a:rPr lang="el-GR" sz="6000" b="1" dirty="0" smtClean="0"/>
            </a:br>
            <a:r>
              <a:rPr lang="el-GR" sz="6000" b="1" dirty="0" err="1" smtClean="0"/>
              <a:t>συνεργασια</a:t>
            </a:r>
            <a:r>
              <a:rPr lang="el-GR" sz="6000" b="1" dirty="0" smtClean="0"/>
              <a:t> </a:t>
            </a:r>
            <a:r>
              <a:rPr lang="el-GR" sz="6000" b="1" dirty="0" err="1" smtClean="0"/>
              <a:t>τμηματοσ</a:t>
            </a:r>
            <a:r>
              <a:rPr lang="el-GR" sz="6000" b="1" dirty="0" smtClean="0"/>
              <a:t> </a:t>
            </a:r>
            <a:r>
              <a:rPr lang="el-GR" sz="6000" b="1" dirty="0" err="1" smtClean="0"/>
              <a:t>κρατησεων</a:t>
            </a:r>
            <a:r>
              <a:rPr lang="el-GR" sz="6000" b="1" dirty="0" smtClean="0"/>
              <a:t> και </a:t>
            </a:r>
            <a:r>
              <a:rPr lang="el-GR" sz="6000" b="1" dirty="0" err="1" smtClean="0"/>
              <a:t>υποδοχησ</a:t>
            </a:r>
            <a:endParaRPr lang="el-GR" b="1" dirty="0"/>
          </a:p>
        </p:txBody>
      </p:sp>
      <p:sp>
        <p:nvSpPr>
          <p:cNvPr id="5" name="4 - Θέση κειμένου"/>
          <p:cNvSpPr>
            <a:spLocks noGrp="1"/>
          </p:cNvSpPr>
          <p:nvPr>
            <p:ph type="body" idx="1"/>
          </p:nvPr>
        </p:nvSpPr>
        <p:spPr/>
        <p:txBody>
          <a:bodyPr/>
          <a:lstStyle/>
          <a:p>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381000" y="444500"/>
            <a:ext cx="11341100" cy="1600200"/>
          </a:xfrm>
        </p:spPr>
        <p:txBody>
          <a:bodyPr>
            <a:normAutofit/>
          </a:bodyPr>
          <a:lstStyle/>
          <a:p>
            <a:pPr>
              <a:buNone/>
            </a:pPr>
            <a:r>
              <a:rPr lang="el-GR" sz="2400" dirty="0" smtClean="0"/>
              <a:t>Το τμήμα κρατήσεων έχει άμεση συνεργασία με το τμήμα υποδοχής.</a:t>
            </a:r>
          </a:p>
          <a:p>
            <a:pPr>
              <a:buNone/>
            </a:pPr>
            <a:r>
              <a:rPr lang="el-GR" sz="2400" dirty="0" smtClean="0"/>
              <a:t>Το τμήμα κρατήσεων έχει την υποχρέωση  να ενημερώνει την Υποδοχή καθημερινά με τη λίστα των αναμενόμενων αφίξεων. Πρόκειται για μια κατάσταση πελατών, οι οποίοι θα αφιχθούν την επόμενη μέρα.</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p:txBody>
      </p:sp>
      <p:sp>
        <p:nvSpPr>
          <p:cNvPr id="10" name="9 - TextBox"/>
          <p:cNvSpPr txBox="1"/>
          <p:nvPr/>
        </p:nvSpPr>
        <p:spPr>
          <a:xfrm>
            <a:off x="342900" y="5651500"/>
            <a:ext cx="11442700" cy="830997"/>
          </a:xfrm>
          <a:prstGeom prst="rect">
            <a:avLst/>
          </a:prstGeom>
          <a:noFill/>
        </p:spPr>
        <p:txBody>
          <a:bodyPr wrap="square" rtlCol="0">
            <a:spAutoFit/>
          </a:bodyPr>
          <a:lstStyle/>
          <a:p>
            <a:pPr>
              <a:buNone/>
            </a:pPr>
            <a:r>
              <a:rPr lang="el-GR" sz="2400" dirty="0" smtClean="0">
                <a:solidFill>
                  <a:schemeClr val="accent1"/>
                </a:solidFill>
              </a:rPr>
              <a:t>Όσο πιο αποτελεσματική είναι η συνεργασία των δύο τμημάτων, τόσο πιο απρόσκοπτη θα είναι η εξυπηρέτηση των πελατών</a:t>
            </a:r>
          </a:p>
        </p:txBody>
      </p:sp>
      <p:pic>
        <p:nvPicPr>
          <p:cNvPr id="4099" name="Picture 3"/>
          <p:cNvPicPr>
            <a:picLocks noChangeAspect="1" noChangeArrowheads="1"/>
          </p:cNvPicPr>
          <p:nvPr/>
        </p:nvPicPr>
        <p:blipFill>
          <a:blip r:embed="rId2"/>
          <a:srcRect l="21791" t="24479" r="8907" b="19965"/>
          <a:stretch>
            <a:fillRect/>
          </a:stretch>
        </p:blipFill>
        <p:spPr bwMode="auto">
          <a:xfrm>
            <a:off x="1879600" y="2087450"/>
            <a:ext cx="7823200" cy="352594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τμήμα κρατήσεων απαρτίζεται:</a:t>
            </a:r>
            <a:br>
              <a:rPr lang="el-GR" dirty="0" smtClean="0"/>
            </a:br>
            <a:r>
              <a:rPr lang="el-GR" sz="2000" dirty="0" smtClean="0"/>
              <a:t>(στα μεγάλα ξενοδοχεία)</a:t>
            </a:r>
            <a:endParaRPr lang="el-GR" sz="2000" dirty="0"/>
          </a:p>
        </p:txBody>
      </p:sp>
      <p:sp>
        <p:nvSpPr>
          <p:cNvPr id="3" name="Θέση περιεχομένου 2"/>
          <p:cNvSpPr>
            <a:spLocks noGrp="1"/>
          </p:cNvSpPr>
          <p:nvPr>
            <p:ph idx="1"/>
          </p:nvPr>
        </p:nvSpPr>
        <p:spPr/>
        <p:txBody>
          <a:bodyPr/>
          <a:lstStyle/>
          <a:p>
            <a:r>
              <a:rPr lang="el-GR" dirty="0" smtClean="0"/>
              <a:t>Τον προϊστάμενο (υπεύθυνο του τμήματος, στο σύνολό του)</a:t>
            </a:r>
          </a:p>
          <a:p>
            <a:r>
              <a:rPr lang="el-GR" dirty="0" smtClean="0"/>
              <a:t>Τον υπάλληλο </a:t>
            </a:r>
            <a:r>
              <a:rPr lang="el-GR" dirty="0" err="1" smtClean="0"/>
              <a:t>πρακτορειακών</a:t>
            </a:r>
            <a:r>
              <a:rPr lang="el-GR" dirty="0" smtClean="0"/>
              <a:t> κρατήσεων</a:t>
            </a:r>
          </a:p>
          <a:p>
            <a:r>
              <a:rPr lang="el-GR" dirty="0" smtClean="0"/>
              <a:t>Τον υπάλληλο μεμονωμένων κρατήσεων</a:t>
            </a:r>
          </a:p>
          <a:p>
            <a:r>
              <a:rPr lang="el-GR" dirty="0" smtClean="0"/>
              <a:t>Τον υπάλληλο επεξεργασίας, αρχειοθέτησης και ελέγχου κρατήσεων</a:t>
            </a:r>
            <a:endParaRPr lang="el-GR" dirty="0"/>
          </a:p>
        </p:txBody>
      </p:sp>
      <p:sp>
        <p:nvSpPr>
          <p:cNvPr id="4" name="Ορθογώνιο 3"/>
          <p:cNvSpPr/>
          <p:nvPr/>
        </p:nvSpPr>
        <p:spPr>
          <a:xfrm>
            <a:off x="1050324" y="5008776"/>
            <a:ext cx="9168714" cy="707886"/>
          </a:xfrm>
          <a:prstGeom prst="rect">
            <a:avLst/>
          </a:prstGeom>
        </p:spPr>
        <p:txBody>
          <a:bodyPr wrap="square">
            <a:spAutoFit/>
          </a:bodyPr>
          <a:lstStyle/>
          <a:p>
            <a:r>
              <a:rPr lang="el-GR" sz="2000" b="1" dirty="0">
                <a:solidFill>
                  <a:schemeClr val="accent1"/>
                </a:solidFill>
                <a:latin typeface="+mj-lt"/>
                <a:ea typeface="+mj-ea"/>
                <a:cs typeface="+mj-cs"/>
              </a:rPr>
              <a:t>Στα μικρά ξενοδοχεία</a:t>
            </a:r>
            <a:r>
              <a:rPr lang="el-GR" sz="2000" dirty="0">
                <a:solidFill>
                  <a:schemeClr val="accent1"/>
                </a:solidFill>
                <a:latin typeface="+mj-lt"/>
                <a:ea typeface="+mj-ea"/>
                <a:cs typeface="+mj-cs"/>
              </a:rPr>
              <a:t>, τη διαχείριση των κρατήσεων αναλαμβάνει εξ ολοκλήρου ο </a:t>
            </a:r>
            <a:r>
              <a:rPr lang="el-GR" sz="2000" i="1" dirty="0">
                <a:solidFill>
                  <a:schemeClr val="accent1"/>
                </a:solidFill>
                <a:latin typeface="+mj-lt"/>
                <a:ea typeface="+mj-ea"/>
                <a:cs typeface="+mj-cs"/>
              </a:rPr>
              <a:t>υπάλληλος της Υποδοχής</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98589" y="1581150"/>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580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Αρμοδιότητες προσωπικού κρατήσεων</a:t>
            </a:r>
            <a:endParaRPr lang="el-GR" b="1" dirty="0"/>
          </a:p>
        </p:txBody>
      </p:sp>
      <p:sp>
        <p:nvSpPr>
          <p:cNvPr id="3" name="Θέση περιεχομένου 2"/>
          <p:cNvSpPr>
            <a:spLocks noGrp="1"/>
          </p:cNvSpPr>
          <p:nvPr>
            <p:ph idx="1"/>
          </p:nvPr>
        </p:nvSpPr>
        <p:spPr>
          <a:xfrm>
            <a:off x="926757" y="1754660"/>
            <a:ext cx="10490885" cy="4563762"/>
          </a:xfrm>
        </p:spPr>
        <p:txBody>
          <a:bodyPr>
            <a:normAutofit lnSpcReduction="10000"/>
          </a:bodyPr>
          <a:lstStyle/>
          <a:p>
            <a:pPr marL="502920" indent="-457200">
              <a:buFont typeface="+mj-lt"/>
              <a:buAutoNum type="arabicPeriod"/>
            </a:pPr>
            <a:r>
              <a:rPr lang="el-GR" i="1" dirty="0" smtClean="0"/>
              <a:t>Λειτουργεί ως αντιπρόσωπος πωλήσεων του ξενοδοχείου</a:t>
            </a:r>
          </a:p>
          <a:p>
            <a:pPr marL="502920" indent="-457200">
              <a:buFont typeface="+mj-lt"/>
              <a:buAutoNum type="arabicPeriod"/>
            </a:pPr>
            <a:r>
              <a:rPr lang="el-GR" i="1" dirty="0" smtClean="0"/>
              <a:t>Επικοινωνεί με τους πελάτες, τους πράκτορες και άλλους φορείς, για θέματα κρατήσεων (μέσω τηλεφώνου, φαξ, αλληλογραφίας, ηλεκτρονικού ταχυδρομείου κτλ)</a:t>
            </a:r>
          </a:p>
          <a:p>
            <a:pPr marL="502920" indent="-457200">
              <a:buFont typeface="+mj-lt"/>
              <a:buAutoNum type="arabicPeriod"/>
            </a:pPr>
            <a:r>
              <a:rPr lang="el-GR" i="1" dirty="0" smtClean="0"/>
              <a:t>Ελέγχει τη διαθεσιμότητα των δωματίων</a:t>
            </a:r>
          </a:p>
          <a:p>
            <a:pPr marL="502920" indent="-457200">
              <a:buFont typeface="+mj-lt"/>
              <a:buAutoNum type="arabicPeriod"/>
            </a:pPr>
            <a:r>
              <a:rPr lang="el-GR" i="1" dirty="0" smtClean="0"/>
              <a:t>Προνοεί για τα επιπλέον αιτήματα των πελατών (τις ιδιαίτερες απαιτήσεις ή ανάγκες τους)</a:t>
            </a:r>
          </a:p>
          <a:p>
            <a:pPr marL="502920" indent="-457200">
              <a:buFont typeface="+mj-lt"/>
              <a:buAutoNum type="arabicPeriod"/>
            </a:pPr>
            <a:r>
              <a:rPr lang="el-GR" i="1" dirty="0" smtClean="0"/>
              <a:t>Ετοιμάζει επιστολές επιβεβαίωσης κρατήσεων</a:t>
            </a:r>
          </a:p>
          <a:p>
            <a:pPr marL="502920" indent="-457200">
              <a:buFont typeface="+mj-lt"/>
              <a:buAutoNum type="arabicPeriod"/>
            </a:pPr>
            <a:r>
              <a:rPr lang="el-GR" i="1" dirty="0" smtClean="0"/>
              <a:t>Δημιουργεί αρχεία και εκδίδει δελτία κρατήσεων (χειρόγραφα ή μηχανογραφημένα)</a:t>
            </a:r>
          </a:p>
          <a:p>
            <a:pPr marL="502920" indent="-457200">
              <a:buFont typeface="+mj-lt"/>
              <a:buAutoNum type="arabicPeriod"/>
            </a:pPr>
            <a:r>
              <a:rPr lang="el-GR" i="1" dirty="0" smtClean="0"/>
              <a:t>Ενημερώνει καθημερινά την Υποδοχή για τις αναμενόμενες αφίξεις των πελατών, τις μεταβολές και τις ακυρώσεις κρατήσεων, εκδίδοντας αντίστοιχες καταστάσεις</a:t>
            </a:r>
          </a:p>
          <a:p>
            <a:pPr marL="502920" indent="-457200">
              <a:buFont typeface="+mj-lt"/>
              <a:buAutoNum type="arabicPeriod"/>
            </a:pPr>
            <a:r>
              <a:rPr lang="el-GR" i="1" dirty="0" smtClean="0"/>
              <a:t>Εκδίδει ενημερωτικές αναφορές, όπως κατάσταση μη επικυρωμένων κρατήσεων, προβλέψεις διαθεσιμότητας δωματίων κ.α.</a:t>
            </a:r>
            <a:endParaRPr lang="el-GR" i="1" dirty="0"/>
          </a:p>
        </p:txBody>
      </p:sp>
    </p:spTree>
    <p:extLst>
      <p:ext uri="{BB962C8B-B14F-4D97-AF65-F5344CB8AC3E}">
        <p14:creationId xmlns:p14="http://schemas.microsoft.com/office/powerpoint/2010/main" xmlns="" val="391045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43000" y="1097280"/>
            <a:ext cx="3931920" cy="3252298"/>
          </a:xfrm>
        </p:spPr>
        <p:txBody>
          <a:bodyPr anchor="ctr"/>
          <a:lstStyle/>
          <a:p>
            <a:pPr algn="ctr"/>
            <a:r>
              <a:rPr lang="el-GR" b="1" dirty="0" smtClean="0"/>
              <a:t>4.2 </a:t>
            </a:r>
            <a:br>
              <a:rPr lang="el-GR" b="1" dirty="0" smtClean="0"/>
            </a:br>
            <a:r>
              <a:rPr lang="el-GR" b="1" dirty="0" smtClean="0"/>
              <a:t>ΕΙΔΗ ΚΡΑΤΗΣΕΩΝ</a:t>
            </a:r>
            <a:endParaRPr lang="el-GR" b="1" dirty="0"/>
          </a:p>
        </p:txBody>
      </p:sp>
      <p:sp>
        <p:nvSpPr>
          <p:cNvPr id="5" name="Θέση περιεχομένου 4"/>
          <p:cNvSpPr>
            <a:spLocks noGrp="1"/>
          </p:cNvSpPr>
          <p:nvPr>
            <p:ph idx="1"/>
          </p:nvPr>
        </p:nvSpPr>
        <p:spPr/>
        <p:txBody>
          <a:bodyPr anchor="ctr"/>
          <a:lstStyle/>
          <a:p>
            <a:r>
              <a:rPr lang="el-GR" b="1" dirty="0" smtClean="0"/>
              <a:t>Εγγυημένες</a:t>
            </a:r>
          </a:p>
          <a:p>
            <a:r>
              <a:rPr lang="el-GR" b="1" dirty="0" smtClean="0"/>
              <a:t>Μη εγγυημένες</a:t>
            </a:r>
            <a:endParaRPr lang="el-GR" b="1" dirty="0"/>
          </a:p>
        </p:txBody>
      </p:sp>
      <p:sp>
        <p:nvSpPr>
          <p:cNvPr id="6" name="Θέση κειμένου 5"/>
          <p:cNvSpPr>
            <a:spLocks noGrp="1"/>
          </p:cNvSpPr>
          <p:nvPr>
            <p:ph type="body" sz="half" idx="2"/>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76616" y="619125"/>
            <a:ext cx="2009775"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7848" y="4515623"/>
            <a:ext cx="2762250"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71716" y="4845650"/>
            <a:ext cx="311467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0702" y="619125"/>
            <a:ext cx="1454493" cy="964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63144" y="481012"/>
            <a:ext cx="2047875"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01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b="1" dirty="0" smtClean="0"/>
              <a:t>4.2.1 </a:t>
            </a:r>
            <a:br>
              <a:rPr lang="el-GR" b="1" dirty="0" smtClean="0"/>
            </a:br>
            <a:r>
              <a:rPr lang="el-GR" b="1" dirty="0" err="1" smtClean="0"/>
              <a:t>Εγγυημενεσ</a:t>
            </a:r>
            <a:r>
              <a:rPr lang="el-GR" b="1" dirty="0" smtClean="0"/>
              <a:t> </a:t>
            </a:r>
            <a:r>
              <a:rPr lang="el-GR" b="1" dirty="0" err="1" smtClean="0"/>
              <a:t>κρατησεισ</a:t>
            </a:r>
            <a:endParaRPr lang="el-GR" b="1" dirty="0"/>
          </a:p>
        </p:txBody>
      </p:sp>
      <p:sp>
        <p:nvSpPr>
          <p:cNvPr id="6" name="Θέση κειμένου 5"/>
          <p:cNvSpPr>
            <a:spLocks noGrp="1"/>
          </p:cNvSpPr>
          <p:nvPr>
            <p:ph type="body" idx="1"/>
          </p:nvPr>
        </p:nvSpPr>
        <p:spPr>
          <a:xfrm>
            <a:off x="1050323" y="4154519"/>
            <a:ext cx="10206681" cy="1974431"/>
          </a:xfrm>
        </p:spPr>
        <p:txBody>
          <a:bodyPr>
            <a:normAutofit lnSpcReduction="10000"/>
          </a:bodyPr>
          <a:lstStyle/>
          <a:p>
            <a:pPr algn="just"/>
            <a:r>
              <a:rPr lang="el-GR" dirty="0" smtClean="0"/>
              <a:t>       Πρόκειται για τις περιπτώσεις εκείνες που ο πελάτης δέχεται να εγγυηθεί την πληρωμή του δωματίου ακόμα και στην περίπτωση που δεν το χρησιμοποιήσει. Αυτό σημαίνει ότι, ακόμα και αν δεν εμφανιστεί ο πελάτης ( δηλαδή χαρακτηριστεί ως </a:t>
            </a:r>
            <a:r>
              <a:rPr lang="en-US" dirty="0" smtClean="0"/>
              <a:t>no-show)</a:t>
            </a:r>
            <a:r>
              <a:rPr lang="el-GR" dirty="0" smtClean="0"/>
              <a:t>, το ξενοδοχείο θα πληρωθεί κανονικά.</a:t>
            </a:r>
          </a:p>
          <a:p>
            <a:pPr algn="just"/>
            <a:r>
              <a:rPr lang="el-GR" dirty="0" smtClean="0"/>
              <a:t>Ως επιχείρηση το ξενοδοχείο είναι φανερό ότι προτιμά να διασφαλίζει τα έσοδά του με εγγυημένες κρατήσεις</a:t>
            </a:r>
            <a:endParaRPr lang="el-GR" dirty="0"/>
          </a:p>
        </p:txBody>
      </p:sp>
    </p:spTree>
    <p:extLst>
      <p:ext uri="{BB962C8B-B14F-4D97-AF65-F5344CB8AC3E}">
        <p14:creationId xmlns:p14="http://schemas.microsoft.com/office/powerpoint/2010/main" xmlns="" val="4019648458"/>
      </p:ext>
    </p:extLst>
  </p:cSld>
  <p:clrMapOvr>
    <a:masterClrMapping/>
  </p:clrMapOvr>
</p:sld>
</file>

<file path=ppt/theme/theme1.xml><?xml version="1.0" encoding="utf-8"?>
<a:theme xmlns:a="http://schemas.openxmlformats.org/drawingml/2006/main" name="Basis">
  <a:themeElements>
    <a:clrScheme name="Προσαρμοσμένο 8">
      <a:dk1>
        <a:sysClr val="windowText" lastClr="000000"/>
      </a:dk1>
      <a:lt1>
        <a:sysClr val="window" lastClr="FFFFFF"/>
      </a:lt1>
      <a:dk2>
        <a:srgbClr val="B13F9A"/>
      </a:dk2>
      <a:lt2>
        <a:srgbClr val="F4E7ED"/>
      </a:lt2>
      <a:accent1>
        <a:srgbClr val="80316E"/>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481</TotalTime>
  <Words>2875</Words>
  <Application>Microsoft Office PowerPoint</Application>
  <PresentationFormat>Προσαρμογή</PresentationFormat>
  <Paragraphs>201</Paragraphs>
  <Slides>52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Basis</vt:lpstr>
      <vt:lpstr>Κεφαλαιο 4 Λειτουργια τμηματοσ κρατησεων</vt:lpstr>
      <vt:lpstr>ΕΙΣΑΓΩΓΗ</vt:lpstr>
      <vt:lpstr>Διαφάνεια 3</vt:lpstr>
      <vt:lpstr>4.1  ΤΟ ΠΡΟΣΩΠΙΚΟ ΤΟΥ ΤΜΗΜΑΤΟΣ ΚΡΑΤΗΣΕΩΝ</vt:lpstr>
      <vt:lpstr>Διαφάνεια 5</vt:lpstr>
      <vt:lpstr>Το τμήμα κρατήσεων απαρτίζεται: (στα μεγάλα ξενοδοχεία)</vt:lpstr>
      <vt:lpstr>Αρμοδιότητες προσωπικού κρατήσεων</vt:lpstr>
      <vt:lpstr>4.2  ΕΙΔΗ ΚΡΑΤΗΣΕΩΝ</vt:lpstr>
      <vt:lpstr>4.2.1  Εγγυημενεσ κρατησεισ</vt:lpstr>
      <vt:lpstr>Εγγυημένες κρατήσεις</vt:lpstr>
      <vt:lpstr>Διαφάνεια 11</vt:lpstr>
      <vt:lpstr>Διαφάνεια 12</vt:lpstr>
      <vt:lpstr>ΣΤΟΙΧΕΙΑ ΠΟΥ ΠΕΡΙΛΑΜΒΑΝΕΙ ΤΟ ΕΝΤΥΠΟ Voucher</vt:lpstr>
      <vt:lpstr>Διαφάνεια 14</vt:lpstr>
      <vt:lpstr>4.2.2  mh Εγγυημενεσ κρατησεισ</vt:lpstr>
      <vt:lpstr>4.3  ΚΕΝΤΡΙΚΑ ΣΥΣΤΗΜΑΤΑ ΚΡΑΤΗΣΕΩΝ (CRS)</vt:lpstr>
      <vt:lpstr>ΚΕΝΤΡΙΚΟ ΣΥΣΤΗΜΑ ΚΡΑΤΗΣΕΩΝ Central Reservation System (CRS)</vt:lpstr>
      <vt:lpstr>ΚΕΝΤΡΙΚΟ ΣΥΣΤΗΜΑ ΚΡΑΤΗΣΕΩΝ Central Reservation System (CRS)</vt:lpstr>
      <vt:lpstr>ΚΕΝΤΡΙΚΟ ΣΥΣΤΗΜΑ ΚΡΑΤΗΣΕΩΝ Central Reservation System (CRS)</vt:lpstr>
      <vt:lpstr>4.4  ΚΡΑΤΗΣΕΙΣ ΜΕ ΣΥΝΑΨΗ ΣΥΜΒΟΛΑΙΟΥ</vt:lpstr>
      <vt:lpstr>Διαφάνεια 21</vt:lpstr>
      <vt:lpstr>Διαφάνεια 22</vt:lpstr>
      <vt:lpstr>Διαφάνεια 23</vt:lpstr>
      <vt:lpstr>Διαφάνεια 24</vt:lpstr>
      <vt:lpstr>4.5  κρατησεισ με χρηση ηλεκτρονικου υπολογιστη</vt:lpstr>
      <vt:lpstr>Διαφάνεια 26</vt:lpstr>
      <vt:lpstr>4.6  κρατησεισ σε αναμονη  (WAITING LIST)</vt:lpstr>
      <vt:lpstr>Διαφάνεια 28</vt:lpstr>
      <vt:lpstr>4.7 επιβεβαιωση κρατησησ</vt:lpstr>
      <vt:lpstr>Διαφάνεια 30</vt:lpstr>
      <vt:lpstr>4.8 ΔΕΛΤΙΟ ΚΡΑΤΗΣΗΣ</vt:lpstr>
      <vt:lpstr>Διαφάνεια 32</vt:lpstr>
      <vt:lpstr>Το Δελτίο Κράτησης περιλαμβάνει τα εξής:</vt:lpstr>
      <vt:lpstr>Διαφάνεια 34</vt:lpstr>
      <vt:lpstr>Διαφάνεια 35</vt:lpstr>
      <vt:lpstr>4.9  βιβλιο κρατησεων</vt:lpstr>
      <vt:lpstr>Διαφάνεια 37</vt:lpstr>
      <vt:lpstr>Κάθε σελίδα του βιβλίου χωρίζεται συνήθως σε εννέα στήλες με τα εξής στοιχεία:</vt:lpstr>
      <vt:lpstr>Διαφάνεια 39</vt:lpstr>
      <vt:lpstr>4.10 Πλανα κρατησεων</vt:lpstr>
      <vt:lpstr>ΠΛΑΝΟ ΚΡΑΤΗΣΕΩΝ</vt:lpstr>
      <vt:lpstr>ΠΛΑΝΟ ΚΡΑΤΗΣΕΩΝ</vt:lpstr>
      <vt:lpstr>Τα κυριότερα είδη πλάνων που χρησιμοποιούνται είναι τα εξής:</vt:lpstr>
      <vt:lpstr>1.Χειρόγραφο πλάνο κρατήσεων</vt:lpstr>
      <vt:lpstr>1.Χειρόγραφο πλάνο κρατήσεων</vt:lpstr>
      <vt:lpstr>Διαφάνεια 46</vt:lpstr>
      <vt:lpstr>1.Χειρόγραφο πλάνο κρατήσεων</vt:lpstr>
      <vt:lpstr>2. Πίνακας (Πλάνο Τοίχου)</vt:lpstr>
      <vt:lpstr>3.Σύστημα Whitney (Reservation Rack)</vt:lpstr>
      <vt:lpstr>4.Μηχανογραφημένα Συστήματα Κρατήσεων</vt:lpstr>
      <vt:lpstr>4.11  συνεργασια τμηματοσ κρατησεων και υποδοχησ</vt:lpstr>
      <vt:lpstr>Διαφάνεια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dc:creator>
  <cp:lastModifiedBy>Kat</cp:lastModifiedBy>
  <cp:revision>79</cp:revision>
  <dcterms:created xsi:type="dcterms:W3CDTF">2014-08-26T23:52:37Z</dcterms:created>
  <dcterms:modified xsi:type="dcterms:W3CDTF">2019-12-08T23:10:13Z</dcterms:modified>
</cp:coreProperties>
</file>