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14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 Κεφάλαιο: Λεμφική Παροχέτευση Προσώπου – Σώματος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Μουστάκα Ευαγγελία ΠΕ87.03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27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189" y="200526"/>
            <a:ext cx="12015537" cy="66574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Στην </a:t>
            </a:r>
            <a:r>
              <a:rPr lang="el-GR" dirty="0"/>
              <a:t>πορεία της </a:t>
            </a:r>
            <a:r>
              <a:rPr lang="el-GR" dirty="0" err="1"/>
              <a:t>λέµφου</a:t>
            </a:r>
            <a:r>
              <a:rPr lang="el-GR" dirty="0"/>
              <a:t> </a:t>
            </a:r>
            <a:r>
              <a:rPr lang="el-GR" dirty="0" err="1"/>
              <a:t>εµφανίζονται</a:t>
            </a:r>
            <a:r>
              <a:rPr lang="el-GR" dirty="0"/>
              <a:t> οι περιφερειακοί </a:t>
            </a:r>
            <a:r>
              <a:rPr lang="el-GR" dirty="0" err="1"/>
              <a:t>λεµφαδένες</a:t>
            </a:r>
            <a:r>
              <a:rPr lang="el-GR" dirty="0"/>
              <a:t>, όπου η </a:t>
            </a:r>
            <a:r>
              <a:rPr lang="el-GR" dirty="0" err="1"/>
              <a:t>λέµφος</a:t>
            </a:r>
            <a:r>
              <a:rPr lang="el-GR" dirty="0"/>
              <a:t> εγκαταλείπει</a:t>
            </a:r>
          </a:p>
          <a:p>
            <a:pPr marL="0" indent="0">
              <a:buNone/>
            </a:pPr>
            <a:r>
              <a:rPr lang="el-GR" dirty="0"/>
              <a:t>το </a:t>
            </a:r>
            <a:r>
              <a:rPr lang="el-GR" dirty="0" err="1"/>
              <a:t>επιπολής</a:t>
            </a:r>
            <a:r>
              <a:rPr lang="el-GR" dirty="0"/>
              <a:t> </a:t>
            </a:r>
            <a:r>
              <a:rPr lang="el-GR" dirty="0" err="1"/>
              <a:t>σύστηµα</a:t>
            </a:r>
            <a:r>
              <a:rPr lang="el-GR" dirty="0"/>
              <a:t> και προχωρά βαθύτερα στο </a:t>
            </a:r>
            <a:r>
              <a:rPr lang="el-GR" dirty="0" err="1"/>
              <a:t>σώµα</a:t>
            </a:r>
            <a:r>
              <a:rPr lang="el-GR" dirty="0"/>
              <a:t>. Στον </a:t>
            </a:r>
            <a:r>
              <a:rPr lang="el-GR" dirty="0" err="1"/>
              <a:t>κορµό</a:t>
            </a:r>
            <a:r>
              <a:rPr lang="el-GR" dirty="0"/>
              <a:t>, οι περιφερειακοί αδένες</a:t>
            </a:r>
          </a:p>
          <a:p>
            <a:pPr marL="0" indent="0">
              <a:buNone/>
            </a:pPr>
            <a:r>
              <a:rPr lang="el-GR" dirty="0"/>
              <a:t>είναι οι µ</a:t>
            </a:r>
            <a:r>
              <a:rPr lang="el-GR" dirty="0" err="1"/>
              <a:t>ασχαλιαίοι</a:t>
            </a:r>
            <a:r>
              <a:rPr lang="el-GR" dirty="0"/>
              <a:t> και οι βουβωνικοί </a:t>
            </a:r>
            <a:r>
              <a:rPr lang="el-GR" dirty="0" err="1"/>
              <a:t>λεµφαδένες</a:t>
            </a:r>
            <a:r>
              <a:rPr lang="el-GR" dirty="0"/>
              <a:t>. ∆</a:t>
            </a:r>
            <a:r>
              <a:rPr lang="el-GR" dirty="0" err="1"/>
              <a:t>εδοµένου</a:t>
            </a:r>
            <a:r>
              <a:rPr lang="el-GR" dirty="0"/>
              <a:t> ότι οι </a:t>
            </a:r>
            <a:r>
              <a:rPr lang="el-GR" dirty="0" err="1"/>
              <a:t>λεµφαδένες</a:t>
            </a:r>
            <a:r>
              <a:rPr lang="el-GR" dirty="0"/>
              <a:t> βρίσκονται στο</a:t>
            </a:r>
          </a:p>
          <a:p>
            <a:pPr marL="0" indent="0">
              <a:buNone/>
            </a:pPr>
            <a:r>
              <a:rPr lang="el-GR" dirty="0"/>
              <a:t>εξωτερικό άκρο του </a:t>
            </a:r>
            <a:r>
              <a:rPr lang="el-GR" dirty="0" err="1"/>
              <a:t>κορµού</a:t>
            </a:r>
            <a:r>
              <a:rPr lang="el-GR" dirty="0"/>
              <a:t>, παροχετεύουν όχι µόνο τον </a:t>
            </a:r>
            <a:r>
              <a:rPr lang="el-GR" dirty="0" err="1"/>
              <a:t>κορµό</a:t>
            </a:r>
            <a:r>
              <a:rPr lang="el-GR" dirty="0"/>
              <a:t> αλλά και τα </a:t>
            </a:r>
            <a:r>
              <a:rPr lang="el-GR" dirty="0" err="1"/>
              <a:t>παρακείµενα</a:t>
            </a:r>
            <a:r>
              <a:rPr lang="el-GR" dirty="0"/>
              <a:t> µέλη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33" y="0"/>
            <a:ext cx="6168188" cy="42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189" y="200526"/>
            <a:ext cx="12015537" cy="66574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Οφέλη λεμφικής παροχέτευσης στο πρόσωπο και σώμα</a:t>
            </a:r>
          </a:p>
          <a:p>
            <a:pPr marL="0" indent="0">
              <a:buNone/>
            </a:pPr>
            <a:r>
              <a:rPr lang="el-GR" dirty="0"/>
              <a:t>Επειδή το λεμφικό σύστημα, όπως αναφέραμε, βοηθάει στην αποβολή των τοξινών από τον οργανισμό τα οφέλη του σε όλο το σώμα είναι πολύ σημαντικά. Πιο συγκεκριμένα :</a:t>
            </a:r>
          </a:p>
          <a:p>
            <a:pPr marL="0" indent="0">
              <a:buNone/>
            </a:pPr>
            <a:r>
              <a:rPr lang="el-GR" dirty="0"/>
              <a:t>● Μετακινεί τα υγρά των ιστών από ένα σημείο σε ένα άλλο και διεγείρει την κυκλοφορία του λεμφικού συστήματος.</a:t>
            </a:r>
          </a:p>
          <a:p>
            <a:pPr marL="0" indent="0">
              <a:buNone/>
            </a:pPr>
            <a:r>
              <a:rPr lang="el-GR" dirty="0"/>
              <a:t>● Αποστραγγίζει, αποτοξινώνει και τονώνει τους σκελετικούς μύες. Ενεργοποιεί το κυκλοφορικό</a:t>
            </a:r>
          </a:p>
          <a:p>
            <a:pPr marL="0" indent="0">
              <a:buNone/>
            </a:pPr>
            <a:r>
              <a:rPr lang="el-GR" dirty="0"/>
              <a:t>σύστημα και την κινητικότητα των εντέρων.</a:t>
            </a:r>
          </a:p>
          <a:p>
            <a:pPr marL="0" indent="0">
              <a:buNone/>
            </a:pPr>
            <a:r>
              <a:rPr lang="el-GR" dirty="0"/>
              <a:t>● Ενεργοποιεί το νευρικό παρασυμπαθητικό σύστημα και προκαλεί χαλάρωση ενώ έχει καταπραϋντικές και αναλγητικές δράσεις.</a:t>
            </a:r>
          </a:p>
          <a:p>
            <a:pPr marL="0" indent="0">
              <a:buNone/>
            </a:pPr>
            <a:r>
              <a:rPr lang="el-GR" dirty="0"/>
              <a:t>● Ενισχύει το ανοσοποιητικό σύστημα, θέτοντάς το σε καλύτερη θέση άμυνας, μέσω της επιτάχυνσης της κυκλοφορίας της λέμφου και της αποστράγγισης των ιστών και των λεμφαγγείων.</a:t>
            </a:r>
          </a:p>
          <a:p>
            <a:pPr marL="0" indent="0">
              <a:buNone/>
            </a:pPr>
            <a:r>
              <a:rPr lang="el-GR" dirty="0"/>
              <a:t>● Βοηθά στην καταπολέμηση του άγχους.</a:t>
            </a:r>
          </a:p>
          <a:p>
            <a:pPr marL="0" indent="0">
              <a:buNone/>
            </a:pPr>
            <a:r>
              <a:rPr lang="el-GR" dirty="0"/>
              <a:t>● Απομακρύνει τα υγρά από το σώμα, μειώνοντας τα οιδήματα και θεραπεύει το </a:t>
            </a:r>
            <a:r>
              <a:rPr lang="el-GR" dirty="0" err="1"/>
              <a:t>λεμφοίδημα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● Βοηθά στην γρήγορη ανάρρωση μετά από </a:t>
            </a:r>
            <a:r>
              <a:rPr lang="el-GR" dirty="0" smtClean="0"/>
              <a:t>εγχειρήσεις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● </a:t>
            </a:r>
            <a:r>
              <a:rPr lang="el-GR" dirty="0"/>
              <a:t>Βελτιώνει χρόνιες καταστάσεις, όπως ιγμορίτιδα, ακμή, παθήσεις του δέρματος και αρθρίτιδα.</a:t>
            </a:r>
          </a:p>
          <a:p>
            <a:pPr marL="0" indent="0">
              <a:buNone/>
            </a:pPr>
            <a:r>
              <a:rPr lang="el-GR" dirty="0"/>
              <a:t>● Ανακουφίζει από προβλήματα δυσκοιλιότητας.</a:t>
            </a:r>
          </a:p>
          <a:p>
            <a:pPr marL="0" indent="0">
              <a:buNone/>
            </a:pPr>
            <a:r>
              <a:rPr lang="el-GR" dirty="0"/>
              <a:t>● Βοηθά στην αϋπνία και γενικά σε διαταραχές του ύπνου.</a:t>
            </a:r>
          </a:p>
          <a:p>
            <a:pPr marL="0" indent="0">
              <a:buNone/>
            </a:pPr>
            <a:r>
              <a:rPr lang="el-GR" dirty="0"/>
              <a:t>● Βοηθά στη μείωση του βάρους.</a:t>
            </a:r>
          </a:p>
          <a:p>
            <a:pPr marL="0" indent="0">
              <a:buNone/>
            </a:pPr>
            <a:r>
              <a:rPr lang="el-GR" dirty="0"/>
              <a:t>● Βοηθά στη βελτίωση της εμφάνισης του δέρματος, το οποίο γίνεται λείο λόγω της σωστής θρέψης</a:t>
            </a:r>
          </a:p>
          <a:p>
            <a:pPr marL="0" indent="0">
              <a:buNone/>
            </a:pPr>
            <a:r>
              <a:rPr lang="el-GR" dirty="0"/>
              <a:t>των κυττάρων.</a:t>
            </a:r>
          </a:p>
          <a:p>
            <a:pPr marL="0" indent="0">
              <a:buNone/>
            </a:pPr>
            <a:r>
              <a:rPr lang="el-GR" dirty="0"/>
              <a:t>● Μειώνει τα πρηξίματα και τις </a:t>
            </a:r>
            <a:r>
              <a:rPr lang="el-GR" dirty="0" err="1"/>
              <a:t>σακκούλες</a:t>
            </a:r>
            <a:r>
              <a:rPr lang="el-GR" dirty="0"/>
              <a:t> κάτω από τα μάτια</a:t>
            </a:r>
          </a:p>
          <a:p>
            <a:pPr marL="0" indent="0">
              <a:buNone/>
            </a:pPr>
            <a:r>
              <a:rPr lang="el-GR" dirty="0"/>
              <a:t>● Θρέφει και ενυδατώνει το πρόσωπο</a:t>
            </a:r>
          </a:p>
          <a:p>
            <a:pPr marL="0" indent="0">
              <a:buNone/>
            </a:pPr>
            <a:r>
              <a:rPr lang="el-GR" dirty="0"/>
              <a:t>● Βελτιώνει την υφή του δέρματος, πρόληψη </a:t>
            </a:r>
            <a:r>
              <a:rPr lang="el-GR" dirty="0" smtClean="0"/>
              <a:t>ρυτίδων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83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189" y="200526"/>
            <a:ext cx="12015537" cy="66574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Ενδείξεις λεμφικής παροχέτευσης</a:t>
            </a:r>
          </a:p>
          <a:p>
            <a:pPr marL="0" indent="0">
              <a:buNone/>
            </a:pPr>
            <a:r>
              <a:rPr lang="el-GR" dirty="0"/>
              <a:t>Η λεμφική παροχέτευση μπορεί να βοηθήσει σημαντικά στην αντιμετώπιση των παρακάτω περιπτώσεων:</a:t>
            </a:r>
          </a:p>
          <a:p>
            <a:pPr marL="0" indent="0">
              <a:buNone/>
            </a:pPr>
            <a:r>
              <a:rPr lang="el-GR" dirty="0"/>
              <a:t>● </a:t>
            </a:r>
            <a:r>
              <a:rPr lang="el-GR" dirty="0" err="1"/>
              <a:t>Λεμφοιδήματα</a:t>
            </a:r>
            <a:r>
              <a:rPr lang="el-GR" dirty="0"/>
              <a:t> και φλεβικά οιδήματα</a:t>
            </a:r>
          </a:p>
          <a:p>
            <a:pPr marL="0" indent="0">
              <a:buNone/>
            </a:pPr>
            <a:r>
              <a:rPr lang="el-GR" dirty="0"/>
              <a:t>● Τραύματα</a:t>
            </a:r>
          </a:p>
          <a:p>
            <a:pPr marL="0" indent="0">
              <a:buNone/>
            </a:pPr>
            <a:r>
              <a:rPr lang="el-GR" dirty="0"/>
              <a:t>● Χρόνιες Φλεγμονές</a:t>
            </a:r>
          </a:p>
          <a:p>
            <a:pPr marL="0" indent="0">
              <a:buNone/>
            </a:pPr>
            <a:r>
              <a:rPr lang="el-GR" dirty="0"/>
              <a:t>● Παθήσεις του Πεπτικού</a:t>
            </a:r>
          </a:p>
          <a:p>
            <a:pPr marL="0" indent="0">
              <a:buNone/>
            </a:pPr>
            <a:r>
              <a:rPr lang="el-GR" dirty="0"/>
              <a:t>● Κατακράτηση Υγρών</a:t>
            </a:r>
          </a:p>
          <a:p>
            <a:pPr marL="0" indent="0">
              <a:buNone/>
            </a:pPr>
            <a:r>
              <a:rPr lang="el-GR" dirty="0"/>
              <a:t>● Παθήσεις του Συνδετικού Ιστού (ρευματισμοί, αρθρίτιδες, αρθροπάθειες)</a:t>
            </a:r>
          </a:p>
          <a:p>
            <a:pPr marL="0" indent="0">
              <a:buNone/>
            </a:pPr>
            <a:r>
              <a:rPr lang="el-GR" dirty="0"/>
              <a:t>● Νευρολογικά Προβλήματα</a:t>
            </a:r>
          </a:p>
          <a:p>
            <a:pPr marL="0" indent="0">
              <a:buNone/>
            </a:pPr>
            <a:r>
              <a:rPr lang="el-GR" dirty="0"/>
              <a:t>● Παθήσεις </a:t>
            </a:r>
            <a:r>
              <a:rPr lang="el-GR" dirty="0" err="1"/>
              <a:t>Ωτορινολαρυγγικές</a:t>
            </a:r>
            <a:r>
              <a:rPr lang="el-GR" dirty="0"/>
              <a:t> και Οφθαλμολογικές</a:t>
            </a:r>
          </a:p>
          <a:p>
            <a:pPr marL="0" indent="0">
              <a:buNone/>
            </a:pPr>
            <a:r>
              <a:rPr lang="el-GR" dirty="0"/>
              <a:t>● Ημικρανίες, στρες</a:t>
            </a:r>
          </a:p>
          <a:p>
            <a:pPr marL="0" indent="0">
              <a:buNone/>
            </a:pPr>
            <a:r>
              <a:rPr lang="el-GR" dirty="0"/>
              <a:t>● Αϋπνίες</a:t>
            </a:r>
          </a:p>
          <a:p>
            <a:pPr marL="0" indent="0">
              <a:buNone/>
            </a:pPr>
            <a:r>
              <a:rPr lang="el-GR" dirty="0"/>
              <a:t>Στην αισθητική, λόγω της </a:t>
            </a:r>
            <a:r>
              <a:rPr lang="el-GR" dirty="0" err="1"/>
              <a:t>αποτοξινωτικής</a:t>
            </a:r>
            <a:r>
              <a:rPr lang="el-GR" dirty="0"/>
              <a:t> και </a:t>
            </a:r>
            <a:r>
              <a:rPr lang="el-GR" dirty="0" err="1"/>
              <a:t>αποιδηματικής</a:t>
            </a:r>
            <a:r>
              <a:rPr lang="el-GR" dirty="0"/>
              <a:t> δράσης της, προτείνεται στη θεραπεία των:</a:t>
            </a:r>
          </a:p>
          <a:p>
            <a:pPr marL="0" indent="0">
              <a:buNone/>
            </a:pPr>
            <a:r>
              <a:rPr lang="el-GR" dirty="0"/>
              <a:t>● Απλή Ακμή</a:t>
            </a:r>
          </a:p>
          <a:p>
            <a:pPr marL="0" indent="0">
              <a:buNone/>
            </a:pPr>
            <a:r>
              <a:rPr lang="el-GR" dirty="0"/>
              <a:t>● Κυτταρίτιδα</a:t>
            </a:r>
          </a:p>
          <a:p>
            <a:pPr marL="0" indent="0">
              <a:buNone/>
            </a:pPr>
            <a:r>
              <a:rPr lang="el-GR" dirty="0"/>
              <a:t>● Πρησμένες Γάμπες</a:t>
            </a:r>
          </a:p>
          <a:p>
            <a:pPr marL="0" indent="0">
              <a:buNone/>
            </a:pPr>
            <a:r>
              <a:rPr lang="el-GR" dirty="0"/>
              <a:t>● Βελτίωση Ουλών μετά από αισθητικές χειρουργικές επεμβάσεις</a:t>
            </a:r>
          </a:p>
          <a:p>
            <a:pPr marL="0" indent="0">
              <a:buNone/>
            </a:pPr>
            <a:r>
              <a:rPr lang="el-GR" dirty="0"/>
              <a:t>● Κατακράτηση Υγρών</a:t>
            </a:r>
          </a:p>
          <a:p>
            <a:pPr marL="0" indent="0">
              <a:buNone/>
            </a:pPr>
            <a:r>
              <a:rPr lang="el-GR" dirty="0"/>
              <a:t>● Τοπικό Πάχος</a:t>
            </a:r>
          </a:p>
        </p:txBody>
      </p:sp>
    </p:spTree>
    <p:extLst>
      <p:ext uri="{BB962C8B-B14F-4D97-AF65-F5344CB8AC3E}">
        <p14:creationId xmlns:p14="http://schemas.microsoft.com/office/powerpoint/2010/main" val="35352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2821" y="685800"/>
            <a:ext cx="8905791" cy="6172200"/>
          </a:xfrm>
        </p:spPr>
        <p:txBody>
          <a:bodyPr/>
          <a:lstStyle/>
          <a:p>
            <a:r>
              <a:rPr lang="el-GR" dirty="0"/>
              <a:t>Σκοποί: Με την ολοκλήρωση του μαθήματος οι μαθητές θα πρέπει να είναι σε θέση να:</a:t>
            </a:r>
          </a:p>
          <a:p>
            <a:r>
              <a:rPr lang="el-GR" dirty="0"/>
              <a:t>● Κατανοούν την ανατομία και τη λειτουργία του λεμφικού συστήματος.</a:t>
            </a:r>
          </a:p>
          <a:p>
            <a:r>
              <a:rPr lang="el-GR" dirty="0"/>
              <a:t>● Αναγνωρίζουν τα οφέλη της λεμφικής παροχέτευσης.</a:t>
            </a:r>
          </a:p>
          <a:p>
            <a:r>
              <a:rPr lang="el-GR" dirty="0"/>
              <a:t>● Ταξινομούν τις κινήσεις που εφαρμόζονται στη λεμφική μάλαξη</a:t>
            </a:r>
          </a:p>
        </p:txBody>
      </p:sp>
    </p:spTree>
    <p:extLst>
      <p:ext uri="{BB962C8B-B14F-4D97-AF65-F5344CB8AC3E}">
        <p14:creationId xmlns:p14="http://schemas.microsoft.com/office/powerpoint/2010/main" val="1421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2821" y="685800"/>
            <a:ext cx="8905791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 Έλληνας ιατρός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Γαληνός  </a:t>
            </a:r>
            <a:r>
              <a:rPr lang="el-GR" dirty="0"/>
              <a:t>παρατήρησε το λεμφικό σύστημα των γουρουνιών.</a:t>
            </a:r>
          </a:p>
          <a:p>
            <a:pPr marL="0" indent="0">
              <a:buNone/>
            </a:pPr>
            <a:r>
              <a:rPr lang="el-GR" dirty="0"/>
              <a:t>Τη δεκαετία του 1930 οι αδελφοί </a:t>
            </a:r>
            <a:r>
              <a:rPr lang="el-GR" dirty="0" err="1"/>
              <a:t>Emil</a:t>
            </a:r>
            <a:r>
              <a:rPr lang="el-GR" dirty="0"/>
              <a:t> και </a:t>
            </a:r>
            <a:r>
              <a:rPr lang="el-GR" dirty="0" err="1"/>
              <a:t>Estrid</a:t>
            </a:r>
            <a:r>
              <a:rPr lang="el-GR" dirty="0"/>
              <a:t> </a:t>
            </a:r>
            <a:r>
              <a:rPr lang="el-GR" dirty="0" err="1"/>
              <a:t>Vodder</a:t>
            </a:r>
            <a:r>
              <a:rPr lang="el-GR" dirty="0"/>
              <a:t> οι οποίοι θεράπευαν ασθενείς στην Γαλλία που έπασχαν από χρόνια κρυολογήματα ανακάλυψαν ότι οι ασθενείς τους είχαν πρησμένους</a:t>
            </a:r>
          </a:p>
          <a:p>
            <a:pPr marL="0" indent="0">
              <a:buNone/>
            </a:pPr>
            <a:r>
              <a:rPr lang="el-GR" dirty="0"/>
              <a:t>λεμφικούς κόμβους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Αν και ήταν ταμπού να δουλεύεις πάνω στο λεμφικό σύστημα, οι </a:t>
            </a:r>
            <a:r>
              <a:rPr lang="el-GR" dirty="0" err="1" smtClean="0"/>
              <a:t>αδελφοίVodder</a:t>
            </a:r>
            <a:r>
              <a:rPr lang="el-GR" dirty="0" smtClean="0"/>
              <a:t> </a:t>
            </a:r>
            <a:r>
              <a:rPr lang="el-GR" dirty="0"/>
              <a:t>άρχισαν μελέτες σχετικά με αυτό το σύστημα και επινόησαν ήπιες κινήσεις με τα χέρια</a:t>
            </a:r>
          </a:p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dirty="0"/>
              <a:t>1936 τελειοποιήθηκε η Χειροπρακτική Λεμφική</a:t>
            </a:r>
          </a:p>
          <a:p>
            <a:pPr marL="0" indent="0">
              <a:buNone/>
            </a:pPr>
            <a:r>
              <a:rPr lang="el-GR" dirty="0"/>
              <a:t>Παροχέτευση που ονομάστηκε και μέθοδος </a:t>
            </a:r>
            <a:r>
              <a:rPr lang="el-GR" dirty="0" err="1"/>
              <a:t>Vodder</a:t>
            </a:r>
            <a:r>
              <a:rPr lang="el-GR" dirty="0"/>
              <a:t>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Από </a:t>
            </a:r>
            <a:r>
              <a:rPr lang="el-GR" dirty="0"/>
              <a:t>τότε χρησιμοποιείται για τη θεραπεία</a:t>
            </a:r>
          </a:p>
          <a:p>
            <a:pPr marL="0" indent="0">
              <a:buNone/>
            </a:pPr>
            <a:r>
              <a:rPr lang="el-GR" dirty="0"/>
              <a:t>παθήσεων του λεμφικού συστήματος </a:t>
            </a:r>
            <a:r>
              <a:rPr lang="el-GR" dirty="0" smtClean="0"/>
              <a:t>και τη </a:t>
            </a:r>
            <a:r>
              <a:rPr lang="el-GR" dirty="0"/>
              <a:t>βελτίωση αισθητικών </a:t>
            </a:r>
            <a:r>
              <a:rPr lang="el-GR" dirty="0" smtClean="0"/>
              <a:t>προβλημάτων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2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6463" y="0"/>
            <a:ext cx="12015537" cy="43010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/>
              <a:t>Τι είναι η λέμφος;</a:t>
            </a:r>
          </a:p>
          <a:p>
            <a:r>
              <a:rPr lang="el-GR" dirty="0"/>
              <a:t>Το σώμα μας αποτελείται από δύο βασικά υγρά: το αίμα και τη λέμφο. Σκοπός του αίματος είναι</a:t>
            </a:r>
          </a:p>
          <a:p>
            <a:pPr marL="0" indent="0">
              <a:buNone/>
            </a:pPr>
            <a:r>
              <a:rPr lang="el-GR" dirty="0"/>
              <a:t>η μεταφορά θρεπτικών συστατικών στους ιστούς και στα κύτταρα ενώ σκοπός της λέμφου είναι η</a:t>
            </a:r>
          </a:p>
          <a:p>
            <a:pPr marL="0" indent="0">
              <a:buNone/>
            </a:pPr>
            <a:r>
              <a:rPr lang="el-GR" dirty="0"/>
              <a:t>απομάκρυνση των άχρηστων ουσιών.</a:t>
            </a:r>
          </a:p>
          <a:p>
            <a:r>
              <a:rPr lang="el-GR" dirty="0"/>
              <a:t>Λέμφος ονομάζεται το μεσοκυττάριο υγρό που βρίσκεται στο λεμφικό σύστημα και γύρω από</a:t>
            </a:r>
          </a:p>
          <a:p>
            <a:pPr marL="0" indent="0">
              <a:buNone/>
            </a:pPr>
            <a:r>
              <a:rPr lang="el-GR" dirty="0"/>
              <a:t>όλους τους ιστούς εκτός από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● Τον εγκέφαλο</a:t>
            </a:r>
          </a:p>
          <a:p>
            <a:r>
              <a:rPr lang="el-GR" dirty="0"/>
              <a:t>● Τον νωτιαίο μυελό</a:t>
            </a:r>
          </a:p>
          <a:p>
            <a:r>
              <a:rPr lang="el-GR" dirty="0"/>
              <a:t>● Τον ομφάλιο λώρο</a:t>
            </a:r>
          </a:p>
          <a:p>
            <a:r>
              <a:rPr lang="el-GR" dirty="0"/>
              <a:t>● Τα επιθήλια</a:t>
            </a:r>
          </a:p>
          <a:p>
            <a:r>
              <a:rPr lang="el-GR" dirty="0"/>
              <a:t>● Τους χόνδρους</a:t>
            </a:r>
          </a:p>
          <a:p>
            <a:r>
              <a:rPr lang="el-GR" dirty="0"/>
              <a:t>και προέρχεται από διηθήσεις του αίματος στα τοιχώματα των αιμοφόρων αγγείων304.</a:t>
            </a:r>
          </a:p>
          <a:p>
            <a:r>
              <a:rPr lang="el-GR" dirty="0"/>
              <a:t>Η λέμφος είναι ένα ορώδες υπόλευκο υγρό το οποίο αποτελείται κατά 95% από νερό και περιέχει</a:t>
            </a:r>
          </a:p>
          <a:p>
            <a:r>
              <a:rPr lang="el-GR" dirty="0"/>
              <a:t>πρωτεΐνες και γλυκόζη. Επίσης, αποτελείται από πλάσμα του αίματος και περιέχει πολλές λιπαρές</a:t>
            </a:r>
          </a:p>
          <a:p>
            <a:r>
              <a:rPr lang="el-GR" dirty="0"/>
              <a:t>ουσίες των οποίων η ποσότητα και η παρουσία ποικίλουν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687" y="1331495"/>
            <a:ext cx="5152312" cy="55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6463" y="0"/>
            <a:ext cx="12015537" cy="43010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λεμφική κυκλοφορία είναι στενά συνδεδεμένη με τη φλεβική κυκλοφορία. Το λεμφικό δίκτυο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λέμφος δια μέσου των λεμφικών αγγείων οδηγείται σε δυο μεγάλους λεμφικούς σωλήνες τον</a:t>
            </a:r>
          </a:p>
          <a:p>
            <a:pPr marL="0" indent="0">
              <a:buNone/>
            </a:pPr>
            <a:r>
              <a:rPr lang="el-GR" dirty="0"/>
              <a:t>μείζονα και ελάσσονα θωρακικό πόρο και από εκεί στις δυο υποκλείδιες φλέβες (αριστερή και</a:t>
            </a:r>
          </a:p>
          <a:p>
            <a:pPr marL="0" indent="0">
              <a:buNone/>
            </a:pPr>
            <a:r>
              <a:rPr lang="el-GR" dirty="0"/>
              <a:t>δεξιά).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/>
              <a:t>μείζων θωρακικός πόρος είναι ο πιο σημαντικός γιατί συλλέγει τη λέμφο των 2/3 περίπου του ανθρώπινου οργανισμού. Στη διαδρομή των λεμφαγγείων προς τους θωρακικούς πόρους</a:t>
            </a:r>
          </a:p>
          <a:p>
            <a:pPr marL="0" indent="0">
              <a:buNone/>
            </a:pPr>
            <a:r>
              <a:rPr lang="el-GR" dirty="0"/>
              <a:t>υπάρχουν μικρές μάζες ωοειδούς σχήματος σε μέγεθος φακής ή φασολιού που ονομάζονται </a:t>
            </a:r>
            <a:r>
              <a:rPr lang="el-GR" dirty="0" err="1"/>
              <a:t>λεμφογάγγλια</a:t>
            </a:r>
            <a:r>
              <a:rPr lang="el-GR" dirty="0"/>
              <a:t> και είναι συγκεντρωμένα σε σταθερά σημεία του προσώπου και του σώματος306.</a:t>
            </a:r>
          </a:p>
          <a:p>
            <a:pPr marL="0" indent="0">
              <a:buNone/>
            </a:pPr>
            <a:r>
              <a:rPr lang="el-GR" dirty="0"/>
              <a:t>Καθώς η λέμφος περνά από τα </a:t>
            </a:r>
            <a:r>
              <a:rPr lang="el-GR" dirty="0" err="1"/>
              <a:t>λεμφογάγγλια</a:t>
            </a:r>
            <a:r>
              <a:rPr lang="el-GR" dirty="0"/>
              <a:t>, απαλλάσσεται από τα μικρόβια και τις τοξικές ουσίες και εμπλουτίζεται με λεμφοκύτταρα και αντισώματα.</a:t>
            </a:r>
          </a:p>
          <a:p>
            <a:pPr marL="0" indent="0">
              <a:buNone/>
            </a:pPr>
            <a:r>
              <a:rPr lang="el-GR" dirty="0"/>
              <a:t>Είναι </a:t>
            </a:r>
            <a:r>
              <a:rPr lang="el-GR" dirty="0" err="1"/>
              <a:t>τοποθετηµένα</a:t>
            </a:r>
            <a:r>
              <a:rPr lang="el-GR" dirty="0"/>
              <a:t> κυρίως:</a:t>
            </a:r>
          </a:p>
          <a:p>
            <a:pPr marL="0" indent="0">
              <a:buNone/>
            </a:pPr>
            <a:r>
              <a:rPr lang="el-GR" dirty="0"/>
              <a:t>● στη βάση και κατά μήκος του αυχένα,</a:t>
            </a:r>
          </a:p>
          <a:p>
            <a:pPr marL="0" indent="0">
              <a:buNone/>
            </a:pPr>
            <a:r>
              <a:rPr lang="el-GR" dirty="0"/>
              <a:t>● στις µ</a:t>
            </a:r>
            <a:r>
              <a:rPr lang="el-GR" dirty="0" err="1"/>
              <a:t>ασχαλιαίες</a:t>
            </a:r>
            <a:r>
              <a:rPr lang="el-GR" dirty="0"/>
              <a:t> περιοχές και</a:t>
            </a:r>
          </a:p>
          <a:p>
            <a:pPr marL="0" indent="0">
              <a:buNone/>
            </a:pPr>
            <a:r>
              <a:rPr lang="el-GR" dirty="0"/>
              <a:t>● στη βουβωνική χώρα.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022" y="3048982"/>
            <a:ext cx="4624136" cy="38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0631" y="0"/>
            <a:ext cx="12015537" cy="6657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Τα </a:t>
            </a:r>
            <a:r>
              <a:rPr lang="el-GR" dirty="0" err="1"/>
              <a:t>λεμφογάγγλια</a:t>
            </a:r>
            <a:r>
              <a:rPr lang="el-GR" dirty="0"/>
              <a:t> αποτελούν προστασία του ανθρώπινου οργανισμού όταν τα λευκά αιμοσφαίρια</a:t>
            </a:r>
          </a:p>
          <a:p>
            <a:pPr marL="0" indent="0">
              <a:buNone/>
            </a:pPr>
            <a:r>
              <a:rPr lang="el-GR" dirty="0"/>
              <a:t>για κάποιο λόγο αποτύχουν.</a:t>
            </a:r>
          </a:p>
          <a:p>
            <a:pPr marL="0" indent="0">
              <a:buNone/>
            </a:pPr>
            <a:r>
              <a:rPr lang="el-GR" dirty="0"/>
              <a:t>Λεμφική κυκλοφορία στο πρόσωπο</a:t>
            </a:r>
          </a:p>
          <a:p>
            <a:pPr marL="0" indent="0">
              <a:buNone/>
            </a:pPr>
            <a:r>
              <a:rPr lang="el-GR" dirty="0"/>
              <a:t>Το λεμφικό σύστημα του προσώπου έχει σε συγκεκριμένες θέσεις τα λεμφαγγεία και τα </a:t>
            </a:r>
            <a:r>
              <a:rPr lang="el-GR" dirty="0" err="1"/>
              <a:t>λεμφογάγγλια</a:t>
            </a:r>
            <a:r>
              <a:rPr lang="el-GR" dirty="0"/>
              <a:t> τα οποία βοηθούν την παροχέτευση της λέμφου από το πρόσωπο.</a:t>
            </a:r>
          </a:p>
          <a:p>
            <a:pPr marL="0" indent="0">
              <a:buNone/>
            </a:pPr>
            <a:r>
              <a:rPr lang="el-GR" dirty="0"/>
              <a:t>Τα </a:t>
            </a:r>
            <a:r>
              <a:rPr lang="el-GR" dirty="0" err="1"/>
              <a:t>λεμφογάγγλια</a:t>
            </a:r>
            <a:r>
              <a:rPr lang="el-GR" dirty="0"/>
              <a:t> του προσώπου είναι τα </a:t>
            </a:r>
            <a:r>
              <a:rPr lang="el-GR" dirty="0" smtClean="0"/>
              <a:t>εξής:</a:t>
            </a:r>
          </a:p>
          <a:p>
            <a:pPr marL="0" indent="0">
              <a:buNone/>
            </a:pPr>
            <a:r>
              <a:rPr lang="el-GR" dirty="0"/>
              <a:t>1. </a:t>
            </a:r>
            <a:r>
              <a:rPr lang="el-GR" dirty="0" err="1"/>
              <a:t>Ωτιαία</a:t>
            </a:r>
            <a:r>
              <a:rPr lang="el-GR" dirty="0"/>
              <a:t> </a:t>
            </a:r>
            <a:r>
              <a:rPr lang="el-GR" dirty="0" err="1"/>
              <a:t>λεμφογάγγλια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2. Ινιακά </a:t>
            </a:r>
            <a:r>
              <a:rPr lang="el-GR" dirty="0" err="1"/>
              <a:t>λεμφογάγγλια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3. Παρωτιδικά </a:t>
            </a:r>
            <a:r>
              <a:rPr lang="el-GR" dirty="0" err="1"/>
              <a:t>λεμφογάγγλια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4. Υπογνάθια </a:t>
            </a:r>
            <a:r>
              <a:rPr lang="el-GR" dirty="0" err="1"/>
              <a:t>λεμφογάγγλια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5. Παρειακά </a:t>
            </a:r>
            <a:r>
              <a:rPr lang="el-GR" dirty="0" err="1"/>
              <a:t>λεμφογάγγλια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6. Υπογένεια </a:t>
            </a:r>
            <a:r>
              <a:rPr lang="el-GR" dirty="0" err="1"/>
              <a:t>λεμφογάγγλια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7. </a:t>
            </a:r>
            <a:r>
              <a:rPr lang="el-GR" dirty="0" err="1"/>
              <a:t>Επιπολής</a:t>
            </a:r>
            <a:r>
              <a:rPr lang="el-GR" dirty="0"/>
              <a:t> τραχηλικά </a:t>
            </a:r>
            <a:r>
              <a:rPr lang="el-GR" dirty="0" err="1"/>
              <a:t>λεμφογάγγλια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63" y="2451455"/>
            <a:ext cx="5861133" cy="44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189" y="200526"/>
            <a:ext cx="12015537" cy="6657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Τα </a:t>
            </a:r>
            <a:r>
              <a:rPr lang="el-GR" dirty="0" err="1"/>
              <a:t>λεμφογάγγλια</a:t>
            </a:r>
            <a:r>
              <a:rPr lang="el-GR" dirty="0"/>
              <a:t> παροχετεύουν τη λέμφο σε διαφορετικά λεμφαγγεία. Συγκεκριμένα, έχουμε τις</a:t>
            </a:r>
          </a:p>
          <a:p>
            <a:pPr marL="0" indent="0">
              <a:buNone/>
            </a:pPr>
            <a:r>
              <a:rPr lang="el-GR" dirty="0"/>
              <a:t>εξής παροχετεύσεις310:</a:t>
            </a:r>
          </a:p>
          <a:p>
            <a:pPr marL="0" indent="0">
              <a:buNone/>
            </a:pPr>
            <a:r>
              <a:rPr lang="el-GR" dirty="0"/>
              <a:t>1. Η λέμφος της ινιακής και </a:t>
            </a:r>
            <a:r>
              <a:rPr lang="el-GR" dirty="0" err="1"/>
              <a:t>οπισθο-ωτιαίας</a:t>
            </a:r>
            <a:r>
              <a:rPr lang="el-GR" dirty="0"/>
              <a:t> περιοχής παροχετεύεται κατά μήκος του </a:t>
            </a:r>
            <a:r>
              <a:rPr lang="el-GR" dirty="0" err="1"/>
              <a:t>στερνοκλειδομαστοειδούς</a:t>
            </a:r>
            <a:r>
              <a:rPr lang="el-GR" dirty="0"/>
              <a:t> μυός για να οδηγηθεί προς την αριστερή και δεξιά υποκλείδια φλέβα, αφού</a:t>
            </a:r>
          </a:p>
          <a:p>
            <a:pPr marL="0" indent="0">
              <a:buNone/>
            </a:pPr>
            <a:r>
              <a:rPr lang="el-GR" dirty="0"/>
              <a:t>προηγουμένως περάσει από τα </a:t>
            </a:r>
            <a:r>
              <a:rPr lang="el-GR" dirty="0" err="1"/>
              <a:t>λεμφογάγγλια</a:t>
            </a:r>
            <a:r>
              <a:rPr lang="el-GR" dirty="0"/>
              <a:t> που βρίσκονται σ’ αυτήν την περιοχή.</a:t>
            </a:r>
          </a:p>
          <a:p>
            <a:pPr marL="0" indent="0">
              <a:buNone/>
            </a:pPr>
            <a:r>
              <a:rPr lang="el-GR" dirty="0"/>
              <a:t>2. Η λέμφος της περιοχής της </a:t>
            </a:r>
            <a:r>
              <a:rPr lang="el-GR" dirty="0" err="1"/>
              <a:t>ρινός</a:t>
            </a:r>
            <a:r>
              <a:rPr lang="el-GR" dirty="0"/>
              <a:t> και των </a:t>
            </a:r>
            <a:r>
              <a:rPr lang="el-GR" dirty="0" err="1"/>
              <a:t>χειλέων</a:t>
            </a:r>
            <a:r>
              <a:rPr lang="el-GR" dirty="0"/>
              <a:t>, αφού κάνει τη διαδρομή της, παροχετεύεται</a:t>
            </a:r>
          </a:p>
          <a:p>
            <a:pPr marL="0" indent="0">
              <a:buNone/>
            </a:pPr>
            <a:r>
              <a:rPr lang="el-GR" dirty="0"/>
              <a:t>στα </a:t>
            </a:r>
            <a:r>
              <a:rPr lang="el-GR" dirty="0" err="1"/>
              <a:t>επιγνάθια</a:t>
            </a:r>
            <a:r>
              <a:rPr lang="el-GR" dirty="0"/>
              <a:t> γάγγλια για να ακολουθήσει εν συνεχεία την πορεία κατά μήκος του </a:t>
            </a:r>
            <a:r>
              <a:rPr lang="el-GR" dirty="0" err="1"/>
              <a:t>στερνοκλειδομαστοειδούς</a:t>
            </a:r>
            <a:r>
              <a:rPr lang="el-GR" dirty="0"/>
              <a:t> μυός και κατόπιν στον μείζονα και ελάσσονα πόρο.</a:t>
            </a:r>
          </a:p>
          <a:p>
            <a:pPr marL="0" indent="0">
              <a:buNone/>
            </a:pPr>
            <a:r>
              <a:rPr lang="el-GR" dirty="0"/>
              <a:t>3. Η λέμφος των βλεφάρων και του άνω ημίσεος της παρειάς παροχετεύεται στα παρωτιδικά</a:t>
            </a:r>
          </a:p>
          <a:p>
            <a:pPr marL="0" indent="0">
              <a:buNone/>
            </a:pPr>
            <a:r>
              <a:rPr lang="el-GR" dirty="0" err="1"/>
              <a:t>λεμφογάγγλια</a:t>
            </a:r>
            <a:r>
              <a:rPr lang="el-GR" dirty="0"/>
              <a:t>, από εκεί στα </a:t>
            </a:r>
            <a:r>
              <a:rPr lang="el-GR" dirty="0" err="1"/>
              <a:t>επιγνάθια</a:t>
            </a:r>
            <a:r>
              <a:rPr lang="el-GR" dirty="0"/>
              <a:t>, κατόπιν στα υπογνάθια και τέλος στα γάγγλια που βρίσκονται κατά μήκος του </a:t>
            </a:r>
            <a:r>
              <a:rPr lang="el-GR" dirty="0" err="1"/>
              <a:t>στερνοκλειδομαστοειδούς</a:t>
            </a:r>
            <a:r>
              <a:rPr lang="el-GR" dirty="0"/>
              <a:t> μυός.</a:t>
            </a:r>
          </a:p>
          <a:p>
            <a:pPr marL="0" indent="0">
              <a:buNone/>
            </a:pPr>
            <a:r>
              <a:rPr lang="el-GR" dirty="0"/>
              <a:t>4. Η λέμφος της </a:t>
            </a:r>
            <a:r>
              <a:rPr lang="el-GR" dirty="0" err="1"/>
              <a:t>μετωποκροταφικής</a:t>
            </a:r>
            <a:r>
              <a:rPr lang="el-GR" dirty="0"/>
              <a:t> περιοχής παροχετεύεται στα </a:t>
            </a:r>
            <a:r>
              <a:rPr lang="el-GR" dirty="0" err="1"/>
              <a:t>προωτιαία</a:t>
            </a:r>
            <a:r>
              <a:rPr lang="el-GR" dirty="0"/>
              <a:t> γάγγλια και από</a:t>
            </a:r>
          </a:p>
          <a:p>
            <a:pPr marL="0" indent="0">
              <a:buNone/>
            </a:pPr>
            <a:r>
              <a:rPr lang="el-GR" dirty="0"/>
              <a:t>εκεί στα </a:t>
            </a:r>
            <a:r>
              <a:rPr lang="el-GR" dirty="0" err="1"/>
              <a:t>οπισθο-ωτιαία</a:t>
            </a:r>
            <a:r>
              <a:rPr lang="el-GR" dirty="0"/>
              <a:t> και εν συνεχεία ακολουθεί την ίδια διαδρομή των λεμφογαγγλίων που</a:t>
            </a:r>
          </a:p>
          <a:p>
            <a:pPr marL="0" indent="0">
              <a:buNone/>
            </a:pPr>
            <a:r>
              <a:rPr lang="el-GR" dirty="0"/>
              <a:t>βρίσκονται κατά μήκος του </a:t>
            </a:r>
            <a:r>
              <a:rPr lang="el-GR" dirty="0" err="1"/>
              <a:t>στερνοκλειδομαστοειδούς</a:t>
            </a:r>
            <a:r>
              <a:rPr lang="el-GR" dirty="0"/>
              <a:t> μυός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37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189" y="200526"/>
            <a:ext cx="12015537" cy="6657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 µ</a:t>
            </a:r>
            <a:r>
              <a:rPr lang="el-GR" dirty="0" err="1"/>
              <a:t>είζων</a:t>
            </a:r>
            <a:r>
              <a:rPr lang="el-GR" dirty="0"/>
              <a:t> θωρακικός πόρος, έχει µ</a:t>
            </a:r>
            <a:r>
              <a:rPr lang="el-GR" dirty="0" err="1"/>
              <a:t>ήκος</a:t>
            </a:r>
            <a:r>
              <a:rPr lang="el-GR" dirty="0"/>
              <a:t> 38-45 εκατοστών και αποτελεί το µ</a:t>
            </a:r>
            <a:r>
              <a:rPr lang="el-GR" dirty="0" err="1"/>
              <a:t>εγαλύτερο</a:t>
            </a:r>
            <a:r>
              <a:rPr lang="el-GR" dirty="0"/>
              <a:t> </a:t>
            </a:r>
            <a:r>
              <a:rPr lang="el-GR" dirty="0" err="1"/>
              <a:t>λεµφαγγείο</a:t>
            </a:r>
            <a:r>
              <a:rPr lang="el-GR" dirty="0"/>
              <a:t> του </a:t>
            </a:r>
            <a:r>
              <a:rPr lang="el-GR" dirty="0" err="1"/>
              <a:t>σώµατος</a:t>
            </a:r>
            <a:r>
              <a:rPr lang="el-GR" dirty="0"/>
              <a:t>. Αρχίζει από τη </a:t>
            </a:r>
            <a:r>
              <a:rPr lang="el-GR" dirty="0" err="1"/>
              <a:t>χυλοφόρα</a:t>
            </a:r>
            <a:r>
              <a:rPr lang="el-GR" dirty="0"/>
              <a:t> </a:t>
            </a:r>
            <a:r>
              <a:rPr lang="el-GR" dirty="0" err="1"/>
              <a:t>δεξαµενή</a:t>
            </a:r>
            <a:r>
              <a:rPr lang="el-GR" dirty="0"/>
              <a:t>, που βρίσκεται µ</a:t>
            </a:r>
            <a:r>
              <a:rPr lang="el-GR" dirty="0" err="1"/>
              <a:t>προστά</a:t>
            </a:r>
            <a:r>
              <a:rPr lang="el-GR" dirty="0"/>
              <a:t> από τον πρώτο</a:t>
            </a:r>
          </a:p>
          <a:p>
            <a:pPr marL="0" indent="0">
              <a:buNone/>
            </a:pPr>
            <a:r>
              <a:rPr lang="el-GR" dirty="0"/>
              <a:t>οσφυϊκό σπόνδυλο και δημιουργείται από τη συνένωση τριών µ</a:t>
            </a:r>
            <a:r>
              <a:rPr lang="el-GR" dirty="0" err="1"/>
              <a:t>εγάλων</a:t>
            </a:r>
            <a:r>
              <a:rPr lang="el-GR" dirty="0"/>
              <a:t> </a:t>
            </a:r>
            <a:r>
              <a:rPr lang="el-GR" dirty="0" err="1"/>
              <a:t>λεµφικών</a:t>
            </a:r>
            <a:r>
              <a:rPr lang="el-GR" dirty="0"/>
              <a:t> στελεχών , του</a:t>
            </a:r>
          </a:p>
          <a:p>
            <a:pPr marL="0" indent="0">
              <a:buNone/>
            </a:pPr>
            <a:r>
              <a:rPr lang="el-GR" dirty="0"/>
              <a:t>εντερικού και των δύο οσφυϊκών στελεχών, µε τα οποία φέρεται η </a:t>
            </a:r>
            <a:r>
              <a:rPr lang="el-GR" dirty="0" err="1"/>
              <a:t>λέµφος</a:t>
            </a:r>
            <a:r>
              <a:rPr lang="el-GR" dirty="0"/>
              <a:t> των κάτω άκρων και</a:t>
            </a:r>
          </a:p>
          <a:p>
            <a:pPr marL="0" indent="0">
              <a:buNone/>
            </a:pPr>
            <a:r>
              <a:rPr lang="el-GR" dirty="0"/>
              <a:t>της κοιλίας.</a:t>
            </a:r>
          </a:p>
          <a:p>
            <a:pPr marL="0" indent="0">
              <a:buNone/>
            </a:pPr>
            <a:r>
              <a:rPr lang="el-GR" dirty="0" err="1"/>
              <a:t>Συµπερασµατικά</a:t>
            </a:r>
            <a:r>
              <a:rPr lang="el-GR" dirty="0"/>
              <a:t>, ο µ</a:t>
            </a:r>
            <a:r>
              <a:rPr lang="el-GR" dirty="0" err="1"/>
              <a:t>είζων</a:t>
            </a:r>
            <a:r>
              <a:rPr lang="el-GR" dirty="0"/>
              <a:t> θωρακικός πόρος συλλέγει τη </a:t>
            </a:r>
            <a:r>
              <a:rPr lang="el-GR" dirty="0" err="1"/>
              <a:t>λέµφο</a:t>
            </a:r>
            <a:r>
              <a:rPr lang="el-GR" dirty="0"/>
              <a:t> :</a:t>
            </a:r>
          </a:p>
          <a:p>
            <a:pPr marL="0" indent="0">
              <a:buNone/>
            </a:pPr>
            <a:r>
              <a:rPr lang="el-GR" dirty="0"/>
              <a:t>● και των δύο κάτω άκρων</a:t>
            </a:r>
          </a:p>
          <a:p>
            <a:pPr marL="0" indent="0">
              <a:buNone/>
            </a:pPr>
            <a:r>
              <a:rPr lang="el-GR" dirty="0"/>
              <a:t>● των σπλάγχνων και των </a:t>
            </a:r>
            <a:r>
              <a:rPr lang="el-GR" dirty="0" err="1"/>
              <a:t>τοιχωµάτων</a:t>
            </a:r>
            <a:r>
              <a:rPr lang="el-GR" dirty="0"/>
              <a:t> της κοιλίας</a:t>
            </a:r>
          </a:p>
          <a:p>
            <a:pPr marL="0" indent="0">
              <a:buNone/>
            </a:pPr>
            <a:r>
              <a:rPr lang="el-GR" dirty="0"/>
              <a:t>● του αριστερού </a:t>
            </a:r>
            <a:r>
              <a:rPr lang="el-GR" dirty="0" err="1"/>
              <a:t>ηµιµορίου</a:t>
            </a:r>
            <a:r>
              <a:rPr lang="el-GR" dirty="0"/>
              <a:t> της καρδιάς</a:t>
            </a:r>
          </a:p>
          <a:p>
            <a:pPr marL="0" indent="0">
              <a:buNone/>
            </a:pPr>
            <a:r>
              <a:rPr lang="el-GR" dirty="0"/>
              <a:t>● του αριστερού </a:t>
            </a:r>
            <a:r>
              <a:rPr lang="el-GR" dirty="0" err="1"/>
              <a:t>ηµιµορίου</a:t>
            </a:r>
            <a:r>
              <a:rPr lang="el-GR" dirty="0"/>
              <a:t> της κεφαλής και του τραχήλου</a:t>
            </a:r>
          </a:p>
          <a:p>
            <a:pPr marL="0" indent="0">
              <a:buNone/>
            </a:pPr>
            <a:r>
              <a:rPr lang="el-GR" dirty="0"/>
              <a:t>● και του αριστερού άνω άκρου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947" y="2899851"/>
            <a:ext cx="3344779" cy="387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189" y="200526"/>
            <a:ext cx="12015537" cy="6657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 ελάσσων θωρακικός πόρος, </a:t>
            </a:r>
            <a:r>
              <a:rPr lang="el-GR" dirty="0" err="1"/>
              <a:t>εµφανίζει</a:t>
            </a:r>
            <a:r>
              <a:rPr lang="el-GR" dirty="0"/>
              <a:t> µ</a:t>
            </a:r>
            <a:r>
              <a:rPr lang="el-GR" dirty="0" err="1"/>
              <a:t>ήκος</a:t>
            </a:r>
            <a:r>
              <a:rPr lang="el-GR" dirty="0"/>
              <a:t> 1-2 εκατοστών και </a:t>
            </a:r>
            <a:r>
              <a:rPr lang="el-GR" dirty="0" err="1"/>
              <a:t>σχηµατίζεται</a:t>
            </a:r>
            <a:r>
              <a:rPr lang="el-GR" dirty="0"/>
              <a:t> από την </a:t>
            </a:r>
            <a:r>
              <a:rPr lang="el-GR" dirty="0" err="1"/>
              <a:t>συµβολή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τριών </a:t>
            </a:r>
            <a:r>
              <a:rPr lang="el-GR" dirty="0" err="1"/>
              <a:t>λεµφικών</a:t>
            </a:r>
            <a:r>
              <a:rPr lang="el-GR" dirty="0"/>
              <a:t> στελεχών και </a:t>
            </a:r>
            <a:r>
              <a:rPr lang="el-GR" dirty="0" err="1"/>
              <a:t>συγκεκριµένα</a:t>
            </a:r>
            <a:r>
              <a:rPr lang="el-GR" dirty="0"/>
              <a:t> του δεξιού </a:t>
            </a:r>
            <a:r>
              <a:rPr lang="el-GR" dirty="0" err="1"/>
              <a:t>σφαγιτιδικού</a:t>
            </a:r>
            <a:r>
              <a:rPr lang="el-GR" dirty="0"/>
              <a:t> και του δεξιού </a:t>
            </a:r>
            <a:r>
              <a:rPr lang="el-GR" dirty="0" err="1"/>
              <a:t>βρογχοµεσοπνευµόνιου</a:t>
            </a:r>
            <a:r>
              <a:rPr lang="el-GR" dirty="0"/>
              <a:t> στελέχους. Εκβάλλει στη δεξιά φλεβώδη γωνία. Ο ελάσσων θωρακικός πόρος συλλέγει τη </a:t>
            </a:r>
            <a:r>
              <a:rPr lang="el-GR" dirty="0" err="1"/>
              <a:t>λέµφο</a:t>
            </a:r>
            <a:r>
              <a:rPr lang="el-GR" dirty="0"/>
              <a:t> από :</a:t>
            </a:r>
          </a:p>
          <a:p>
            <a:pPr marL="0" indent="0">
              <a:buNone/>
            </a:pPr>
            <a:r>
              <a:rPr lang="el-GR" dirty="0"/>
              <a:t>● το δεξιό </a:t>
            </a:r>
            <a:r>
              <a:rPr lang="el-GR" dirty="0" err="1"/>
              <a:t>ηµιµόριο</a:t>
            </a:r>
            <a:r>
              <a:rPr lang="el-GR" dirty="0"/>
              <a:t> της κεφαλής και του τραχήλου</a:t>
            </a:r>
          </a:p>
          <a:p>
            <a:pPr marL="0" indent="0">
              <a:buNone/>
            </a:pPr>
            <a:r>
              <a:rPr lang="el-GR" dirty="0"/>
              <a:t>● το δεξιό άνω άκρο</a:t>
            </a:r>
          </a:p>
          <a:p>
            <a:pPr marL="0" indent="0">
              <a:buNone/>
            </a:pPr>
            <a:r>
              <a:rPr lang="el-GR" dirty="0"/>
              <a:t>● το δεξιό </a:t>
            </a:r>
            <a:r>
              <a:rPr lang="el-GR" dirty="0" err="1"/>
              <a:t>ηµιµόριο</a:t>
            </a:r>
            <a:r>
              <a:rPr lang="el-GR" dirty="0"/>
              <a:t> των θωρακικών </a:t>
            </a:r>
            <a:r>
              <a:rPr lang="el-GR" dirty="0" err="1"/>
              <a:t>τοιχωµάτων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● το δεξιό </a:t>
            </a:r>
            <a:r>
              <a:rPr lang="el-GR" dirty="0" err="1"/>
              <a:t>πνεύµονα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● το δεξιό </a:t>
            </a:r>
            <a:r>
              <a:rPr lang="el-GR" dirty="0" err="1"/>
              <a:t>ηµιµόριο</a:t>
            </a:r>
            <a:r>
              <a:rPr lang="el-GR" dirty="0"/>
              <a:t> της καρδιάς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989" y="2797501"/>
            <a:ext cx="3433011" cy="398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Τομή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</TotalTime>
  <Words>1247</Words>
  <Application>Microsoft Office PowerPoint</Application>
  <PresentationFormat>Ευρεία οθόνη</PresentationFormat>
  <Paragraphs>135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Τομή</vt:lpstr>
      <vt:lpstr>14ο   Κεφάλαιο: Λεμφική Παροχέτευση Προσώπου – Σώματος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14ο   Κεφάλαιο: Λεμφική Παροχέτευση Προσώπου – Σώματος</dc:title>
  <dc:creator>EVAGGELIA MOUSTAKA</dc:creator>
  <cp:lastModifiedBy>EVAGGELIA MOUSTAKA</cp:lastModifiedBy>
  <cp:revision>4</cp:revision>
  <dcterms:created xsi:type="dcterms:W3CDTF">2024-04-07T13:03:56Z</dcterms:created>
  <dcterms:modified xsi:type="dcterms:W3CDTF">2024-04-07T13:30:35Z</dcterms:modified>
</cp:coreProperties>
</file>