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DD80594-A098-435B-94B7-0733F85D1FE6}" type="datetimeFigureOut">
              <a:rPr lang="el-GR" smtClean="0"/>
              <a:pPr/>
              <a:t>22/1/2025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4AD15-EF21-4738-A036-75B024DDE6A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512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err="1" smtClean="0"/>
              <a:t>ΜΑθημα</a:t>
            </a:r>
            <a:r>
              <a:rPr lang="el-GR" dirty="0" smtClean="0"/>
              <a:t> 6.1.  Η </a:t>
            </a:r>
            <a:r>
              <a:rPr lang="el-GR" dirty="0" err="1" smtClean="0"/>
              <a:t>Εννοια</a:t>
            </a:r>
            <a:r>
              <a:rPr lang="el-GR" dirty="0" smtClean="0"/>
              <a:t> του </a:t>
            </a:r>
            <a:r>
              <a:rPr lang="el-GR" dirty="0" err="1" smtClean="0"/>
              <a:t>προϊΟντοΣ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936104"/>
          </a:xfrm>
          <a:blipFill>
            <a:blip r:embed="rId3" cstate="print"/>
            <a:tile tx="0" ty="0" sx="100000" sy="100000" flip="none" algn="tl"/>
          </a:blip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l-GR" b="1" dirty="0" smtClean="0"/>
              <a:t>ΚΕΦΑΛΑΙΟ 6</a:t>
            </a:r>
            <a:r>
              <a:rPr lang="el-GR" b="1" baseline="30000" dirty="0" smtClean="0"/>
              <a:t>ο</a:t>
            </a:r>
            <a:r>
              <a:rPr lang="el-GR" b="1" dirty="0" smtClean="0"/>
              <a:t> :ΤΟ ΠΡΟΪΟΝ</a:t>
            </a:r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r>
              <a:rPr lang="el-GR" dirty="0" smtClean="0"/>
              <a:t>ΤΑΞΙΝΟΜΗΣΗ ΤΩΝ ΠΡΟΪΟΝΤΩΝ</a:t>
            </a:r>
            <a:endParaRPr lang="el-GR" dirty="0"/>
          </a:p>
        </p:txBody>
      </p:sp>
      <p:sp>
        <p:nvSpPr>
          <p:cNvPr id="1026" name="AutoShape 2" descr="Iδρύθηκε το 2ο Δημοτικό Σχολείο Κρεμαστής | Rhodes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/>
          <a:lstStyle/>
          <a:p>
            <a:pPr>
              <a:buNone/>
            </a:pPr>
            <a:r>
              <a:rPr lang="el-GR" sz="1800" b="1" i="1" dirty="0" smtClean="0">
                <a:solidFill>
                  <a:srgbClr val="C00000"/>
                </a:solidFill>
              </a:rPr>
              <a:t>Κριτήριο Α: ανάλογα με τη φύση του προϊόντος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C00000"/>
                </a:solidFill>
              </a:rPr>
              <a:t>Υλικά: βωξίτης, μαγιονέζα </a:t>
            </a:r>
            <a:r>
              <a:rPr lang="el-GR" sz="1800" dirty="0" err="1" smtClean="0">
                <a:solidFill>
                  <a:srgbClr val="C00000"/>
                </a:solidFill>
              </a:rPr>
              <a:t>κ.ά</a:t>
            </a:r>
            <a:endParaRPr lang="el-GR" sz="1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C00000"/>
                </a:solidFill>
              </a:rPr>
              <a:t>Άυλα: μόρφωση, διασκέδαση</a:t>
            </a:r>
          </a:p>
          <a:p>
            <a:pPr>
              <a:buNone/>
            </a:pPr>
            <a:r>
              <a:rPr lang="el-GR" sz="1800" b="1" i="1" dirty="0" smtClean="0">
                <a:solidFill>
                  <a:srgbClr val="00B050"/>
                </a:solidFill>
              </a:rPr>
              <a:t>Κριτήριο Β: ανάλογα με το βαθμό επεξεργασίας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B050"/>
                </a:solidFill>
              </a:rPr>
              <a:t>Ακατέργαστα: πρώτες ύλες ( σιτάρι, μαλλί…)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err="1" smtClean="0">
                <a:solidFill>
                  <a:srgbClr val="00B050"/>
                </a:solidFill>
              </a:rPr>
              <a:t>Ημικατεργασμένα</a:t>
            </a:r>
            <a:r>
              <a:rPr lang="el-GR" sz="1800" dirty="0" smtClean="0">
                <a:solidFill>
                  <a:srgbClr val="00B050"/>
                </a:solidFill>
              </a:rPr>
              <a:t>:( ενδιάμεσα ) αλεύρι, ύφασμα…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B050"/>
                </a:solidFill>
              </a:rPr>
              <a:t>Τελικά: ψωμί, ρούχα…</a:t>
            </a:r>
          </a:p>
          <a:p>
            <a:pPr>
              <a:buNone/>
            </a:pPr>
            <a:r>
              <a:rPr lang="el-GR" sz="1800" b="1" i="1" dirty="0" smtClean="0">
                <a:solidFill>
                  <a:srgbClr val="0070C0"/>
                </a:solidFill>
              </a:rPr>
              <a:t>Κριτήριο Γ:ανάλογα με την επανάληψη χρήσης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err="1" smtClean="0">
                <a:solidFill>
                  <a:srgbClr val="0070C0"/>
                </a:solidFill>
              </a:rPr>
              <a:t>Καταναλωτά</a:t>
            </a:r>
            <a:r>
              <a:rPr lang="el-GR" sz="1800" dirty="0" smtClean="0">
                <a:solidFill>
                  <a:srgbClr val="0070C0"/>
                </a:solidFill>
              </a:rPr>
              <a:t>: τρόφιμα…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0070C0"/>
                </a:solidFill>
              </a:rPr>
              <a:t>Διαρκή: οικιακές ηλεκτρικές συσκευές…</a:t>
            </a:r>
          </a:p>
          <a:p>
            <a:pPr>
              <a:buNone/>
            </a:pPr>
            <a:r>
              <a:rPr lang="el-GR" sz="1800" b="1" i="1" dirty="0" smtClean="0">
                <a:solidFill>
                  <a:srgbClr val="7030A0"/>
                </a:solidFill>
              </a:rPr>
              <a:t>Κριτήριο Δ: ανάλογα με την πρόθεση αγοράς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7030A0"/>
                </a:solidFill>
              </a:rPr>
              <a:t>Καταναλωτικά: καλύπτουν τις ανάγκες των καταναλωτών</a:t>
            </a:r>
          </a:p>
          <a:p>
            <a:pPr>
              <a:buFont typeface="Wingdings" pitchFamily="2" charset="2"/>
              <a:buChar char="v"/>
            </a:pPr>
            <a:r>
              <a:rPr lang="el-GR" sz="1800" dirty="0" smtClean="0">
                <a:solidFill>
                  <a:srgbClr val="7030A0"/>
                </a:solidFill>
              </a:rPr>
              <a:t>Βιομηχανικά: συμβάλλουν στην παραγωγή άλλων προϊόντων</a:t>
            </a:r>
          </a:p>
          <a:p>
            <a:pPr>
              <a:buFont typeface="Wingdings" pitchFamily="2" charset="2"/>
              <a:buChar char="v"/>
            </a:pPr>
            <a:endParaRPr lang="el-GR" sz="1800" dirty="0" smtClean="0"/>
          </a:p>
          <a:p>
            <a:pPr>
              <a:buFont typeface="Wingdings" pitchFamily="2" charset="2"/>
              <a:buChar char="v"/>
            </a:pPr>
            <a:endParaRPr lang="el-GR" sz="20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/>
          <a:lstStyle/>
          <a:p>
            <a:r>
              <a:rPr lang="el-GR" dirty="0" smtClean="0"/>
              <a:t>ΚΑΤΑΝΑΛΩΤΙΚΑ    ΠΡΟΪΟΝΤΑ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b="1" dirty="0" smtClean="0"/>
              <a:t>Α)Ευρείας κατανάλωσης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Σχετικά φθηνά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Βασικά είδη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Συχνή αγορά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Μικρού βάρους- όγκου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Καθόλου ή μικρή έρευνα αγοράς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Χαμηλά περιθώρια κέρδους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Μεγάλος αριθμός καταστημάτων πώλησης</a:t>
            </a:r>
          </a:p>
          <a:p>
            <a:pPr>
              <a:buNone/>
            </a:pPr>
            <a:r>
              <a:rPr lang="el-GR" sz="2000" i="1" dirty="0" smtClean="0"/>
              <a:t> </a:t>
            </a:r>
            <a:endParaRPr lang="el-GR" sz="2000" i="1" dirty="0" smtClean="0"/>
          </a:p>
          <a:p>
            <a:pPr>
              <a:buNone/>
            </a:pPr>
            <a:r>
              <a:rPr lang="el-GR" sz="2000" i="1" dirty="0" smtClean="0"/>
              <a:t>Επείγοντα: αλυσίδες για τα χιόνια</a:t>
            </a:r>
          </a:p>
          <a:p>
            <a:pPr>
              <a:buNone/>
            </a:pPr>
            <a:r>
              <a:rPr lang="el-GR" sz="2000" i="1" dirty="0" smtClean="0"/>
              <a:t>Παρορμητικά: τσίχλες γιατί τις είδαμε δίπλα στο ταμείο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el-GR" dirty="0" smtClean="0"/>
              <a:t>ΚΑΤΑΝΑΛΩΤΙΚΑ    ΠΡΟΪΟΝΤΑ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5112568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l-GR" b="1" dirty="0" smtClean="0"/>
              <a:t>Β)Επιλογής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Πιο ακριβά από την προηγούμενη κατηγορία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Μικρότερη συχνότητα αγοράς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Μεγαλύτερο όγκο- βάρος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Έρευνα και προγραμματισμό αγοράς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Μεγαλύτερο περιθώριο κέρδους</a:t>
            </a:r>
          </a:p>
          <a:p>
            <a:pPr>
              <a:buFont typeface="Wingdings" pitchFamily="2" charset="2"/>
              <a:buChar char="ü"/>
            </a:pPr>
            <a:r>
              <a:rPr lang="el-GR" sz="2000" i="1" dirty="0" smtClean="0"/>
              <a:t>Επιλεγμένα καταστήματα</a:t>
            </a:r>
          </a:p>
          <a:p>
            <a:pPr>
              <a:buFont typeface="Wingdings" pitchFamily="2" charset="2"/>
              <a:buChar char="ü"/>
            </a:pPr>
            <a:endParaRPr lang="el-GR" sz="2000" i="1" dirty="0" smtClean="0"/>
          </a:p>
          <a:p>
            <a:pPr>
              <a:buNone/>
            </a:pPr>
            <a:r>
              <a:rPr lang="el-GR" sz="2000" i="1" dirty="0" smtClean="0"/>
              <a:t>Π.χ. Ηλεκτρικές οικιακές συσκευές, έπιπλα, ρούχα, υποδήματα, ποδήλατο, αυτοκίνητο κ.ά.</a:t>
            </a:r>
            <a:endParaRPr lang="el-GR" sz="2000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/>
          <a:lstStyle/>
          <a:p>
            <a:r>
              <a:rPr lang="el-GR" dirty="0" smtClean="0"/>
              <a:t>ΚΑΤΑΝΑΛΩΤΙΚΑ   ΠΡΟΪΟΝΤΑ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Γ) Ειδικά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 smtClean="0"/>
              <a:t>Είναι μοναδικά στη συνείδηση του καταναλωτή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 smtClean="0"/>
              <a:t>Δεν υπάρχουν υποκατάστατά τους γι’ αυτόν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 smtClean="0"/>
              <a:t>Περιορισμένη διάθεση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 smtClean="0"/>
              <a:t>Μεγάλη προσπάθεια απόκτησής τους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 smtClean="0"/>
              <a:t>Αγοράζονται σπάνια</a:t>
            </a:r>
          </a:p>
          <a:p>
            <a:pPr>
              <a:buNone/>
            </a:pPr>
            <a:endParaRPr lang="el-GR" sz="2400" i="1" dirty="0" smtClean="0"/>
          </a:p>
          <a:p>
            <a:pPr>
              <a:buNone/>
            </a:pPr>
            <a:r>
              <a:rPr lang="el-GR" sz="2000" i="1" dirty="0" smtClean="0"/>
              <a:t>Π.χ. έργα τέχνης, συλλεκτικά αντικείμενα, επώνυμα ρολόγια, ακριβά αρώματα, ρούχα υψηλής ραπτικής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/>
          <a:lstStyle/>
          <a:p>
            <a:r>
              <a:rPr lang="el-GR" dirty="0" smtClean="0"/>
              <a:t>ΒΙΟΜΗΧΑΝΙΚΑ   ΠΡΟΪΟΝΤΑ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511256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 smtClean="0"/>
              <a:t>Ακατέργαστα υλικά: </a:t>
            </a:r>
            <a:r>
              <a:rPr lang="el-GR" sz="1800" i="1" dirty="0" smtClean="0"/>
              <a:t>πρώτες ύλες, πηγές πρωτογενούς τομέα  </a:t>
            </a:r>
          </a:p>
          <a:p>
            <a:pPr>
              <a:buNone/>
            </a:pPr>
            <a:r>
              <a:rPr lang="el-GR" sz="1800" b="1" i="1" dirty="0" smtClean="0"/>
              <a:t> </a:t>
            </a:r>
            <a:r>
              <a:rPr lang="el-GR" sz="1800" b="1" i="1" dirty="0" smtClean="0"/>
              <a:t>                                             </a:t>
            </a:r>
            <a:r>
              <a:rPr lang="el-GR" sz="1800" i="1" dirty="0" smtClean="0"/>
              <a:t>παραγωγής, μεταλλεύματα</a:t>
            </a:r>
            <a:endParaRPr lang="el-GR" sz="1800" b="1" dirty="0" smtClean="0"/>
          </a:p>
          <a:p>
            <a:r>
              <a:rPr lang="el-GR" sz="2000" b="1" dirty="0" smtClean="0"/>
              <a:t>Υλικά διαδικασίας: </a:t>
            </a:r>
            <a:r>
              <a:rPr lang="el-GR" sz="1800" i="1" dirty="0" smtClean="0"/>
              <a:t>βοηθητικές πρώτες ύλες, βίδες, χαρτί για </a:t>
            </a:r>
          </a:p>
          <a:p>
            <a:pPr>
              <a:buNone/>
            </a:pPr>
            <a:r>
              <a:rPr lang="el-GR" sz="1800" i="1" dirty="0" smtClean="0"/>
              <a:t> </a:t>
            </a:r>
            <a:r>
              <a:rPr lang="el-GR" sz="1800" i="1" dirty="0" smtClean="0"/>
              <a:t>                                              τσιγάρα, χρώμα αυτοκινήτου</a:t>
            </a:r>
            <a:endParaRPr lang="el-GR" sz="1800" dirty="0" smtClean="0"/>
          </a:p>
          <a:p>
            <a:r>
              <a:rPr lang="el-GR" sz="2000" b="1" dirty="0" smtClean="0"/>
              <a:t>Μεγάλοι εξοπλισμοί</a:t>
            </a:r>
            <a:r>
              <a:rPr lang="el-GR" sz="1800" b="1" dirty="0" smtClean="0"/>
              <a:t>: </a:t>
            </a:r>
            <a:r>
              <a:rPr lang="el-GR" sz="1800" i="1" dirty="0" smtClean="0"/>
              <a:t>μηχανήματα μεγάλης αξίας, εγκαταστάσεις,</a:t>
            </a:r>
          </a:p>
          <a:p>
            <a:pPr>
              <a:buNone/>
            </a:pPr>
            <a:r>
              <a:rPr lang="el-GR" sz="1800" i="1" dirty="0" smtClean="0"/>
              <a:t> </a:t>
            </a:r>
            <a:r>
              <a:rPr lang="el-GR" sz="1800" i="1" dirty="0" smtClean="0"/>
              <a:t>                                                κτήρια, γραμμές παραγωγής</a:t>
            </a:r>
            <a:endParaRPr lang="el-GR" sz="1800" dirty="0" smtClean="0"/>
          </a:p>
          <a:p>
            <a:r>
              <a:rPr lang="el-GR" sz="2000" b="1" dirty="0" smtClean="0"/>
              <a:t>Πρόσθετοι εξοπλισμοί: </a:t>
            </a:r>
            <a:r>
              <a:rPr lang="el-GR" sz="1800" i="1" dirty="0" smtClean="0"/>
              <a:t>υπολογιστές, γραφεία</a:t>
            </a:r>
            <a:endParaRPr lang="el-GR" sz="1800" b="1" dirty="0" smtClean="0"/>
          </a:p>
          <a:p>
            <a:r>
              <a:rPr lang="el-GR" sz="2000" b="1" dirty="0" smtClean="0"/>
              <a:t>Εξαρτήματα</a:t>
            </a:r>
            <a:r>
              <a:rPr lang="el-GR" sz="1800" b="1" dirty="0" smtClean="0"/>
              <a:t>: </a:t>
            </a:r>
            <a:r>
              <a:rPr lang="el-GR" sz="1800" i="1" dirty="0" smtClean="0"/>
              <a:t>υλικά που προσαρμόζονται στο τελικό προϊόν και </a:t>
            </a:r>
          </a:p>
          <a:p>
            <a:pPr>
              <a:buNone/>
            </a:pPr>
            <a:r>
              <a:rPr lang="el-GR" sz="1800" i="1" dirty="0" smtClean="0"/>
              <a:t>                                 κατασκευάζονται από προμηθευτές, οι οποίοι</a:t>
            </a:r>
          </a:p>
          <a:p>
            <a:pPr>
              <a:buNone/>
            </a:pPr>
            <a:r>
              <a:rPr lang="el-GR" sz="1800" i="1" dirty="0" smtClean="0"/>
              <a:t> </a:t>
            </a:r>
            <a:r>
              <a:rPr lang="el-GR" sz="1800" i="1" dirty="0" smtClean="0"/>
              <a:t>                                 ακολουθούν συγκεκριμένες προδιαγραφές</a:t>
            </a:r>
          </a:p>
          <a:p>
            <a:r>
              <a:rPr lang="el-GR" sz="2000" b="1" dirty="0" smtClean="0"/>
              <a:t>Εφόδια</a:t>
            </a:r>
            <a:r>
              <a:rPr lang="el-GR" sz="1800" b="1" dirty="0" smtClean="0"/>
              <a:t>: </a:t>
            </a:r>
            <a:r>
              <a:rPr lang="el-GR" sz="1800" i="1" dirty="0" smtClean="0"/>
              <a:t>γραφική ύλη, λάμπες, καθαριστικά</a:t>
            </a:r>
            <a:endParaRPr lang="el-GR" sz="1800" b="1" dirty="0" smtClean="0"/>
          </a:p>
          <a:p>
            <a:r>
              <a:rPr lang="el-GR" sz="2000" b="1" dirty="0" smtClean="0"/>
              <a:t>Βιομηχανικές υπηρεσίες: </a:t>
            </a:r>
            <a:r>
              <a:rPr lang="el-GR" sz="1800" i="1" dirty="0" smtClean="0"/>
              <a:t>μάρκετινγκ, νομικές, χρηματοοικονομικές</a:t>
            </a:r>
          </a:p>
          <a:p>
            <a:pPr>
              <a:buNone/>
            </a:pPr>
            <a:r>
              <a:rPr lang="el-GR" sz="1800" b="1" i="1" dirty="0" smtClean="0"/>
              <a:t> </a:t>
            </a:r>
            <a:r>
              <a:rPr lang="el-GR" sz="1800" b="1" i="1" dirty="0" smtClean="0"/>
              <a:t>                                                            </a:t>
            </a:r>
            <a:r>
              <a:rPr lang="el-GR" sz="1800" i="1" dirty="0" smtClean="0"/>
              <a:t>φορολογικές, καθαριότητας</a:t>
            </a:r>
            <a:endParaRPr lang="el-GR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ΜΙΓΜΑ   ΜΑΡΚΕΤΙΝΓΚ</a:t>
            </a:r>
            <a:endParaRPr lang="el-GR" dirty="0"/>
          </a:p>
        </p:txBody>
      </p:sp>
      <p:pic>
        <p:nvPicPr>
          <p:cNvPr id="4" name="3 - Θέση περιεχομένου" descr="https://www.flipnewmedia.com/wp-content/uploads/2020/10/migma-marketing-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594" y="1908175"/>
            <a:ext cx="84963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el-GR" b="1" dirty="0" smtClean="0"/>
              <a:t>ΜΙΓΜΑ        ΜΑΡΚΕΤΙΝΓΚ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ΠΡΟΪΟΝ</a:t>
            </a:r>
            <a:r>
              <a:rPr lang="el-GR" dirty="0" smtClean="0"/>
              <a:t> </a:t>
            </a:r>
            <a:r>
              <a:rPr lang="en-US" dirty="0" smtClean="0"/>
              <a:t>(product)                                  </a:t>
            </a:r>
            <a:r>
              <a:rPr lang="en-US" dirty="0" smtClean="0"/>
              <a:t>   </a:t>
            </a:r>
            <a:r>
              <a:rPr lang="el-GR" b="1" dirty="0" smtClean="0"/>
              <a:t>ΤΙΜΗ</a:t>
            </a:r>
            <a:r>
              <a:rPr lang="el-GR" dirty="0" smtClean="0"/>
              <a:t> (</a:t>
            </a:r>
            <a:r>
              <a:rPr lang="en-US" dirty="0" smtClean="0"/>
              <a:t>price)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b="1" dirty="0" smtClean="0"/>
              <a:t>ΔΙΑΝΟΜΗ</a:t>
            </a:r>
            <a:r>
              <a:rPr lang="el-GR" dirty="0" smtClean="0"/>
              <a:t> </a:t>
            </a:r>
            <a:r>
              <a:rPr lang="en-US" dirty="0" smtClean="0"/>
              <a:t>(place)                        </a:t>
            </a:r>
            <a:r>
              <a:rPr lang="el-GR" dirty="0" smtClean="0"/>
              <a:t>          </a:t>
            </a:r>
            <a:r>
              <a:rPr lang="en-US" dirty="0" smtClean="0"/>
              <a:t>  </a:t>
            </a:r>
            <a:r>
              <a:rPr lang="el-GR" b="1" dirty="0" smtClean="0"/>
              <a:t>ΠΡΟΩΘΗΣΗ</a:t>
            </a:r>
          </a:p>
          <a:p>
            <a:pPr>
              <a:buNone/>
            </a:pPr>
            <a:r>
              <a:rPr lang="el-GR" dirty="0" smtClean="0"/>
              <a:t>                                                                     </a:t>
            </a:r>
            <a:r>
              <a:rPr lang="en-US" dirty="0" smtClean="0"/>
              <a:t>   </a:t>
            </a:r>
            <a:r>
              <a:rPr lang="el-GR" dirty="0" smtClean="0"/>
              <a:t> </a:t>
            </a:r>
            <a:r>
              <a:rPr lang="en-US" dirty="0" smtClean="0"/>
              <a:t>(promotion)</a:t>
            </a:r>
            <a:endParaRPr lang="el-GR" dirty="0" smtClean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2267744" y="2708920"/>
            <a:ext cx="4104456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/>
              <a:t>ΜΙΓΜΑ  ΜΑΡΚΕΤΙΝΓΚ</a:t>
            </a:r>
            <a:endParaRPr lang="el-GR" sz="3200" b="1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flipH="1" flipV="1">
            <a:off x="1259632" y="2132856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6444208" y="2132856"/>
            <a:ext cx="50405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flipH="1">
            <a:off x="1331640" y="4149080"/>
            <a:ext cx="115212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6372200" y="422108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Τί είναι το προϊόν;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pPr>
              <a:buNone/>
            </a:pPr>
            <a:r>
              <a:rPr lang="el-GR" b="1" dirty="0" smtClean="0"/>
              <a:t>Προϊόν </a:t>
            </a:r>
            <a:r>
              <a:rPr lang="el-GR" dirty="0" smtClean="0"/>
              <a:t> </a:t>
            </a:r>
            <a:r>
              <a:rPr lang="el-GR" dirty="0" smtClean="0"/>
              <a:t>δεν είναι αυτό που βλέπει ο πωλητής, αλλά αυτό που βλέπει ο τελικός καταναλωτής</a:t>
            </a:r>
            <a:r>
              <a:rPr lang="el-GR" dirty="0" smtClean="0"/>
              <a:t>.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           </a:t>
            </a:r>
            <a:r>
              <a:rPr lang="el-GR" dirty="0" smtClean="0"/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Ιδέα</a:t>
            </a:r>
          </a:p>
          <a:p>
            <a:pPr>
              <a:buNone/>
            </a:pP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                                        </a:t>
            </a:r>
            <a:endParaRPr lang="el-G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/>
              <a:t>    ΠΡΟΪΟΝ</a:t>
            </a:r>
            <a:r>
              <a:rPr lang="el-GR" dirty="0" smtClean="0"/>
              <a:t>:                  </a:t>
            </a:r>
            <a:r>
              <a:rPr lang="el-GR" b="1" dirty="0" smtClean="0">
                <a:solidFill>
                  <a:srgbClr val="00B050"/>
                </a:solidFill>
              </a:rPr>
              <a:t>Αγαθό</a:t>
            </a:r>
            <a:r>
              <a:rPr lang="el-GR" dirty="0" smtClean="0"/>
              <a:t>                                     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        </a:t>
            </a:r>
          </a:p>
          <a:p>
            <a:pPr>
              <a:buNone/>
            </a:pPr>
            <a:r>
              <a:rPr lang="el-GR" dirty="0" smtClean="0"/>
              <a:t>                                        </a:t>
            </a:r>
            <a:r>
              <a:rPr lang="el-GR" b="1" dirty="0" smtClean="0">
                <a:solidFill>
                  <a:srgbClr val="7030A0"/>
                </a:solidFill>
              </a:rPr>
              <a:t>Υπηρεσία</a:t>
            </a:r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2411760" y="2996952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2411760" y="3573016"/>
            <a:ext cx="129614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2483768" y="3645024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Τί είναι προϊόν;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Αγοράζουμε ένα προϊόν για την </a:t>
            </a:r>
            <a:r>
              <a:rPr lang="el-GR" b="1" dirty="0" smtClean="0">
                <a:solidFill>
                  <a:srgbClr val="C00000"/>
                </a:solidFill>
              </a:rPr>
              <a:t>χρησιμότητά</a:t>
            </a:r>
            <a:r>
              <a:rPr lang="el-GR" dirty="0" smtClean="0"/>
              <a:t> του, την ωφέλεια που παρέχει ή πιο σωστά την ελπίδα της ωφέλειας ,που  αντιλαμβάνεται ο καταναλωτής.</a:t>
            </a:r>
          </a:p>
          <a:p>
            <a:endParaRPr lang="el-GR" dirty="0" smtClean="0"/>
          </a:p>
          <a:p>
            <a:r>
              <a:rPr lang="el-GR" dirty="0" smtClean="0"/>
              <a:t>Προϊόν είναι ένα σύνολο </a:t>
            </a:r>
            <a:r>
              <a:rPr lang="el-GR" sz="2400" b="1" dirty="0" smtClean="0">
                <a:solidFill>
                  <a:srgbClr val="00B050"/>
                </a:solidFill>
              </a:rPr>
              <a:t>τεχνικών και συμβολικών </a:t>
            </a:r>
            <a:r>
              <a:rPr lang="el-GR" dirty="0" smtClean="0"/>
              <a:t>χαρακτηριστικών.</a:t>
            </a:r>
          </a:p>
          <a:p>
            <a:endParaRPr lang="el-GR" dirty="0" smtClean="0"/>
          </a:p>
          <a:p>
            <a:r>
              <a:rPr lang="el-GR" dirty="0" smtClean="0"/>
              <a:t>Επιλέγουμε το προϊόν που τα οφέλη του υπερέχουν και υποβαθμίζουν τα αρνητικά ή αδιάφορα για μας χαρακτηριστικά του.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Τί είναι προϊόν;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   </a:t>
            </a:r>
          </a:p>
          <a:p>
            <a:pPr algn="just">
              <a:buNone/>
            </a:pPr>
            <a:r>
              <a:rPr lang="el-GR" dirty="0" smtClean="0"/>
              <a:t>   Σύμφωνα με το Μάρκετινγκ, ως  προϊόν πρέπει να θεωρηθεί το συνολικό προϊόν, το οποίο αποτελείται από το </a:t>
            </a:r>
            <a:r>
              <a:rPr lang="el-GR" b="1" dirty="0" smtClean="0">
                <a:solidFill>
                  <a:srgbClr val="C00000"/>
                </a:solidFill>
              </a:rPr>
              <a:t>φυσικό προϊόν</a:t>
            </a:r>
            <a:r>
              <a:rPr lang="el-GR" dirty="0" smtClean="0"/>
              <a:t>, την </a:t>
            </a:r>
            <a:r>
              <a:rPr lang="el-GR" b="1" dirty="0" smtClean="0">
                <a:solidFill>
                  <a:srgbClr val="C00000"/>
                </a:solidFill>
              </a:rPr>
              <a:t>εγγύηση</a:t>
            </a:r>
            <a:r>
              <a:rPr lang="el-GR" dirty="0" smtClean="0"/>
              <a:t>, την </a:t>
            </a:r>
            <a:r>
              <a:rPr lang="el-GR" b="1" dirty="0" smtClean="0">
                <a:solidFill>
                  <a:srgbClr val="C00000"/>
                </a:solidFill>
              </a:rPr>
              <a:t>εγκατάσταση</a:t>
            </a:r>
            <a:r>
              <a:rPr lang="el-GR" dirty="0" smtClean="0"/>
              <a:t>, τις </a:t>
            </a:r>
            <a:r>
              <a:rPr lang="el-GR" b="1" dirty="0" smtClean="0">
                <a:solidFill>
                  <a:srgbClr val="C00000"/>
                </a:solidFill>
              </a:rPr>
              <a:t>οδηγίες χρήσης</a:t>
            </a:r>
            <a:r>
              <a:rPr lang="el-GR" dirty="0" smtClean="0"/>
              <a:t>, το </a:t>
            </a:r>
            <a:r>
              <a:rPr lang="el-GR" b="1" dirty="0" smtClean="0">
                <a:solidFill>
                  <a:srgbClr val="C00000"/>
                </a:solidFill>
              </a:rPr>
              <a:t>όνομα</a:t>
            </a:r>
            <a:r>
              <a:rPr lang="el-GR" dirty="0" smtClean="0"/>
              <a:t>, τη </a:t>
            </a:r>
            <a:r>
              <a:rPr lang="el-GR" b="1" dirty="0" smtClean="0">
                <a:solidFill>
                  <a:srgbClr val="C00000"/>
                </a:solidFill>
              </a:rPr>
              <a:t>συσκευασία</a:t>
            </a:r>
            <a:r>
              <a:rPr lang="el-GR" dirty="0" smtClean="0"/>
              <a:t>, τις </a:t>
            </a:r>
            <a:r>
              <a:rPr lang="el-GR" b="1" dirty="0" smtClean="0">
                <a:solidFill>
                  <a:srgbClr val="C00000"/>
                </a:solidFill>
              </a:rPr>
              <a:t>υπηρεσίες συντήρησης </a:t>
            </a:r>
            <a:r>
              <a:rPr lang="el-GR" dirty="0" smtClean="0"/>
              <a:t>και </a:t>
            </a:r>
            <a:r>
              <a:rPr lang="el-GR" b="1" dirty="0" smtClean="0">
                <a:solidFill>
                  <a:srgbClr val="C00000"/>
                </a:solidFill>
              </a:rPr>
              <a:t>εξυπηρέτησης πελατών</a:t>
            </a:r>
            <a:r>
              <a:rPr lang="el-GR" dirty="0" smtClean="0"/>
              <a:t>, αφού συνεκτιμηθούν και οι </a:t>
            </a:r>
            <a:r>
              <a:rPr lang="el-GR" b="1" dirty="0" smtClean="0">
                <a:solidFill>
                  <a:srgbClr val="C00000"/>
                </a:solidFill>
              </a:rPr>
              <a:t>ψυχολογικές</a:t>
            </a:r>
            <a:r>
              <a:rPr lang="el-GR" dirty="0" smtClean="0"/>
              <a:t> και άλλες ανάγκες τις οποίες καλύπτει.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Παραδείγματα των τεχνικών και συμβολικών χαρακτηριστικών των προϊόντων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u="sng" dirty="0" smtClean="0"/>
              <a:t>Καφές</a:t>
            </a:r>
            <a:r>
              <a:rPr lang="el-G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Ρόφημα με </a:t>
            </a:r>
            <a:r>
              <a:rPr lang="el-GR" dirty="0" err="1" smtClean="0"/>
              <a:t>καφεϊνη</a:t>
            </a:r>
            <a:r>
              <a:rPr lang="el-GR" dirty="0" smtClean="0"/>
              <a:t> , τονωτικό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Καλωσόρισμα: «να σου προσφέρω έναν καφέ»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Συνάντηση: «χαθήκαμε, πάμε για έναν καφέ το απόγευμα;»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Παραδείγματα των τεχνικών και συμβολικών χαρακτηριστικών των προϊόντων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u="sng" dirty="0" smtClean="0"/>
              <a:t>Τραγουδιστής</a:t>
            </a:r>
            <a:r>
              <a:rPr lang="el-GR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Μουσική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Στίχοι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Ντύσιμο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Χτένισμα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Σκηνική παρουσία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</a:t>
            </a:r>
            <a:r>
              <a:rPr lang="el-GR" b="1" dirty="0" smtClean="0"/>
              <a:t>Δεν είναι τυχαία η έκφραση: « Πουλάει ο τάδε καλλιτέχνης».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r>
              <a:rPr lang="el-GR" dirty="0" smtClean="0"/>
              <a:t>ΤΑΞΙΝΟΜΗΣΗ ΤΩΝ ΠΡΟΪΟΝΤΩΝ</a:t>
            </a:r>
            <a:endParaRPr lang="el-GR" dirty="0"/>
          </a:p>
        </p:txBody>
      </p:sp>
      <p:pic>
        <p:nvPicPr>
          <p:cNvPr id="4" name="3 - Θέση περιεχομένου" descr="https://b9a44a4831.cbaul-cdnwnd.com/71f903273efad4eb0b3e1b91062b730b/200000012-5c6c75c6cb/maxresdefault_53-8.jpg?ph=b9a44a4831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784976" cy="525658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363</TotalTime>
  <Words>564</Words>
  <Application>Microsoft Office PowerPoint</Application>
  <PresentationFormat>Προβολή στην οθόνη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Δημοτικός</vt:lpstr>
      <vt:lpstr>ΚΕΦΑΛΑΙΟ 6ο :ΤΟ ΠΡΟΪΟΝ</vt:lpstr>
      <vt:lpstr>ΜΙΓΜΑ   ΜΑΡΚΕΤΙΝΓΚ</vt:lpstr>
      <vt:lpstr>ΜΙΓΜΑ        ΜΑΡΚΕΤΙΝΓΚ</vt:lpstr>
      <vt:lpstr>Τί είναι το προϊόν;</vt:lpstr>
      <vt:lpstr>Τί είναι προϊόν;</vt:lpstr>
      <vt:lpstr>Τί είναι προϊόν;</vt:lpstr>
      <vt:lpstr>Παραδείγματα των τεχνικών και συμβολικών χαρακτηριστικών των προϊόντων</vt:lpstr>
      <vt:lpstr>Παραδείγματα των τεχνικών και συμβολικών χαρακτηριστικών των προϊόντων</vt:lpstr>
      <vt:lpstr>ΤΑΞΙΝΟΜΗΣΗ ΤΩΝ ΠΡΟΪΟΝΤΩΝ</vt:lpstr>
      <vt:lpstr>ΤΑΞΙΝΟΜΗΣΗ ΤΩΝ ΠΡΟΪΟΝΤΩΝ</vt:lpstr>
      <vt:lpstr>ΚΑΤΑΝΑΛΩΤΙΚΑ    ΠΡΟΪΟΝΤΑ</vt:lpstr>
      <vt:lpstr>ΚΑΤΑΝΑΛΩΤΙΚΑ    ΠΡΟΪΟΝΤΑ</vt:lpstr>
      <vt:lpstr>ΚΑΤΑΝΑΛΩΤΙΚΑ   ΠΡΟΪΟΝΤΑ</vt:lpstr>
      <vt:lpstr>ΒΙΟΜΗΧΑΝΙΚΑ   ΠΡΟΪΟΝΤΑ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6ο :  ΤΟ ΠΡΟΪΟΝ</dc:title>
  <dc:creator>ΠΑΝΑΓΙΩΤΗΣ ΘΕΟΔΩΡΟΣ</dc:creator>
  <cp:lastModifiedBy>ΠΑΝΑΓΙΩΤΗΣ ΘΕΟΔΩΡΟΣ</cp:lastModifiedBy>
  <cp:revision>54</cp:revision>
  <dcterms:created xsi:type="dcterms:W3CDTF">2025-01-22T09:29:04Z</dcterms:created>
  <dcterms:modified xsi:type="dcterms:W3CDTF">2025-01-22T16:57:42Z</dcterms:modified>
</cp:coreProperties>
</file>