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9" r:id="rId3"/>
    <p:sldId id="263" r:id="rId4"/>
    <p:sldId id="261" r:id="rId5"/>
    <p:sldId id="262" r:id="rId6"/>
    <p:sldId id="264" r:id="rId7"/>
    <p:sldId id="271" r:id="rId8"/>
    <p:sldId id="272" r:id="rId9"/>
    <p:sldId id="273" r:id="rId10"/>
    <p:sldId id="274" r:id="rId11"/>
    <p:sldId id="270" r:id="rId12"/>
    <p:sldId id="266" r:id="rId13"/>
    <p:sldId id="269" r:id="rId14"/>
    <p:sldId id="267" r:id="rId15"/>
    <p:sldId id="265" r:id="rId16"/>
    <p:sldId id="268"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78"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075AA23-8954-4F13-B31B-CBC8EA44310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A136125D-FDF1-4481-991B-7A0B428877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8C7D6B4C-5323-4064-9429-990F0A7F9B68}"/>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5" name="Θέση υποσέλιδου 4">
            <a:extLst>
              <a:ext uri="{FF2B5EF4-FFF2-40B4-BE49-F238E27FC236}">
                <a16:creationId xmlns:a16="http://schemas.microsoft.com/office/drawing/2014/main" xmlns="" id="{1A954530-30CE-4F18-8343-6DE42900B3A6}"/>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xmlns="" id="{F86EDF62-5A09-4F46-AB3F-1498A456A2FA}"/>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336297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9495085-A8D9-42BF-A6B7-653427BC43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E67FF43C-FA84-4CFF-9698-48A3CDC8587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19BF9A88-A8A3-489E-BD32-BE171D3E214D}"/>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5" name="Θέση υποσέλιδου 4">
            <a:extLst>
              <a:ext uri="{FF2B5EF4-FFF2-40B4-BE49-F238E27FC236}">
                <a16:creationId xmlns:a16="http://schemas.microsoft.com/office/drawing/2014/main" xmlns="" id="{70C26B3C-60A4-4B4E-BACB-2A4A2BC568BB}"/>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xmlns="" id="{82F99A51-3431-4313-A798-905A27ABEFFF}"/>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291511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5B49725F-092C-44A0-B103-422C7134FB4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65678A70-12CC-4512-BADA-3B4A2F87A7F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5BEA65D0-E14F-4DD3-9A8E-58688EC79957}"/>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5" name="Θέση υποσέλιδου 4">
            <a:extLst>
              <a:ext uri="{FF2B5EF4-FFF2-40B4-BE49-F238E27FC236}">
                <a16:creationId xmlns:a16="http://schemas.microsoft.com/office/drawing/2014/main" xmlns="" id="{60E05E08-10D4-4401-A731-E09427411FED}"/>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xmlns="" id="{BF993BF9-F5D9-4DEB-934F-CBDF7488A04B}"/>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408736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94A7CBC-86A3-4AE9-AF2B-C0DC6693F33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39E3303A-A7DE-465D-9C75-650C57B9AAA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E9AAEDD7-A60A-49C1-A9A0-9527B14D7364}"/>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5" name="Θέση υποσέλιδου 4">
            <a:extLst>
              <a:ext uri="{FF2B5EF4-FFF2-40B4-BE49-F238E27FC236}">
                <a16:creationId xmlns:a16="http://schemas.microsoft.com/office/drawing/2014/main" xmlns="" id="{E5496C81-CB98-41B9-B574-7153FAB54631}"/>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xmlns="" id="{05F78201-A73E-49BC-A7A3-C1769E4F6AC2}"/>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189092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46EDFB7-B6A6-4CF6-BB8A-6972985031E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5770F767-C16B-45F3-9198-45E29D8F1D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92A48C0F-3352-4D9B-9806-A1C1F07C177F}"/>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5" name="Θέση υποσέλιδου 4">
            <a:extLst>
              <a:ext uri="{FF2B5EF4-FFF2-40B4-BE49-F238E27FC236}">
                <a16:creationId xmlns:a16="http://schemas.microsoft.com/office/drawing/2014/main" xmlns="" id="{DF8FA9E8-59AF-479E-8BCF-8779133DBEAA}"/>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xmlns="" id="{166A645C-F409-43DA-BBD4-347B19276E2D}"/>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24163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ACE2808-C6DA-4055-B379-21EC43438F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FA0DB823-5AE9-49C3-947C-10D277F2009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4D54BC80-7B84-44C3-8D34-33B1EB471A9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31D0A8FC-0EAA-41D9-9593-219BBCE005ED}"/>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6" name="Θέση υποσέλιδου 5">
            <a:extLst>
              <a:ext uri="{FF2B5EF4-FFF2-40B4-BE49-F238E27FC236}">
                <a16:creationId xmlns:a16="http://schemas.microsoft.com/office/drawing/2014/main" xmlns="" id="{C4659DA9-5BBC-4659-8817-E0BC11C6DDC7}"/>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xmlns="" id="{7D49C5EC-E9D3-4024-9948-3A2FD057712B}"/>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156262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7CCB6B6-10FE-49FB-BA19-8F62AA92160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4A0D7C33-D95E-44B0-A70F-117664179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C41B798E-900F-4FD1-80F2-9D5CB2DBC9B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3566A90C-DE98-4D13-963E-C8837DE0D4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058219B3-1549-4A99-8E11-8E844375E3F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7BA1EF6A-0E61-4153-964C-5DD92EB05B0C}"/>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8" name="Θέση υποσέλιδου 7">
            <a:extLst>
              <a:ext uri="{FF2B5EF4-FFF2-40B4-BE49-F238E27FC236}">
                <a16:creationId xmlns:a16="http://schemas.microsoft.com/office/drawing/2014/main" xmlns="" id="{A6A8B4A1-332C-4E3A-9DFA-6DAAA3207539}"/>
              </a:ext>
            </a:extLst>
          </p:cNvPr>
          <p:cNvSpPr>
            <a:spLocks noGrp="1"/>
          </p:cNvSpPr>
          <p:nvPr>
            <p:ph type="ftr" sz="quarter" idx="11"/>
          </p:nvPr>
        </p:nvSpPr>
        <p:spPr/>
        <p:txBody>
          <a:bodyPr/>
          <a:lstStyle/>
          <a:p>
            <a:endParaRPr lang="el-GR" dirty="0"/>
          </a:p>
        </p:txBody>
      </p:sp>
      <p:sp>
        <p:nvSpPr>
          <p:cNvPr id="9" name="Θέση αριθμού διαφάνειας 8">
            <a:extLst>
              <a:ext uri="{FF2B5EF4-FFF2-40B4-BE49-F238E27FC236}">
                <a16:creationId xmlns:a16="http://schemas.microsoft.com/office/drawing/2014/main" xmlns="" id="{CEBD5996-C875-474E-A788-550B71316D3B}"/>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121986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6B95AD2-E0E4-44E7-AC68-810DA23D91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F34214C7-1857-41F2-BF36-80F51CE565D6}"/>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4" name="Θέση υποσέλιδου 3">
            <a:extLst>
              <a:ext uri="{FF2B5EF4-FFF2-40B4-BE49-F238E27FC236}">
                <a16:creationId xmlns:a16="http://schemas.microsoft.com/office/drawing/2014/main" xmlns="" id="{6ECD4364-9ADE-44F4-80B6-F6DB68999C5E}"/>
              </a:ext>
            </a:extLst>
          </p:cNvPr>
          <p:cNvSpPr>
            <a:spLocks noGrp="1"/>
          </p:cNvSpPr>
          <p:nvPr>
            <p:ph type="ftr" sz="quarter" idx="11"/>
          </p:nvPr>
        </p:nvSpPr>
        <p:spPr/>
        <p:txBody>
          <a:bodyPr/>
          <a:lstStyle/>
          <a:p>
            <a:endParaRPr lang="el-GR" dirty="0"/>
          </a:p>
        </p:txBody>
      </p:sp>
      <p:sp>
        <p:nvSpPr>
          <p:cNvPr id="5" name="Θέση αριθμού διαφάνειας 4">
            <a:extLst>
              <a:ext uri="{FF2B5EF4-FFF2-40B4-BE49-F238E27FC236}">
                <a16:creationId xmlns:a16="http://schemas.microsoft.com/office/drawing/2014/main" xmlns="" id="{A62763BF-5E0B-47EC-BC6E-50A48EFC177A}"/>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25409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A13187D3-E14C-4D4E-9559-1D0A808EF353}"/>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3" name="Θέση υποσέλιδου 2">
            <a:extLst>
              <a:ext uri="{FF2B5EF4-FFF2-40B4-BE49-F238E27FC236}">
                <a16:creationId xmlns:a16="http://schemas.microsoft.com/office/drawing/2014/main" xmlns="" id="{AD91EE4E-D1DA-4E9D-8E9C-FC2FABC79A9D}"/>
              </a:ext>
            </a:extLst>
          </p:cNvPr>
          <p:cNvSpPr>
            <a:spLocks noGrp="1"/>
          </p:cNvSpPr>
          <p:nvPr>
            <p:ph type="ftr" sz="quarter" idx="1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xmlns="" id="{64E25C23-D07E-492B-85F6-F9F856D89F66}"/>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364992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1B842F3-0B66-49ED-9B55-3FBE3001590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09B5A244-DD94-45BB-9A55-8F8F3BB80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3B6FCA0B-0368-4D57-AEBD-C04E8571C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09887176-B4BC-479E-AE0F-A5E3556780FC}"/>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6" name="Θέση υποσέλιδου 5">
            <a:extLst>
              <a:ext uri="{FF2B5EF4-FFF2-40B4-BE49-F238E27FC236}">
                <a16:creationId xmlns:a16="http://schemas.microsoft.com/office/drawing/2014/main" xmlns="" id="{A9D50211-D34B-472E-AF72-2892A959D841}"/>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xmlns="" id="{726193E9-C3B3-4C23-B57D-C0D93F11BE93}"/>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405889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271BF53-301E-4B6B-A805-9F7A1501E0D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41CA81AD-2351-41D5-A81D-31C34AAB1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a16="http://schemas.microsoft.com/office/drawing/2014/main" xmlns="" id="{B7DB0958-07F7-4035-A725-352AF5A5C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16561AA4-DF59-48D5-9F03-E95CB10F8EBD}"/>
              </a:ext>
            </a:extLst>
          </p:cNvPr>
          <p:cNvSpPr>
            <a:spLocks noGrp="1"/>
          </p:cNvSpPr>
          <p:nvPr>
            <p:ph type="dt" sz="half" idx="10"/>
          </p:nvPr>
        </p:nvSpPr>
        <p:spPr/>
        <p:txBody>
          <a:bodyPr/>
          <a:lstStyle/>
          <a:p>
            <a:fld id="{8BF9F64E-FD4F-4661-B9C4-74F4941B8456}" type="datetimeFigureOut">
              <a:rPr lang="el-GR" smtClean="0"/>
              <a:pPr/>
              <a:t>9/10/2023</a:t>
            </a:fld>
            <a:endParaRPr lang="el-GR" dirty="0"/>
          </a:p>
        </p:txBody>
      </p:sp>
      <p:sp>
        <p:nvSpPr>
          <p:cNvPr id="6" name="Θέση υποσέλιδου 5">
            <a:extLst>
              <a:ext uri="{FF2B5EF4-FFF2-40B4-BE49-F238E27FC236}">
                <a16:creationId xmlns:a16="http://schemas.microsoft.com/office/drawing/2014/main" xmlns="" id="{5CE6FE34-F0F5-4D35-9EAB-F2567B65C20D}"/>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xmlns="" id="{023C18D4-AA61-456A-B599-EBC2707B5660}"/>
              </a:ext>
            </a:extLst>
          </p:cNvPr>
          <p:cNvSpPr>
            <a:spLocks noGrp="1"/>
          </p:cNvSpPr>
          <p:nvPr>
            <p:ph type="sldNum" sz="quarter" idx="12"/>
          </p:nvPr>
        </p:nvSpPr>
        <p:spPr/>
        <p:txBody>
          <a:body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26538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AF421A50-E170-4C5C-8688-6F6EE98F0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AFD6CE0B-D214-4171-ABE9-E6CC92672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F7388394-09C2-440F-9B15-E00DA0D7E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9F64E-FD4F-4661-B9C4-74F4941B8456}" type="datetimeFigureOut">
              <a:rPr lang="el-GR" smtClean="0"/>
              <a:pPr/>
              <a:t>9/10/2023</a:t>
            </a:fld>
            <a:endParaRPr lang="el-GR" dirty="0"/>
          </a:p>
        </p:txBody>
      </p:sp>
      <p:sp>
        <p:nvSpPr>
          <p:cNvPr id="5" name="Θέση υποσέλιδου 4">
            <a:extLst>
              <a:ext uri="{FF2B5EF4-FFF2-40B4-BE49-F238E27FC236}">
                <a16:creationId xmlns:a16="http://schemas.microsoft.com/office/drawing/2014/main" xmlns="" id="{2E00AD3F-E06B-4BD3-8ADD-B9080D188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a:extLst>
              <a:ext uri="{FF2B5EF4-FFF2-40B4-BE49-F238E27FC236}">
                <a16:creationId xmlns:a16="http://schemas.microsoft.com/office/drawing/2014/main" xmlns="" id="{2CA3D412-1DF1-4368-83BB-471233FFE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94914-2032-46E0-B49C-70F8CD7BFAAB}" type="slidenum">
              <a:rPr lang="el-GR" smtClean="0"/>
              <a:pPr/>
              <a:t>‹#›</a:t>
            </a:fld>
            <a:endParaRPr lang="el-GR" dirty="0"/>
          </a:p>
        </p:txBody>
      </p:sp>
    </p:spTree>
    <p:extLst>
      <p:ext uri="{BB962C8B-B14F-4D97-AF65-F5344CB8AC3E}">
        <p14:creationId xmlns:p14="http://schemas.microsoft.com/office/powerpoint/2010/main" xmlns="" val="1966229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ΚΕΦ.2 ΧΕΙΡΙΣΜΟΣ ΗΛΕΚΤΡΙΚΟΥ ΤΡΟΧΟΥ</a:t>
            </a:r>
            <a:endParaRPr lang="el-GR" dirty="0"/>
          </a:p>
        </p:txBody>
      </p:sp>
      <p:sp>
        <p:nvSpPr>
          <p:cNvPr id="3" name="2 - Θέση περιεχομένου"/>
          <p:cNvSpPr>
            <a:spLocks noGrp="1"/>
          </p:cNvSpPr>
          <p:nvPr>
            <p:ph idx="1"/>
          </p:nvPr>
        </p:nvSpPr>
        <p:spPr/>
        <p:txBody>
          <a:bodyPr/>
          <a:lstStyle/>
          <a:p>
            <a:pPr>
              <a:buNone/>
            </a:pPr>
            <a:r>
              <a:rPr lang="el-GR" dirty="0" smtClean="0"/>
              <a:t>Στόχοι:</a:t>
            </a:r>
          </a:p>
          <a:p>
            <a:pPr>
              <a:buNone/>
            </a:pPr>
            <a:r>
              <a:rPr lang="el-GR" dirty="0" smtClean="0"/>
              <a:t>Να διακρίνουν τα είδη ηλεκτρικών τροχών</a:t>
            </a:r>
          </a:p>
          <a:p>
            <a:pPr>
              <a:buNone/>
            </a:pPr>
            <a:r>
              <a:rPr lang="el-GR" dirty="0" smtClean="0"/>
              <a:t>Να περιγράφουν την λειτουργία τους</a:t>
            </a:r>
          </a:p>
          <a:p>
            <a:pPr>
              <a:buNone/>
            </a:pPr>
            <a:r>
              <a:rPr lang="el-GR" dirty="0" smtClean="0"/>
              <a:t>Να αντιστοιχούν την κατάλληλη φρέζα για κάθε τεχνική εργασία</a:t>
            </a:r>
          </a:p>
          <a:p>
            <a:pPr>
              <a:buNone/>
            </a:pPr>
            <a:r>
              <a:rPr lang="el-GR" dirty="0" smtClean="0"/>
              <a:t>Να εφαρμόζουν την κατάλληλη τεχνική ηλεκτρικού τροχού σε φυσικό ή τεχνητό νύχι καθώς και στο δέρμα</a:t>
            </a:r>
          </a:p>
          <a:p>
            <a:pPr>
              <a:buNone/>
            </a:pP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ight Triangle 72">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2" name="Rectangle 74">
            <a:extLst>
              <a:ext uri="{FF2B5EF4-FFF2-40B4-BE49-F238E27FC236}">
                <a16:creationId xmlns:a16="http://schemas.microsoft.com/office/drawing/2014/main" xmlns=""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A67ACCB4-FA0B-452C-A270-B0A879CCF46F}"/>
              </a:ext>
            </a:extLst>
          </p:cNvPr>
          <p:cNvSpPr>
            <a:spLocks noGrp="1"/>
          </p:cNvSpPr>
          <p:nvPr>
            <p:ph type="title"/>
          </p:nvPr>
        </p:nvSpPr>
        <p:spPr>
          <a:xfrm>
            <a:off x="1123356" y="1188637"/>
            <a:ext cx="9984615" cy="1597228"/>
          </a:xfrm>
        </p:spPr>
        <p:txBody>
          <a:bodyPr>
            <a:normAutofit/>
          </a:bodyPr>
          <a:lstStyle/>
          <a:p>
            <a:r>
              <a:rPr lang="el-GR" sz="5100" b="0" i="0" u="none" strike="noStrike" baseline="0">
                <a:latin typeface="TimesNewRomanPSMT"/>
              </a:rPr>
              <a:t>Φρέζες φυσικής και συνθετικής ίνας</a:t>
            </a:r>
            <a:endParaRPr lang="el-GR" sz="5100"/>
          </a:p>
        </p:txBody>
      </p:sp>
      <p:pic>
        <p:nvPicPr>
          <p:cNvPr id="4098" name="Picture 2" descr="Αισθητική Άκρων- Ονυχοπλαστική - PDF Free Download">
            <a:extLst>
              <a:ext uri="{FF2B5EF4-FFF2-40B4-BE49-F238E27FC236}">
                <a16:creationId xmlns:a16="http://schemas.microsoft.com/office/drawing/2014/main" xmlns="" id="{96A7B692-9883-4ABA-BA55-1178EC87DAE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7939" r="2" b="2"/>
          <a:stretch/>
        </p:blipFill>
        <p:spPr bwMode="auto">
          <a:xfrm>
            <a:off x="1123357" y="3018327"/>
            <a:ext cx="3533985" cy="272819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Θέση περιεχομένου 2">
            <a:extLst>
              <a:ext uri="{FF2B5EF4-FFF2-40B4-BE49-F238E27FC236}">
                <a16:creationId xmlns:a16="http://schemas.microsoft.com/office/drawing/2014/main" xmlns="" id="{065771BB-9CC3-4ED6-BDD7-CA18C8142060}"/>
              </a:ext>
            </a:extLst>
          </p:cNvPr>
          <p:cNvSpPr>
            <a:spLocks noGrp="1"/>
          </p:cNvSpPr>
          <p:nvPr>
            <p:ph idx="1"/>
          </p:nvPr>
        </p:nvSpPr>
        <p:spPr>
          <a:xfrm>
            <a:off x="5255260" y="2998278"/>
            <a:ext cx="4428236" cy="2728198"/>
          </a:xfrm>
        </p:spPr>
        <p:txBody>
          <a:bodyPr anchor="t">
            <a:normAutofit/>
          </a:bodyPr>
          <a:lstStyle/>
          <a:p>
            <a:pPr marL="0" indent="0">
              <a:buNone/>
            </a:pPr>
            <a:r>
              <a:rPr lang="el-GR" sz="2000" b="0" i="0" u="none" strike="noStrike" baseline="0">
                <a:latin typeface="TimesNewRomanPSMT"/>
              </a:rPr>
              <a:t>Είναι φρέζες κατασκευασμένες από φυσική σκληρή τρίχα, βαμβακερές, δερμάτινες και μάλλινες ίνες, ή από μαλακό πλαστικό και σιλικόνη.</a:t>
            </a:r>
            <a:endParaRPr lang="el-GR" sz="2000"/>
          </a:p>
        </p:txBody>
      </p:sp>
    </p:spTree>
    <p:extLst>
      <p:ext uri="{BB962C8B-B14F-4D97-AF65-F5344CB8AC3E}">
        <p14:creationId xmlns:p14="http://schemas.microsoft.com/office/powerpoint/2010/main" xmlns="" val="263048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E8BC1E7-3CC7-4898-AE14-B895E5762611}"/>
              </a:ext>
            </a:extLst>
          </p:cNvPr>
          <p:cNvSpPr>
            <a:spLocks noGrp="1"/>
          </p:cNvSpPr>
          <p:nvPr>
            <p:ph type="title"/>
          </p:nvPr>
        </p:nvSpPr>
        <p:spPr>
          <a:xfrm>
            <a:off x="838200" y="436018"/>
            <a:ext cx="10515600" cy="490037"/>
          </a:xfrm>
        </p:spPr>
        <p:txBody>
          <a:bodyPr>
            <a:normAutofit fontScale="90000"/>
          </a:bodyPr>
          <a:lstStyle/>
          <a:p>
            <a:pPr algn="ctr"/>
            <a:r>
              <a:rPr lang="el-GR" sz="3200" b="1" i="1" u="none" strike="noStrike" baseline="0" dirty="0">
                <a:latin typeface="TimesNewRomanPS-ItalicMT"/>
              </a:rPr>
              <a:t/>
            </a:r>
            <a:br>
              <a:rPr lang="el-GR" sz="3200" b="1" i="1" u="none" strike="noStrike" baseline="0" dirty="0">
                <a:latin typeface="TimesNewRomanPS-ItalicMT"/>
              </a:rPr>
            </a:br>
            <a:r>
              <a:rPr lang="el-GR" sz="3200" b="1" i="1" u="none" strike="noStrike" baseline="0" dirty="0">
                <a:latin typeface="TimesNewRomanPS-ItalicMT"/>
              </a:rPr>
              <a:t>Σχήμα</a:t>
            </a:r>
            <a:r>
              <a:rPr lang="el-GR" sz="4400" b="0" i="1" u="none" strike="noStrike" baseline="0" dirty="0">
                <a:latin typeface="TimesNewRomanPS-ItalicMT"/>
              </a:rPr>
              <a:t/>
            </a:r>
            <a:br>
              <a:rPr lang="el-GR" sz="4400" b="0" i="1" u="none" strike="noStrike" baseline="0" dirty="0">
                <a:latin typeface="TimesNewRomanPS-ItalicMT"/>
              </a:rPr>
            </a:br>
            <a:endParaRPr lang="el-GR" dirty="0"/>
          </a:p>
        </p:txBody>
      </p:sp>
      <p:sp>
        <p:nvSpPr>
          <p:cNvPr id="3" name="Θέση περιεχομένου 2">
            <a:extLst>
              <a:ext uri="{FF2B5EF4-FFF2-40B4-BE49-F238E27FC236}">
                <a16:creationId xmlns:a16="http://schemas.microsoft.com/office/drawing/2014/main" xmlns="" id="{0689675F-F77F-497D-AA77-9F1B8A6C3CEE}"/>
              </a:ext>
            </a:extLst>
          </p:cNvPr>
          <p:cNvSpPr>
            <a:spLocks noGrp="1"/>
          </p:cNvSpPr>
          <p:nvPr>
            <p:ph idx="1"/>
          </p:nvPr>
        </p:nvSpPr>
        <p:spPr>
          <a:xfrm>
            <a:off x="838200" y="926055"/>
            <a:ext cx="10515600" cy="4351338"/>
          </a:xfrm>
        </p:spPr>
        <p:txBody>
          <a:bodyPr>
            <a:noAutofit/>
          </a:bodyPr>
          <a:lstStyle/>
          <a:p>
            <a:pPr marL="0" indent="0" algn="just">
              <a:buNone/>
            </a:pPr>
            <a:r>
              <a:rPr lang="el-GR" sz="3200" b="0" i="0" u="none" strike="noStrike" baseline="0" dirty="0">
                <a:latin typeface="TimesNewRomanPSMT"/>
              </a:rPr>
              <a:t>Το σχήμα των φρεζών ποικίλει σε κυκλικό, κυλινδρικό, κωνικό, σφαιρικό, ημισφαιρικό. Σε κάθε σχήμα συναντούμε μικρό, μεσαίο και μεγάλο μέγεθος. Ανάλογα το σχήμα και το μέγεθός τους, προσαρμόζονται σε όλες τις επιφάνειες εργασίας:</a:t>
            </a:r>
          </a:p>
          <a:p>
            <a:pPr algn="just">
              <a:buFont typeface="Wingdings" panose="05000000000000000000" pitchFamily="2" charset="2"/>
              <a:buChar char="q"/>
            </a:pPr>
            <a:r>
              <a:rPr lang="el-GR" sz="3200" b="0" i="0" u="none" strike="noStrike" baseline="0" dirty="0">
                <a:latin typeface="TimesNewRomanPSMT"/>
              </a:rPr>
              <a:t>- πάνω στην ονυχιαία πλάκα</a:t>
            </a:r>
          </a:p>
          <a:p>
            <a:pPr algn="just">
              <a:buFont typeface="Wingdings" panose="05000000000000000000" pitchFamily="2" charset="2"/>
              <a:buChar char="q"/>
            </a:pPr>
            <a:r>
              <a:rPr lang="el-GR" sz="3200" b="0" i="0" u="none" strike="noStrike" baseline="0" dirty="0">
                <a:latin typeface="TimesNewRomanPSMT"/>
              </a:rPr>
              <a:t>- γύρω στην ονυχιαία αύλακα ή μέσα σε αυτή</a:t>
            </a:r>
          </a:p>
          <a:p>
            <a:pPr algn="just">
              <a:buFont typeface="Wingdings" panose="05000000000000000000" pitchFamily="2" charset="2"/>
              <a:buChar char="q"/>
            </a:pPr>
            <a:r>
              <a:rPr lang="el-GR" sz="3200" b="0" i="0" u="none" strike="noStrike" baseline="0" dirty="0">
                <a:latin typeface="TimesNewRomanPSMT"/>
              </a:rPr>
              <a:t>- κάτω από το ελεύθερο άκρο του νυχιού</a:t>
            </a:r>
          </a:p>
          <a:p>
            <a:pPr algn="just">
              <a:buFont typeface="Wingdings" panose="05000000000000000000" pitchFamily="2" charset="2"/>
              <a:buChar char="q"/>
            </a:pPr>
            <a:r>
              <a:rPr lang="el-GR" sz="3200" b="0" i="0" u="none" strike="noStrike" baseline="0" dirty="0">
                <a:latin typeface="TimesNewRomanPSMT"/>
              </a:rPr>
              <a:t>- ανάμεσα στα δάχτυλα</a:t>
            </a:r>
          </a:p>
          <a:p>
            <a:pPr algn="just">
              <a:buFont typeface="Wingdings" panose="05000000000000000000" pitchFamily="2" charset="2"/>
              <a:buChar char="q"/>
            </a:pPr>
            <a:r>
              <a:rPr lang="el-GR" sz="3200" b="0" i="0" u="none" strike="noStrike" baseline="0" dirty="0">
                <a:latin typeface="TimesNewRomanPSMT"/>
              </a:rPr>
              <a:t>- σε όλη την επιφάνεια του πέλματος</a:t>
            </a:r>
            <a:endParaRPr lang="el-GR" sz="3200" dirty="0"/>
          </a:p>
        </p:txBody>
      </p:sp>
    </p:spTree>
    <p:extLst>
      <p:ext uri="{BB962C8B-B14F-4D97-AF65-F5344CB8AC3E}">
        <p14:creationId xmlns:p14="http://schemas.microsoft.com/office/powerpoint/2010/main" xmlns="" val="234268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4CABBD4-F367-433F-A4D0-66EE0629721F}"/>
              </a:ext>
            </a:extLst>
          </p:cNvPr>
          <p:cNvSpPr>
            <a:spLocks noGrp="1"/>
          </p:cNvSpPr>
          <p:nvPr>
            <p:ph type="title"/>
          </p:nvPr>
        </p:nvSpPr>
        <p:spPr>
          <a:xfrm>
            <a:off x="838200" y="365126"/>
            <a:ext cx="10515600" cy="661570"/>
          </a:xfrm>
        </p:spPr>
        <p:txBody>
          <a:bodyPr>
            <a:normAutofit fontScale="90000"/>
          </a:bodyPr>
          <a:lstStyle/>
          <a:p>
            <a:pPr algn="ctr"/>
            <a:r>
              <a:rPr lang="el-GR" sz="4400" b="1" dirty="0"/>
              <a:t/>
            </a:r>
            <a:br>
              <a:rPr lang="el-GR" sz="4400" b="1" dirty="0"/>
            </a:br>
            <a:r>
              <a:rPr lang="el-GR" sz="4400" b="1" dirty="0"/>
              <a:t>Σχήματα</a:t>
            </a:r>
            <a:r>
              <a:rPr lang="el-GR" sz="4400" dirty="0"/>
              <a:t/>
            </a:r>
            <a:br>
              <a:rPr lang="el-GR" sz="4400" dirty="0"/>
            </a:br>
            <a:endParaRPr lang="el-GR" dirty="0"/>
          </a:p>
        </p:txBody>
      </p:sp>
      <p:sp>
        <p:nvSpPr>
          <p:cNvPr id="3" name="Θέση περιεχομένου 2">
            <a:extLst>
              <a:ext uri="{FF2B5EF4-FFF2-40B4-BE49-F238E27FC236}">
                <a16:creationId xmlns:a16="http://schemas.microsoft.com/office/drawing/2014/main" xmlns="" id="{705E7E74-7EA4-4060-A248-7D51B5E7C446}"/>
              </a:ext>
            </a:extLst>
          </p:cNvPr>
          <p:cNvSpPr>
            <a:spLocks noGrp="1"/>
          </p:cNvSpPr>
          <p:nvPr>
            <p:ph idx="1"/>
          </p:nvPr>
        </p:nvSpPr>
        <p:spPr>
          <a:xfrm>
            <a:off x="810126" y="583618"/>
            <a:ext cx="8129337" cy="5150267"/>
          </a:xfrm>
        </p:spPr>
        <p:txBody>
          <a:bodyPr>
            <a:normAutofit fontScale="25000" lnSpcReduction="20000"/>
          </a:bodyPr>
          <a:lstStyle/>
          <a:p>
            <a:pPr marL="365760" indent="-256032" algn="ctr" eaLnBrk="1" hangingPunct="1">
              <a:spcAft>
                <a:spcPts val="0"/>
              </a:spcAft>
              <a:buFont typeface="Wingdings 3"/>
              <a:buNone/>
              <a:defRPr/>
            </a:pPr>
            <a:r>
              <a:rPr lang="el-GR" sz="9600" dirty="0"/>
              <a:t>    </a:t>
            </a:r>
            <a:endParaRPr lang="el-GR" sz="9600" u="sng" dirty="0"/>
          </a:p>
          <a:p>
            <a:pPr marL="365760" indent="-256032" eaLnBrk="1" hangingPunct="1">
              <a:spcAft>
                <a:spcPts val="0"/>
              </a:spcAft>
              <a:buFont typeface="Wingdings 3"/>
              <a:buNone/>
              <a:defRPr/>
            </a:pPr>
            <a:r>
              <a:rPr lang="el-GR" sz="9600" u="sng" dirty="0"/>
              <a:t>Ο γενικός κανόνας για τη χρήση σε κάθε φρεζάκι είναι:</a:t>
            </a:r>
          </a:p>
          <a:p>
            <a:pPr marL="365760" indent="-256032" eaLnBrk="1" hangingPunct="1">
              <a:spcAft>
                <a:spcPts val="0"/>
              </a:spcAft>
              <a:buFont typeface="Wingdings 3"/>
              <a:buNone/>
              <a:defRPr/>
            </a:pPr>
            <a:endParaRPr lang="el-GR" sz="9600" dirty="0"/>
          </a:p>
          <a:p>
            <a:pPr marL="365760" indent="-256032" eaLnBrk="1" hangingPunct="1">
              <a:spcAft>
                <a:spcPts val="0"/>
              </a:spcAft>
              <a:buFont typeface="Wingdings 3"/>
              <a:buChar char=""/>
              <a:defRPr/>
            </a:pPr>
            <a:r>
              <a:rPr lang="el-GR" sz="9600" b="1" dirty="0"/>
              <a:t>Μυτερό</a:t>
            </a:r>
            <a:r>
              <a:rPr lang="el-GR" sz="9600" dirty="0"/>
              <a:t>: Για επωνύχια ή ποδολογικές εργασίες.</a:t>
            </a:r>
          </a:p>
          <a:p>
            <a:pPr marL="365760" indent="-256032" eaLnBrk="1" hangingPunct="1">
              <a:spcAft>
                <a:spcPts val="0"/>
              </a:spcAft>
              <a:buFont typeface="Wingdings 3"/>
              <a:buChar char=""/>
              <a:defRPr/>
            </a:pPr>
            <a:r>
              <a:rPr lang="el-GR" sz="9600" b="1" dirty="0"/>
              <a:t>Κυλινδρικό</a:t>
            </a:r>
            <a:r>
              <a:rPr lang="el-GR" sz="9600" dirty="0"/>
              <a:t>: Για αφαίρεση υλικού, pedicure </a:t>
            </a:r>
          </a:p>
          <a:p>
            <a:pPr marL="109728" indent="0" eaLnBrk="1" hangingPunct="1">
              <a:spcAft>
                <a:spcPts val="0"/>
              </a:spcAft>
              <a:buNone/>
              <a:defRPr/>
            </a:pPr>
            <a:r>
              <a:rPr lang="el-GR" sz="9600" dirty="0"/>
              <a:t>ή σχηματισμό νυχιού.</a:t>
            </a:r>
          </a:p>
          <a:p>
            <a:pPr marL="365760" indent="-256032" eaLnBrk="1" hangingPunct="1">
              <a:spcAft>
                <a:spcPts val="0"/>
              </a:spcAft>
              <a:buFont typeface="Wingdings 3"/>
              <a:buChar char=""/>
              <a:defRPr/>
            </a:pPr>
            <a:r>
              <a:rPr lang="el-GR" sz="9600" b="1" dirty="0"/>
              <a:t>Κώνος</a:t>
            </a:r>
            <a:r>
              <a:rPr lang="el-GR" sz="9600" dirty="0"/>
              <a:t>: Για αφαίρεση υλικού, σχηματισμό νυχιού ή διαμόρφωση τεχνητών</a:t>
            </a:r>
          </a:p>
          <a:p>
            <a:pPr marL="365760" indent="-256032" eaLnBrk="1" hangingPunct="1">
              <a:spcAft>
                <a:spcPts val="0"/>
              </a:spcAft>
              <a:buFont typeface="Wingdings 3"/>
              <a:buChar char=""/>
              <a:defRPr/>
            </a:pPr>
            <a:r>
              <a:rPr lang="el-GR" sz="9600" b="1" dirty="0"/>
              <a:t>Μπίλια</a:t>
            </a:r>
            <a:r>
              <a:rPr lang="el-GR" sz="9600" dirty="0"/>
              <a:t>: Για επωνύχια ή ποδολογικές εργασίες</a:t>
            </a:r>
          </a:p>
          <a:p>
            <a:pPr marL="365760" indent="-256032" eaLnBrk="1" hangingPunct="1">
              <a:spcAft>
                <a:spcPts val="0"/>
              </a:spcAft>
              <a:buFont typeface="Wingdings 3"/>
              <a:buChar char=""/>
              <a:defRPr/>
            </a:pPr>
            <a:r>
              <a:rPr lang="el-GR" sz="9600" b="1" i="0" u="none" strike="noStrike" baseline="0" dirty="0"/>
              <a:t>Ημισφαιρικές φρέζες: </a:t>
            </a:r>
            <a:r>
              <a:rPr lang="el-GR" sz="9600" b="0" i="0" u="none" strike="noStrike" baseline="0" dirty="0"/>
              <a:t>κοπής, λείανσης, γυαλίσματος διαφόρων επιφανειών</a:t>
            </a:r>
            <a:endParaRPr lang="el-GR" sz="9600" dirty="0"/>
          </a:p>
          <a:p>
            <a:pPr marL="365760" indent="-256032" algn="just" eaLnBrk="1" hangingPunct="1">
              <a:spcAft>
                <a:spcPts val="0"/>
              </a:spcAft>
              <a:buFont typeface="Wingdings 3"/>
              <a:buNone/>
              <a:defRPr/>
            </a:pPr>
            <a:r>
              <a:rPr lang="el-GR" sz="9600" dirty="0"/>
              <a:t>Οι παραπάνω κατηγορίες είναι γενικές και υπάρχουν αρκετές παραλλαγές σε σχήματα. Για παράδειγμα υπάρχει μυτερό με οβάλ ή με πολύ μυτερή άκρη. Υπάρχει βαρελάκι που έχει γωνίες ή οβάλ άκρη. Μικρή ή μεγάλη μπίλια. Κώνος μικρός ή μεγάλος. Οι διαφοροποιήσεις είναι ανάλογα με το τι βολεύει τη κάθε τεχνίτρια και τι ακριβώς εφαρμογή θέλει να κάνει. Οι επιλογές, οι συνδυασμοί και οι χρήσεις είναι ατελείωτες</a:t>
            </a:r>
            <a:r>
              <a:rPr lang="el-GR" sz="8000" dirty="0"/>
              <a:t>.</a:t>
            </a:r>
          </a:p>
          <a:p>
            <a:endParaRPr lang="el-GR" dirty="0"/>
          </a:p>
        </p:txBody>
      </p:sp>
      <p:pic>
        <p:nvPicPr>
          <p:cNvPr id="5" name="Εικόνα 4">
            <a:extLst>
              <a:ext uri="{FF2B5EF4-FFF2-40B4-BE49-F238E27FC236}">
                <a16:creationId xmlns:a16="http://schemas.microsoft.com/office/drawing/2014/main" xmlns="" id="{F4ADAA75-37CA-4D30-8A55-295914EF7C6B}"/>
              </a:ext>
            </a:extLst>
          </p:cNvPr>
          <p:cNvPicPr>
            <a:picLocks noChangeAspect="1"/>
          </p:cNvPicPr>
          <p:nvPr/>
        </p:nvPicPr>
        <p:blipFill rotWithShape="1">
          <a:blip r:embed="rId2" cstate="print"/>
          <a:srcRect r="51808" b="55700"/>
          <a:stretch/>
        </p:blipFill>
        <p:spPr>
          <a:xfrm>
            <a:off x="8193862" y="695911"/>
            <a:ext cx="3757505" cy="3250447"/>
          </a:xfrm>
          <a:prstGeom prst="rect">
            <a:avLst/>
          </a:prstGeom>
        </p:spPr>
      </p:pic>
    </p:spTree>
    <p:extLst>
      <p:ext uri="{BB962C8B-B14F-4D97-AF65-F5344CB8AC3E}">
        <p14:creationId xmlns:p14="http://schemas.microsoft.com/office/powerpoint/2010/main" xmlns="" val="3656105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957F7C03-7EB7-439C-92E0-E9E9D85497F1}"/>
              </a:ext>
            </a:extLst>
          </p:cNvPr>
          <p:cNvSpPr>
            <a:spLocks noGrp="1"/>
          </p:cNvSpPr>
          <p:nvPr>
            <p:ph type="title"/>
          </p:nvPr>
        </p:nvSpPr>
        <p:spPr>
          <a:xfrm>
            <a:off x="589560" y="856180"/>
            <a:ext cx="4560584" cy="673460"/>
          </a:xfrm>
        </p:spPr>
        <p:txBody>
          <a:bodyPr anchor="ctr">
            <a:normAutofit/>
          </a:bodyPr>
          <a:lstStyle/>
          <a:p>
            <a:r>
              <a:rPr lang="el-GR" sz="4000" b="1" dirty="0"/>
              <a:t>Σχήματα</a:t>
            </a:r>
            <a:endParaRPr lang="el-GR" sz="4000" dirty="0"/>
          </a:p>
        </p:txBody>
      </p:sp>
      <p:grpSp>
        <p:nvGrpSpPr>
          <p:cNvPr id="73" name="Group 7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47AFD913-2D81-4BD3-AAF5-7AE10062E0D7}"/>
              </a:ext>
            </a:extLst>
          </p:cNvPr>
          <p:cNvSpPr>
            <a:spLocks noGrp="1"/>
          </p:cNvSpPr>
          <p:nvPr>
            <p:ph idx="1"/>
          </p:nvPr>
        </p:nvSpPr>
        <p:spPr>
          <a:xfrm>
            <a:off x="590719" y="2330505"/>
            <a:ext cx="4559425" cy="3979585"/>
          </a:xfrm>
        </p:spPr>
        <p:txBody>
          <a:bodyPr anchor="ctr">
            <a:normAutofit/>
          </a:bodyPr>
          <a:lstStyle/>
          <a:p>
            <a:pPr marL="0" indent="0" algn="just">
              <a:buNone/>
            </a:pPr>
            <a:r>
              <a:rPr lang="el-GR" dirty="0"/>
              <a:t>Φυσικά, μπορείτε να χρησιμοποιήσετε τα φρεζάκια όπως θέλετε. Οι προτεινόμενες εφαρμογές ανάλογα με το σχήμα είναι για να μπορέσετε να κατανοήσετε καλύτερα τη χρήση τους πριν προμηθευτείτε τα αντίστοιχα προϊόντα.</a:t>
            </a:r>
          </a:p>
          <a:p>
            <a:endParaRPr lang="el-GR" sz="2000" dirty="0"/>
          </a:p>
        </p:txBody>
      </p:sp>
      <p:sp>
        <p:nvSpPr>
          <p:cNvPr id="79" name="Rectangle 7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xmlns="" id="{4CCF00FE-E5F1-4D5A-84A5-FA40BC5B324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 b="3063"/>
          <a:stretch/>
        </p:blipFill>
        <p:spPr bwMode="auto">
          <a:xfrm>
            <a:off x="5977788" y="799352"/>
            <a:ext cx="5425410" cy="525929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xmlns="" id="{37C97C6A-5DB0-4D16-9D33-7A5CCAD693E7}"/>
              </a:ext>
            </a:extLst>
          </p:cNvPr>
          <p:cNvSpPr txBox="1"/>
          <p:nvPr/>
        </p:nvSpPr>
        <p:spPr>
          <a:xfrm>
            <a:off x="5289729" y="5689316"/>
            <a:ext cx="6096000" cy="523220"/>
          </a:xfrm>
          <a:prstGeom prst="rect">
            <a:avLst/>
          </a:prstGeom>
          <a:noFill/>
        </p:spPr>
        <p:txBody>
          <a:bodyPr wrap="square">
            <a:spAutoFit/>
          </a:bodyPr>
          <a:lstStyle/>
          <a:p>
            <a:r>
              <a:rPr lang="en-US" sz="1400" dirty="0"/>
              <a:t>https://encryptedtbn0.gstatic.com/images?q=tbn:ANd9GcQgRPbt0AT042Kqxy27W84vGrBu2DHe5bLsWKrcn_K2BhfnyaG3A1KuECOzG-5xtmsrniHYcNE&amp;usqp=CAc</a:t>
            </a:r>
            <a:endParaRPr lang="el-GR" sz="1400" dirty="0"/>
          </a:p>
        </p:txBody>
      </p:sp>
    </p:spTree>
    <p:extLst>
      <p:ext uri="{BB962C8B-B14F-4D97-AF65-F5344CB8AC3E}">
        <p14:creationId xmlns:p14="http://schemas.microsoft.com/office/powerpoint/2010/main" xmlns="" val="2189240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solidFill>
            <a:srgbClr val="575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122" name="Picture 2" descr="Foxy - Μεγάλη ποικιλία σε φρέζες διαμαντιού! Σχήματα και... | Facebook">
            <a:extLst>
              <a:ext uri="{FF2B5EF4-FFF2-40B4-BE49-F238E27FC236}">
                <a16:creationId xmlns:a16="http://schemas.microsoft.com/office/drawing/2014/main" xmlns="" id="{6FAA3CCA-32E4-4CC5-84BA-02D557E47F62}"/>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572"/>
          <a:stretch/>
        </p:blipFill>
        <p:spPr bwMode="auto">
          <a:xfrm>
            <a:off x="3645253" y="593557"/>
            <a:ext cx="5428895" cy="474637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7ECDD4DD-D499-4FA2-B6D9-39EBC743C228}"/>
              </a:ext>
            </a:extLst>
          </p:cNvPr>
          <p:cNvSpPr txBox="1"/>
          <p:nvPr/>
        </p:nvSpPr>
        <p:spPr>
          <a:xfrm>
            <a:off x="3725186" y="5637299"/>
            <a:ext cx="6096000" cy="430887"/>
          </a:xfrm>
          <a:prstGeom prst="rect">
            <a:avLst/>
          </a:prstGeom>
          <a:noFill/>
        </p:spPr>
        <p:txBody>
          <a:bodyPr wrap="square">
            <a:spAutoFit/>
          </a:bodyPr>
          <a:lstStyle/>
          <a:p>
            <a:r>
              <a:rPr lang="en-US" sz="1100" dirty="0"/>
              <a:t>https://encryptedtbn0.gstatic.com/images?q=tbn%3AANd9GcQ3M5Tul30XQEW5p5mwTsO1Wi1ONShQPaYa6Q&amp;usqp=CAU</a:t>
            </a:r>
            <a:endParaRPr lang="el-GR" sz="1100" dirty="0"/>
          </a:p>
        </p:txBody>
      </p:sp>
    </p:spTree>
    <p:extLst>
      <p:ext uri="{BB962C8B-B14F-4D97-AF65-F5344CB8AC3E}">
        <p14:creationId xmlns:p14="http://schemas.microsoft.com/office/powerpoint/2010/main" xmlns="" val="2922310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F77771-3EAD-45EC-97B4-DCC6371162AD}"/>
              </a:ext>
            </a:extLst>
          </p:cNvPr>
          <p:cNvSpPr>
            <a:spLocks noGrp="1"/>
          </p:cNvSpPr>
          <p:nvPr>
            <p:ph type="title"/>
          </p:nvPr>
        </p:nvSpPr>
        <p:spPr>
          <a:xfrm>
            <a:off x="838200" y="365126"/>
            <a:ext cx="10515600" cy="821990"/>
          </a:xfrm>
        </p:spPr>
        <p:txBody>
          <a:bodyPr>
            <a:normAutofit fontScale="90000"/>
          </a:bodyPr>
          <a:lstStyle/>
          <a:p>
            <a:pPr algn="ctr"/>
            <a:r>
              <a:rPr lang="el-GR" b="1" dirty="0"/>
              <a:t> </a:t>
            </a:r>
            <a:br>
              <a:rPr lang="el-GR" b="1" dirty="0"/>
            </a:br>
            <a:r>
              <a:rPr lang="el-GR" b="1" dirty="0"/>
              <a:t>Χρώματα</a:t>
            </a:r>
            <a:br>
              <a:rPr lang="el-GR" b="1" dirty="0"/>
            </a:br>
            <a:endParaRPr lang="el-GR" dirty="0"/>
          </a:p>
        </p:txBody>
      </p:sp>
      <p:sp>
        <p:nvSpPr>
          <p:cNvPr id="3" name="Θέση περιεχομένου 2">
            <a:extLst>
              <a:ext uri="{FF2B5EF4-FFF2-40B4-BE49-F238E27FC236}">
                <a16:creationId xmlns:a16="http://schemas.microsoft.com/office/drawing/2014/main" xmlns="" id="{355C7CE3-F733-4FF3-BE4B-73C25DD882E6}"/>
              </a:ext>
            </a:extLst>
          </p:cNvPr>
          <p:cNvSpPr>
            <a:spLocks noGrp="1"/>
          </p:cNvSpPr>
          <p:nvPr>
            <p:ph idx="1"/>
          </p:nvPr>
        </p:nvSpPr>
        <p:spPr>
          <a:xfrm>
            <a:off x="838200" y="1187116"/>
            <a:ext cx="10515600" cy="4989847"/>
          </a:xfrm>
        </p:spPr>
        <p:txBody>
          <a:bodyPr>
            <a:normAutofit fontScale="92500" lnSpcReduction="10000"/>
          </a:bodyPr>
          <a:lstStyle/>
          <a:p>
            <a:pPr marL="365760" indent="-256032" algn="just" eaLnBrk="1" hangingPunct="1">
              <a:spcAft>
                <a:spcPts val="0"/>
              </a:spcAft>
              <a:buFont typeface="Wingdings 3"/>
              <a:buNone/>
              <a:defRPr/>
            </a:pPr>
            <a:r>
              <a:rPr lang="el-GR" dirty="0"/>
              <a:t>Τα χρώματα σε κάθε φρεζάκι υποδηλώνουν την τραχύτητά του, και όχι τη σκληρότητά του όπως αρκετοί πιστεύουν. Το υλικό είναι ίδιο σε όλα τα χρώματα. Αυτό που αλλάζει, είναι το πόσο τραχιά επιφάνεια έχει. Όσο πιο ταχιά είναι η επιφάνεια, τόσο πιο πολύ υλικό αφαιρούν. </a:t>
            </a:r>
          </a:p>
          <a:p>
            <a:pPr marL="365760" indent="-256032" eaLnBrk="1" hangingPunct="1">
              <a:spcAft>
                <a:spcPts val="0"/>
              </a:spcAft>
              <a:buFont typeface="Wingdings 3"/>
              <a:buNone/>
              <a:defRPr/>
            </a:pPr>
            <a:r>
              <a:rPr lang="el-GR" dirty="0"/>
              <a:t>Η κατάταξη σε σχέση με τη τραχύτητα είναι:</a:t>
            </a:r>
          </a:p>
          <a:p>
            <a:pPr marL="365760" indent="-256032" eaLnBrk="1" hangingPunct="1">
              <a:spcAft>
                <a:spcPts val="0"/>
              </a:spcAft>
              <a:buFont typeface="Wingdings 3"/>
              <a:buChar char=""/>
              <a:defRPr/>
            </a:pPr>
            <a:r>
              <a:rPr lang="el-GR" dirty="0"/>
              <a:t>Κόκκινο: Λίγο τραχύ</a:t>
            </a:r>
          </a:p>
          <a:p>
            <a:pPr marL="365760" indent="-256032" eaLnBrk="1" hangingPunct="1">
              <a:spcAft>
                <a:spcPts val="0"/>
              </a:spcAft>
              <a:buFont typeface="Wingdings 3"/>
              <a:buChar char=""/>
              <a:defRPr/>
            </a:pPr>
            <a:r>
              <a:rPr lang="el-GR" dirty="0"/>
              <a:t>Μπλε: Μέτρια τραχύτητα</a:t>
            </a:r>
          </a:p>
          <a:p>
            <a:pPr marL="365760" indent="-256032" eaLnBrk="1" hangingPunct="1">
              <a:spcAft>
                <a:spcPts val="0"/>
              </a:spcAft>
              <a:buFont typeface="Wingdings 3"/>
              <a:buChar char=""/>
              <a:defRPr/>
            </a:pPr>
            <a:r>
              <a:rPr lang="el-GR" dirty="0"/>
              <a:t>Πράσινο: Πολύ τραχύ</a:t>
            </a:r>
          </a:p>
          <a:p>
            <a:pPr marL="365760" indent="-256032" eaLnBrk="1" hangingPunct="1">
              <a:spcAft>
                <a:spcPts val="0"/>
              </a:spcAft>
              <a:buFont typeface="Wingdings 3"/>
              <a:buChar char=""/>
              <a:defRPr/>
            </a:pPr>
            <a:r>
              <a:rPr lang="el-GR" dirty="0"/>
              <a:t>Μαύρο: Πάρα πολύ τραχύ</a:t>
            </a:r>
          </a:p>
          <a:p>
            <a:pPr marL="109728" indent="0" eaLnBrk="1" hangingPunct="1">
              <a:spcAft>
                <a:spcPts val="0"/>
              </a:spcAft>
              <a:buNone/>
              <a:defRPr/>
            </a:pPr>
            <a:r>
              <a:rPr lang="el-GR" dirty="0"/>
              <a:t>Αυτά ισχύουν κυρίως για τα βασικά σχήματα κεραμικών και καρβιδίου. Ορισμένα σχήματα που απαιτούν πολύ περισσότερες διαβαθμίσεις όπως το βαρελάκι, βγαίνουν στην ακόλουθη κλίμακα: X, XC, XCC όπου όσο πιο πολλά γράμματα τόσο πιο τραχύ είναι το φρεζάκι.</a:t>
            </a:r>
          </a:p>
        </p:txBody>
      </p:sp>
    </p:spTree>
    <p:extLst>
      <p:ext uri="{BB962C8B-B14F-4D97-AF65-F5344CB8AC3E}">
        <p14:creationId xmlns:p14="http://schemas.microsoft.com/office/powerpoint/2010/main" xmlns="" val="585445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Κεραμικά Φρεζάκια, Καρβιδίου, Διαμαντόφρεζες - Τι είναι και ποιες οι  διαφορές τους; - Alex Make Me PrettyAlex Make Me Pretty">
            <a:extLst>
              <a:ext uri="{FF2B5EF4-FFF2-40B4-BE49-F238E27FC236}">
                <a16:creationId xmlns:a16="http://schemas.microsoft.com/office/drawing/2014/main" xmlns="" id="{C63E482B-EA61-4CEB-9164-67559F970D4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1937" y="846221"/>
            <a:ext cx="4436143" cy="44361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44033CF3-9048-479B-9412-0755016A2A94}"/>
              </a:ext>
            </a:extLst>
          </p:cNvPr>
          <p:cNvSpPr txBox="1"/>
          <p:nvPr/>
        </p:nvSpPr>
        <p:spPr>
          <a:xfrm>
            <a:off x="2085474" y="5147192"/>
            <a:ext cx="6096000" cy="646331"/>
          </a:xfrm>
          <a:prstGeom prst="rect">
            <a:avLst/>
          </a:prstGeom>
          <a:noFill/>
        </p:spPr>
        <p:txBody>
          <a:bodyPr wrap="square">
            <a:spAutoFit/>
          </a:bodyPr>
          <a:lstStyle/>
          <a:p>
            <a:r>
              <a:rPr lang="en-US" dirty="0"/>
              <a:t>https://blog.alexmakemepretty.com/wp-content/uploads/2017/11/bits_all_cone-150x150.jpg</a:t>
            </a:r>
            <a:endParaRPr lang="el-GR" dirty="0"/>
          </a:p>
        </p:txBody>
      </p:sp>
      <p:pic>
        <p:nvPicPr>
          <p:cNvPr id="6146" name="Picture 2" descr="Κεραμική φρέζα Τροχού Νυχιών Υψηλής Ποιότητος F-105XC">
            <a:extLst>
              <a:ext uri="{FF2B5EF4-FFF2-40B4-BE49-F238E27FC236}">
                <a16:creationId xmlns:a16="http://schemas.microsoft.com/office/drawing/2014/main" xmlns="" id="{445A7DBC-D4CF-403A-B7A3-7D3BC7BB3F3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9270" r="24217"/>
          <a:stretch/>
        </p:blipFill>
        <p:spPr bwMode="auto">
          <a:xfrm>
            <a:off x="7816766" y="1355284"/>
            <a:ext cx="1772153"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E041ED08-01F7-4A52-919D-92655B4E936F}"/>
              </a:ext>
            </a:extLst>
          </p:cNvPr>
          <p:cNvSpPr txBox="1"/>
          <p:nvPr/>
        </p:nvSpPr>
        <p:spPr>
          <a:xfrm>
            <a:off x="7396411" y="4543700"/>
            <a:ext cx="2526132" cy="738664"/>
          </a:xfrm>
          <a:prstGeom prst="rect">
            <a:avLst/>
          </a:prstGeom>
          <a:noFill/>
        </p:spPr>
        <p:txBody>
          <a:bodyPr wrap="square">
            <a:spAutoFit/>
          </a:bodyPr>
          <a:lstStyle/>
          <a:p>
            <a:r>
              <a:rPr lang="en-US" sz="1400" dirty="0"/>
              <a:t>https://cdn2.beautyshop.gr/images/stories/virtuemart/product/keramiko-frezaki-105XC.jpg</a:t>
            </a:r>
            <a:endParaRPr lang="el-GR" sz="1400" dirty="0"/>
          </a:p>
        </p:txBody>
      </p:sp>
    </p:spTree>
    <p:extLst>
      <p:ext uri="{BB962C8B-B14F-4D97-AF65-F5344CB8AC3E}">
        <p14:creationId xmlns:p14="http://schemas.microsoft.com/office/powerpoint/2010/main" xmlns="" val="168042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περιεχομένου">
            <a:extLst>
              <a:ext uri="{FF2B5EF4-FFF2-40B4-BE49-F238E27FC236}">
                <a16:creationId xmlns:a16="http://schemas.microsoft.com/office/drawing/2014/main" xmlns="" id="{C81A081A-382D-4A86-A36E-23E27EDCC8CA}"/>
              </a:ext>
            </a:extLst>
          </p:cNvPr>
          <p:cNvSpPr>
            <a:spLocks noGrp="1"/>
          </p:cNvSpPr>
          <p:nvPr>
            <p:ph idx="1"/>
          </p:nvPr>
        </p:nvSpPr>
        <p:spPr/>
        <p:txBody>
          <a:bodyPr>
            <a:normAutofit/>
          </a:bodyPr>
          <a:lstStyle/>
          <a:p>
            <a:pPr algn="just" eaLnBrk="1" hangingPunct="1">
              <a:buFont typeface="Wingdings 3" panose="05040102010807070707" pitchFamily="18" charset="2"/>
              <a:buNone/>
            </a:pPr>
            <a:r>
              <a:rPr lang="el-GR" altLang="el-GR" sz="2400" dirty="0"/>
              <a:t> Ο ηλεκτρικός τροχός αποτελεί, πλέον, ένα από τα σημαντικότερα εργαλεία στα χέρια του επαγγελματία τεχνίτη νυχιών ή ποδολόγου, καθώς διευκολύνει κι επιταχύνει την επαγγελματική εργασία και την κάνει πιο αποδοτική. </a:t>
            </a:r>
          </a:p>
          <a:p>
            <a:pPr algn="just" eaLnBrk="1" hangingPunct="1">
              <a:buFont typeface="Wingdings 3" panose="05040102010807070707" pitchFamily="18" charset="2"/>
              <a:buNone/>
            </a:pPr>
            <a:r>
              <a:rPr lang="el-GR" altLang="el-GR" sz="2400" dirty="0"/>
              <a:t> Ο ηλεκτρικός τροχός προσφέρει πρόσβαση σε σημεία που δεν θα μπορούσαν να φτάσουν τα κλασσικά εργαλεία (λίμες, κόφτες κ.α.)</a:t>
            </a:r>
          </a:p>
          <a:p>
            <a:pPr algn="just" eaLnBrk="1" hangingPunct="1">
              <a:buFont typeface="Wingdings 3" panose="05040102010807070707" pitchFamily="18" charset="2"/>
              <a:buNone/>
            </a:pPr>
            <a:r>
              <a:rPr lang="el-GR" altLang="el-GR" sz="2400" dirty="0"/>
              <a:t>τρία βασικά είδη ηλεκτρικού τροχού:</a:t>
            </a:r>
          </a:p>
          <a:p>
            <a:pPr algn="just" eaLnBrk="1" hangingPunct="1">
              <a:buFont typeface="Wingdings 3" panose="05040102010807070707" pitchFamily="18" charset="2"/>
              <a:buNone/>
            </a:pPr>
            <a:r>
              <a:rPr lang="el-GR" altLang="el-GR" sz="2400" dirty="0"/>
              <a:t> - Ο απλός κλασσικός ηλεκτρικός τροχός</a:t>
            </a:r>
          </a:p>
          <a:p>
            <a:pPr algn="just" eaLnBrk="1" hangingPunct="1">
              <a:buFont typeface="Wingdings 3" panose="05040102010807070707" pitchFamily="18" charset="2"/>
              <a:buNone/>
            </a:pPr>
            <a:r>
              <a:rPr lang="el-GR" altLang="el-GR" sz="2400" dirty="0"/>
              <a:t> - Ο ηλεκτρικός τροχός νερού (ψεκασμού) </a:t>
            </a:r>
          </a:p>
          <a:p>
            <a:pPr algn="just" eaLnBrk="1" hangingPunct="1">
              <a:buFont typeface="Wingdings 3" panose="05040102010807070707" pitchFamily="18" charset="2"/>
              <a:buNone/>
            </a:pPr>
            <a:r>
              <a:rPr lang="el-GR" altLang="el-GR" sz="2400" dirty="0"/>
              <a:t>- Ο ηλεκτρικός τροχός αναρρόφησης</a:t>
            </a:r>
          </a:p>
        </p:txBody>
      </p:sp>
      <p:sp>
        <p:nvSpPr>
          <p:cNvPr id="5" name="4 - Τίτλος">
            <a:extLst>
              <a:ext uri="{FF2B5EF4-FFF2-40B4-BE49-F238E27FC236}">
                <a16:creationId xmlns:a16="http://schemas.microsoft.com/office/drawing/2014/main" xmlns="" id="{759DD7DB-E80F-439E-B784-F97875A6565F}"/>
              </a:ext>
            </a:extLst>
          </p:cNvPr>
          <p:cNvSpPr>
            <a:spLocks noGrp="1"/>
          </p:cNvSpPr>
          <p:nvPr>
            <p:ph type="title"/>
          </p:nvPr>
        </p:nvSpPr>
        <p:spPr>
          <a:xfrm>
            <a:off x="838200" y="365126"/>
            <a:ext cx="10515600" cy="741780"/>
          </a:xfrm>
        </p:spPr>
        <p:txBody>
          <a:bodyPr>
            <a:normAutofit/>
          </a:bodyPr>
          <a:lstStyle/>
          <a:p>
            <a:pPr algn="ctr">
              <a:defRPr/>
            </a:pPr>
            <a:r>
              <a:rPr lang="el-GR" sz="3200" b="1" dirty="0"/>
              <a:t>ΗΛΕΚΤΡΙΚΟΣ ΤΡΟΧΟΣ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solidFill>
            <a:srgbClr val="643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Επαγγελματικός Τροχός Νυχιών Μανικιούρ-Πεντικιούρ MM-25000 - Idea Hellas">
            <a:extLst>
              <a:ext uri="{FF2B5EF4-FFF2-40B4-BE49-F238E27FC236}">
                <a16:creationId xmlns:a16="http://schemas.microsoft.com/office/drawing/2014/main" xmlns="" id="{AFC72454-A178-4840-A9FC-14DD1B69B40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438525" y="771525"/>
            <a:ext cx="5314950" cy="53149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D4E85EAC-088A-406C-B652-3630A99DDA0E}"/>
              </a:ext>
            </a:extLst>
          </p:cNvPr>
          <p:cNvSpPr txBox="1"/>
          <p:nvPr/>
        </p:nvSpPr>
        <p:spPr>
          <a:xfrm>
            <a:off x="3725186" y="6149072"/>
            <a:ext cx="6096000" cy="261610"/>
          </a:xfrm>
          <a:prstGeom prst="rect">
            <a:avLst/>
          </a:prstGeom>
          <a:noFill/>
        </p:spPr>
        <p:txBody>
          <a:bodyPr wrap="square">
            <a:spAutoFit/>
          </a:bodyPr>
          <a:lstStyle/>
          <a:p>
            <a:r>
              <a:rPr lang="en-US" sz="1100" dirty="0"/>
              <a:t>https://www.ideahellas.gr/wp-content/uploads/2017/07/mm25000.png</a:t>
            </a:r>
            <a:endParaRPr lang="el-GR" sz="1100" dirty="0"/>
          </a:p>
        </p:txBody>
      </p:sp>
    </p:spTree>
    <p:extLst>
      <p:ext uri="{BB962C8B-B14F-4D97-AF65-F5344CB8AC3E}">
        <p14:creationId xmlns:p14="http://schemas.microsoft.com/office/powerpoint/2010/main" xmlns="" val="1586473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15D1FA49-4B85-4F39-9C29-C13C40823935}"/>
              </a:ext>
            </a:extLst>
          </p:cNvPr>
          <p:cNvPicPr>
            <a:picLocks noChangeAspect="1"/>
          </p:cNvPicPr>
          <p:nvPr/>
        </p:nvPicPr>
        <p:blipFill>
          <a:blip r:embed="rId2" cstate="print"/>
          <a:stretch>
            <a:fillRect/>
          </a:stretch>
        </p:blipFill>
        <p:spPr>
          <a:xfrm>
            <a:off x="8274231" y="1045674"/>
            <a:ext cx="3203190" cy="2383326"/>
          </a:xfrm>
          <a:prstGeom prst="rect">
            <a:avLst/>
          </a:prstGeom>
        </p:spPr>
      </p:pic>
      <p:sp>
        <p:nvSpPr>
          <p:cNvPr id="2" name="1 - Θέση περιεχομένου">
            <a:extLst>
              <a:ext uri="{FF2B5EF4-FFF2-40B4-BE49-F238E27FC236}">
                <a16:creationId xmlns:a16="http://schemas.microsoft.com/office/drawing/2014/main" xmlns="" id="{F3A30D81-1F7F-4F6C-877A-988D3C3E8243}"/>
              </a:ext>
            </a:extLst>
          </p:cNvPr>
          <p:cNvSpPr>
            <a:spLocks noGrp="1"/>
          </p:cNvSpPr>
          <p:nvPr>
            <p:ph idx="1"/>
          </p:nvPr>
        </p:nvSpPr>
        <p:spPr>
          <a:xfrm>
            <a:off x="838200" y="681038"/>
            <a:ext cx="10515600" cy="5495926"/>
          </a:xfrm>
        </p:spPr>
        <p:txBody>
          <a:bodyPr>
            <a:noAutofit/>
          </a:bodyPr>
          <a:lstStyle/>
          <a:p>
            <a:pPr marL="365760" indent="-256032" algn="just">
              <a:buNone/>
              <a:defRPr/>
            </a:pPr>
            <a:r>
              <a:rPr lang="el-GR" sz="2400" dirty="0"/>
              <a:t> είναι μια φορητή ηλεκτρική συσκευή που λειτουργεί με ρεύμα ή μπαταρία (επαναφορτιζόμενη). </a:t>
            </a:r>
          </a:p>
          <a:p>
            <a:pPr marL="365760" indent="-256032" algn="just">
              <a:buNone/>
              <a:defRPr/>
            </a:pPr>
            <a:r>
              <a:rPr lang="el-GR" sz="2400" dirty="0"/>
              <a:t>Η συσκευή διαθέτει:</a:t>
            </a:r>
          </a:p>
          <a:p>
            <a:pPr marL="365760" indent="-256032" algn="just">
              <a:buFont typeface="Wingdings 3"/>
              <a:buChar char=""/>
              <a:defRPr/>
            </a:pPr>
            <a:r>
              <a:rPr lang="el-GR" sz="2400" dirty="0"/>
              <a:t>  μικρό ηλεκτρικό κινητήρα </a:t>
            </a:r>
          </a:p>
          <a:p>
            <a:pPr marL="365760" indent="-256032" algn="just">
              <a:buFont typeface="Wingdings 3"/>
              <a:buChar char=""/>
              <a:defRPr/>
            </a:pPr>
            <a:r>
              <a:rPr lang="el-GR" sz="2400" dirty="0"/>
              <a:t>καλώδιο τροφοδοσίας (πρίζας) </a:t>
            </a:r>
          </a:p>
          <a:p>
            <a:pPr marL="365760" indent="-256032" algn="just">
              <a:buFont typeface="Wingdings 3"/>
              <a:buChar char=""/>
              <a:defRPr/>
            </a:pPr>
            <a:r>
              <a:rPr lang="el-GR" sz="2400" dirty="0"/>
              <a:t> ακροφύσιο στο οποίο προσαρμόζονται τα περιστρεφόμενα εξαρτήματα </a:t>
            </a:r>
          </a:p>
          <a:p>
            <a:pPr marL="365760" indent="-256032" algn="just">
              <a:buFont typeface="Wingdings 3"/>
              <a:buChar char=""/>
              <a:defRPr/>
            </a:pPr>
            <a:r>
              <a:rPr lang="el-GR" sz="2400" dirty="0"/>
              <a:t> καλώδιο σπιράλ που διευκολύνει τις κινήσεις μας κατά την εφαρμογή  </a:t>
            </a:r>
          </a:p>
          <a:p>
            <a:pPr marL="365760" indent="-256032" algn="just">
              <a:buFont typeface="Wingdings 3"/>
              <a:buChar char=""/>
              <a:defRPr/>
            </a:pPr>
            <a:r>
              <a:rPr lang="el-GR" sz="2400" dirty="0"/>
              <a:t> διακόπτη on-off </a:t>
            </a:r>
          </a:p>
          <a:p>
            <a:pPr marL="365760" indent="-256032" algn="just">
              <a:buFont typeface="Wingdings 3"/>
              <a:buChar char=""/>
              <a:defRPr/>
            </a:pPr>
            <a:r>
              <a:rPr lang="el-GR" sz="2400" dirty="0"/>
              <a:t> διακόπτη ρύθμισης αριθμού στροφών λειτουργίας </a:t>
            </a:r>
          </a:p>
          <a:p>
            <a:pPr marL="365760" indent="-256032" algn="just">
              <a:buFont typeface="Wingdings 3"/>
              <a:buChar char=""/>
              <a:defRPr/>
            </a:pPr>
            <a:r>
              <a:rPr lang="el-GR" sz="2400" dirty="0"/>
              <a:t> πεντάλ on-off (ποδοκίνητη λειτουργία) </a:t>
            </a:r>
          </a:p>
          <a:p>
            <a:pPr marL="365760" indent="-256032" algn="just">
              <a:buFont typeface="Wingdings 3"/>
              <a:buChar char=""/>
              <a:defRPr/>
            </a:pPr>
            <a:r>
              <a:rPr lang="el-GR" sz="2400" dirty="0"/>
              <a:t> φρέζες διαφόρων μεγεθών, σχημάτων και υλικού Η αποτελεσματικότητα του ηλεκτρικού τροχού βασίζεται στην λειτουργία του περιστρεφόμενου εξαρτήματος (φρέζα) και στον αριθμό των στροφών που μπορεί να φτάσει. Συνήθως, ο αριθμός στροφών κυμαίνεται από 15000-50000 το λεπτό. </a:t>
            </a:r>
          </a:p>
        </p:txBody>
      </p:sp>
      <p:sp>
        <p:nvSpPr>
          <p:cNvPr id="3" name="2 - Τίτλος">
            <a:extLst>
              <a:ext uri="{FF2B5EF4-FFF2-40B4-BE49-F238E27FC236}">
                <a16:creationId xmlns:a16="http://schemas.microsoft.com/office/drawing/2014/main" xmlns="" id="{0BE33C81-0292-497B-AFD7-0453FDBBA2F6}"/>
              </a:ext>
            </a:extLst>
          </p:cNvPr>
          <p:cNvSpPr>
            <a:spLocks noGrp="1"/>
          </p:cNvSpPr>
          <p:nvPr>
            <p:ph type="title"/>
          </p:nvPr>
        </p:nvSpPr>
        <p:spPr>
          <a:xfrm>
            <a:off x="838200" y="365126"/>
            <a:ext cx="10515600" cy="315911"/>
          </a:xfrm>
        </p:spPr>
        <p:txBody>
          <a:bodyPr>
            <a:normAutofit fontScale="90000"/>
          </a:bodyPr>
          <a:lstStyle/>
          <a:p>
            <a:pPr>
              <a:defRPr/>
            </a:pPr>
            <a:r>
              <a:rPr lang="el-GR" dirty="0"/>
              <a:t> Κλασσικός τροχός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xmlns="" id="{B4B4D729-24E8-45E0-98EF-44AF3D27344D}"/>
              </a:ext>
            </a:extLst>
          </p:cNvPr>
          <p:cNvSpPr>
            <a:spLocks noGrp="1"/>
          </p:cNvSpPr>
          <p:nvPr>
            <p:ph type="title"/>
          </p:nvPr>
        </p:nvSpPr>
        <p:spPr>
          <a:xfrm>
            <a:off x="4864973" y="144378"/>
            <a:ext cx="4977976" cy="1668379"/>
          </a:xfrm>
        </p:spPr>
        <p:txBody>
          <a:bodyPr>
            <a:normAutofit/>
          </a:bodyPr>
          <a:lstStyle/>
          <a:p>
            <a:pPr algn="l"/>
            <a:r>
              <a:rPr lang="el-GR" sz="2400" b="1" dirty="0">
                <a:solidFill>
                  <a:srgbClr val="000000"/>
                </a:solidFill>
                <a:latin typeface="+mn-lt"/>
              </a:rPr>
              <a:t>Φρέζες (υλικό κατασκευής):</a:t>
            </a:r>
            <a:br>
              <a:rPr lang="el-GR" sz="2400" b="1" dirty="0">
                <a:solidFill>
                  <a:srgbClr val="000000"/>
                </a:solidFill>
                <a:latin typeface="+mn-lt"/>
              </a:rPr>
            </a:br>
            <a:r>
              <a:rPr lang="el-GR" sz="2400" b="1" dirty="0">
                <a:solidFill>
                  <a:srgbClr val="000000"/>
                </a:solidFill>
                <a:latin typeface="+mn-lt"/>
              </a:rPr>
              <a:t>Κεραμικές  - </a:t>
            </a:r>
            <a:r>
              <a:rPr lang="el-GR" sz="2400" b="1" i="0" u="none" strike="noStrike" baseline="0" dirty="0">
                <a:latin typeface="+mn-lt"/>
              </a:rPr>
              <a:t>Σμυριδένιες</a:t>
            </a:r>
            <a:br>
              <a:rPr lang="el-GR" sz="2400" b="1" i="0" u="none" strike="noStrike" baseline="0" dirty="0">
                <a:latin typeface="+mn-lt"/>
              </a:rPr>
            </a:br>
            <a:r>
              <a:rPr lang="el-GR" sz="2400" b="1" i="0" u="none" strike="noStrike" baseline="0" dirty="0">
                <a:solidFill>
                  <a:srgbClr val="000000"/>
                </a:solidFill>
                <a:latin typeface="+mn-lt"/>
              </a:rPr>
              <a:t>Κ</a:t>
            </a:r>
            <a:r>
              <a:rPr lang="el-GR" sz="2400" b="1" dirty="0">
                <a:solidFill>
                  <a:srgbClr val="000000"/>
                </a:solidFill>
                <a:latin typeface="+mn-lt"/>
              </a:rPr>
              <a:t>αρβιδίου </a:t>
            </a:r>
            <a:r>
              <a:rPr lang="el-GR" sz="2400" b="1" i="0" u="none" strike="noStrike" baseline="0" dirty="0">
                <a:latin typeface="+mn-lt"/>
              </a:rPr>
              <a:t>- Φυσικής ίνας</a:t>
            </a:r>
            <a:r>
              <a:rPr lang="el-GR" sz="2400" b="1" dirty="0">
                <a:solidFill>
                  <a:srgbClr val="000000"/>
                </a:solidFill>
                <a:latin typeface="+mn-lt"/>
              </a:rPr>
              <a:t> </a:t>
            </a:r>
            <a:br>
              <a:rPr lang="el-GR" sz="2400" b="1" dirty="0">
                <a:solidFill>
                  <a:srgbClr val="000000"/>
                </a:solidFill>
                <a:latin typeface="+mn-lt"/>
              </a:rPr>
            </a:br>
            <a:r>
              <a:rPr lang="el-GR" sz="2400" b="1" dirty="0">
                <a:solidFill>
                  <a:srgbClr val="000000"/>
                </a:solidFill>
                <a:latin typeface="+mn-lt"/>
              </a:rPr>
              <a:t>Διαμαντόφρεζα</a:t>
            </a:r>
          </a:p>
        </p:txBody>
      </p:sp>
      <p:sp>
        <p:nvSpPr>
          <p:cNvPr id="14"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6 - Εικόνα" descr="all_cerWhite-550x550.jpg">
            <a:extLst>
              <a:ext uri="{FF2B5EF4-FFF2-40B4-BE49-F238E27FC236}">
                <a16:creationId xmlns:a16="http://schemas.microsoft.com/office/drawing/2014/main" xmlns="" id="{C75BC0D4-B1EA-4841-9FED-79211AA8EE3D}"/>
              </a:ext>
            </a:extLst>
          </p:cNvPr>
          <p:cNvPicPr>
            <a:picLocks noChangeAspect="1"/>
          </p:cNvPicPr>
          <p:nvPr/>
        </p:nvPicPr>
        <p:blipFill rotWithShape="1">
          <a:blip r:embed="rId3" cstate="print">
            <a:alphaModFix/>
          </a:blip>
          <a:srcRect l="3726" r="729"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Θέση περιεχομένου 2">
            <a:extLst>
              <a:ext uri="{FF2B5EF4-FFF2-40B4-BE49-F238E27FC236}">
                <a16:creationId xmlns:a16="http://schemas.microsoft.com/office/drawing/2014/main" xmlns="" id="{1EB56820-326D-4447-AFB4-77B8B6C4D63C}"/>
              </a:ext>
            </a:extLst>
          </p:cNvPr>
          <p:cNvSpPr>
            <a:spLocks noGrp="1"/>
          </p:cNvSpPr>
          <p:nvPr>
            <p:ph idx="1"/>
          </p:nvPr>
        </p:nvSpPr>
        <p:spPr>
          <a:xfrm>
            <a:off x="5457206" y="2125241"/>
            <a:ext cx="5614875" cy="4232171"/>
          </a:xfrm>
        </p:spPr>
        <p:txBody>
          <a:bodyPr anchor="ctr">
            <a:normAutofit lnSpcReduction="10000"/>
          </a:bodyPr>
          <a:lstStyle/>
          <a:p>
            <a:pPr algn="just" eaLnBrk="1" hangingPunct="1">
              <a:buFont typeface="Wingdings" panose="05000000000000000000" pitchFamily="2" charset="2"/>
              <a:buChar char="Ø"/>
            </a:pPr>
            <a:r>
              <a:rPr lang="el-GR" altLang="el-GR" sz="2400" b="1" dirty="0">
                <a:solidFill>
                  <a:srgbClr val="000000"/>
                </a:solidFill>
              </a:rPr>
              <a:t>Κεραμικά Φρεζάκια</a:t>
            </a:r>
            <a:endParaRPr lang="el-GR" altLang="el-GR" sz="2400" dirty="0">
              <a:solidFill>
                <a:srgbClr val="000000"/>
              </a:solidFill>
            </a:endParaRPr>
          </a:p>
          <a:p>
            <a:pPr algn="just" eaLnBrk="1" hangingPunct="1">
              <a:buFont typeface="Wingdings 3" panose="05040102010807070707" pitchFamily="18" charset="2"/>
              <a:buNone/>
            </a:pPr>
            <a:r>
              <a:rPr lang="el-GR" altLang="el-GR" sz="2400" dirty="0">
                <a:solidFill>
                  <a:srgbClr val="000000"/>
                </a:solidFill>
              </a:rPr>
              <a:t>      Είναι φρεζάκια που φτιάχνονται από ένα κράμα υλικών κεραμικού τύπου. Τα κεραμικά φρεζάκια που έχουν λευκό χρώμα, είναι πιο μαλακά, φθείρονται πιο εύκολα και δεν καίνε όπως τα καρβιδίου και οι διαμαντόφρεζες. Αυτά τα χαρακτηριστικά τους τα κάνουν ιδανικά για λεπτοδουλειές, όπως η αφαίρεση ημιμόνιμου βερνικιού, η αφαίρεση επωνυχίων (combi manicure) και ελαφρές σκληρύνσεις πέλματος ή άλλες ποδολογικές εργασίες.</a:t>
            </a:r>
          </a:p>
          <a:p>
            <a:pPr marL="0" indent="0">
              <a:buNone/>
            </a:pPr>
            <a:endParaRPr lang="el-GR" sz="1900" dirty="0">
              <a:solidFill>
                <a:srgbClr val="000000"/>
              </a:solidFill>
            </a:endParaRPr>
          </a:p>
        </p:txBody>
      </p:sp>
    </p:spTree>
    <p:extLst>
      <p:ext uri="{BB962C8B-B14F-4D97-AF65-F5344CB8AC3E}">
        <p14:creationId xmlns:p14="http://schemas.microsoft.com/office/powerpoint/2010/main" xmlns="" val="142311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8761DDFE-071F-4200-B0AA-394476C2D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xmlns="" id="{15640CF8-3A9B-4366-8201-F11DDDE4BE29}"/>
              </a:ext>
            </a:extLst>
          </p:cNvPr>
          <p:cNvSpPr>
            <a:spLocks noGrp="1"/>
          </p:cNvSpPr>
          <p:nvPr>
            <p:ph type="title"/>
          </p:nvPr>
        </p:nvSpPr>
        <p:spPr>
          <a:xfrm>
            <a:off x="838198" y="547815"/>
            <a:ext cx="5167185" cy="1680519"/>
          </a:xfrm>
        </p:spPr>
        <p:txBody>
          <a:bodyPr>
            <a:normAutofit fontScale="90000"/>
          </a:bodyPr>
          <a:lstStyle/>
          <a:p>
            <a:r>
              <a:rPr lang="el-GR" altLang="el-GR" sz="2800" b="1" dirty="0"/>
              <a:t/>
            </a:r>
            <a:br>
              <a:rPr lang="el-GR" altLang="el-GR" sz="2800" b="1" dirty="0"/>
            </a:br>
            <a:r>
              <a:rPr lang="el-GR" altLang="el-GR" sz="2800" b="1" dirty="0"/>
              <a:t>Φρεζάκια Καρβιδίου</a:t>
            </a:r>
            <a:br>
              <a:rPr lang="el-GR" altLang="el-GR" sz="2800" b="1" dirty="0"/>
            </a:br>
            <a:r>
              <a:rPr lang="el-GR" altLang="el-GR" sz="2800" b="1" dirty="0"/>
              <a:t/>
            </a:r>
            <a:br>
              <a:rPr lang="el-GR" altLang="el-GR" sz="2800" b="1" dirty="0"/>
            </a:br>
            <a:r>
              <a:rPr lang="el-GR" altLang="el-GR" sz="2800" b="1" dirty="0"/>
              <a:t>Φρεζάκι αφαίρεσης υλικού</a:t>
            </a:r>
            <a:r>
              <a:rPr lang="el-GR" altLang="el-GR" sz="2800" dirty="0"/>
              <a:t/>
            </a:r>
            <a:br>
              <a:rPr lang="el-GR" altLang="el-GR" sz="2800" dirty="0"/>
            </a:br>
            <a:endParaRPr lang="el-GR" sz="2800" dirty="0"/>
          </a:p>
        </p:txBody>
      </p:sp>
      <p:sp>
        <p:nvSpPr>
          <p:cNvPr id="3" name="Θέση περιεχομένου 2">
            <a:extLst>
              <a:ext uri="{FF2B5EF4-FFF2-40B4-BE49-F238E27FC236}">
                <a16:creationId xmlns:a16="http://schemas.microsoft.com/office/drawing/2014/main" xmlns="" id="{F2C20BF5-6B11-404F-BCED-D96D4A886A49}"/>
              </a:ext>
            </a:extLst>
          </p:cNvPr>
          <p:cNvSpPr>
            <a:spLocks noGrp="1"/>
          </p:cNvSpPr>
          <p:nvPr>
            <p:ph idx="1"/>
          </p:nvPr>
        </p:nvSpPr>
        <p:spPr>
          <a:xfrm>
            <a:off x="6186619" y="547815"/>
            <a:ext cx="5178960" cy="2515183"/>
          </a:xfrm>
        </p:spPr>
        <p:txBody>
          <a:bodyPr anchor="ctr">
            <a:normAutofit fontScale="85000" lnSpcReduction="20000"/>
          </a:bodyPr>
          <a:lstStyle/>
          <a:p>
            <a:pPr eaLnBrk="1" hangingPunct="1">
              <a:spcBef>
                <a:spcPct val="0"/>
              </a:spcBef>
              <a:buFont typeface="Wingdings 3" panose="05040102010807070707" pitchFamily="18" charset="2"/>
              <a:buNone/>
            </a:pPr>
            <a:r>
              <a:rPr lang="el-GR" altLang="el-GR" sz="2000" dirty="0"/>
              <a:t>  </a:t>
            </a:r>
          </a:p>
          <a:p>
            <a:pPr eaLnBrk="1" hangingPunct="1">
              <a:spcBef>
                <a:spcPct val="0"/>
              </a:spcBef>
              <a:buFont typeface="Wingdings 3" panose="05040102010807070707" pitchFamily="18" charset="2"/>
              <a:buNone/>
            </a:pPr>
            <a:endParaRPr lang="el-GR" altLang="el-GR" sz="2000" dirty="0"/>
          </a:p>
          <a:p>
            <a:pPr eaLnBrk="1" hangingPunct="1">
              <a:spcBef>
                <a:spcPct val="0"/>
              </a:spcBef>
              <a:buFont typeface="Wingdings 3" panose="05040102010807070707" pitchFamily="18" charset="2"/>
              <a:buNone/>
            </a:pPr>
            <a:endParaRPr lang="el-GR" altLang="el-GR" sz="2000" dirty="0"/>
          </a:p>
          <a:p>
            <a:pPr algn="just" eaLnBrk="1" hangingPunct="1">
              <a:spcBef>
                <a:spcPct val="0"/>
              </a:spcBef>
              <a:buFont typeface="Wingdings 3" panose="05040102010807070707" pitchFamily="18" charset="2"/>
              <a:buNone/>
            </a:pPr>
            <a:r>
              <a:rPr lang="el-GR" altLang="el-GR" sz="3400" dirty="0"/>
              <a:t>Τα φρεζάκια</a:t>
            </a:r>
            <a:r>
              <a:rPr lang="el-GR" altLang="el-GR" sz="3400" b="1" u="sng" dirty="0"/>
              <a:t> καρβιδίου </a:t>
            </a:r>
            <a:r>
              <a:rPr lang="el-GR" altLang="el-GR" sz="3400" dirty="0"/>
              <a:t>λοιπόν, είναι ένα κράμα σκληρού μετάλλου αρκετά επεξεργασμένο ώστε να είναι σκληρό και ομογενοποιημένο.</a:t>
            </a:r>
          </a:p>
          <a:p>
            <a:pPr eaLnBrk="1" hangingPunct="1">
              <a:spcBef>
                <a:spcPct val="0"/>
              </a:spcBef>
              <a:buFont typeface="Wingdings 3" panose="05040102010807070707" pitchFamily="18" charset="2"/>
              <a:buNone/>
            </a:pPr>
            <a:r>
              <a:rPr lang="el-GR" altLang="el-GR" sz="2000" dirty="0"/>
              <a:t> </a:t>
            </a:r>
          </a:p>
          <a:p>
            <a:pPr eaLnBrk="1" hangingPunct="1">
              <a:spcBef>
                <a:spcPct val="0"/>
              </a:spcBef>
              <a:buFont typeface="Wingdings 3" panose="05040102010807070707" pitchFamily="18" charset="2"/>
              <a:buNone/>
            </a:pPr>
            <a:endParaRPr lang="el-GR" altLang="el-GR" sz="2000" b="1" u="sng" dirty="0"/>
          </a:p>
          <a:p>
            <a:pPr eaLnBrk="1" hangingPunct="1">
              <a:spcBef>
                <a:spcPct val="0"/>
              </a:spcBef>
              <a:buFont typeface="Wingdings 3" panose="05040102010807070707" pitchFamily="18" charset="2"/>
              <a:buNone/>
            </a:pPr>
            <a:endParaRPr lang="el-GR" altLang="el-GR" sz="2000" b="1" u="sng" dirty="0"/>
          </a:p>
          <a:p>
            <a:endParaRPr lang="el-GR" sz="2000" dirty="0"/>
          </a:p>
        </p:txBody>
      </p:sp>
      <p:pic>
        <p:nvPicPr>
          <p:cNvPr id="1028" name="Picture 4" descr="Φρέζα Καρβιδίου Κωνική Μπλε (Για αφαίρεση υλικού)">
            <a:extLst>
              <a:ext uri="{FF2B5EF4-FFF2-40B4-BE49-F238E27FC236}">
                <a16:creationId xmlns:a16="http://schemas.microsoft.com/office/drawing/2014/main" xmlns="" id="{3EDE1F57-A658-4C0E-81AE-0744BB429D6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663875" y="2421924"/>
            <a:ext cx="3711146" cy="37111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Φρεζάκι τροχού νυχιών Rainbow 4 Large Barrel M απο καρβίδιο του βολφραμίου για διαμόρφωση και αφαίρεση">
            <a:extLst>
              <a:ext uri="{FF2B5EF4-FFF2-40B4-BE49-F238E27FC236}">
                <a16:creationId xmlns:a16="http://schemas.microsoft.com/office/drawing/2014/main" xmlns="" id="{47A5CD69-1C10-4B17-AD27-052CD5985E2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926413" y="2421924"/>
            <a:ext cx="3711146" cy="371114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D22B4A77-10B9-426A-94FC-6A8B2426E73E}"/>
              </a:ext>
            </a:extLst>
          </p:cNvPr>
          <p:cNvSpPr txBox="1"/>
          <p:nvPr/>
        </p:nvSpPr>
        <p:spPr>
          <a:xfrm>
            <a:off x="6926413" y="5578181"/>
            <a:ext cx="3918050" cy="554889"/>
          </a:xfrm>
          <a:prstGeom prst="rect">
            <a:avLst/>
          </a:prstGeom>
          <a:solidFill>
            <a:srgbClr val="000000">
              <a:alpha val="50000"/>
            </a:srgbClr>
          </a:solidFill>
          <a:ln>
            <a:noFill/>
          </a:ln>
        </p:spPr>
        <p:txBody>
          <a:bodyPr wrap="square">
            <a:noAutofit/>
          </a:bodyPr>
          <a:lstStyle/>
          <a:p>
            <a:pPr algn="ctr">
              <a:spcAft>
                <a:spcPts val="600"/>
              </a:spcAft>
            </a:pPr>
            <a:r>
              <a:rPr lang="en-US" sz="1050" dirty="0">
                <a:solidFill>
                  <a:srgbClr val="FFFFFF"/>
                </a:solidFill>
              </a:rPr>
              <a:t>https://cdn2.beautyshop.gr/images/stories/virtuemart/product/Rainbow-Large-Barrel-M-4-1.jpg</a:t>
            </a:r>
            <a:endParaRPr lang="el-GR" sz="1050" dirty="0">
              <a:solidFill>
                <a:srgbClr val="FFFFFF"/>
              </a:solidFill>
            </a:endParaRPr>
          </a:p>
        </p:txBody>
      </p:sp>
      <p:sp>
        <p:nvSpPr>
          <p:cNvPr id="10" name="TextBox 9">
            <a:extLst>
              <a:ext uri="{FF2B5EF4-FFF2-40B4-BE49-F238E27FC236}">
                <a16:creationId xmlns:a16="http://schemas.microsoft.com/office/drawing/2014/main" xmlns="" id="{43BE07E4-293E-47D4-B944-76F8725F4DF7}"/>
              </a:ext>
            </a:extLst>
          </p:cNvPr>
          <p:cNvSpPr txBox="1"/>
          <p:nvPr/>
        </p:nvSpPr>
        <p:spPr>
          <a:xfrm>
            <a:off x="625642" y="5578181"/>
            <a:ext cx="6096000" cy="738664"/>
          </a:xfrm>
          <a:prstGeom prst="rect">
            <a:avLst/>
          </a:prstGeom>
          <a:noFill/>
        </p:spPr>
        <p:txBody>
          <a:bodyPr wrap="square">
            <a:spAutoFit/>
          </a:bodyPr>
          <a:lstStyle/>
          <a:p>
            <a:r>
              <a:rPr lang="en-US" sz="1400" dirty="0"/>
              <a:t>https://encryptedtbn2.gstatic.com/shopping?q=tbn:ANd9GcQQFpaGErS0SyXKwlBgEVuFSG7wxY92gwpVcQnyQ6VIGed7vxReWF3j0r_abtfRfeDXb3A4VnwZw0s&amp;usqp=CAc</a:t>
            </a:r>
            <a:endParaRPr lang="el-GR" sz="1400" dirty="0"/>
          </a:p>
        </p:txBody>
      </p:sp>
      <p:cxnSp>
        <p:nvCxnSpPr>
          <p:cNvPr id="13" name="Ευθύγραμμο βέλος σύνδεσης 12">
            <a:extLst>
              <a:ext uri="{FF2B5EF4-FFF2-40B4-BE49-F238E27FC236}">
                <a16:creationId xmlns:a16="http://schemas.microsoft.com/office/drawing/2014/main" xmlns="" id="{AA7476D8-2C68-4BA8-8C69-9F2287F63E48}"/>
              </a:ext>
            </a:extLst>
          </p:cNvPr>
          <p:cNvCxnSpPr>
            <a:cxnSpLocks/>
          </p:cNvCxnSpPr>
          <p:nvPr/>
        </p:nvCxnSpPr>
        <p:spPr>
          <a:xfrm flipH="1">
            <a:off x="2855495" y="2069432"/>
            <a:ext cx="566295" cy="993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10098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0966956-A51A-46AB-BC73-395A30C80550}"/>
              </a:ext>
            </a:extLst>
          </p:cNvPr>
          <p:cNvSpPr>
            <a:spLocks noGrp="1"/>
          </p:cNvSpPr>
          <p:nvPr>
            <p:ph type="title"/>
          </p:nvPr>
        </p:nvSpPr>
        <p:spPr>
          <a:xfrm>
            <a:off x="838200" y="365125"/>
            <a:ext cx="10515600" cy="854075"/>
          </a:xfrm>
        </p:spPr>
        <p:txBody>
          <a:bodyPr>
            <a:normAutofit/>
          </a:bodyPr>
          <a:lstStyle/>
          <a:p>
            <a:pPr algn="ctr"/>
            <a:r>
              <a:rPr lang="el-GR" sz="3600" b="1" dirty="0">
                <a:solidFill>
                  <a:srgbClr val="000000"/>
                </a:solidFill>
              </a:rPr>
              <a:t>Διαμαντόφρεζες</a:t>
            </a:r>
            <a:endParaRPr lang="el-GR" sz="3600" dirty="0"/>
          </a:p>
        </p:txBody>
      </p:sp>
      <p:sp>
        <p:nvSpPr>
          <p:cNvPr id="3" name="Θέση περιεχομένου 2">
            <a:extLst>
              <a:ext uri="{FF2B5EF4-FFF2-40B4-BE49-F238E27FC236}">
                <a16:creationId xmlns:a16="http://schemas.microsoft.com/office/drawing/2014/main" xmlns="" id="{F9C8F084-092B-4CD7-A42C-769BCFBEBF7F}"/>
              </a:ext>
            </a:extLst>
          </p:cNvPr>
          <p:cNvSpPr>
            <a:spLocks noGrp="1"/>
          </p:cNvSpPr>
          <p:nvPr>
            <p:ph idx="1"/>
          </p:nvPr>
        </p:nvSpPr>
        <p:spPr>
          <a:xfrm>
            <a:off x="838199" y="1058779"/>
            <a:ext cx="9653337" cy="5118184"/>
          </a:xfrm>
        </p:spPr>
        <p:txBody>
          <a:bodyPr>
            <a:normAutofit/>
          </a:bodyPr>
          <a:lstStyle/>
          <a:p>
            <a:pPr algn="just" eaLnBrk="1" hangingPunct="1">
              <a:spcBef>
                <a:spcPct val="0"/>
              </a:spcBef>
              <a:buFont typeface="Wingdings 3" panose="05040102010807070707" pitchFamily="18" charset="2"/>
              <a:buNone/>
            </a:pPr>
            <a:r>
              <a:rPr lang="el-GR" altLang="el-GR" sz="2800" b="1" u="sng" dirty="0"/>
              <a:t>Οι διαμαντόφρεζες </a:t>
            </a:r>
            <a:r>
              <a:rPr lang="el-GR" altLang="el-GR" sz="2800" dirty="0"/>
              <a:t>είναι μεταλλικά φρεζάκια που έχουμε προσθέσει μπροστά τους ψήγματα από κράμα σκληρού μετάλλου. </a:t>
            </a:r>
          </a:p>
          <a:p>
            <a:pPr algn="just" eaLnBrk="1" hangingPunct="1">
              <a:spcBef>
                <a:spcPct val="0"/>
              </a:spcBef>
              <a:buFont typeface="Wingdings 3" panose="05040102010807070707" pitchFamily="18" charset="2"/>
              <a:buNone/>
            </a:pPr>
            <a:r>
              <a:rPr lang="el-GR" altLang="el-GR" sz="2800" dirty="0"/>
              <a:t>Τα φρεζάκια αυτά είναι πολύ πιο σκληρά από τα κεραμικά και για αυτό είναι ιδανικά για πιο σκληρές εργασίες, που δεν έρχονται όμως σε πολύ μεγάλη επαφή με το δέρμα. </a:t>
            </a:r>
          </a:p>
          <a:p>
            <a:pPr algn="just" eaLnBrk="1" hangingPunct="1">
              <a:spcBef>
                <a:spcPct val="0"/>
              </a:spcBef>
              <a:buFont typeface="Wingdings 3" panose="05040102010807070707" pitchFamily="18" charset="2"/>
              <a:buNone/>
            </a:pPr>
            <a:r>
              <a:rPr lang="el-GR" altLang="el-GR" sz="2800" dirty="0"/>
              <a:t>Είναι ιδανικά για την αφαίρεση τεχνητών νυχιών ή μεγάλων σκληρύνσεων, όμως όταν πλησιάζουμε στο φυσικό νύχι ή στο δέρμα θα πρέπει να αλλάξουμε σε κεραμικό.</a:t>
            </a:r>
          </a:p>
          <a:p>
            <a:pPr algn="just" eaLnBrk="1" hangingPunct="1">
              <a:spcBef>
                <a:spcPct val="0"/>
              </a:spcBef>
              <a:buFont typeface="Wingdings 3" panose="05040102010807070707" pitchFamily="18" charset="2"/>
              <a:buNone/>
            </a:pPr>
            <a:r>
              <a:rPr lang="el-GR" altLang="el-GR" sz="2800" dirty="0"/>
              <a:t> Δεν φθείρονται τόσο εύκολα όσο τα κεραμικά, και προτείνονται για σκληρές εργασίες ή έμπειρες τεχνίτριες. </a:t>
            </a:r>
          </a:p>
          <a:p>
            <a:endParaRPr lang="el-GR" dirty="0"/>
          </a:p>
        </p:txBody>
      </p:sp>
    </p:spTree>
    <p:extLst>
      <p:ext uri="{BB962C8B-B14F-4D97-AF65-F5344CB8AC3E}">
        <p14:creationId xmlns:p14="http://schemas.microsoft.com/office/powerpoint/2010/main" xmlns="" val="3896925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solidFill>
            <a:srgbClr val="2B7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7" name="Freeform: Shape 76">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2" name="Picture 4" descr="Γαλβανισμένο εργαλείο διαμαντιού χοντρής κόκκωσης - Q55">
            <a:extLst>
              <a:ext uri="{FF2B5EF4-FFF2-40B4-BE49-F238E27FC236}">
                <a16:creationId xmlns:a16="http://schemas.microsoft.com/office/drawing/2014/main" xmlns="" id="{81B39A11-B53A-4F0C-80CE-42232256E69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693381" y="1176793"/>
            <a:ext cx="4548146" cy="454814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DA06B90E-4272-4741-9CD2-0F40CFC18F56}"/>
              </a:ext>
            </a:extLst>
          </p:cNvPr>
          <p:cNvSpPr txBox="1"/>
          <p:nvPr/>
        </p:nvSpPr>
        <p:spPr>
          <a:xfrm>
            <a:off x="3886200" y="5724939"/>
            <a:ext cx="3958389" cy="523220"/>
          </a:xfrm>
          <a:prstGeom prst="rect">
            <a:avLst/>
          </a:prstGeom>
          <a:noFill/>
        </p:spPr>
        <p:txBody>
          <a:bodyPr wrap="square">
            <a:spAutoFit/>
          </a:bodyPr>
          <a:lstStyle/>
          <a:p>
            <a:r>
              <a:rPr lang="en-US" sz="1400" dirty="0"/>
              <a:t>https://quickgel.gr/image/cache/data/products/acurataq/806104110534055N-Q55-800x800.jpg</a:t>
            </a:r>
            <a:endParaRPr lang="el-GR" sz="1400" dirty="0"/>
          </a:p>
        </p:txBody>
      </p:sp>
      <p:sp>
        <p:nvSpPr>
          <p:cNvPr id="11" name="TextBox 10">
            <a:extLst>
              <a:ext uri="{FF2B5EF4-FFF2-40B4-BE49-F238E27FC236}">
                <a16:creationId xmlns:a16="http://schemas.microsoft.com/office/drawing/2014/main" xmlns="" id="{235964EA-A53C-4607-94C2-43135CBC6B2A}"/>
              </a:ext>
            </a:extLst>
          </p:cNvPr>
          <p:cNvSpPr txBox="1"/>
          <p:nvPr/>
        </p:nvSpPr>
        <p:spPr>
          <a:xfrm>
            <a:off x="3288632" y="853627"/>
            <a:ext cx="6096000" cy="369332"/>
          </a:xfrm>
          <a:prstGeom prst="rect">
            <a:avLst/>
          </a:prstGeom>
          <a:noFill/>
        </p:spPr>
        <p:txBody>
          <a:bodyPr wrap="square">
            <a:spAutoFit/>
          </a:bodyPr>
          <a:lstStyle/>
          <a:p>
            <a:pPr algn="l"/>
            <a:r>
              <a:rPr lang="el-GR" b="0" i="0" dirty="0">
                <a:solidFill>
                  <a:srgbClr val="2A2B2E"/>
                </a:solidFill>
                <a:effectLst/>
                <a:latin typeface="Open Sans"/>
              </a:rPr>
              <a:t>Γαλβανισμένο εργαλείο διαμαντιού χοντρής κόκκωσης </a:t>
            </a:r>
          </a:p>
        </p:txBody>
      </p:sp>
    </p:spTree>
    <p:extLst>
      <p:ext uri="{BB962C8B-B14F-4D97-AF65-F5344CB8AC3E}">
        <p14:creationId xmlns:p14="http://schemas.microsoft.com/office/powerpoint/2010/main" xmlns="" val="3768420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DC36845-CEAB-482B-80AC-D4082B0D5A7B}"/>
              </a:ext>
            </a:extLst>
          </p:cNvPr>
          <p:cNvSpPr>
            <a:spLocks noGrp="1"/>
          </p:cNvSpPr>
          <p:nvPr>
            <p:ph type="title"/>
          </p:nvPr>
        </p:nvSpPr>
        <p:spPr>
          <a:xfrm>
            <a:off x="838200" y="365125"/>
            <a:ext cx="10515600" cy="918243"/>
          </a:xfrm>
        </p:spPr>
        <p:txBody>
          <a:bodyPr>
            <a:normAutofit/>
          </a:bodyPr>
          <a:lstStyle/>
          <a:p>
            <a:pPr algn="ctr"/>
            <a:r>
              <a:rPr lang="el-GR" sz="3600" b="0" i="0" u="none" strike="noStrike" baseline="0" dirty="0">
                <a:latin typeface="TimesNewRomanPSMT"/>
              </a:rPr>
              <a:t>Σμυριδένιες φρέζες</a:t>
            </a:r>
            <a:endParaRPr lang="el-GR" sz="3600" dirty="0"/>
          </a:p>
        </p:txBody>
      </p:sp>
      <p:pic>
        <p:nvPicPr>
          <p:cNvPr id="3074" name="Picture 2" descr="Ανταλλακτικά Γυαλόχαρτα για Φρεζάκια Τροχών Μανικιούρ Πεντικιούρ σετ 50  τεμαχίων">
            <a:extLst>
              <a:ext uri="{FF2B5EF4-FFF2-40B4-BE49-F238E27FC236}">
                <a16:creationId xmlns:a16="http://schemas.microsoft.com/office/drawing/2014/main" xmlns="" id="{F67BF13E-E6DC-4B29-923C-95EFC8483C5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5865" y="952500"/>
            <a:ext cx="4762500" cy="4762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Θέση περιεχομένου 2">
            <a:extLst>
              <a:ext uri="{FF2B5EF4-FFF2-40B4-BE49-F238E27FC236}">
                <a16:creationId xmlns:a16="http://schemas.microsoft.com/office/drawing/2014/main" xmlns="" id="{A448AE56-EF48-40AA-9FF0-92C4808781AC}"/>
              </a:ext>
            </a:extLst>
          </p:cNvPr>
          <p:cNvSpPr>
            <a:spLocks noGrp="1"/>
          </p:cNvSpPr>
          <p:nvPr>
            <p:ph idx="1"/>
          </p:nvPr>
        </p:nvSpPr>
        <p:spPr>
          <a:xfrm>
            <a:off x="838200" y="1090863"/>
            <a:ext cx="6765758" cy="5086100"/>
          </a:xfrm>
        </p:spPr>
        <p:txBody>
          <a:bodyPr/>
          <a:lstStyle/>
          <a:p>
            <a:pPr marL="0" indent="0" algn="just">
              <a:buNone/>
            </a:pPr>
            <a:r>
              <a:rPr lang="el-GR" b="0" i="0" u="none" strike="noStrike" baseline="0" dirty="0">
                <a:latin typeface="TimesNewRomanPSMT"/>
              </a:rPr>
              <a:t>Είναι φρέζες κατασκευασμένες από σμυριδόχαρτο (γυαλόχαρτο) πάνω</a:t>
            </a:r>
          </a:p>
          <a:p>
            <a:pPr marL="0" indent="0" algn="just">
              <a:buNone/>
            </a:pPr>
            <a:r>
              <a:rPr lang="el-GR" b="0" i="0" u="none" strike="noStrike" baseline="0" dirty="0">
                <a:latin typeface="TimesNewRomanPSMT"/>
              </a:rPr>
              <a:t>σε καλούπια διαφόρων σχημάτων και μεγεθών</a:t>
            </a:r>
            <a:r>
              <a:rPr lang="el-GR" sz="1800" b="0" i="0" u="none" strike="noStrike" baseline="0" dirty="0">
                <a:latin typeface="TimesNewRomanPSMT"/>
              </a:rPr>
              <a:t>.</a:t>
            </a:r>
            <a:endParaRPr lang="el-GR" dirty="0"/>
          </a:p>
        </p:txBody>
      </p:sp>
      <p:sp>
        <p:nvSpPr>
          <p:cNvPr id="6" name="TextBox 5">
            <a:extLst>
              <a:ext uri="{FF2B5EF4-FFF2-40B4-BE49-F238E27FC236}">
                <a16:creationId xmlns:a16="http://schemas.microsoft.com/office/drawing/2014/main" xmlns="" id="{67BDBEA0-5F99-4337-9D0D-003CD3624D31}"/>
              </a:ext>
            </a:extLst>
          </p:cNvPr>
          <p:cNvSpPr txBox="1"/>
          <p:nvPr/>
        </p:nvSpPr>
        <p:spPr>
          <a:xfrm>
            <a:off x="1251283" y="4251157"/>
            <a:ext cx="4636169" cy="738664"/>
          </a:xfrm>
          <a:prstGeom prst="rect">
            <a:avLst/>
          </a:prstGeom>
          <a:noFill/>
        </p:spPr>
        <p:txBody>
          <a:bodyPr wrap="square">
            <a:spAutoFit/>
          </a:bodyPr>
          <a:lstStyle/>
          <a:p>
            <a:r>
              <a:rPr lang="en-US" sz="1400" dirty="0"/>
              <a:t>https://www.lolota.gr/image/cache/catalog/Products/anthropos/GYNAIKA/frezakia-antalaktika-troxou-nixion-lolotagr-500x500.jpg</a:t>
            </a:r>
            <a:endParaRPr lang="el-GR" sz="1400" dirty="0"/>
          </a:p>
        </p:txBody>
      </p:sp>
    </p:spTree>
    <p:extLst>
      <p:ext uri="{BB962C8B-B14F-4D97-AF65-F5344CB8AC3E}">
        <p14:creationId xmlns:p14="http://schemas.microsoft.com/office/powerpoint/2010/main" xmlns="" val="2304492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811</Words>
  <Application>Microsoft Office PowerPoint</Application>
  <PresentationFormat>Προσαρμογή</PresentationFormat>
  <Paragraphs>82</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ΚΕΦ.2 ΧΕΙΡΙΣΜΟΣ ΗΛΕΚΤΡΙΚΟΥ ΤΡΟΧΟΥ</vt:lpstr>
      <vt:lpstr>ΗΛΕΚΤΡΙΚΟΣ ΤΡΟΧΟΣ</vt:lpstr>
      <vt:lpstr>Διαφάνεια 3</vt:lpstr>
      <vt:lpstr> Κλασσικός τροχός</vt:lpstr>
      <vt:lpstr>Φρέζες (υλικό κατασκευής): Κεραμικές  - Σμυριδένιες Καρβιδίου - Φυσικής ίνας  Διαμαντόφρεζα</vt:lpstr>
      <vt:lpstr> Φρεζάκια Καρβιδίου  Φρεζάκι αφαίρεσης υλικού </vt:lpstr>
      <vt:lpstr>Διαμαντόφρεζες</vt:lpstr>
      <vt:lpstr>Διαφάνεια 8</vt:lpstr>
      <vt:lpstr>Σμυριδένιες φρέζες</vt:lpstr>
      <vt:lpstr>Φρέζες φυσικής και συνθετικής ίνας</vt:lpstr>
      <vt:lpstr> Σχήμα </vt:lpstr>
      <vt:lpstr> Σχήματα </vt:lpstr>
      <vt:lpstr>Σχήματα</vt:lpstr>
      <vt:lpstr>Διαφάνεια 14</vt:lpstr>
      <vt:lpstr>  Χρώματα </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ΗΛΕΚΤΡΙΚΟΣ ΤΡΟΧΟΣ</dc:title>
  <dc:creator>ΕΙΡΙΝΙ</dc:creator>
  <cp:lastModifiedBy>EVAGGELIA MOUSTAKA</cp:lastModifiedBy>
  <cp:revision>14</cp:revision>
  <dcterms:created xsi:type="dcterms:W3CDTF">2020-12-15T09:05:07Z</dcterms:created>
  <dcterms:modified xsi:type="dcterms:W3CDTF">2023-10-09T15:29:58Z</dcterms:modified>
</cp:coreProperties>
</file>