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17" r:id="rId2"/>
    <p:sldId id="356" r:id="rId3"/>
    <p:sldId id="320" r:id="rId4"/>
    <p:sldId id="360" r:id="rId5"/>
    <p:sldId id="414" r:id="rId6"/>
    <p:sldId id="371" r:id="rId7"/>
    <p:sldId id="416" r:id="rId8"/>
    <p:sldId id="417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364" r:id="rId23"/>
  </p:sldIdLst>
  <p:sldSz cx="10801350" cy="6858000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0000"/>
    <a:srgbClr val="540000"/>
    <a:srgbClr val="E5E2D1"/>
    <a:srgbClr val="D3CEB1"/>
    <a:srgbClr val="C1BA91"/>
    <a:srgbClr val="EDF6F9"/>
    <a:srgbClr val="323E1A"/>
    <a:srgbClr val="F9EE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7" autoAdjust="0"/>
    <p:restoredTop sz="93369" autoAdjust="0"/>
  </p:normalViewPr>
  <p:slideViewPr>
    <p:cSldViewPr>
      <p:cViewPr>
        <p:scale>
          <a:sx n="75" d="100"/>
          <a:sy n="75" d="100"/>
        </p:scale>
        <p:origin x="-1589" y="-230"/>
      </p:cViewPr>
      <p:guideLst>
        <p:guide orient="horz" pos="2160"/>
        <p:guide pos="3404"/>
      </p:guideLst>
    </p:cSldViewPr>
  </p:slideViewPr>
  <p:outlineViewPr>
    <p:cViewPr>
      <p:scale>
        <a:sx n="33" d="100"/>
        <a:sy n="33" d="100"/>
      </p:scale>
      <p:origin x="0" y="4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28"/>
    </p:cViewPr>
  </p:sorterViewPr>
  <p:notesViewPr>
    <p:cSldViewPr>
      <p:cViewPr varScale="1">
        <p:scale>
          <a:sx n="50" d="100"/>
          <a:sy n="50" d="100"/>
        </p:scale>
        <p:origin x="-293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BAF6C4-9B48-4A6A-805D-1043817181CA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0F3DB3-A609-44EF-B188-705F92D153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25F5AC-58BE-41B8-9307-F310B374CF9A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06B239-0B5F-43D6-A60F-578218419F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10103" y="2130432"/>
            <a:ext cx="9181148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20204" y="3886201"/>
            <a:ext cx="756094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8D12C-516E-4F5D-A711-D4A562F8A476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1C21E-5DCD-4F4B-BD3F-B495EE09642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86E14-A36E-4259-AB27-D686894F84E2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7D871-A471-4158-A078-E7697CC826B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830979" y="274643"/>
            <a:ext cx="2430304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40071" y="274643"/>
            <a:ext cx="7110887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536D-4810-47DB-A13B-6D24D1E8832C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ED78-7C2C-445F-9EFC-0097561D8DB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C7818-1A71-4FB7-956D-13CFF4E251D9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BF64-DD1E-428B-BDD2-2CA4FE55A51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53232" y="4406906"/>
            <a:ext cx="91811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53232" y="2906714"/>
            <a:ext cx="91811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D9849-CF59-4EB5-8AB4-BA807F89FC19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E699-0987-4A41-AF16-E603720F51F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40068" y="1600207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490687" y="1600207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1753B-8E59-4D70-80FF-C1BBB79912F6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0B3EF-E14B-4977-9EEA-F74379149F9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0068" y="1535113"/>
            <a:ext cx="4772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40068" y="2174875"/>
            <a:ext cx="47724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86940" y="1535113"/>
            <a:ext cx="477434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86940" y="2174875"/>
            <a:ext cx="477434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F82B-72A2-4937-B220-A63C942EE688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0E172-5D51-4E17-8CAB-DB315DA6FD4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FDE26-0ABD-4C89-89F3-DC4ECD77A2B8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5DA71-C830-4F31-9B13-EC1B2428B62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AF5F8-9775-49C3-A683-346C0B1F38F3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4602-C993-46AC-A15F-0B229A64A24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0068" y="273051"/>
            <a:ext cx="35535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23030" y="273057"/>
            <a:ext cx="60382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40068" y="1435103"/>
            <a:ext cx="35535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F7C3-386B-490A-9110-C1DA710B9A31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8F1A-A868-465F-8C28-C35C07F9B1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17142" y="4800600"/>
            <a:ext cx="64808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117142" y="612775"/>
            <a:ext cx="648081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117142" y="5367338"/>
            <a:ext cx="64808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D7CA-AF49-4CD5-A328-A46530FDD21A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FE2A-824E-4D01-971E-5899299F33B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539750" y="274638"/>
            <a:ext cx="9721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539750" y="1600200"/>
            <a:ext cx="9721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9750" y="6356350"/>
            <a:ext cx="252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99CE0D-6FD7-406D-8197-032F3CA0FA32}" type="datetimeFigureOut">
              <a:rPr lang="el-GR"/>
              <a:pPr>
                <a:defRPr/>
              </a:pPr>
              <a:t>26/9/2023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90938" y="6356350"/>
            <a:ext cx="3419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740650" y="6356350"/>
            <a:ext cx="252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B5C7D8-6A08-4D3E-A966-C4F0BDAF9D8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2 - Θέση περιεχομένου"/>
          <p:cNvSpPr txBox="1">
            <a:spLocks/>
          </p:cNvSpPr>
          <p:nvPr/>
        </p:nvSpPr>
        <p:spPr bwMode="auto">
          <a:xfrm>
            <a:off x="1224211" y="2708920"/>
            <a:ext cx="784701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l-GR" sz="4700" dirty="0">
              <a:solidFill>
                <a:srgbClr val="FF0000"/>
              </a:solidFill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l-GR" sz="4200" dirty="0">
                <a:cs typeface="Arial" charset="0"/>
              </a:rPr>
              <a:t>Μουστάκα Ευαγγελία</a:t>
            </a:r>
          </a:p>
          <a:p>
            <a:pPr marL="342900" indent="-342900" algn="ctr">
              <a:spcBef>
                <a:spcPct val="20000"/>
              </a:spcBef>
            </a:pPr>
            <a:r>
              <a:rPr lang="el-GR" sz="4200" dirty="0">
                <a:cs typeface="Arial" charset="0"/>
              </a:rPr>
              <a:t>Αισθητικής και Κοσμητολογίας</a:t>
            </a:r>
          </a:p>
          <a:p>
            <a:pPr marL="342900" indent="-342900" algn="ctr">
              <a:spcBef>
                <a:spcPct val="20000"/>
              </a:spcBef>
            </a:pPr>
            <a:endParaRPr lang="el-GR" sz="4200" dirty="0"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l-GR" sz="4200" smtClean="0">
                <a:cs typeface="Arial" charset="0"/>
              </a:rPr>
              <a:t>Παρουσίαση </a:t>
            </a:r>
            <a:r>
              <a:rPr lang="el-GR" sz="4200" smtClean="0">
                <a:cs typeface="Arial" charset="0"/>
              </a:rPr>
              <a:t>2</a:t>
            </a:r>
            <a:r>
              <a:rPr lang="el-GR" sz="4200" smtClean="0">
                <a:cs typeface="Arial" charset="0"/>
              </a:rPr>
              <a:t>7</a:t>
            </a:r>
            <a:r>
              <a:rPr lang="el-GR" sz="4200" smtClean="0">
                <a:cs typeface="Arial" charset="0"/>
              </a:rPr>
              <a:t> /</a:t>
            </a:r>
            <a:r>
              <a:rPr lang="el-GR" sz="4200" smtClean="0">
                <a:cs typeface="Arial" charset="0"/>
              </a:rPr>
              <a:t>09</a:t>
            </a:r>
            <a:r>
              <a:rPr lang="el-GR" sz="4200" smtClean="0">
                <a:cs typeface="Arial" charset="0"/>
              </a:rPr>
              <a:t>/2023</a:t>
            </a:r>
            <a:endParaRPr lang="el-GR" sz="4200" dirty="0">
              <a:cs typeface="Arial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0"/>
            <a:ext cx="1080135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l-GR" sz="7200" dirty="0" smtClean="0">
                <a:latin typeface="Arial" pitchFamily="34" charset="0"/>
                <a:cs typeface="Arial" pitchFamily="34" charset="0"/>
              </a:rPr>
              <a:t>ΑΙΣΘΗΤΙΚΗ ΑΚΡΩΝ</a:t>
            </a:r>
          </a:p>
          <a:p>
            <a:pPr algn="ctr" eaLnBrk="0" hangingPunct="0">
              <a:defRPr/>
            </a:pPr>
            <a:r>
              <a:rPr lang="el-GR" sz="4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4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sz="4800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4800" dirty="0" smtClean="0">
                <a:latin typeface="Arial" pitchFamily="34" charset="0"/>
                <a:cs typeface="Arial" pitchFamily="34" charset="0"/>
              </a:rPr>
              <a:t> μάθημα)</a:t>
            </a:r>
            <a:endParaRPr lang="el-GR" sz="480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endParaRPr lang="el-GR" sz="4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764704"/>
          </a:xfrm>
        </p:spPr>
        <p:txBody>
          <a:bodyPr/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Το υπονύχιο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10801350" cy="5257800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Δεν διακρίνεται παρά μόνο όταν το νύχι είναι πολύ κοντό (ονυχοφαγία)</a:t>
            </a: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Εκτείνεται μεταξύ της κοίτης του νυχιού και του ελεύθερου άκρου της ονυχαίας πλάκας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764704"/>
          </a:xfrm>
        </p:spPr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Η κοίτη του νυχιού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Είναι κάτω από την ονυχαία πλάκα εκτείνεται από την μήτρα ως το υπονύχιο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Κρατά την ονυχαία πλάκα συνδεδεμένη με το δάκτυλο και τη βοηθά να αναπτύσσεται</a:t>
            </a:r>
          </a:p>
        </p:txBody>
      </p:sp>
      <p:pic>
        <p:nvPicPr>
          <p:cNvPr id="73730" name="Picture 2" descr="ÎÏÎ¿ÏÎ­Î»ÎµÏÎ¼Î± ÎµÎ¹ÎºÏÎ½Î±Ï Î³Î¹Î± Î±Î½Î±ÏÎ¿Î¼Î¹Î± Î½ÏÏÎ¹Î¿Ï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4"/>
            <a:ext cx="8497019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764704"/>
          </a:xfrm>
        </p:spPr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Παρωνύχιο ή παρωνυχίδες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Οι παρωνυχίδες είναι προέκταση του δέρματος επάνω στο νύχι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Το παρωνύχιο περιβάλλει το νύχι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Λειτουργεί προστατευτικά στο νύχι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Η προέκταση του παρωνυχίου επάνω στην ονυχαία πλάκα λέγεται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επωνύχιο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(είναι ένας </a:t>
            </a:r>
            <a:r>
              <a:rPr lang="el-GR" sz="4000" dirty="0" err="1" smtClean="0">
                <a:latin typeface="Arial" pitchFamily="34" charset="0"/>
                <a:cs typeface="Arial" pitchFamily="34" charset="0"/>
              </a:rPr>
              <a:t>λεπτος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 υμένας για την προστασία της μήτρας του νυχιού)</a:t>
            </a:r>
            <a:endParaRPr lang="el-GR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620688"/>
          </a:xfrm>
        </p:spPr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Παρωνύχιο ή παρωνυχίδες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5778" name="Picture 2" descr="ÎÏÎ¿ÏÎ­Î»ÎµÏÎ¼Î± ÎµÎ¹ÎºÏÎ½Î±Ï Î³Î¹Î± Î±Î½Î±ÏÎ¿Î¼Î¹Î± Î½ÏÏÎ¹Î¿Ï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91" y="548680"/>
            <a:ext cx="8208912" cy="6309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Σε κάθε νύχι συναντάμε δύο επιφάνειες:</a:t>
            </a: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Την πάνω ελεύθερη κυρτή επιφάνεια 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Και την κάτω κοίλη επιφάνεια που φυτρώνει μαζί με το υποκείμενο δέρμα</a:t>
            </a: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620688"/>
          </a:xfrm>
        </p:spPr>
        <p:txBody>
          <a:bodyPr/>
          <a:lstStyle/>
          <a:p>
            <a:r>
              <a:rPr lang="el-GR" dirty="0" smtClean="0"/>
              <a:t>Σύσταση του νυχιού: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Βασικό συστατικό είναι η πρωτεΐνη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κερατίνη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 Άνθρακας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Άζωτο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Οξυγόνο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Υδρογόνο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Θείο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Νερό 18%-30% (εύθραυστα)</a:t>
            </a: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endParaRPr lang="el-GR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620688"/>
          </a:xfrm>
        </p:spPr>
        <p:txBody>
          <a:bodyPr/>
          <a:lstStyle/>
          <a:p>
            <a:r>
              <a:rPr lang="el-GR" dirty="0" smtClean="0"/>
              <a:t>Σύσταση του νυχιού: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Η σκληρότητα της ονυχαίας πλάκας οφείλεται στο θείο και όχι στην ελάχιστη ύπαρξη ασβεστίου όπως λανθασμένα έχει επικρατήσει</a:t>
            </a:r>
          </a:p>
          <a:p>
            <a:endParaRPr lang="el-GR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νυχιών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νύχια αναπτύσσονται από την ρίζα τους που είναι κάτω από την πτυχή της επιδερμίδας</a:t>
            </a:r>
          </a:p>
          <a:p>
            <a:r>
              <a:rPr lang="el-GR" dirty="0" smtClean="0"/>
              <a:t>Η δραστηριότητα των κυττάρων στη ρίζα των νυχιών είναι ασταμάτητη</a:t>
            </a:r>
          </a:p>
          <a:p>
            <a:r>
              <a:rPr lang="el-GR" dirty="0" smtClean="0"/>
              <a:t>Τα νύχια μεγαλώνουν με κατεύθυνση περιφερική πάνω στο υπονύχιο που λειτουργεί υποστηρικτικά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νυχιών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νύχια των χεριών μεγαλώνουν 3 </a:t>
            </a:r>
            <a:r>
              <a:rPr lang="en-US" dirty="0" smtClean="0"/>
              <a:t>mm</a:t>
            </a:r>
            <a:r>
              <a:rPr lang="el-GR" dirty="0" smtClean="0"/>
              <a:t>. το μήνα ενώ των ποδιών 1</a:t>
            </a:r>
            <a:r>
              <a:rPr lang="en-US" dirty="0" smtClean="0"/>
              <a:t>mm</a:t>
            </a:r>
            <a:r>
              <a:rPr lang="el-GR" dirty="0" smtClean="0"/>
              <a:t> το μήνα</a:t>
            </a:r>
          </a:p>
          <a:p>
            <a:r>
              <a:rPr lang="el-GR" dirty="0" smtClean="0"/>
              <a:t>Για να αναπτυχθεί πλήρως το νύχι στο χέρι απαιτούνται 4-6 μήνες</a:t>
            </a:r>
          </a:p>
          <a:p>
            <a:r>
              <a:rPr lang="el-GR" dirty="0" smtClean="0"/>
              <a:t> Για να αναπτυχθεί πλήρως το νύχι στο πόδι απαιτούνται 12-18 μήνες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νυχιών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1600200"/>
            <a:ext cx="9721850" cy="52578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Αυξημένη ταχύτητα παρατηρείτε:</a:t>
            </a:r>
          </a:p>
          <a:p>
            <a:r>
              <a:rPr lang="el-GR" dirty="0" smtClean="0"/>
              <a:t>Στους άνδρες</a:t>
            </a:r>
          </a:p>
          <a:p>
            <a:r>
              <a:rPr lang="el-GR" dirty="0" smtClean="0"/>
              <a:t>Στις ηλικίες 20-30</a:t>
            </a:r>
          </a:p>
          <a:p>
            <a:r>
              <a:rPr lang="el-GR" dirty="0" smtClean="0"/>
              <a:t>Την ημέρα (πρωί)</a:t>
            </a:r>
          </a:p>
          <a:p>
            <a:r>
              <a:rPr lang="el-GR" dirty="0" smtClean="0"/>
              <a:t>Στην εγκυμοσύνη</a:t>
            </a:r>
          </a:p>
          <a:p>
            <a:r>
              <a:rPr lang="el-GR" dirty="0" smtClean="0"/>
              <a:t>Υπερθυρεοειδισμό</a:t>
            </a:r>
          </a:p>
          <a:p>
            <a:r>
              <a:rPr lang="el-GR" dirty="0" smtClean="0"/>
              <a:t>Μετά την χορήγηση φαρμάκων (ασβέστιο αντισυλληπτικά)</a:t>
            </a:r>
          </a:p>
          <a:p>
            <a:r>
              <a:rPr lang="el-GR" dirty="0" smtClean="0"/>
              <a:t>Στον μέσο δάκτυλο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ΣΤΟΧΟΙ: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περιγράφετε τα ανατομικά μέρη του νυχιού</a:t>
            </a:r>
          </a:p>
          <a:p>
            <a:endParaRPr lang="el-GR" dirty="0" smtClean="0"/>
          </a:p>
          <a:p>
            <a:r>
              <a:rPr lang="el-GR" dirty="0" smtClean="0"/>
              <a:t>Να αναγνωρίζετε την φυσιολογία του νυχιού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Ανάπτυξη νυχιών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1600200"/>
            <a:ext cx="9721850" cy="525780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Μειωμένη ταχύτητα παρατηρείτε:</a:t>
            </a:r>
          </a:p>
          <a:p>
            <a:r>
              <a:rPr lang="el-GR" dirty="0" smtClean="0"/>
              <a:t>Στις γυναίκες</a:t>
            </a:r>
          </a:p>
          <a:p>
            <a:r>
              <a:rPr lang="el-GR" dirty="0" smtClean="0"/>
              <a:t>Στους υπερήλικες</a:t>
            </a:r>
          </a:p>
          <a:p>
            <a:r>
              <a:rPr lang="el-GR" dirty="0" smtClean="0"/>
              <a:t>Κατά τη διάρκεια του θηλασμού</a:t>
            </a:r>
          </a:p>
          <a:p>
            <a:r>
              <a:rPr lang="el-GR" dirty="0" smtClean="0"/>
              <a:t>Υποθυρεοειδισμό</a:t>
            </a:r>
          </a:p>
          <a:p>
            <a:r>
              <a:rPr lang="el-GR" dirty="0" smtClean="0"/>
              <a:t>Στους καπνιστές</a:t>
            </a:r>
          </a:p>
          <a:p>
            <a:r>
              <a:rPr lang="el-GR" dirty="0" smtClean="0"/>
              <a:t>Μετά τη χορήγηση φαρμάκων(</a:t>
            </a:r>
            <a:r>
              <a:rPr lang="el-GR" dirty="0" err="1" smtClean="0"/>
              <a:t>κυκλοσπορίνες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Ασημάκη, Π.&amp; Θεοδωροπούλου, Μ.&amp; Κωνσταντινίδου, Ε. &amp;Μπόντια, Χ..(χχ). </a:t>
            </a:r>
            <a:r>
              <a:rPr lang="el-GR" sz="2400" i="1" dirty="0" smtClean="0"/>
              <a:t>Αισθητική Άκρων Ονυχοπλαστική. </a:t>
            </a:r>
            <a:r>
              <a:rPr lang="el-GR" sz="2400" dirty="0" smtClean="0"/>
              <a:t>ΙΝΣΤΙΤΟΥΤΟ ΤΕΧΝΟΛΟΓΙΑΣ ΥΠΟΛΟΓΙΣΤΩΝ ΚΑΙ ΕΚΔΟΣΕΩΝ  « ΔΙΟΦΑΝΤΟΣ»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- Θέση περιεχομένου"/>
          <p:cNvSpPr>
            <a:spLocks noGrp="1"/>
          </p:cNvSpPr>
          <p:nvPr>
            <p:ph idx="1"/>
          </p:nvPr>
        </p:nvSpPr>
        <p:spPr>
          <a:xfrm>
            <a:off x="551319" y="1844676"/>
            <a:ext cx="9723091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l-GR" sz="3700" smtClean="0">
                <a:latin typeface="Arial" charset="0"/>
                <a:cs typeface="Arial" charset="0"/>
              </a:rPr>
              <a:t>Σας ευχαριστώ πολύ για την προσοχή σας.</a:t>
            </a:r>
          </a:p>
        </p:txBody>
      </p:sp>
      <p:pic>
        <p:nvPicPr>
          <p:cNvPr id="31747" name="2 - Εικόνα" descr="https://encrypted-tbn1.gstatic.com/images?q=tbn:ANd9GcTfQVD2DCEO9hOTTE8LKg7JmfY9YmPJD3JVJe209kKDl4Gudad9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9128" y="3625851"/>
            <a:ext cx="5102513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4329" y="0"/>
            <a:ext cx="9721850" cy="1143000"/>
          </a:xfrm>
        </p:spPr>
        <p:txBody>
          <a:bodyPr/>
          <a:lstStyle/>
          <a:p>
            <a:r>
              <a:rPr lang="el-GR" dirty="0" smtClean="0"/>
              <a:t>Δομή νυχιού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8643" y="1214422"/>
            <a:ext cx="9721850" cy="6000768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Το νύχι αποτελείται από 6 τμήματα: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ονυχαία πλάκα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Τη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μήτρα του νυχιού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υπονύχιο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επωνύχιο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κοίτη του νυχιού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4000" dirty="0" smtClean="0">
                <a:latin typeface="Arial" pitchFamily="34" charset="0"/>
                <a:cs typeface="Arial" pitchFamily="34" charset="0"/>
              </a:rPr>
              <a:t>Τις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παρωνυχίδες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 ή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παρωνύχιο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(πλευρικές και κεντρική)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131" y="-171400"/>
            <a:ext cx="9721850" cy="1052736"/>
          </a:xfrm>
        </p:spPr>
        <p:txBody>
          <a:bodyPr/>
          <a:lstStyle/>
          <a:p>
            <a:r>
              <a:rPr lang="el-GR" dirty="0" smtClean="0"/>
              <a:t>Ανατομία νυχιού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08720"/>
            <a:ext cx="10801350" cy="5949280"/>
          </a:xfrm>
        </p:spPr>
        <p:txBody>
          <a:bodyPr/>
          <a:lstStyle/>
          <a:p>
            <a:pPr>
              <a:buNone/>
            </a:pPr>
            <a:endParaRPr lang="el-GR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9154" name="Picture 2" descr="https://facenails.files.wordpress.com/2012/02/scholl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10657259" cy="594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131" y="-171400"/>
            <a:ext cx="9721850" cy="1052736"/>
          </a:xfrm>
        </p:spPr>
        <p:txBody>
          <a:bodyPr/>
          <a:lstStyle/>
          <a:p>
            <a:r>
              <a:rPr lang="el-GR" dirty="0" smtClean="0"/>
              <a:t>Ανατομία νυχιού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08720"/>
            <a:ext cx="10801350" cy="5949280"/>
          </a:xfrm>
        </p:spPr>
        <p:txBody>
          <a:bodyPr/>
          <a:lstStyle/>
          <a:p>
            <a:pPr>
              <a:buNone/>
            </a:pPr>
            <a:endParaRPr lang="el-GR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9154" name="Picture 2" descr="https://facenails.files.wordpress.com/2012/02/scholl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10657259" cy="5949280"/>
          </a:xfrm>
          <a:prstGeom prst="rect">
            <a:avLst/>
          </a:prstGeom>
          <a:noFill/>
        </p:spPr>
      </p:pic>
      <p:pic>
        <p:nvPicPr>
          <p:cNvPr id="67586" name="Picture 2" descr="Î£ÏÎµÏÎ¹ÎºÎ® ÎµÎ¹ÎºÏÎ½Î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10585251" cy="5877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ονυχαία πλάκα ή σώμα του νυχιού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10801350" cy="5257800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Είναι το σκληρό ημιδιαφανές τμήμα του νυχιού γνωστό ως νύχι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Αποτελείται από νεκρά κεράτινα συμπιεσμένα κύτταρα (25 σειρές)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Έχει μήκος 1-1,5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cm </a:t>
            </a:r>
            <a:endParaRPr lang="el-GR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Ροδαλό χρώμα( πλούσιο δίκτυο αγγείων στην περιοχή </a:t>
            </a:r>
            <a:r>
              <a:rPr lang="el-GR" sz="4000" dirty="0" err="1" smtClean="0">
                <a:latin typeface="Arial" pitchFamily="34" charset="0"/>
                <a:cs typeface="Arial" pitchFamily="34" charset="0"/>
              </a:rPr>
              <a:t>υπονυχίου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ονυχαία πλάκα ή σώμα του νυχιού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10801350" cy="5257800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Στην ραχιαία επιφάνεια του νυχιού διακρίνονται γραμμώσεις κατά μήκος 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Οι γραμμώσεις είναι ξεχωριστές  σε κάθε άτομο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Αντίστοιχες γραμμώσεις υπάρχουν και στην κάτω επιφάνεια του νυχιού (για στήριξη του επάνω στην κοίτη)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Η μήτρα του νυχιού ή ρίζα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10801350" cy="5257800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Είναι κάτω από την κεντρική παρωνυχίδα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Ευθύνεται για το σχηματισμό της πλάκας του νυχιού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Το ορατό σημείο της μήτρας του νυχιού λέγεται </a:t>
            </a: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μηνίσκος 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(λευκή ημισεληνοειδής περιοχή)</a:t>
            </a:r>
          </a:p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Καθοριστικός ο ρόλος του μηνίσκου για το σχήμα του ελεύθερου άκρου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750" y="0"/>
            <a:ext cx="9721850" cy="764704"/>
          </a:xfrm>
        </p:spPr>
        <p:txBody>
          <a:bodyPr/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Το υπονύχιο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10801350" cy="5257800"/>
          </a:xfrm>
        </p:spPr>
        <p:txBody>
          <a:bodyPr/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Βρίσκεται κάτω από το ελεύθερο άκρο του νυχιού</a:t>
            </a:r>
          </a:p>
        </p:txBody>
      </p:sp>
      <p:pic>
        <p:nvPicPr>
          <p:cNvPr id="68610" name="Picture 2" descr="ÎÏÎ¿ÏÎ­Î»ÎµÏÎ¼Î± ÎµÎ¹ÎºÏÎ½Î±Ï Î³Î¹Î± Î±Î½Î±ÏÎ¿Î¼Î¹Î± Î½ÏÏÎ¹Î¿Ï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1576"/>
            <a:ext cx="770485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Κλασικό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554</Words>
  <Application>Microsoft Office PowerPoint</Application>
  <PresentationFormat>Προσαρμογή</PresentationFormat>
  <Paragraphs>96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Διαφάνεια 1</vt:lpstr>
      <vt:lpstr>ΣΤΟΧΟΙ:</vt:lpstr>
      <vt:lpstr>Δομή νυχιού</vt:lpstr>
      <vt:lpstr>Ανατομία νυχιού</vt:lpstr>
      <vt:lpstr>Ανατομία νυχιού</vt:lpstr>
      <vt:lpstr>Η ονυχαία πλάκα ή σώμα του νυχιού:</vt:lpstr>
      <vt:lpstr>Η ονυχαία πλάκα ή σώμα του νυχιού:</vt:lpstr>
      <vt:lpstr>Η μήτρα του νυχιού ή ρίζα</vt:lpstr>
      <vt:lpstr>Το υπονύχιο</vt:lpstr>
      <vt:lpstr>Το υπονύχιο</vt:lpstr>
      <vt:lpstr>Η κοίτη του νυχιού</vt:lpstr>
      <vt:lpstr>Παρωνύχιο ή παρωνυχίδες</vt:lpstr>
      <vt:lpstr>Παρωνύχιο ή παρωνυχίδες</vt:lpstr>
      <vt:lpstr>Διαφάνεια 14</vt:lpstr>
      <vt:lpstr>Σύσταση του νυχιού:</vt:lpstr>
      <vt:lpstr>Σύσταση του νυχιού:</vt:lpstr>
      <vt:lpstr>Ανάπτυξη νυχιών</vt:lpstr>
      <vt:lpstr>Ανάπτυξη νυχιών</vt:lpstr>
      <vt:lpstr>Ανάπτυξη νυχιών</vt:lpstr>
      <vt:lpstr>Ανάπτυξη νυχιών</vt:lpstr>
      <vt:lpstr>βιβλιογραφία</vt:lpstr>
      <vt:lpstr>Διαφάνεια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Διατροφικές Διαταραχές</dc:title>
  <dc:creator>pcc</dc:creator>
  <cp:lastModifiedBy>EVAGGELIA MOUSTAKA</cp:lastModifiedBy>
  <cp:revision>334</cp:revision>
  <dcterms:created xsi:type="dcterms:W3CDTF">2013-02-25T08:03:55Z</dcterms:created>
  <dcterms:modified xsi:type="dcterms:W3CDTF">2023-09-26T15:29:23Z</dcterms:modified>
</cp:coreProperties>
</file>