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7" r:id="rId2"/>
    <p:sldId id="356" r:id="rId3"/>
    <p:sldId id="447" r:id="rId4"/>
    <p:sldId id="448" r:id="rId5"/>
    <p:sldId id="460" r:id="rId6"/>
    <p:sldId id="449" r:id="rId7"/>
    <p:sldId id="461" r:id="rId8"/>
    <p:sldId id="462" r:id="rId9"/>
    <p:sldId id="463" r:id="rId10"/>
    <p:sldId id="464" r:id="rId11"/>
    <p:sldId id="466" r:id="rId12"/>
    <p:sldId id="467" r:id="rId13"/>
    <p:sldId id="468" r:id="rId14"/>
    <p:sldId id="469" r:id="rId15"/>
    <p:sldId id="470" r:id="rId16"/>
    <p:sldId id="471" r:id="rId17"/>
    <p:sldId id="472" r:id="rId18"/>
    <p:sldId id="473" r:id="rId19"/>
    <p:sldId id="474" r:id="rId20"/>
    <p:sldId id="475" r:id="rId21"/>
    <p:sldId id="481" r:id="rId22"/>
    <p:sldId id="482" r:id="rId23"/>
    <p:sldId id="480" r:id="rId24"/>
    <p:sldId id="478" r:id="rId25"/>
    <p:sldId id="479" r:id="rId26"/>
    <p:sldId id="483" r:id="rId27"/>
    <p:sldId id="484" r:id="rId28"/>
    <p:sldId id="485" r:id="rId29"/>
    <p:sldId id="486" r:id="rId30"/>
    <p:sldId id="487" r:id="rId31"/>
    <p:sldId id="488" r:id="rId32"/>
    <p:sldId id="490" r:id="rId33"/>
    <p:sldId id="489" r:id="rId34"/>
    <p:sldId id="446" r:id="rId35"/>
  </p:sldIdLst>
  <p:sldSz cx="1080135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4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60000"/>
    <a:srgbClr val="540000"/>
    <a:srgbClr val="E5E2D1"/>
    <a:srgbClr val="D3CEB1"/>
    <a:srgbClr val="C1BA91"/>
    <a:srgbClr val="EDF6F9"/>
    <a:srgbClr val="323E1A"/>
    <a:srgbClr val="F9EE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3369" autoAdjust="0"/>
  </p:normalViewPr>
  <p:slideViewPr>
    <p:cSldViewPr>
      <p:cViewPr varScale="1">
        <p:scale>
          <a:sx n="82" d="100"/>
          <a:sy n="82" d="100"/>
        </p:scale>
        <p:origin x="-1387" y="-86"/>
      </p:cViewPr>
      <p:guideLst>
        <p:guide orient="horz" pos="2160"/>
        <p:guide pos="3404"/>
      </p:guideLst>
    </p:cSldViewPr>
  </p:slideViewPr>
  <p:outlineViewPr>
    <p:cViewPr>
      <p:scale>
        <a:sx n="33" d="100"/>
        <a:sy n="33" d="100"/>
      </p:scale>
      <p:origin x="0" y="4086"/>
    </p:cViewPr>
  </p:outlineViewPr>
  <p:notesTextViewPr>
    <p:cViewPr>
      <p:scale>
        <a:sx n="100" d="100"/>
        <a:sy n="100" d="100"/>
      </p:scale>
      <p:origin x="0" y="0"/>
    </p:cViewPr>
  </p:notesTextViewPr>
  <p:sorterViewPr>
    <p:cViewPr>
      <p:scale>
        <a:sx n="66" d="100"/>
        <a:sy n="66" d="100"/>
      </p:scale>
      <p:origin x="0" y="2328"/>
    </p:cViewPr>
  </p:sorterViewPr>
  <p:notesViewPr>
    <p:cSldViewPr>
      <p:cViewPr varScale="1">
        <p:scale>
          <a:sx n="50" d="100"/>
          <a:sy n="50" d="100"/>
        </p:scale>
        <p:origin x="-293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2BAF6C4-9B48-4A6A-805D-1043817181CA}" type="datetimeFigureOut">
              <a:rPr lang="el-GR"/>
              <a:pPr>
                <a:defRPr/>
              </a:pPr>
              <a:t>19/2/2023</a:t>
            </a:fld>
            <a:endParaRPr lang="el-GR" dirty="0"/>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0F3DB3-A609-44EF-B188-705F92D15305}" type="slidenum">
              <a:rPr lang="el-GR"/>
              <a:pPr>
                <a:defRPr/>
              </a:pPr>
              <a:t>‹#›</a:t>
            </a:fld>
            <a:endParaRPr lang="el-G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225F5AC-58BE-41B8-9307-F310B374CF9A}" type="datetimeFigureOut">
              <a:rPr lang="el-GR"/>
              <a:pPr>
                <a:defRPr/>
              </a:pPr>
              <a:t>19/2/2023</a:t>
            </a:fld>
            <a:endParaRPr lang="el-GR" dirty="0"/>
          </a:p>
        </p:txBody>
      </p:sp>
      <p:sp>
        <p:nvSpPr>
          <p:cNvPr id="4" name="3 - Θέση εικόνας διαφάνειας"/>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06B239-0B5F-43D6-A60F-578218419FAA}"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26</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27</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28</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29</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30</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31</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32</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606B239-0B5F-43D6-A60F-578218419FAA}" type="slidenum">
              <a:rPr lang="el-GR" smtClean="0"/>
              <a:pPr>
                <a:defRPr/>
              </a:pPr>
              <a:t>33</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10103" y="2130432"/>
            <a:ext cx="9181148"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620204" y="3886201"/>
            <a:ext cx="756094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E38D12C-516E-4F5D-A711-D4A562F8A476}" type="datetimeFigureOut">
              <a:rPr lang="el-GR"/>
              <a:pPr>
                <a:defRPr/>
              </a:pPr>
              <a:t>19/2/2023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B51C21E-5DCD-4F4B-BD3F-B495EE096428}"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BC86E14-A36E-4259-AB27-D686894F84E2}" type="datetimeFigureOut">
              <a:rPr lang="el-GR"/>
              <a:pPr>
                <a:defRPr/>
              </a:pPr>
              <a:t>19/2/2023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6D7D871-A471-4158-A078-E7697CC826BA}"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830979" y="274643"/>
            <a:ext cx="2430304"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40071" y="274643"/>
            <a:ext cx="7110887"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DD8536D-4810-47DB-A13B-6D24D1E8832C}" type="datetimeFigureOut">
              <a:rPr lang="el-GR"/>
              <a:pPr>
                <a:defRPr/>
              </a:pPr>
              <a:t>19/2/2023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CBCED78-7C2C-445F-9EFC-0097561D8DB8}"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74C7818-1A71-4FB7-956D-13CFF4E251D9}" type="datetimeFigureOut">
              <a:rPr lang="el-GR"/>
              <a:pPr>
                <a:defRPr/>
              </a:pPr>
              <a:t>19/2/2023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A14BF64-DD1E-428B-BDD2-2CA4FE55A514}"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53232" y="4406906"/>
            <a:ext cx="9181148"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53232" y="2906714"/>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70D9849-CF59-4EB5-8AB4-BA807F89FC19}" type="datetimeFigureOut">
              <a:rPr lang="el-GR"/>
              <a:pPr>
                <a:defRPr/>
              </a:pPr>
              <a:t>19/2/2023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5E3E699-0987-4A41-AF16-E603720F51F2}"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40068" y="1600207"/>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490687" y="1600207"/>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C671753B-8E59-4D70-80FF-C1BBB79912F6}" type="datetimeFigureOut">
              <a:rPr lang="el-GR"/>
              <a:pPr>
                <a:defRPr/>
              </a:pPr>
              <a:t>19/2/2023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3B0B3EF-E14B-4977-9EEA-F74379149F9F}"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486940" y="1535113"/>
            <a:ext cx="4774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486940" y="2174875"/>
            <a:ext cx="4774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D85F82B-72A2-4937-B220-A63C942EE688}" type="datetimeFigureOut">
              <a:rPr lang="el-GR"/>
              <a:pPr>
                <a:defRPr/>
              </a:pPr>
              <a:t>19/2/2023</a:t>
            </a:fld>
            <a:endParaRPr lang="el-GR" dirty="0"/>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3190E172-5D51-4E17-8CAB-DB315DA6FD4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E1FDE26-0ABD-4C89-89F3-DC4ECD77A2B8}" type="datetimeFigureOut">
              <a:rPr lang="el-GR"/>
              <a:pPr>
                <a:defRPr/>
              </a:pPr>
              <a:t>19/2/2023</a:t>
            </a:fld>
            <a:endParaRPr lang="el-GR" dirty="0"/>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E6B5DA71-C830-4F31-9B13-EC1B2428B62A}"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71AAF5F8-9775-49C3-A683-346C0B1F38F3}" type="datetimeFigureOut">
              <a:rPr lang="el-GR"/>
              <a:pPr>
                <a:defRPr/>
              </a:pPr>
              <a:t>19/2/2023</a:t>
            </a:fld>
            <a:endParaRPr lang="el-GR" dirty="0"/>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0904602-C993-46AC-A15F-0B229A64A24A}"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0068" y="273051"/>
            <a:ext cx="355357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223030" y="273057"/>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40068"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D06F7C3-386B-490A-9110-C1DA710B9A31}" type="datetimeFigureOut">
              <a:rPr lang="el-GR"/>
              <a:pPr>
                <a:defRPr/>
              </a:pPr>
              <a:t>19/2/2023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48C8F1A-A868-465F-8C28-C35C07F9B1A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17142" y="4800600"/>
            <a:ext cx="648081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117142" y="612775"/>
            <a:ext cx="648081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2117142"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8EFD7CA-AF49-4CD5-A328-A46530FDD21A}" type="datetimeFigureOut">
              <a:rPr lang="el-GR"/>
              <a:pPr>
                <a:defRPr/>
              </a:pPr>
              <a:t>19/2/2023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C95FE2A-824E-4D01-971E-5899299F33B6}"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539750" y="274638"/>
            <a:ext cx="97218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539750" y="1600200"/>
            <a:ext cx="9721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539750" y="6356350"/>
            <a:ext cx="2520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9CE0D-6FD7-406D-8197-032F3CA0FA32}" type="datetimeFigureOut">
              <a:rPr lang="el-GR"/>
              <a:pPr>
                <a:defRPr/>
              </a:pPr>
              <a:t>19/2/2023</a:t>
            </a:fld>
            <a:endParaRPr lang="el-GR" dirty="0"/>
          </a:p>
        </p:txBody>
      </p:sp>
      <p:sp>
        <p:nvSpPr>
          <p:cNvPr id="5" name="4 - Θέση υποσέλιδου"/>
          <p:cNvSpPr>
            <a:spLocks noGrp="1"/>
          </p:cNvSpPr>
          <p:nvPr>
            <p:ph type="ftr" sz="quarter" idx="3"/>
          </p:nvPr>
        </p:nvSpPr>
        <p:spPr>
          <a:xfrm>
            <a:off x="3690938" y="6356350"/>
            <a:ext cx="3419475"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7740650" y="6356350"/>
            <a:ext cx="25209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B5C7D8-6A08-4D3E-A966-C4F0BDAF9D84}"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Θέση περιεχομένου"/>
          <p:cNvSpPr txBox="1">
            <a:spLocks/>
          </p:cNvSpPr>
          <p:nvPr/>
        </p:nvSpPr>
        <p:spPr bwMode="auto">
          <a:xfrm>
            <a:off x="1096963" y="2420938"/>
            <a:ext cx="7847012" cy="4564062"/>
          </a:xfrm>
          <a:prstGeom prst="rect">
            <a:avLst/>
          </a:prstGeom>
          <a:noFill/>
          <a:ln w="9525">
            <a:noFill/>
            <a:miter lim="800000"/>
            <a:headEnd/>
            <a:tailEnd/>
          </a:ln>
        </p:spPr>
        <p:txBody>
          <a:bodyPr/>
          <a:lstStyle/>
          <a:p>
            <a:pPr marL="342900" indent="-342900">
              <a:spcBef>
                <a:spcPct val="20000"/>
              </a:spcBef>
              <a:buFont typeface="Arial" charset="0"/>
              <a:buChar char="•"/>
            </a:pPr>
            <a:endParaRPr lang="el-GR" sz="4700" dirty="0">
              <a:solidFill>
                <a:srgbClr val="FF0000"/>
              </a:solidFill>
              <a:cs typeface="Arial" charset="0"/>
            </a:endParaRPr>
          </a:p>
          <a:p>
            <a:pPr marL="342900" indent="-342900" algn="ctr">
              <a:spcBef>
                <a:spcPct val="20000"/>
              </a:spcBef>
            </a:pPr>
            <a:endParaRPr lang="el-GR" sz="4200" dirty="0">
              <a:cs typeface="Arial" charset="0"/>
            </a:endParaRPr>
          </a:p>
          <a:p>
            <a:pPr marL="342900" indent="-342900" algn="ctr">
              <a:spcBef>
                <a:spcPct val="20000"/>
              </a:spcBef>
            </a:pPr>
            <a:endParaRPr lang="el-GR" sz="4200" dirty="0">
              <a:cs typeface="Arial" charset="0"/>
            </a:endParaRPr>
          </a:p>
          <a:p>
            <a:pPr marL="342900" indent="-342900" algn="ctr">
              <a:spcBef>
                <a:spcPct val="20000"/>
              </a:spcBef>
            </a:pPr>
            <a:r>
              <a:rPr lang="el-GR" sz="4200" dirty="0" smtClean="0">
                <a:cs typeface="Arial" charset="0"/>
              </a:rPr>
              <a:t>Παρουσίαση</a:t>
            </a:r>
            <a:r>
              <a:rPr lang="el-GR" sz="4200" dirty="0" smtClean="0">
                <a:cs typeface="Arial" charset="0"/>
              </a:rPr>
              <a:t>20</a:t>
            </a:r>
            <a:r>
              <a:rPr lang="el-GR" sz="4200" dirty="0" smtClean="0">
                <a:cs typeface="Arial" charset="0"/>
              </a:rPr>
              <a:t> </a:t>
            </a:r>
            <a:r>
              <a:rPr lang="el-GR" sz="4200" dirty="0" smtClean="0">
                <a:cs typeface="Arial" charset="0"/>
              </a:rPr>
              <a:t>/0</a:t>
            </a:r>
            <a:r>
              <a:rPr lang="en-US" sz="4200" dirty="0" smtClean="0">
                <a:cs typeface="Arial" charset="0"/>
              </a:rPr>
              <a:t>2</a:t>
            </a:r>
            <a:r>
              <a:rPr lang="el-GR" sz="4200" dirty="0" smtClean="0">
                <a:cs typeface="Arial" charset="0"/>
              </a:rPr>
              <a:t>/20</a:t>
            </a:r>
            <a:r>
              <a:rPr lang="en-US" sz="4200" dirty="0" smtClean="0">
                <a:cs typeface="Arial" charset="0"/>
              </a:rPr>
              <a:t>2</a:t>
            </a:r>
            <a:r>
              <a:rPr lang="el-GR" sz="4200" smtClean="0">
                <a:cs typeface="Arial" charset="0"/>
              </a:rPr>
              <a:t>3</a:t>
            </a:r>
            <a:endParaRPr lang="el-GR" sz="4200" dirty="0">
              <a:cs typeface="Arial" charset="0"/>
            </a:endParaRPr>
          </a:p>
        </p:txBody>
      </p:sp>
      <p:sp>
        <p:nvSpPr>
          <p:cNvPr id="3" name="2 - Ορθογώνιο"/>
          <p:cNvSpPr/>
          <p:nvPr/>
        </p:nvSpPr>
        <p:spPr>
          <a:xfrm>
            <a:off x="144091" y="0"/>
            <a:ext cx="10801350" cy="3785652"/>
          </a:xfrm>
          <a:prstGeom prst="rect">
            <a:avLst/>
          </a:prstGeom>
        </p:spPr>
        <p:txBody>
          <a:bodyPr>
            <a:spAutoFit/>
          </a:bodyPr>
          <a:lstStyle/>
          <a:p>
            <a:pPr algn="ctr" eaLnBrk="0" hangingPunct="0">
              <a:defRPr/>
            </a:pPr>
            <a:r>
              <a:rPr lang="el-GR" sz="7200" dirty="0" smtClean="0">
                <a:latin typeface="Arial" pitchFamily="34" charset="0"/>
                <a:cs typeface="Arial" pitchFamily="34" charset="0"/>
              </a:rPr>
              <a:t>Γαλλικό μανικιούρ</a:t>
            </a:r>
          </a:p>
          <a:p>
            <a:pPr algn="ctr" eaLnBrk="0" hangingPunct="0">
              <a:defRPr/>
            </a:pPr>
            <a:r>
              <a:rPr lang="el-GR" sz="7200" dirty="0" smtClean="0">
                <a:latin typeface="Arial" pitchFamily="34" charset="0"/>
                <a:cs typeface="Arial" pitchFamily="34" charset="0"/>
              </a:rPr>
              <a:t>μάθημα</a:t>
            </a:r>
            <a:endParaRPr lang="el-GR" sz="7200" dirty="0">
              <a:latin typeface="Arial" pitchFamily="34" charset="0"/>
              <a:cs typeface="Arial" pitchFamily="34" charset="0"/>
            </a:endParaRPr>
          </a:p>
          <a:p>
            <a:pPr algn="ctr" eaLnBrk="0" hangingPunct="0">
              <a:defRPr/>
            </a:pPr>
            <a:endParaRPr lang="el-GR" sz="4800" dirty="0">
              <a:latin typeface="Arial" pitchFamily="34" charset="0"/>
              <a:cs typeface="Arial" pitchFamily="34" charset="0"/>
            </a:endParaRPr>
          </a:p>
          <a:p>
            <a:pPr algn="ctr" eaLnBrk="0" hangingPunct="0">
              <a:defRPr/>
            </a:pPr>
            <a:endParaRPr lang="el-GR" sz="48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a:p>
        </p:txBody>
      </p:sp>
      <p:pic>
        <p:nvPicPr>
          <p:cNvPr id="40962" name="Picture 2" descr="ÎÏÎ¿ÏÎ­Î»ÎµÏÎ¼Î± ÎµÎ¹ÎºÏÎ½Î±Ï Î³Î¹Î± Î±ÏÏÎ¿ÎºÏÎ»Î»Î·ÏÎ± ÏÏÎ¿ Î³Î±Î»Î»Î¹ÎºÎ¿ Î¼Î±Î½Î¹ÎºÎ¹Î¿ÏÏ"/>
          <p:cNvPicPr>
            <a:picLocks noChangeAspect="1" noChangeArrowheads="1"/>
          </p:cNvPicPr>
          <p:nvPr/>
        </p:nvPicPr>
        <p:blipFill>
          <a:blip r:embed="rId2" cstate="print"/>
          <a:srcRect/>
          <a:stretch>
            <a:fillRect/>
          </a:stretch>
        </p:blipFill>
        <p:spPr bwMode="auto">
          <a:xfrm>
            <a:off x="1" y="116632"/>
            <a:ext cx="10801350" cy="67413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261600" cy="6741368"/>
          </a:xfrm>
        </p:spPr>
        <p:txBody>
          <a:bodyPr/>
          <a:lstStyle/>
          <a:p>
            <a:pPr algn="ctr">
              <a:buNone/>
            </a:pPr>
            <a:r>
              <a:rPr lang="el-GR" b="1" dirty="0" smtClean="0"/>
              <a:t>Γαλλικό Μανικιούρ</a:t>
            </a:r>
            <a:endParaRPr lang="el-GR" b="1" dirty="0"/>
          </a:p>
        </p:txBody>
      </p:sp>
      <p:sp>
        <p:nvSpPr>
          <p:cNvPr id="4" name="3 - Ορθογώνιο"/>
          <p:cNvSpPr/>
          <p:nvPr/>
        </p:nvSpPr>
        <p:spPr>
          <a:xfrm>
            <a:off x="288108" y="1268760"/>
            <a:ext cx="10513242" cy="6001643"/>
          </a:xfrm>
          <a:prstGeom prst="rect">
            <a:avLst/>
          </a:prstGeom>
        </p:spPr>
        <p:txBody>
          <a:bodyPr wrap="square">
            <a:spAutoFit/>
          </a:bodyPr>
          <a:lstStyle/>
          <a:p>
            <a:pPr algn="ctr" fontAlgn="ctr"/>
            <a:r>
              <a:rPr lang="el-GR" sz="2800" b="1" dirty="0" smtClean="0">
                <a:latin typeface="Arial Narrow" pitchFamily="34" charset="0"/>
              </a:rPr>
              <a:t>Τι θα χρειαστείτε:</a:t>
            </a:r>
            <a:br>
              <a:rPr lang="el-GR" sz="2800" b="1" dirty="0" smtClean="0">
                <a:latin typeface="Arial Narrow" pitchFamily="34" charset="0"/>
              </a:rPr>
            </a:br>
            <a:endParaRPr lang="el-GR" sz="2800" dirty="0" smtClean="0">
              <a:latin typeface="Arial Narrow" pitchFamily="34" charset="0"/>
            </a:endParaRPr>
          </a:p>
          <a:p>
            <a:pPr fontAlgn="ctr"/>
            <a:r>
              <a:rPr lang="el-GR" sz="2800" b="1" dirty="0" smtClean="0">
                <a:latin typeface="Arial Narrow" pitchFamily="34" charset="0"/>
              </a:rPr>
              <a:t>  1 σετ για γαλλικό μανικιούρ</a:t>
            </a:r>
            <a:br>
              <a:rPr lang="el-GR" sz="2800" b="1" dirty="0" smtClean="0">
                <a:latin typeface="Arial Narrow" pitchFamily="34" charset="0"/>
              </a:rPr>
            </a:br>
            <a:r>
              <a:rPr lang="el-GR" sz="2800" b="1" dirty="0" smtClean="0">
                <a:latin typeface="Arial Narrow" pitchFamily="34" charset="0"/>
              </a:rPr>
              <a:t>     </a:t>
            </a:r>
            <a:endParaRPr lang="el-GR" sz="2800" dirty="0" smtClean="0">
              <a:latin typeface="Arial Narrow" pitchFamily="34" charset="0"/>
            </a:endParaRPr>
          </a:p>
          <a:p>
            <a:pPr fontAlgn="ctr"/>
            <a:r>
              <a:rPr lang="el-GR" sz="2800" b="1" dirty="0" smtClean="0">
                <a:latin typeface="Arial Narrow" pitchFamily="34" charset="0"/>
              </a:rPr>
              <a:t>ή</a:t>
            </a:r>
          </a:p>
          <a:p>
            <a:pPr fontAlgn="ctr"/>
            <a:r>
              <a:rPr lang="el-GR" sz="2800" b="1" dirty="0" smtClean="0">
                <a:latin typeface="Arial Narrow" pitchFamily="34" charset="0"/>
              </a:rPr>
              <a:t>Λευκό βερνίκι νυχιών</a:t>
            </a:r>
            <a:br>
              <a:rPr lang="el-GR" sz="2800" b="1" dirty="0" smtClean="0">
                <a:latin typeface="Arial Narrow" pitchFamily="34" charset="0"/>
              </a:rPr>
            </a:br>
            <a:r>
              <a:rPr lang="el-GR" sz="2800" b="1" dirty="0" smtClean="0">
                <a:latin typeface="Arial Narrow" pitchFamily="34" charset="0"/>
              </a:rPr>
              <a:t>Διάφανο ροζ ή απαλό μπεζ βερνίκι</a:t>
            </a:r>
          </a:p>
          <a:p>
            <a:pPr fontAlgn="ctr"/>
            <a:r>
              <a:rPr lang="el-GR" sz="2800" b="1" dirty="0" smtClean="0">
                <a:latin typeface="Arial Narrow" pitchFamily="34" charset="0"/>
              </a:rPr>
              <a:t> Διαφανές βερνίκι για βάση</a:t>
            </a:r>
            <a:br>
              <a:rPr lang="el-GR" sz="2800" b="1" dirty="0" smtClean="0">
                <a:latin typeface="Arial Narrow" pitchFamily="34" charset="0"/>
              </a:rPr>
            </a:br>
            <a:r>
              <a:rPr lang="el-GR" sz="2800" b="1" dirty="0" smtClean="0">
                <a:latin typeface="Arial Narrow" pitchFamily="34" charset="0"/>
              </a:rPr>
              <a:t> Γυαλιστερό βερνίκι για το φινίρισμα</a:t>
            </a:r>
            <a:br>
              <a:rPr lang="el-GR" sz="2800" b="1" dirty="0" smtClean="0">
                <a:latin typeface="Arial Narrow" pitchFamily="34" charset="0"/>
              </a:rPr>
            </a:br>
            <a:r>
              <a:rPr lang="el-GR" sz="2800" b="1" dirty="0" smtClean="0">
                <a:latin typeface="Arial Narrow" pitchFamily="34" charset="0"/>
              </a:rPr>
              <a:t> Αυτοκόλλητα για γαλλικό (προαιρετικά)</a:t>
            </a:r>
            <a:r>
              <a:rPr lang="el-GR" sz="2800" b="1" dirty="0" smtClean="0"/>
              <a:t> </a:t>
            </a:r>
          </a:p>
          <a:p>
            <a:pPr fontAlgn="ctr"/>
            <a:r>
              <a:rPr lang="el-GR" sz="2800" b="1" dirty="0" smtClean="0"/>
              <a:t>Χάρτινη λίμα</a:t>
            </a:r>
            <a:br>
              <a:rPr lang="el-GR" sz="2800" b="1" dirty="0" smtClean="0"/>
            </a:br>
            <a:r>
              <a:rPr lang="el-GR" sz="2800" b="1" dirty="0" smtClean="0"/>
              <a:t> Ξυλάκι και πενσάκι για επωνύχια (προαιρετικά)</a:t>
            </a:r>
            <a:endParaRPr lang="el-GR" sz="2800" b="1" dirty="0" smtClean="0">
              <a:latin typeface="Arial Narrow" pitchFamily="34" charset="0"/>
            </a:endParaRPr>
          </a:p>
          <a:p>
            <a:pPr fontAlgn="ctr"/>
            <a:endParaRPr lang="el-GR" sz="2400" dirty="0" smtClean="0">
              <a:latin typeface="Arial Narrow" pitchFamily="34" charset="0"/>
            </a:endParaRPr>
          </a:p>
          <a:p>
            <a:pPr fontAlgn="ctr"/>
            <a:endParaRPr lang="el-GR" sz="24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261600" cy="6741368"/>
          </a:xfrm>
        </p:spPr>
        <p:txBody>
          <a:bodyPr/>
          <a:lstStyle/>
          <a:p>
            <a:pPr algn="ctr">
              <a:buNone/>
            </a:pPr>
            <a:r>
              <a:rPr lang="el-GR" b="1" dirty="0" smtClean="0"/>
              <a:t>Γαλλικό Μανικιούρ</a:t>
            </a:r>
            <a:endParaRPr lang="el-GR" b="1" dirty="0"/>
          </a:p>
        </p:txBody>
      </p:sp>
      <p:sp>
        <p:nvSpPr>
          <p:cNvPr id="4" name="3 - Ορθογώνιο"/>
          <p:cNvSpPr/>
          <p:nvPr/>
        </p:nvSpPr>
        <p:spPr>
          <a:xfrm>
            <a:off x="288108" y="1268760"/>
            <a:ext cx="10513242" cy="4278094"/>
          </a:xfrm>
          <a:prstGeom prst="rect">
            <a:avLst/>
          </a:prstGeom>
        </p:spPr>
        <p:txBody>
          <a:bodyPr wrap="square">
            <a:spAutoFit/>
          </a:bodyPr>
          <a:lstStyle/>
          <a:p>
            <a:pPr fontAlgn="ctr"/>
            <a:r>
              <a:rPr lang="el-GR" sz="2400" b="1" dirty="0" smtClean="0"/>
              <a:t>Βήμα πρώτο:</a:t>
            </a:r>
            <a:endParaRPr lang="el-GR" sz="2400" dirty="0" smtClean="0"/>
          </a:p>
          <a:p>
            <a:pPr fontAlgn="ctr"/>
            <a:r>
              <a:rPr lang="el-GR" sz="3200" dirty="0" smtClean="0">
                <a:latin typeface="Arial Narrow" pitchFamily="34" charset="0"/>
              </a:rPr>
              <a:t>Ξεβάψτε πρώτα τα νύχια σας.</a:t>
            </a:r>
          </a:p>
          <a:p>
            <a:pPr fontAlgn="ctr"/>
            <a:r>
              <a:rPr lang="el-GR" sz="3200" dirty="0" smtClean="0">
                <a:latin typeface="Arial Narrow" pitchFamily="34" charset="0"/>
              </a:rPr>
              <a:t>Περιποιηθείτε το σχήμα τους .</a:t>
            </a:r>
          </a:p>
          <a:p>
            <a:pPr fontAlgn="ctr"/>
            <a:r>
              <a:rPr lang="el-GR" sz="3200" dirty="0" smtClean="0">
                <a:latin typeface="Arial Narrow" pitchFamily="34" charset="0"/>
              </a:rPr>
              <a:t>Καθαρίστε το παλιό βερνίκι με κατεύθυνση από το άκρο του νυχιού προς το κέντρο.</a:t>
            </a:r>
          </a:p>
          <a:p>
            <a:pPr fontAlgn="ctr"/>
            <a:r>
              <a:rPr lang="el-GR" sz="3200" dirty="0" smtClean="0">
                <a:latin typeface="Arial Narrow" pitchFamily="34" charset="0"/>
              </a:rPr>
              <a:t>Σπρώξτε τα επωνύχια με το </a:t>
            </a:r>
            <a:r>
              <a:rPr lang="en-US" sz="3200" dirty="0" smtClean="0">
                <a:latin typeface="Arial Narrow" pitchFamily="34" charset="0"/>
              </a:rPr>
              <a:t>pusher </a:t>
            </a:r>
            <a:r>
              <a:rPr lang="el-GR" sz="3200" dirty="0" smtClean="0">
                <a:latin typeface="Arial Narrow" pitchFamily="34" charset="0"/>
              </a:rPr>
              <a:t>και κόψτε μόνο ότι περισσεύει απ' τις παρωνυχίδες, με προσοχή να μην τραυματίσετε το δάχτυλο.</a:t>
            </a:r>
          </a:p>
          <a:p>
            <a:pPr fontAlgn="ctr"/>
            <a:r>
              <a:rPr lang="el-GR" sz="3200" dirty="0" smtClean="0">
                <a:latin typeface="Arial Narrow" pitchFamily="34" charset="0"/>
              </a:rPr>
              <a:t>Αφού περιποιηθείτε τα επωνύχια δώστε σχήμα στα νύχια με τη λίμα.</a:t>
            </a:r>
          </a:p>
          <a:p>
            <a:pPr fontAlgn="ctr"/>
            <a:endParaRPr lang="el-GR" sz="24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261600" cy="6741368"/>
          </a:xfrm>
        </p:spPr>
        <p:txBody>
          <a:bodyPr/>
          <a:lstStyle/>
          <a:p>
            <a:pPr algn="ctr">
              <a:buNone/>
            </a:pPr>
            <a:r>
              <a:rPr lang="el-GR" b="1" dirty="0" smtClean="0"/>
              <a:t>Γαλλικό Μανικιούρ</a:t>
            </a:r>
          </a:p>
          <a:p>
            <a:pPr fontAlgn="ctr">
              <a:buNone/>
            </a:pPr>
            <a:r>
              <a:rPr lang="el-GR" b="1" dirty="0" smtClean="0"/>
              <a:t>Βήμα δεύτερο:</a:t>
            </a:r>
            <a:endParaRPr lang="el-GR" dirty="0" smtClean="0"/>
          </a:p>
          <a:p>
            <a:pPr fontAlgn="ctr"/>
            <a:r>
              <a:rPr lang="el-GR" dirty="0" smtClean="0"/>
              <a:t>Αν τα νύχια σας </a:t>
            </a:r>
            <a:r>
              <a:rPr lang="el-GR" smtClean="0"/>
              <a:t>είναι εύθραυστα </a:t>
            </a:r>
            <a:r>
              <a:rPr lang="el-GR" dirty="0" smtClean="0"/>
              <a:t>βάλτε διάφανη βάση ή σκληρυντικό.</a:t>
            </a:r>
          </a:p>
          <a:p>
            <a:pPr fontAlgn="ctr"/>
            <a:r>
              <a:rPr lang="el-GR" dirty="0" smtClean="0"/>
              <a:t>Αν είναι σε καλή κατάσταση, προτιμήστε απλό βερνίκι βάσης και περιμένετε να στεγνώσουν τελείως.</a:t>
            </a:r>
          </a:p>
          <a:p>
            <a:pPr algn="ctr">
              <a:buNone/>
            </a:pPr>
            <a:endParaRPr lang="el-G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7749480"/>
          </a:xfrm>
        </p:spPr>
        <p:txBody>
          <a:bodyPr/>
          <a:lstStyle/>
          <a:p>
            <a:pPr algn="ctr">
              <a:buNone/>
            </a:pPr>
            <a:r>
              <a:rPr lang="el-GR" b="1" dirty="0" smtClean="0"/>
              <a:t>Γαλλικό Μανικιούρ</a:t>
            </a:r>
          </a:p>
          <a:p>
            <a:pPr fontAlgn="ctr">
              <a:buNone/>
            </a:pPr>
            <a:r>
              <a:rPr lang="el-GR" b="1" dirty="0" smtClean="0">
                <a:latin typeface="Arial Narrow" pitchFamily="34" charset="0"/>
              </a:rPr>
              <a:t>Βήμα τρίτο:</a:t>
            </a:r>
            <a:endParaRPr lang="el-GR" dirty="0" smtClean="0">
              <a:latin typeface="Arial Narrow" pitchFamily="34" charset="0"/>
            </a:endParaRPr>
          </a:p>
          <a:p>
            <a:pPr fontAlgn="ctr"/>
            <a:r>
              <a:rPr lang="el-GR" dirty="0" smtClean="0">
                <a:latin typeface="Arial Narrow" pitchFamily="34" charset="0"/>
              </a:rPr>
              <a:t>Βάψτε προσεκτικά μια λεπτή λευκή γραμμή μόνο τις άκρες των νυχιών με το λευκό βερνίκι και αφήστε τα να στεγνώσουν καλά.</a:t>
            </a:r>
          </a:p>
          <a:p>
            <a:pPr fontAlgn="ctr"/>
            <a:r>
              <a:rPr lang="el-GR" dirty="0" smtClean="0">
                <a:latin typeface="Arial Narrow" pitchFamily="34" charset="0"/>
              </a:rPr>
              <a:t>Αν θέλετε να μην γίνει πολύ έντονη η γραμμή, προτιμήστε πινελάκι με λεπτή μύτη το οποίο θα σύρετε πάνω στην μύτη του νυχιού με μια συνεχόμενη σταθερή κίνηση από τη μια άκρη στην άλλη.</a:t>
            </a:r>
          </a:p>
          <a:p>
            <a:pPr fontAlgn="ctr"/>
            <a:r>
              <a:rPr lang="el-GR" dirty="0" smtClean="0">
                <a:latin typeface="Arial Narrow" pitchFamily="34" charset="0"/>
              </a:rPr>
              <a:t>Μπορείτε να χρησιμοποιήσετε τα ειδικά αυτοκόλλητα-οδηγούς για το γαλλικό.</a:t>
            </a:r>
          </a:p>
          <a:p>
            <a:pPr fontAlgn="ctr"/>
            <a:r>
              <a:rPr lang="el-GR" dirty="0" smtClean="0">
                <a:latin typeface="Arial Narrow" pitchFamily="34" charset="0"/>
              </a:rPr>
              <a:t>Κολλήστε το καθένα προσεκτικά σε κάθε νύχι, ώστε να καλύπτει τη βάση του νυχιού και να σχηματίζει καμπύλη εκεί που έχει και το νύχι καμπύλη.</a:t>
            </a:r>
          </a:p>
          <a:p>
            <a:pPr algn="ctr">
              <a:buNone/>
            </a:pPr>
            <a:endParaRPr lang="el-GR" b="1" dirty="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7749480"/>
          </a:xfrm>
        </p:spPr>
        <p:txBody>
          <a:bodyPr/>
          <a:lstStyle/>
          <a:p>
            <a:pPr algn="ctr">
              <a:buNone/>
            </a:pPr>
            <a:r>
              <a:rPr lang="el-GR" b="1" dirty="0" smtClean="0"/>
              <a:t>Γαλλικό Μανικιούρ</a:t>
            </a:r>
          </a:p>
          <a:p>
            <a:pPr fontAlgn="ctr">
              <a:buNone/>
            </a:pPr>
            <a:r>
              <a:rPr lang="el-GR" b="1" dirty="0" smtClean="0"/>
              <a:t>Βήμα τέταρτο:</a:t>
            </a:r>
            <a:endParaRPr lang="el-GR" dirty="0" smtClean="0"/>
          </a:p>
          <a:p>
            <a:pPr fontAlgn="ctr"/>
            <a:r>
              <a:rPr lang="el-GR" dirty="0" smtClean="0"/>
              <a:t>Αφού στεγνώσουν καλά οι άκρες (αν χρησιμοποιήσατε αυτοκόλλητα αφαιρέστε τα προσεκτικά) </a:t>
            </a:r>
          </a:p>
          <a:p>
            <a:pPr fontAlgn="ctr"/>
            <a:r>
              <a:rPr lang="el-GR" dirty="0" smtClean="0"/>
              <a:t>περάστε ολόκληρο το νύχι με το ροζ ή το μπεζ βερνίκι.</a:t>
            </a:r>
          </a:p>
          <a:p>
            <a:pPr fontAlgn="ctr">
              <a:buNone/>
            </a:pPr>
            <a:r>
              <a:rPr lang="el-GR" dirty="0" smtClean="0"/>
              <a:t/>
            </a:r>
            <a:br>
              <a:rPr lang="el-GR" dirty="0" smtClean="0"/>
            </a:br>
            <a:r>
              <a:rPr lang="el-GR" dirty="0" smtClean="0"/>
              <a:t> </a:t>
            </a:r>
            <a:br>
              <a:rPr lang="el-GR" dirty="0" smtClean="0"/>
            </a:br>
            <a:endParaRPr lang="el-GR" b="1"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7749480"/>
          </a:xfrm>
        </p:spPr>
        <p:txBody>
          <a:bodyPr/>
          <a:lstStyle/>
          <a:p>
            <a:pPr algn="ctr">
              <a:buNone/>
            </a:pPr>
            <a:r>
              <a:rPr lang="el-GR" b="1" dirty="0" smtClean="0"/>
              <a:t>Γαλλικό Μανικιούρ</a:t>
            </a:r>
          </a:p>
          <a:p>
            <a:pPr fontAlgn="ctr">
              <a:buNone/>
            </a:pPr>
            <a:r>
              <a:rPr lang="el-GR" dirty="0" smtClean="0"/>
              <a:t/>
            </a:r>
            <a:br>
              <a:rPr lang="el-GR" dirty="0" smtClean="0"/>
            </a:br>
            <a:r>
              <a:rPr lang="el-GR" dirty="0" smtClean="0"/>
              <a:t> </a:t>
            </a:r>
            <a:br>
              <a:rPr lang="el-GR" dirty="0" smtClean="0"/>
            </a:br>
            <a:r>
              <a:rPr lang="el-GR" b="1" dirty="0" smtClean="0"/>
              <a:t>Βήμα πέμπτο:</a:t>
            </a:r>
            <a:endParaRPr lang="el-GR" dirty="0" smtClean="0"/>
          </a:p>
          <a:p>
            <a:pPr fontAlgn="ctr"/>
            <a:r>
              <a:rPr lang="el-GR" dirty="0" smtClean="0"/>
              <a:t>Τελειώστε με το διαφανές βερνίκι για λάμψη.</a:t>
            </a:r>
          </a:p>
          <a:p>
            <a:pPr fontAlgn="ctr">
              <a:buNone/>
            </a:pPr>
            <a:r>
              <a:rPr lang="el-GR" dirty="0" smtClean="0"/>
              <a:t>   Θα δώσει εκτυφλωτικό χρώμα στα νύχια σας και θα τα βοηθήσει να αντέξουν περισσότερο!</a:t>
            </a:r>
          </a:p>
          <a:p>
            <a:pPr fontAlgn="ctr"/>
            <a:endParaRPr lang="el-GR" dirty="0" smtClean="0"/>
          </a:p>
          <a:p>
            <a:pPr algn="ctr">
              <a:buNone/>
            </a:pPr>
            <a:endParaRPr lang="el-GR" b="1"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0" y="1700808"/>
            <a:ext cx="10801350" cy="450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Παραλλαγές του γαλλικού μανικιούρ</a:t>
            </a:r>
            <a:endParaRPr lang="el-GR" dirty="0"/>
          </a:p>
        </p:txBody>
      </p:sp>
      <p:sp>
        <p:nvSpPr>
          <p:cNvPr id="3" name="2 - Θέση περιεχομένου"/>
          <p:cNvSpPr>
            <a:spLocks noGrp="1"/>
          </p:cNvSpPr>
          <p:nvPr>
            <p:ph idx="1"/>
          </p:nvPr>
        </p:nvSpPr>
        <p:spPr/>
        <p:txBody>
          <a:bodyPr/>
          <a:lstStyle/>
          <a:p>
            <a:r>
              <a:rPr lang="el-GR" dirty="0" smtClean="0"/>
              <a:t>Το γαλλικό μανικιούρ κυκλοφορεί σε πολλές παραλλαγές χρωμάτων και σχημάτων. Τα σχήματα που μπορεί να πάρει το ελεύθερο άκρο του γαλλικού, ανεξάρτητα από το υλικό κατασκευής του, είναι:</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Παραλλαγές του γαλλικού μανικιούρ</a:t>
            </a:r>
            <a:endParaRPr lang="el-GR" dirty="0"/>
          </a:p>
        </p:txBody>
      </p:sp>
      <p:sp>
        <p:nvSpPr>
          <p:cNvPr id="3" name="2 - Θέση περιεχομένου"/>
          <p:cNvSpPr>
            <a:spLocks noGrp="1"/>
          </p:cNvSpPr>
          <p:nvPr>
            <p:ph idx="1"/>
          </p:nvPr>
        </p:nvSpPr>
        <p:spPr/>
        <p:txBody>
          <a:bodyPr/>
          <a:lstStyle/>
          <a:p>
            <a:pPr>
              <a:buNone/>
            </a:pPr>
            <a:r>
              <a:rPr lang="el-GR" sz="2800" dirty="0" smtClean="0">
                <a:latin typeface="Arial Narrow" pitchFamily="34" charset="0"/>
              </a:rPr>
              <a:t>1.  </a:t>
            </a:r>
            <a:r>
              <a:rPr lang="el-GR" sz="2800" b="1" dirty="0" smtClean="0">
                <a:latin typeface="Arial Narrow" pitchFamily="34" charset="0"/>
              </a:rPr>
              <a:t>Αμύγδαλο</a:t>
            </a:r>
            <a:r>
              <a:rPr lang="el-GR" sz="2800" dirty="0" smtClean="0">
                <a:latin typeface="Arial Narrow" pitchFamily="34" charset="0"/>
              </a:rPr>
              <a:t>: Το σχήμα αμυγδάλου είναι πολύ θηλυκό και ντελικάτο. Θεωρείται ότι είναι το κλασικό σχήμα των νυχιών. Κάνει τα δάχτυλα να φαίνονται πιο λεπτά και μακριά. Ιδανικό σχήμα για παχουλά δάχτυλα. Η επιδιόρθωση σπασμένου νυχιού σε σχήμα αμυγδάλου μειώνει το μήκος του.</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ΣΤΟΧΟΙ:</a:t>
            </a:r>
            <a:endParaRPr lang="el-GR" dirty="0"/>
          </a:p>
        </p:txBody>
      </p:sp>
      <p:sp>
        <p:nvSpPr>
          <p:cNvPr id="3" name="2 - Θέση περιεχομένου"/>
          <p:cNvSpPr>
            <a:spLocks noGrp="1"/>
          </p:cNvSpPr>
          <p:nvPr>
            <p:ph idx="1"/>
          </p:nvPr>
        </p:nvSpPr>
        <p:spPr/>
        <p:txBody>
          <a:bodyPr/>
          <a:lstStyle/>
          <a:p>
            <a:endParaRPr lang="el-GR" dirty="0" smtClean="0"/>
          </a:p>
          <a:p>
            <a:pPr>
              <a:buNone/>
            </a:pPr>
            <a:endParaRPr lang="el-GR" dirty="0" smtClean="0"/>
          </a:p>
          <a:p>
            <a:r>
              <a:rPr lang="el-GR" dirty="0" smtClean="0"/>
              <a:t>Να περιγράφετε τη μέθοδο του Γαλλικού Μανικιούρ.</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Παραλλαγές του γαλλικού μανικιούρ</a:t>
            </a:r>
            <a:endParaRPr lang="el-GR" dirty="0"/>
          </a:p>
        </p:txBody>
      </p:sp>
      <p:sp>
        <p:nvSpPr>
          <p:cNvPr id="3" name="2 - Θέση περιεχομένου"/>
          <p:cNvSpPr>
            <a:spLocks noGrp="1"/>
          </p:cNvSpPr>
          <p:nvPr>
            <p:ph idx="1"/>
          </p:nvPr>
        </p:nvSpPr>
        <p:spPr>
          <a:xfrm>
            <a:off x="0" y="1268760"/>
            <a:ext cx="10801350" cy="5589240"/>
          </a:xfrm>
        </p:spPr>
        <p:txBody>
          <a:bodyPr/>
          <a:lstStyle/>
          <a:p>
            <a:r>
              <a:rPr lang="el-GR" sz="2800" dirty="0" smtClean="0">
                <a:latin typeface="Arial Narrow" pitchFamily="34" charset="0"/>
              </a:rPr>
              <a:t>2. </a:t>
            </a:r>
            <a:r>
              <a:rPr lang="el-GR" sz="2800" b="1" dirty="0" smtClean="0">
                <a:latin typeface="Arial Narrow" pitchFamily="34" charset="0"/>
              </a:rPr>
              <a:t>Στιλέτο</a:t>
            </a:r>
            <a:r>
              <a:rPr lang="el-GR" sz="2800" dirty="0" smtClean="0">
                <a:latin typeface="Arial Narrow" pitchFamily="34" charset="0"/>
              </a:rPr>
              <a:t>: Το στιλέτο (ή κορυφή του βουνού), είναι μακρύ και καταλήγει σε μυτερό ελεύθερο άκρο. Δυστυχώς το σχήμα είναι συνήθως πολύ αδύναμο. Αυτό σημαίνει ότι σπάνε εύκολα. Η ενίσχυση με τζελ ή ακρυλικό είναι η ιδανική λύση.</a:t>
            </a:r>
          </a:p>
          <a:p>
            <a:r>
              <a:rPr lang="el-GR" sz="2800" dirty="0" smtClean="0">
                <a:latin typeface="Arial Narrow" pitchFamily="34" charset="0"/>
              </a:rPr>
              <a:t> 3. </a:t>
            </a:r>
            <a:r>
              <a:rPr lang="el-GR" sz="2800" b="1" dirty="0" smtClean="0">
                <a:latin typeface="Arial Narrow" pitchFamily="34" charset="0"/>
              </a:rPr>
              <a:t>Τετράγωνο</a:t>
            </a:r>
            <a:r>
              <a:rPr lang="el-GR" sz="2800" dirty="0" smtClean="0">
                <a:latin typeface="Arial Narrow" pitchFamily="34" charset="0"/>
              </a:rPr>
              <a:t>: Το τετράγωνο είναι το τέλειο και ιδανικό σχήμα για το κλασικό γαλλικό μανικιούρ. Ταιριάζει καλύτερα σε μακριά δάχτυλα, διότι κάνει τα κοντά νύχια κοντόχονδρα.</a:t>
            </a:r>
          </a:p>
          <a:p>
            <a:r>
              <a:rPr lang="el-GR" sz="2800" dirty="0" smtClean="0">
                <a:latin typeface="Arial Narrow" pitchFamily="34" charset="0"/>
              </a:rPr>
              <a:t>4. </a:t>
            </a:r>
            <a:r>
              <a:rPr lang="el-GR" sz="2800" b="1" dirty="0" smtClean="0">
                <a:latin typeface="Arial Narrow" pitchFamily="34" charset="0"/>
              </a:rPr>
              <a:t>Στρογγυλό</a:t>
            </a:r>
            <a:r>
              <a:rPr lang="el-GR" sz="2800" dirty="0" smtClean="0">
                <a:latin typeface="Arial Narrow" pitchFamily="34" charset="0"/>
              </a:rPr>
              <a:t>: Το νύχι αυτό είναι στρογγυλεμένο, στο ελεύθερο άκρο. </a:t>
            </a:r>
          </a:p>
          <a:p>
            <a:r>
              <a:rPr lang="el-GR" sz="2800" dirty="0" smtClean="0">
                <a:latin typeface="Arial Narrow" pitchFamily="34" charset="0"/>
              </a:rPr>
              <a:t>5. </a:t>
            </a:r>
            <a:r>
              <a:rPr lang="el-GR" sz="2800" b="1" dirty="0" smtClean="0">
                <a:latin typeface="Arial Narrow" pitchFamily="34" charset="0"/>
              </a:rPr>
              <a:t>Στρογγυλεμένο τετράγωνο</a:t>
            </a:r>
            <a:r>
              <a:rPr lang="el-GR" sz="2800" dirty="0" smtClean="0">
                <a:latin typeface="Arial Narrow" pitchFamily="34" charset="0"/>
              </a:rPr>
              <a:t>: Η ίδια διαδικασία όπως στα τετράγωνα τα νύχια μόνο που στρογγυλεύουν οι γωνίες. </a:t>
            </a:r>
          </a:p>
          <a:p>
            <a:r>
              <a:rPr lang="el-GR" sz="2800" dirty="0" smtClean="0">
                <a:latin typeface="Arial Narrow" pitchFamily="34" charset="0"/>
              </a:rPr>
              <a:t>6. </a:t>
            </a:r>
            <a:r>
              <a:rPr lang="el-GR" sz="2800" b="1" dirty="0" smtClean="0">
                <a:latin typeface="Arial Narrow" pitchFamily="34" charset="0"/>
              </a:rPr>
              <a:t>Οβάλ</a:t>
            </a:r>
            <a:r>
              <a:rPr lang="el-GR" sz="2800" dirty="0" smtClean="0">
                <a:latin typeface="Arial Narrow" pitchFamily="34" charset="0"/>
              </a:rPr>
              <a:t>: Το οβάλ είναι το ιδανικό σχήμα νυχιών. Ταιριάζει σε όλα τα δάκτυλα και δεν σπάει εύκολα.</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Ανάποδο γαλλικό μανικιούρ</a:t>
            </a:r>
            <a:endParaRPr lang="el-GR" dirty="0"/>
          </a:p>
        </p:txBody>
      </p:sp>
      <p:sp>
        <p:nvSpPr>
          <p:cNvPr id="3" name="2 - Θέση περιεχομένου"/>
          <p:cNvSpPr>
            <a:spLocks noGrp="1"/>
          </p:cNvSpPr>
          <p:nvPr>
            <p:ph idx="1"/>
          </p:nvPr>
        </p:nvSpPr>
        <p:spPr>
          <a:xfrm>
            <a:off x="539750" y="1600200"/>
            <a:ext cx="9721850" cy="5141168"/>
          </a:xfrm>
        </p:spPr>
        <p:txBody>
          <a:bodyPr/>
          <a:lstStyle/>
          <a:p>
            <a:r>
              <a:rPr lang="el-GR" dirty="0" smtClean="0"/>
              <a:t>Το ανάποδο γαλλικό είναι η βαφή του νυχιού με λευκό ασβέστη, στην περιοχή της ανατολής του και διάφανο ή γαλακτερό ή απαλό ροζέ στο υπόλοιπο σώμα του. </a:t>
            </a:r>
          </a:p>
          <a:p>
            <a:r>
              <a:rPr lang="el-GR" dirty="0" smtClean="0"/>
              <a:t>Γίνεται με δυο χρώματα και οι παραλλαγές του είναι όλοι οι πιθανοί συνδυασμοί χρωμάτων μεταξύ ανατολής και σώματος νυχιών</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Ανάποδο γαλλικό μανικιούρ</a:t>
            </a:r>
            <a:endParaRPr lang="el-GR" dirty="0"/>
          </a:p>
        </p:txBody>
      </p:sp>
      <p:sp>
        <p:nvSpPr>
          <p:cNvPr id="3" name="2 - Θέση περιεχομένου"/>
          <p:cNvSpPr>
            <a:spLocks noGrp="1"/>
          </p:cNvSpPr>
          <p:nvPr>
            <p:ph idx="1"/>
          </p:nvPr>
        </p:nvSpPr>
        <p:spPr>
          <a:xfrm>
            <a:off x="0" y="1124744"/>
            <a:ext cx="10801350" cy="5616624"/>
          </a:xfrm>
        </p:spPr>
        <p:txBody>
          <a:bodyPr/>
          <a:lstStyle/>
          <a:p>
            <a:r>
              <a:rPr lang="el-GR" sz="2800" dirty="0" smtClean="0">
                <a:latin typeface="Arial Narrow" pitchFamily="34" charset="0"/>
              </a:rPr>
              <a:t>Στάδια εφαρμογής :</a:t>
            </a:r>
          </a:p>
          <a:p>
            <a:pPr marL="514350" indent="-514350">
              <a:buAutoNum type="arabicPeriod"/>
            </a:pPr>
            <a:r>
              <a:rPr lang="el-GR" sz="2800" dirty="0" smtClean="0">
                <a:latin typeface="Arial Narrow" pitchFamily="34" charset="0"/>
              </a:rPr>
              <a:t>Εφαρμόζουμε τη διάφανη βάση. </a:t>
            </a:r>
          </a:p>
          <a:p>
            <a:pPr marL="514350" indent="-514350">
              <a:buAutoNum type="arabicPeriod"/>
            </a:pPr>
            <a:r>
              <a:rPr lang="el-GR" sz="2800" dirty="0" smtClean="0">
                <a:latin typeface="Arial Narrow" pitchFamily="34" charset="0"/>
              </a:rPr>
              <a:t> Βάφουμε όλο το σώμα του νυχιού με το χρώμα που επιθυμούμε να έχει η ανατολή του.</a:t>
            </a:r>
          </a:p>
          <a:p>
            <a:pPr marL="514350" indent="-514350">
              <a:buAutoNum type="arabicPeriod"/>
            </a:pPr>
            <a:r>
              <a:rPr lang="el-GR" sz="2800" dirty="0" smtClean="0">
                <a:latin typeface="Arial Narrow" pitchFamily="34" charset="0"/>
              </a:rPr>
              <a:t> Βάφουμε με το δεύτερο χρώμα το σώμα του νυχιού εκτός από την περιοχή της ανατολής του.</a:t>
            </a:r>
          </a:p>
          <a:p>
            <a:pPr marL="514350" indent="-514350">
              <a:buAutoNum type="arabicPeriod"/>
            </a:pPr>
            <a:r>
              <a:rPr lang="el-GR" sz="2800" dirty="0" smtClean="0">
                <a:latin typeface="Arial Narrow" pitchFamily="34" charset="0"/>
              </a:rPr>
              <a:t>Εφαρμόζουμε σε δεύτερο στρώμα το χρώμα του σώματος.</a:t>
            </a:r>
          </a:p>
          <a:p>
            <a:pPr marL="514350" indent="-514350">
              <a:buAutoNum type="arabicPeriod"/>
            </a:pPr>
            <a:r>
              <a:rPr lang="el-GR" sz="2800" dirty="0" smtClean="0">
                <a:latin typeface="Arial Narrow" pitchFamily="34" charset="0"/>
              </a:rPr>
              <a:t>Εφαρμόζουμε το γυαλιστικό- σταθεροποιητικό.</a:t>
            </a:r>
          </a:p>
          <a:p>
            <a:pPr marL="514350" indent="-514350">
              <a:buNone/>
            </a:pPr>
            <a:r>
              <a:rPr lang="el-GR" sz="2800" dirty="0" smtClean="0">
                <a:latin typeface="Arial Narrow" pitchFamily="34" charset="0"/>
              </a:rPr>
              <a:t> Η τεχνική του ανάποδου γαλλικού μπορεί να γίνει με τα κλασσικά βερνίκια νυχιών, με τα κόλορ τζελς (color gels), με έγχρωμα ακρυλικά και με τα ημιμόνιμα βερνίκια.</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0"/>
            <a:ext cx="9721850" cy="908720"/>
          </a:xfrm>
        </p:spPr>
        <p:txBody>
          <a:bodyPr/>
          <a:lstStyle/>
          <a:p>
            <a:r>
              <a:rPr lang="el-GR" dirty="0" smtClean="0"/>
              <a:t>Ανάποδο γαλλικό μανικιούρ</a:t>
            </a:r>
            <a:endParaRPr lang="el-GR" dirty="0"/>
          </a:p>
        </p:txBody>
      </p:sp>
      <p:sp>
        <p:nvSpPr>
          <p:cNvPr id="3" name="2 - Θέση περιεχομένου"/>
          <p:cNvSpPr>
            <a:spLocks noGrp="1"/>
          </p:cNvSpPr>
          <p:nvPr>
            <p:ph idx="1"/>
          </p:nvPr>
        </p:nvSpPr>
        <p:spPr>
          <a:xfrm>
            <a:off x="539750" y="1600200"/>
            <a:ext cx="9721850" cy="5141168"/>
          </a:xfrm>
        </p:spPr>
        <p:txBody>
          <a:bodyPr/>
          <a:lstStyle/>
          <a:p>
            <a:endParaRPr lang="el-GR" dirty="0"/>
          </a:p>
        </p:txBody>
      </p:sp>
      <p:pic>
        <p:nvPicPr>
          <p:cNvPr id="40962" name="Picture 2" descr="ÎÏÎ¿ÏÎ­Î»ÎµÏÎ¼Î± ÎµÎ¹ÎºÏÎ½Î±Ï Î³Î¹Î± Î±Î½Î¬ÏÎ¿Î´Î¿ Î³Î±Î»Î»Î¹ÎºÏ Î¼Î±Î½Î¹ÎºÎ¹Î¿ÏÏ"/>
          <p:cNvPicPr>
            <a:picLocks noChangeAspect="1" noChangeArrowheads="1"/>
          </p:cNvPicPr>
          <p:nvPr/>
        </p:nvPicPr>
        <p:blipFill>
          <a:blip r:embed="rId2" cstate="print"/>
          <a:srcRect/>
          <a:stretch>
            <a:fillRect/>
          </a:stretch>
        </p:blipFill>
        <p:spPr bwMode="auto">
          <a:xfrm>
            <a:off x="0" y="836712"/>
            <a:ext cx="10801350" cy="60212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Τριγωνικό ελεύθερο άκρο</a:t>
            </a:r>
            <a:endParaRPr lang="el-GR" dirty="0"/>
          </a:p>
        </p:txBody>
      </p:sp>
      <p:sp>
        <p:nvSpPr>
          <p:cNvPr id="3" name="2 - Θέση περιεχομένου"/>
          <p:cNvSpPr>
            <a:spLocks noGrp="1"/>
          </p:cNvSpPr>
          <p:nvPr>
            <p:ph idx="1"/>
          </p:nvPr>
        </p:nvSpPr>
        <p:spPr/>
        <p:txBody>
          <a:bodyPr/>
          <a:lstStyle/>
          <a:p>
            <a:endParaRPr lang="el-GR" dirty="0"/>
          </a:p>
        </p:txBody>
      </p:sp>
      <p:pic>
        <p:nvPicPr>
          <p:cNvPr id="1026" name="Picture 2" descr="ÎÏÎ¿ÏÎ­Î»ÎµÏÎ¼Î± ÎµÎ¹ÎºÏÎ½Î±Ï Î³Î¹Î± ÏÏÎ¹Î³ÏÎ½Î¹ÎºÏ ÎµÎ»ÎµÏÎ¸ÎµÏÎ¿ Î¬ÎºÏÎ¿ Î³Î±Î»Î»Î¹ÎºÎ¿ Î¼Î±Î½Î¹ÎºÎ¹Î¿ÏÏ"/>
          <p:cNvPicPr>
            <a:picLocks noChangeAspect="1" noChangeArrowheads="1"/>
          </p:cNvPicPr>
          <p:nvPr/>
        </p:nvPicPr>
        <p:blipFill>
          <a:blip r:embed="rId2" cstate="print"/>
          <a:srcRect/>
          <a:stretch>
            <a:fillRect/>
          </a:stretch>
        </p:blipFill>
        <p:spPr bwMode="auto">
          <a:xfrm>
            <a:off x="360115" y="1628800"/>
            <a:ext cx="9937104" cy="50029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Διαγώνιες γραμμές στο γαλλικό μανικιούρ</a:t>
            </a:r>
            <a:endParaRPr lang="el-GR" dirty="0"/>
          </a:p>
        </p:txBody>
      </p:sp>
      <p:sp>
        <p:nvSpPr>
          <p:cNvPr id="3" name="2 - Θέση περιεχομένου"/>
          <p:cNvSpPr>
            <a:spLocks noGrp="1"/>
          </p:cNvSpPr>
          <p:nvPr>
            <p:ph idx="1"/>
          </p:nvPr>
        </p:nvSpPr>
        <p:spPr>
          <a:xfrm>
            <a:off x="539750" y="1600200"/>
            <a:ext cx="9721850" cy="5141168"/>
          </a:xfrm>
        </p:spPr>
        <p:txBody>
          <a:bodyPr/>
          <a:lstStyle/>
          <a:p>
            <a:endParaRPr lang="el-GR" dirty="0"/>
          </a:p>
        </p:txBody>
      </p:sp>
      <p:pic>
        <p:nvPicPr>
          <p:cNvPr id="39938" name="Picture 2" descr="ÎÏÎ¿ÏÎ­Î»ÎµÏÎ¼Î± ÎµÎ¹ÎºÏÎ½Î±Ï Î³Î¹Î± ÎÎ¹Î±Î³ÏÎ½Î¹ÎµÏ Î³ÏÎ±Î¼Î¼Î­Ï ÏÏÎ¿ Î³Î±Î»Î»Î¹ÎºÏ Î¼Î±Î½Î¹ÎºÎ¹Î¿ÏÏ"/>
          <p:cNvPicPr>
            <a:picLocks noChangeAspect="1" noChangeArrowheads="1"/>
          </p:cNvPicPr>
          <p:nvPr/>
        </p:nvPicPr>
        <p:blipFill>
          <a:blip r:embed="rId2" cstate="print"/>
          <a:srcRect/>
          <a:stretch>
            <a:fillRect/>
          </a:stretch>
        </p:blipFill>
        <p:spPr bwMode="auto">
          <a:xfrm>
            <a:off x="432123" y="1556792"/>
            <a:ext cx="10081120" cy="53012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274638"/>
            <a:ext cx="9721850" cy="850106"/>
          </a:xfrm>
        </p:spPr>
        <p:txBody>
          <a:bodyPr/>
          <a:lstStyle/>
          <a:p>
            <a:r>
              <a:rPr lang="el-GR" dirty="0" smtClean="0"/>
              <a:t>Όμπρε γαλλικό</a:t>
            </a:r>
            <a:endParaRPr lang="el-GR" dirty="0"/>
          </a:p>
        </p:txBody>
      </p:sp>
      <p:sp>
        <p:nvSpPr>
          <p:cNvPr id="3" name="2 - Θέση περιεχομένου"/>
          <p:cNvSpPr>
            <a:spLocks noGrp="1"/>
          </p:cNvSpPr>
          <p:nvPr>
            <p:ph idx="1"/>
          </p:nvPr>
        </p:nvSpPr>
        <p:spPr>
          <a:xfrm>
            <a:off x="0" y="1124744"/>
            <a:ext cx="10801350" cy="5616624"/>
          </a:xfrm>
        </p:spPr>
        <p:txBody>
          <a:bodyPr/>
          <a:lstStyle/>
          <a:p>
            <a:endParaRPr lang="el-GR" sz="2800" dirty="0">
              <a:latin typeface="Arial Narrow" pitchFamily="34" charset="0"/>
            </a:endParaRPr>
          </a:p>
        </p:txBody>
      </p:sp>
      <p:pic>
        <p:nvPicPr>
          <p:cNvPr id="43010" name="Picture 2" descr="ÎÏÎ¿ÏÎ­Î»ÎµÏÎ¼Î± ÎµÎ¹ÎºÏÎ½Î±Ï Î³Î¹Î± ÎÎ¼ÏÏÎµ Î³Î±Î»Î»Î¹ÎºÏ"/>
          <p:cNvPicPr>
            <a:picLocks noChangeAspect="1" noChangeArrowheads="1"/>
          </p:cNvPicPr>
          <p:nvPr/>
        </p:nvPicPr>
        <p:blipFill>
          <a:blip r:embed="rId3" cstate="print"/>
          <a:srcRect/>
          <a:stretch>
            <a:fillRect/>
          </a:stretch>
        </p:blipFill>
        <p:spPr bwMode="auto">
          <a:xfrm>
            <a:off x="0" y="1171228"/>
            <a:ext cx="10801349" cy="568677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274638"/>
            <a:ext cx="9721850" cy="850106"/>
          </a:xfrm>
        </p:spPr>
        <p:txBody>
          <a:bodyPr/>
          <a:lstStyle/>
          <a:p>
            <a:r>
              <a:rPr lang="el-GR" dirty="0" smtClean="0"/>
              <a:t>Όμπρε γαλλικό</a:t>
            </a:r>
            <a:endParaRPr lang="el-GR" dirty="0"/>
          </a:p>
        </p:txBody>
      </p:sp>
      <p:sp>
        <p:nvSpPr>
          <p:cNvPr id="3" name="2 - Θέση περιεχομένου"/>
          <p:cNvSpPr>
            <a:spLocks noGrp="1"/>
          </p:cNvSpPr>
          <p:nvPr>
            <p:ph idx="1"/>
          </p:nvPr>
        </p:nvSpPr>
        <p:spPr>
          <a:xfrm>
            <a:off x="0" y="1124744"/>
            <a:ext cx="10801350" cy="5616624"/>
          </a:xfrm>
        </p:spPr>
        <p:txBody>
          <a:bodyPr/>
          <a:lstStyle/>
          <a:p>
            <a:endParaRPr lang="el-GR" sz="2800" dirty="0">
              <a:latin typeface="Arial Narrow" pitchFamily="34" charset="0"/>
            </a:endParaRPr>
          </a:p>
        </p:txBody>
      </p:sp>
      <p:pic>
        <p:nvPicPr>
          <p:cNvPr id="47106" name="Picture 2" descr="Î£ÏÎµÏÎ¹ÎºÎ® ÎµÎ¹ÎºÏÎ½Î±"/>
          <p:cNvPicPr>
            <a:picLocks noChangeAspect="1" noChangeArrowheads="1"/>
          </p:cNvPicPr>
          <p:nvPr/>
        </p:nvPicPr>
        <p:blipFill>
          <a:blip r:embed="rId3" cstate="print"/>
          <a:srcRect/>
          <a:stretch>
            <a:fillRect/>
          </a:stretch>
        </p:blipFill>
        <p:spPr bwMode="auto">
          <a:xfrm>
            <a:off x="0" y="1124744"/>
            <a:ext cx="10801350" cy="57332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274638"/>
            <a:ext cx="9721850" cy="850106"/>
          </a:xfrm>
        </p:spPr>
        <p:txBody>
          <a:bodyPr/>
          <a:lstStyle/>
          <a:p>
            <a:r>
              <a:rPr lang="de-LI" dirty="0" smtClean="0"/>
              <a:t>Negative space  </a:t>
            </a:r>
            <a:r>
              <a:rPr lang="el-GR" dirty="0" smtClean="0"/>
              <a:t>γαλλικό </a:t>
            </a:r>
            <a:endParaRPr lang="el-GR" dirty="0"/>
          </a:p>
        </p:txBody>
      </p:sp>
      <p:sp>
        <p:nvSpPr>
          <p:cNvPr id="3" name="2 - Θέση περιεχομένου"/>
          <p:cNvSpPr>
            <a:spLocks noGrp="1"/>
          </p:cNvSpPr>
          <p:nvPr>
            <p:ph idx="1"/>
          </p:nvPr>
        </p:nvSpPr>
        <p:spPr>
          <a:xfrm>
            <a:off x="0" y="1124744"/>
            <a:ext cx="10801350" cy="5616624"/>
          </a:xfrm>
        </p:spPr>
        <p:txBody>
          <a:bodyPr/>
          <a:lstStyle/>
          <a:p>
            <a:endParaRPr lang="el-GR" sz="2800" dirty="0">
              <a:latin typeface="Arial Narrow" pitchFamily="34" charset="0"/>
            </a:endParaRPr>
          </a:p>
        </p:txBody>
      </p:sp>
      <p:pic>
        <p:nvPicPr>
          <p:cNvPr id="49154" name="Picture 2" descr="ÎÏÎ¿ÏÎ­Î»ÎµÏÎ¼Î± ÎµÎ¹ÎºÏÎ½Î±Ï Î³Î¹Î± Îegative space Î³Î±Î»Î»Î¹ÎºÏ Î¼Î±Î½Î¹ÎºÎ¹Î¿ÏÏ"/>
          <p:cNvPicPr>
            <a:picLocks noChangeAspect="1" noChangeArrowheads="1"/>
          </p:cNvPicPr>
          <p:nvPr/>
        </p:nvPicPr>
        <p:blipFill>
          <a:blip r:embed="rId3" cstate="print"/>
          <a:srcRect/>
          <a:stretch>
            <a:fillRect/>
          </a:stretch>
        </p:blipFill>
        <p:spPr bwMode="auto">
          <a:xfrm>
            <a:off x="0" y="1196752"/>
            <a:ext cx="10009187" cy="547260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274638"/>
            <a:ext cx="9721850" cy="850106"/>
          </a:xfrm>
        </p:spPr>
        <p:txBody>
          <a:bodyPr/>
          <a:lstStyle/>
          <a:p>
            <a:r>
              <a:rPr lang="de-LI" dirty="0" smtClean="0"/>
              <a:t>Negative space  </a:t>
            </a:r>
            <a:r>
              <a:rPr lang="el-GR" dirty="0" smtClean="0"/>
              <a:t>γαλλικό </a:t>
            </a:r>
            <a:endParaRPr lang="el-GR" dirty="0"/>
          </a:p>
        </p:txBody>
      </p:sp>
      <p:sp>
        <p:nvSpPr>
          <p:cNvPr id="3" name="2 - Θέση περιεχομένου"/>
          <p:cNvSpPr>
            <a:spLocks noGrp="1"/>
          </p:cNvSpPr>
          <p:nvPr>
            <p:ph idx="1"/>
          </p:nvPr>
        </p:nvSpPr>
        <p:spPr>
          <a:xfrm>
            <a:off x="0" y="980728"/>
            <a:ext cx="10801350" cy="5760640"/>
          </a:xfrm>
        </p:spPr>
        <p:txBody>
          <a:bodyPr/>
          <a:lstStyle/>
          <a:p>
            <a:r>
              <a:rPr lang="el-GR" dirty="0" smtClean="0">
                <a:latin typeface="Arial Narrow" pitchFamily="34" charset="0"/>
              </a:rPr>
              <a:t>Το negative space είναι από τις νεότερες τάσεις της μόδας. Είναι η τεχνική μερικής κάλυψης του σώματος του νυχιού με χρωστική. Στο γαλλικό η λευκή χρωστική (ασβέστης) εφαρμόζεται στο ελεύθερο άκρο και στην ανατολή του νυχιού</a:t>
            </a:r>
            <a:r>
              <a:rPr lang="el-GR" sz="2800" dirty="0" smtClean="0"/>
              <a:t>. </a:t>
            </a:r>
            <a:endParaRPr lang="el-GR" sz="2800" dirty="0">
              <a:latin typeface="Arial Narrow" pitchFamily="34" charset="0"/>
            </a:endParaRPr>
          </a:p>
        </p:txBody>
      </p:sp>
      <p:pic>
        <p:nvPicPr>
          <p:cNvPr id="51202" name="Picture 2" descr="Î£ÏÎµÏÎ¹ÎºÎ® ÎµÎ¹ÎºÏÎ½Î±"/>
          <p:cNvPicPr>
            <a:picLocks noChangeAspect="1" noChangeArrowheads="1"/>
          </p:cNvPicPr>
          <p:nvPr/>
        </p:nvPicPr>
        <p:blipFill>
          <a:blip r:embed="rId3" cstate="print"/>
          <a:srcRect/>
          <a:stretch>
            <a:fillRect/>
          </a:stretch>
        </p:blipFill>
        <p:spPr bwMode="auto">
          <a:xfrm>
            <a:off x="1440235" y="2924944"/>
            <a:ext cx="6696744" cy="39330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latin typeface="Arial" pitchFamily="34" charset="0"/>
                <a:cs typeface="Arial" pitchFamily="34" charset="0"/>
              </a:rPr>
              <a:t>Γαλλικό </a:t>
            </a:r>
            <a:r>
              <a:rPr lang="el-GR" dirty="0" err="1" smtClean="0">
                <a:latin typeface="Arial" pitchFamily="34" charset="0"/>
                <a:cs typeface="Arial" pitchFamily="34" charset="0"/>
              </a:rPr>
              <a:t>Μανικούρ</a:t>
            </a:r>
            <a:endParaRPr lang="el-GR" dirty="0" smtClean="0">
              <a:latin typeface="Arial" pitchFamily="34" charset="0"/>
              <a:cs typeface="Arial" pitchFamily="34" charset="0"/>
            </a:endParaRPr>
          </a:p>
        </p:txBody>
      </p:sp>
      <p:sp>
        <p:nvSpPr>
          <p:cNvPr id="3" name="2 - Θέση περιεχομένου"/>
          <p:cNvSpPr>
            <a:spLocks noGrp="1"/>
          </p:cNvSpPr>
          <p:nvPr>
            <p:ph idx="1"/>
          </p:nvPr>
        </p:nvSpPr>
        <p:spPr>
          <a:xfrm>
            <a:off x="0" y="1124744"/>
            <a:ext cx="10801350" cy="5733256"/>
          </a:xfrm>
        </p:spPr>
        <p:txBody>
          <a:bodyPr/>
          <a:lstStyle/>
          <a:p>
            <a:pPr>
              <a:buFont typeface="Arial" pitchFamily="34" charset="0"/>
              <a:buChar char="•"/>
            </a:pPr>
            <a:r>
              <a:rPr lang="el-GR" dirty="0" smtClean="0"/>
              <a:t>Το Γαλλικό Μανικιούρ εμφανίστηκε το 1976.</a:t>
            </a:r>
          </a:p>
          <a:p>
            <a:pPr>
              <a:buFont typeface="Arial" pitchFamily="34" charset="0"/>
              <a:buChar char="•"/>
            </a:pPr>
            <a:r>
              <a:rPr lang="el-GR" dirty="0" smtClean="0"/>
              <a:t>Έχει προέλευση Αμερικάνικη.</a:t>
            </a:r>
          </a:p>
          <a:p>
            <a:pPr>
              <a:buFont typeface="Arial" pitchFamily="34" charset="0"/>
              <a:buChar char="•"/>
            </a:pPr>
            <a:r>
              <a:rPr lang="el-GR" b="1" dirty="0" smtClean="0"/>
              <a:t>Είναι βαφή μόνο του ελεύθερου άκρου του νυχιού με λευκή χρωστική και πέρασμα μετά ολόκληρου του σώματός του με διάφανη βάση.</a:t>
            </a:r>
          </a:p>
          <a:p>
            <a:pPr>
              <a:buNone/>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0"/>
            <a:ext cx="9721850" cy="620688"/>
          </a:xfrm>
        </p:spPr>
        <p:txBody>
          <a:bodyPr/>
          <a:lstStyle/>
          <a:p>
            <a:r>
              <a:rPr lang="de-LI" dirty="0" smtClean="0"/>
              <a:t>Negative space  </a:t>
            </a:r>
            <a:r>
              <a:rPr lang="el-GR" dirty="0" smtClean="0"/>
              <a:t>γαλλικό </a:t>
            </a:r>
            <a:endParaRPr lang="el-GR" dirty="0"/>
          </a:p>
        </p:txBody>
      </p:sp>
      <p:sp>
        <p:nvSpPr>
          <p:cNvPr id="3" name="2 - Θέση περιεχομένου"/>
          <p:cNvSpPr>
            <a:spLocks noGrp="1"/>
          </p:cNvSpPr>
          <p:nvPr>
            <p:ph idx="1"/>
          </p:nvPr>
        </p:nvSpPr>
        <p:spPr>
          <a:xfrm>
            <a:off x="0" y="980728"/>
            <a:ext cx="10801350" cy="5760640"/>
          </a:xfrm>
        </p:spPr>
        <p:txBody>
          <a:bodyPr/>
          <a:lstStyle/>
          <a:p>
            <a:endParaRPr lang="el-GR" sz="2800" dirty="0">
              <a:latin typeface="Arial Narrow" pitchFamily="34" charset="0"/>
            </a:endParaRPr>
          </a:p>
        </p:txBody>
      </p:sp>
      <p:pic>
        <p:nvPicPr>
          <p:cNvPr id="53250" name="Picture 2" descr="ÎÏÎ¿ÏÎ­Î»ÎµÏÎ¼Î± ÎµÎ¹ÎºÏÎ½Î±Ï Î³Î¹Î± Îegative space Î³Î±Î»Î»Î¹ÎºÏ Î¼Î±Î½Î¹ÎºÎ¹Î¿ÏÏ"/>
          <p:cNvPicPr>
            <a:picLocks noChangeAspect="1" noChangeArrowheads="1"/>
          </p:cNvPicPr>
          <p:nvPr/>
        </p:nvPicPr>
        <p:blipFill>
          <a:blip r:embed="rId3" cstate="print"/>
          <a:srcRect/>
          <a:stretch>
            <a:fillRect/>
          </a:stretch>
        </p:blipFill>
        <p:spPr bwMode="auto">
          <a:xfrm>
            <a:off x="0" y="692696"/>
            <a:ext cx="10801350" cy="61653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6741368"/>
          </a:xfrm>
        </p:spPr>
        <p:txBody>
          <a:bodyPr/>
          <a:lstStyle/>
          <a:p>
            <a:pPr>
              <a:buNone/>
            </a:pPr>
            <a:r>
              <a:rPr lang="el-GR" sz="2800" dirty="0" smtClean="0"/>
              <a:t>ΣΗΜΕΙΩΣΗ: </a:t>
            </a:r>
          </a:p>
          <a:p>
            <a:pPr>
              <a:buNone/>
            </a:pPr>
            <a:endParaRPr lang="el-GR" sz="2800" dirty="0" smtClean="0"/>
          </a:p>
          <a:p>
            <a:pPr>
              <a:buNone/>
            </a:pPr>
            <a:endParaRPr lang="el-GR" sz="2800" dirty="0" smtClean="0"/>
          </a:p>
          <a:p>
            <a:pPr>
              <a:buNone/>
            </a:pPr>
            <a:r>
              <a:rPr lang="el-GR" sz="2800" dirty="0" smtClean="0"/>
              <a:t>α) Το γαλλικό μανικιούρ και οι παραλλαγές του, μπορούν να δημιουργηθούν με το απλό βερνίκι νυχιών (μανό), με το τζελ, με το ημιμόνιμο βερνίκι και με το ακρυλικό.</a:t>
            </a:r>
          </a:p>
          <a:p>
            <a:pPr>
              <a:buNone/>
            </a:pPr>
            <a:r>
              <a:rPr lang="el-GR" sz="2800" dirty="0" smtClean="0"/>
              <a:t> β) Οποιοδήποτε υλικό χρησιμοποιήσουμε για το γαλλικό μανικιούρ ακολουθούμε τα στάδια εφαρμογής του υλικού που επιλέγουμε. </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6741368"/>
          </a:xfrm>
        </p:spPr>
        <p:txBody>
          <a:bodyPr/>
          <a:lstStyle/>
          <a:p>
            <a:pPr>
              <a:buNone/>
            </a:pPr>
            <a:r>
              <a:rPr lang="el-GR" sz="2800" dirty="0" smtClean="0"/>
              <a:t>ΣΗΜΕΙΩΣΗ: </a:t>
            </a:r>
          </a:p>
          <a:p>
            <a:pPr>
              <a:buNone/>
            </a:pPr>
            <a:r>
              <a:rPr lang="el-GR" sz="2800" dirty="0" smtClean="0"/>
              <a:t> γ. Ο σχηματισμός του κλασσικού γαλλικού μπορεί να γίνει με δυο τρόπους:</a:t>
            </a:r>
          </a:p>
          <a:p>
            <a:pPr>
              <a:buNone/>
            </a:pPr>
            <a:r>
              <a:rPr lang="el-GR" sz="2800" dirty="0" smtClean="0"/>
              <a:t> 1.Ο πρώτος τρόπος είναι να περάσουμε τη διαφάνεια ή το χρώμα σε όλη την έκταση του σώματος του νυχιού και μετά να σχεδιάσουμε το ελεύθερο άκρο.</a:t>
            </a:r>
          </a:p>
          <a:p>
            <a:pPr>
              <a:buNone/>
            </a:pPr>
            <a:r>
              <a:rPr lang="el-GR" sz="2800" dirty="0" smtClean="0"/>
              <a:t>2. Ο δεύτερος τρόπος είναι ο αντίθετος. Χρησιμοποιείται πιο πολύ όταν έχουμε χρωματικές αντιθέσεις για παράδειγμα άσπρο χρώμα στο ελεύθερο άκρο με μαύρο στο σώμα. Με αυτόν τον τρόπο διασφαλίζουμε το χρώμα του ελεύθερου άκρου να μην εξαφανισθεί κάτω από το μαύρο. </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0801350" cy="6741368"/>
          </a:xfrm>
        </p:spPr>
        <p:txBody>
          <a:bodyPr/>
          <a:lstStyle/>
          <a:p>
            <a:pPr>
              <a:buNone/>
            </a:pPr>
            <a:r>
              <a:rPr lang="el-GR" sz="2800" dirty="0" smtClean="0"/>
              <a:t>ΣΗΜΕΙΩΣΗ: </a:t>
            </a:r>
          </a:p>
          <a:p>
            <a:pPr>
              <a:buNone/>
            </a:pPr>
            <a:r>
              <a:rPr lang="el-GR" sz="2800" dirty="0" smtClean="0"/>
              <a:t>δ) Η λευκή γραμμή του ελεύθερου άκρου μπορεί να πάρει διάφορα σχήματα και πάχος. Η επιλογή είναι ανάλογη της ανατομίας των νυχιών, της τάσης της μόδας, την επιθυμία της πελάτισσας. Για παράδειγμα σε κοντά νύχια δεν μπορούμε να σχεδιάσουμε παχύ λευκό ελεύθερο άκρο διότι μειώνει το μήκος του και φαίνεται ακόμα πιο κοντό. </a:t>
            </a:r>
          </a:p>
          <a:p>
            <a:pPr>
              <a:buNone/>
            </a:pPr>
            <a:r>
              <a:rPr lang="el-GR" sz="2800" dirty="0" smtClean="0"/>
              <a:t>ε) Για το σχηματισμό του ελεύθερου άκρου υπάρχουν βοηθητικές λευκές αυτοκόλλητες ταινίες σε σχήματα ανάλογα του επιθυμητού, για τον εύκολο και γρήγορο σχηματισμό του.</a:t>
            </a:r>
            <a:endParaRPr lang="el-GR" sz="2800" dirty="0">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000" dirty="0" smtClean="0"/>
              <a:t>ΒΙΒΛΙΟΓΡΑΦΙΑ</a:t>
            </a:r>
            <a:endParaRPr lang="el-GR" sz="2000" dirty="0"/>
          </a:p>
        </p:txBody>
      </p:sp>
      <p:sp>
        <p:nvSpPr>
          <p:cNvPr id="3" name="2 - Θέση περιεχομένου"/>
          <p:cNvSpPr>
            <a:spLocks noGrp="1"/>
          </p:cNvSpPr>
          <p:nvPr>
            <p:ph idx="1"/>
          </p:nvPr>
        </p:nvSpPr>
        <p:spPr>
          <a:xfrm>
            <a:off x="539750" y="1600200"/>
            <a:ext cx="9721850" cy="5257800"/>
          </a:xfrm>
        </p:spPr>
        <p:txBody>
          <a:bodyPr/>
          <a:lstStyle/>
          <a:p>
            <a:r>
              <a:rPr lang="el-GR" sz="2400" dirty="0" smtClean="0"/>
              <a:t>Ασιμάκη, Π.&amp;Θεοδωροπούλου,Μ.&amp;Κωνσταντινίδου,Ε.&amp;Μπόντια, χ. (χχ). </a:t>
            </a:r>
            <a:r>
              <a:rPr lang="el-GR" sz="2400" i="1" dirty="0" smtClean="0"/>
              <a:t>Αισθητική Άκρων- Ονυχοπλαστική. </a:t>
            </a:r>
            <a:r>
              <a:rPr lang="el-GR" sz="2400" dirty="0" smtClean="0"/>
              <a:t>ΙΝΣΤΙΤΟΥΤΟ ΤΕΧΝΟΛΟΓΙΑΣ ΥΠΟΛΟΓΙΣΤΩΝ ΚΑΙ ΕΚΔΟΣΕΩΝ ΔΙΟΦΑΝΤΟΣ</a:t>
            </a:r>
          </a:p>
          <a:p>
            <a:r>
              <a:rPr lang="de-LI" sz="2400" dirty="0" smtClean="0"/>
              <a:t>ttps://www.google.gr/search?q=</a:t>
            </a:r>
            <a:r>
              <a:rPr lang="el-GR" sz="2400" dirty="0" err="1" smtClean="0"/>
              <a:t>επαγγελματικη+εφαρμογή+βαφής+νυχιών</a:t>
            </a:r>
            <a:r>
              <a:rPr lang="el-GR" sz="2400" dirty="0" smtClean="0"/>
              <a:t>&amp;</a:t>
            </a:r>
            <a:r>
              <a:rPr lang="de-LI" sz="2400" dirty="0" err="1" smtClean="0"/>
              <a:t>tbm</a:t>
            </a:r>
            <a:r>
              <a:rPr lang="de-LI" sz="2400" dirty="0" smtClean="0"/>
              <a:t>=</a:t>
            </a:r>
            <a:r>
              <a:rPr lang="de-LI" sz="2400" dirty="0" err="1" smtClean="0"/>
              <a:t>isch&amp;tbo</a:t>
            </a:r>
            <a:r>
              <a:rPr lang="de-LI" sz="2400" dirty="0" smtClean="0"/>
              <a:t>=</a:t>
            </a:r>
            <a:r>
              <a:rPr lang="de-LI" sz="2400" dirty="0" err="1" smtClean="0"/>
              <a:t>u&amp;source</a:t>
            </a:r>
            <a:r>
              <a:rPr lang="de-LI" sz="2400" dirty="0" smtClean="0"/>
              <a:t>=</a:t>
            </a:r>
            <a:r>
              <a:rPr lang="de-LI" sz="2400" dirty="0" err="1" smtClean="0"/>
              <a:t>univ&amp;sa</a:t>
            </a:r>
            <a:r>
              <a:rPr lang="de-LI" sz="2400" dirty="0" smtClean="0"/>
              <a:t>=</a:t>
            </a:r>
            <a:r>
              <a:rPr lang="de-LI" sz="2400" dirty="0" err="1" smtClean="0"/>
              <a:t>X&amp;ved</a:t>
            </a:r>
            <a:r>
              <a:rPr lang="de-LI" sz="2400" dirty="0" smtClean="0"/>
              <a:t>=2ahUKEwjppdTSvYjfAhUCblAKHRKUCUwQsAR6BAgFEAE&amp;biw=1366&amp;bih=695#imgrc=_</a:t>
            </a:r>
            <a:endParaRPr lang="el-GR" sz="2400" dirty="0" smtClean="0"/>
          </a:p>
          <a:p>
            <a:r>
              <a:rPr lang="de-LI" sz="2400" dirty="0" smtClean="0"/>
              <a:t>http://fe-mail.gr/pages/posts/beauty/beauty4035.php</a:t>
            </a:r>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latin typeface="Arial" pitchFamily="34" charset="0"/>
                <a:cs typeface="Arial" pitchFamily="34" charset="0"/>
              </a:rPr>
              <a:t>Γαλλικό Μανικιούρ</a:t>
            </a:r>
          </a:p>
        </p:txBody>
      </p:sp>
      <p:sp>
        <p:nvSpPr>
          <p:cNvPr id="3" name="2 - Θέση περιεχομένου"/>
          <p:cNvSpPr>
            <a:spLocks noGrp="1"/>
          </p:cNvSpPr>
          <p:nvPr>
            <p:ph idx="1"/>
          </p:nvPr>
        </p:nvSpPr>
        <p:spPr>
          <a:xfrm>
            <a:off x="0" y="1124744"/>
            <a:ext cx="10801350" cy="5733256"/>
          </a:xfrm>
        </p:spPr>
        <p:txBody>
          <a:bodyPr/>
          <a:lstStyle/>
          <a:p>
            <a:pPr algn="just">
              <a:buNone/>
            </a:pPr>
            <a:r>
              <a:rPr lang="el-GR" dirty="0" smtClean="0"/>
              <a:t>    </a:t>
            </a:r>
          </a:p>
          <a:p>
            <a:pPr algn="just">
              <a:buNone/>
            </a:pPr>
            <a:r>
              <a:rPr lang="el-GR" dirty="0" smtClean="0"/>
              <a:t>   Ο </a:t>
            </a:r>
            <a:r>
              <a:rPr lang="en-US" dirty="0" smtClean="0"/>
              <a:t>Jeff Pink</a:t>
            </a:r>
            <a:r>
              <a:rPr lang="el-GR" dirty="0" smtClean="0"/>
              <a:t>( </a:t>
            </a:r>
            <a:r>
              <a:rPr lang="en-US" dirty="0" smtClean="0"/>
              <a:t>make up artist </a:t>
            </a:r>
            <a:r>
              <a:rPr lang="el-GR" dirty="0" smtClean="0"/>
              <a:t>του </a:t>
            </a:r>
            <a:r>
              <a:rPr lang="en-US" dirty="0" smtClean="0"/>
              <a:t>Hollywood ) </a:t>
            </a:r>
            <a:r>
              <a:rPr lang="el-GR" dirty="0" smtClean="0"/>
              <a:t>επινόησε το Γαλλικό μανικιούρ όταν στη δεκαετία του ‘80 οι σκηνοθέτες έψαχναν να βρουν ένα ουδέτερο  χρωματικό τύπο βαφής νυχιών των πρωταγωνιστών ταινιών που θα ταίριαζαν με όλα τα ρούχα, τα χρώματα και τα σκηνικά.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latin typeface="Arial" pitchFamily="34" charset="0"/>
                <a:cs typeface="Arial" pitchFamily="34" charset="0"/>
              </a:rPr>
              <a:t>Γαλλικό Μανικιούρ</a:t>
            </a:r>
          </a:p>
        </p:txBody>
      </p:sp>
      <p:sp>
        <p:nvSpPr>
          <p:cNvPr id="3" name="2 - Θέση περιεχομένου"/>
          <p:cNvSpPr>
            <a:spLocks noGrp="1"/>
          </p:cNvSpPr>
          <p:nvPr>
            <p:ph idx="1"/>
          </p:nvPr>
        </p:nvSpPr>
        <p:spPr>
          <a:xfrm>
            <a:off x="0" y="1124744"/>
            <a:ext cx="10801350" cy="5733256"/>
          </a:xfrm>
        </p:spPr>
        <p:txBody>
          <a:bodyPr/>
          <a:lstStyle/>
          <a:p>
            <a:pPr algn="just">
              <a:buNone/>
            </a:pPr>
            <a:r>
              <a:rPr lang="el-GR" dirty="0" smtClean="0"/>
              <a:t>    </a:t>
            </a:r>
          </a:p>
          <a:p>
            <a:pPr algn="just">
              <a:buFont typeface="Arial" pitchFamily="34" charset="0"/>
              <a:buChar char="•"/>
            </a:pPr>
            <a:r>
              <a:rPr lang="el-GR" dirty="0" smtClean="0"/>
              <a:t>   Το κέντρο της μόδας ήταν το Παρίσι έτσι επικράτησε η ονομασία του «Γαλλικού Μανικιούρ».</a:t>
            </a:r>
          </a:p>
          <a:p>
            <a:pPr algn="just">
              <a:buFont typeface="Arial" pitchFamily="34" charset="0"/>
              <a:buChar char="•"/>
            </a:pPr>
            <a:r>
              <a:rPr lang="el-GR" dirty="0" smtClean="0"/>
              <a:t>     Από το 1976 έως σήμερα έχει δεχθεί πολλές παραλλαγές και συνδυασμό χρωμάτων αυτή η τεχνική.</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10261600" cy="1196752"/>
          </a:xfrm>
        </p:spPr>
        <p:txBody>
          <a:bodyPr/>
          <a:lstStyle/>
          <a:p>
            <a:pPr>
              <a:defRPr/>
            </a:pPr>
            <a:r>
              <a:rPr lang="el-GR" dirty="0" smtClean="0">
                <a:latin typeface="Arial" pitchFamily="34" charset="0"/>
                <a:cs typeface="Arial" pitchFamily="34" charset="0"/>
              </a:rPr>
              <a:t>Στάδια εφαρμογής Γαλλικού Μανικιούρ</a:t>
            </a:r>
          </a:p>
        </p:txBody>
      </p:sp>
      <p:sp>
        <p:nvSpPr>
          <p:cNvPr id="3" name="2 - Θέση περιεχομένου"/>
          <p:cNvSpPr>
            <a:spLocks noGrp="1"/>
          </p:cNvSpPr>
          <p:nvPr>
            <p:ph idx="1"/>
          </p:nvPr>
        </p:nvSpPr>
        <p:spPr>
          <a:xfrm>
            <a:off x="0" y="1124744"/>
            <a:ext cx="10801350" cy="5733256"/>
          </a:xfrm>
        </p:spPr>
        <p:txBody>
          <a:bodyPr/>
          <a:lstStyle/>
          <a:p>
            <a:pPr>
              <a:buFont typeface="Arial" pitchFamily="34" charset="0"/>
              <a:buChar char="•"/>
            </a:pPr>
            <a:r>
              <a:rPr lang="el-GR" dirty="0" smtClean="0"/>
              <a:t>Είναι όμοια με του απλού βερνικιού με τη διαφορά ότι στο γαλλικό εφαρμόζουμε χρωστική (ασβέστη) μόνο στο ελεύθερο άκρο. </a:t>
            </a:r>
          </a:p>
          <a:p>
            <a:pPr>
              <a:buFont typeface="Arial" pitchFamily="34" charset="0"/>
              <a:buChar char="•"/>
            </a:pPr>
            <a:r>
              <a:rPr lang="el-GR" dirty="0" smtClean="0"/>
              <a:t>Στο σώμα του νυχιού εφαρμόζουμε διάφανη βάση ή το βάφουμε με ‘γαλακτερό’ ή ‘ροδαλό χρώμα’ για πιο φυσικό αποτέλεσμα.</a:t>
            </a:r>
          </a:p>
          <a:p>
            <a:pPr>
              <a:buFont typeface="Arial" pitchFamily="34" charset="0"/>
              <a:buChar char="•"/>
            </a:pPr>
            <a:r>
              <a:rPr lang="el-GR" dirty="0" smtClean="0"/>
              <a:t>Τελειώνουμε με την εφαρμογή του </a:t>
            </a:r>
            <a:r>
              <a:rPr lang="en-US" dirty="0" smtClean="0"/>
              <a:t>top doat </a:t>
            </a:r>
            <a:r>
              <a:rPr lang="el-GR" dirty="0" smtClean="0"/>
              <a:t>για σταθεροποίηση και λάμψη.</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10261600" cy="1196752"/>
          </a:xfrm>
        </p:spPr>
        <p:txBody>
          <a:bodyPr/>
          <a:lstStyle/>
          <a:p>
            <a:pPr>
              <a:defRPr/>
            </a:pPr>
            <a:r>
              <a:rPr lang="el-GR" dirty="0" smtClean="0">
                <a:latin typeface="Arial" pitchFamily="34" charset="0"/>
                <a:cs typeface="Arial" pitchFamily="34" charset="0"/>
              </a:rPr>
              <a:t>Στάδια εφαρμογής Γαλλικού Μανικιούρ</a:t>
            </a:r>
          </a:p>
        </p:txBody>
      </p:sp>
      <p:sp>
        <p:nvSpPr>
          <p:cNvPr id="3" name="2 - Θέση περιεχομένου"/>
          <p:cNvSpPr>
            <a:spLocks noGrp="1"/>
          </p:cNvSpPr>
          <p:nvPr>
            <p:ph idx="1"/>
          </p:nvPr>
        </p:nvSpPr>
        <p:spPr>
          <a:xfrm>
            <a:off x="0" y="1124744"/>
            <a:ext cx="10801350" cy="5733256"/>
          </a:xfrm>
        </p:spPr>
        <p:txBody>
          <a:bodyPr/>
          <a:lstStyle/>
          <a:p>
            <a:pPr>
              <a:buFont typeface="Arial" pitchFamily="34" charset="0"/>
              <a:buChar char="•"/>
            </a:pPr>
            <a:r>
              <a:rPr lang="el-GR" dirty="0" smtClean="0"/>
              <a:t>Στο εμπόριο κυκλοφορούν βοηθητικές αυτοκόλλητες ταινίες για εύκολο χρωματισμό του ελεύθερου άκρου.</a:t>
            </a:r>
          </a:p>
          <a:p>
            <a:pPr>
              <a:buFont typeface="Arial" pitchFamily="34" charset="0"/>
              <a:buChar char="•"/>
            </a:pPr>
            <a:r>
              <a:rPr lang="el-GR" dirty="0" smtClean="0"/>
              <a:t>Τις ταινίες τις προσαρμόζουμε τόσα εκατοστά πιο μέσα από το ελεύθερο άκρο ανάλογα με το επιθυμητό πάχος που θέλουμε να πετύχουμε.</a:t>
            </a:r>
          </a:p>
          <a:p>
            <a:pPr>
              <a:buFont typeface="Arial" pitchFamily="34" charset="0"/>
              <a:buChar char="•"/>
            </a:pPr>
            <a:r>
              <a:rPr lang="el-GR" dirty="0" smtClean="0"/>
              <a:t>Αφού βάψουμε με τον ασβέστη το ελεύθερο άκρο περιμένουμε περίπου 2 λεπτά να στεγνώσει.</a:t>
            </a:r>
          </a:p>
          <a:p>
            <a:pPr>
              <a:buFont typeface="Arial" pitchFamily="34" charset="0"/>
              <a:buChar char="•"/>
            </a:pPr>
            <a:r>
              <a:rPr lang="el-GR" dirty="0" smtClean="0"/>
              <a:t>Στη συνέχεια ξεκολλάμε την ταινία και ολοκληρώνουμε την βαφή του νυχιού.</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10261600" cy="1196752"/>
          </a:xfrm>
        </p:spPr>
        <p:txBody>
          <a:bodyPr/>
          <a:lstStyle/>
          <a:p>
            <a:pPr>
              <a:defRPr/>
            </a:pPr>
            <a:r>
              <a:rPr lang="el-GR" dirty="0" smtClean="0">
                <a:latin typeface="Arial" pitchFamily="34" charset="0"/>
                <a:cs typeface="Arial" pitchFamily="34" charset="0"/>
              </a:rPr>
              <a:t>Στάδια εφαρμογής Γαλλικού Μανικιούρ</a:t>
            </a:r>
          </a:p>
        </p:txBody>
      </p:sp>
      <p:sp>
        <p:nvSpPr>
          <p:cNvPr id="3" name="2 - Θέση περιεχομένου"/>
          <p:cNvSpPr>
            <a:spLocks noGrp="1"/>
          </p:cNvSpPr>
          <p:nvPr>
            <p:ph idx="1"/>
          </p:nvPr>
        </p:nvSpPr>
        <p:spPr>
          <a:xfrm>
            <a:off x="0" y="1124744"/>
            <a:ext cx="10801350" cy="5733256"/>
          </a:xfrm>
        </p:spPr>
        <p:txBody>
          <a:bodyPr/>
          <a:lstStyle/>
          <a:p>
            <a:pPr>
              <a:buFont typeface="Arial" pitchFamily="34" charset="0"/>
              <a:buChar char="•"/>
            </a:pPr>
            <a:endParaRPr lang="el-GR" dirty="0"/>
          </a:p>
        </p:txBody>
      </p:sp>
      <p:pic>
        <p:nvPicPr>
          <p:cNvPr id="1026" name="Picture 2" descr="ÎÏÎ¿ÏÎ­Î»ÎµÏÎ¼Î± ÎµÎ¹ÎºÏÎ½Î±Ï Î³Î¹Î± Î±ÏÏÎ¿ÎºÏÎ»Î»Î·ÏÎ± ÏÏÎ¿ Î³Î±Î»Î»Î¹ÎºÎ¿ Î¼Î±Î½Î¹ÎºÎ¹Î¿ÏÏ"/>
          <p:cNvPicPr>
            <a:picLocks noChangeAspect="1" noChangeArrowheads="1"/>
          </p:cNvPicPr>
          <p:nvPr/>
        </p:nvPicPr>
        <p:blipFill>
          <a:blip r:embed="rId2" cstate="print"/>
          <a:srcRect/>
          <a:stretch>
            <a:fillRect/>
          </a:stretch>
        </p:blipFill>
        <p:spPr bwMode="auto">
          <a:xfrm>
            <a:off x="1" y="1124744"/>
            <a:ext cx="10801350" cy="57332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a:p>
        </p:txBody>
      </p:sp>
      <p:pic>
        <p:nvPicPr>
          <p:cNvPr id="39938" name="Picture 2" descr="ÎÏÎ¿ÏÎ­Î»ÎµÏÎ¼Î± ÎµÎ¹ÎºÏÎ½Î±Ï Î³Î¹Î± Î±ÏÏÎ¿ÎºÏÎ»Î»Î·ÏÎ± ÏÏÎ¿ Î³Î±Î»Î»Î¹ÎºÎ¿ Î¼Î±Î½Î¹ÎºÎ¹Î¿ÏÏ"/>
          <p:cNvPicPr>
            <a:picLocks noChangeAspect="1" noChangeArrowheads="1"/>
          </p:cNvPicPr>
          <p:nvPr/>
        </p:nvPicPr>
        <p:blipFill>
          <a:blip r:embed="rId2" cstate="print"/>
          <a:srcRect/>
          <a:stretch>
            <a:fillRect/>
          </a:stretch>
        </p:blipFill>
        <p:spPr bwMode="auto">
          <a:xfrm>
            <a:off x="0" y="0"/>
            <a:ext cx="10801349"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TotalTime>
  <Words>1227</Words>
  <Application>Microsoft Office PowerPoint</Application>
  <PresentationFormat>Προσαρμογή</PresentationFormat>
  <Paragraphs>118</Paragraphs>
  <Slides>34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ΣΤΟΧΟΙ:</vt:lpstr>
      <vt:lpstr>Γαλλικό Μανικούρ</vt:lpstr>
      <vt:lpstr>Γαλλικό Μανικιούρ</vt:lpstr>
      <vt:lpstr>Γαλλικό Μανικιούρ</vt:lpstr>
      <vt:lpstr>Στάδια εφαρμογής Γαλλικού Μανικιούρ</vt:lpstr>
      <vt:lpstr>Στάδια εφαρμογής Γαλλικού Μανικιούρ</vt:lpstr>
      <vt:lpstr>Στάδια εφαρμογής Γαλλικού Μανικιούρ</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Παραλλαγές του γαλλικού μανικιούρ</vt:lpstr>
      <vt:lpstr>Παραλλαγές του γαλλικού μανικιούρ</vt:lpstr>
      <vt:lpstr>Παραλλαγές του γαλλικού μανικιούρ</vt:lpstr>
      <vt:lpstr>Ανάποδο γαλλικό μανικιούρ</vt:lpstr>
      <vt:lpstr>Ανάποδο γαλλικό μανικιούρ</vt:lpstr>
      <vt:lpstr>Ανάποδο γαλλικό μανικιούρ</vt:lpstr>
      <vt:lpstr>Τριγωνικό ελεύθερο άκρο</vt:lpstr>
      <vt:lpstr>Διαγώνιες γραμμές στο γαλλικό μανικιούρ</vt:lpstr>
      <vt:lpstr>Όμπρε γαλλικό</vt:lpstr>
      <vt:lpstr>Όμπρε γαλλικό</vt:lpstr>
      <vt:lpstr>Negative space  γαλλικό </vt:lpstr>
      <vt:lpstr>Negative space  γαλλικό </vt:lpstr>
      <vt:lpstr>Negative space  γαλλικό </vt:lpstr>
      <vt:lpstr>Διαφάνεια 31</vt:lpstr>
      <vt:lpstr>Διαφάνεια 32</vt:lpstr>
      <vt:lpstr>Διαφάνεια 33</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Διατροφικές Διαταραχές</dc:title>
  <dc:creator>pcc</dc:creator>
  <cp:lastModifiedBy>EVAGGELIA MOUSTAKA</cp:lastModifiedBy>
  <cp:revision>375</cp:revision>
  <dcterms:created xsi:type="dcterms:W3CDTF">2013-02-25T08:03:55Z</dcterms:created>
  <dcterms:modified xsi:type="dcterms:W3CDTF">2023-02-19T12:28:17Z</dcterms:modified>
</cp:coreProperties>
</file>