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1/23/2025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ΕΡΓΑΣΙΑΚΟ ΠΕΡΙΒΑΛΛΟΝ</a:t>
            </a:r>
            <a:endParaRPr lang="el-GR" dirty="0"/>
          </a:p>
        </p:txBody>
      </p:sp>
      <p:sp>
        <p:nvSpPr>
          <p:cNvPr id="3" name="Υπότιτλος 2"/>
          <p:cNvSpPr>
            <a:spLocks noGrp="1"/>
          </p:cNvSpPr>
          <p:nvPr>
            <p:ph type="subTitle" idx="1"/>
          </p:nvPr>
        </p:nvSpPr>
        <p:spPr/>
        <p:txBody>
          <a:bodyPr>
            <a:normAutofit fontScale="70000" lnSpcReduction="20000"/>
          </a:bodyPr>
          <a:lstStyle/>
          <a:p>
            <a:r>
              <a:rPr lang="el-GR" dirty="0" smtClean="0"/>
              <a:t>ΕΠΑΓΓΕΛΜΑ</a:t>
            </a:r>
            <a:endParaRPr lang="el-GR" dirty="0" smtClean="0"/>
          </a:p>
          <a:p>
            <a:r>
              <a:rPr lang="el-GR" dirty="0" smtClean="0"/>
              <a:t>ΑΓΟΡΑ ΕΡΓΑΣΙΑΣ</a:t>
            </a:r>
          </a:p>
          <a:p>
            <a:r>
              <a:rPr lang="el-GR" dirty="0" smtClean="0"/>
              <a:t>ΟΙ ΕΡΓΑΣΙΑΚΕΣ ΣΧΕΣΕΙΣ ΚΑΙ ΤΑ ΕΙΔΗ ΤΟΥΣ</a:t>
            </a:r>
          </a:p>
          <a:p>
            <a:r>
              <a:rPr lang="el-GR" dirty="0" smtClean="0"/>
              <a:t>ΜΟΡΦΕΣ ΚΑΙ ΕΙΔΗ ΑΠΑΣΧΟΛΗΣΗΣ ΣΤΗΝ ΕΛΛΑΔΑ ΚΑΙ ΕΥΡΩΠΗ</a:t>
            </a:r>
            <a:endParaRPr lang="el-GR" dirty="0"/>
          </a:p>
        </p:txBody>
      </p:sp>
    </p:spTree>
    <p:extLst>
      <p:ext uri="{BB962C8B-B14F-4D97-AF65-F5344CB8AC3E}">
        <p14:creationId xmlns:p14="http://schemas.microsoft.com/office/powerpoint/2010/main" val="2058185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64588" y="0"/>
            <a:ext cx="8911687" cy="1280890"/>
          </a:xfrm>
        </p:spPr>
        <p:txBody>
          <a:bodyPr/>
          <a:lstStyle/>
          <a:p>
            <a:r>
              <a:rPr lang="el-GR" dirty="0" smtClean="0"/>
              <a:t>Οι </a:t>
            </a:r>
            <a:r>
              <a:rPr lang="el-GR" b="1" dirty="0" smtClean="0"/>
              <a:t>εργασιακές σχέσεις </a:t>
            </a:r>
            <a:r>
              <a:rPr lang="el-GR" dirty="0" smtClean="0"/>
              <a:t>επιχειρούν τα λύσουν τα εξής προβλήματα</a:t>
            </a:r>
            <a:endParaRPr lang="el-GR" dirty="0"/>
          </a:p>
        </p:txBody>
      </p:sp>
      <p:sp>
        <p:nvSpPr>
          <p:cNvPr id="3" name="Θέση περιεχομένου 2"/>
          <p:cNvSpPr>
            <a:spLocks noGrp="1"/>
          </p:cNvSpPr>
          <p:nvPr>
            <p:ph idx="1"/>
          </p:nvPr>
        </p:nvSpPr>
        <p:spPr>
          <a:xfrm>
            <a:off x="1620252" y="2010806"/>
            <a:ext cx="10331116" cy="5577110"/>
          </a:xfrm>
        </p:spPr>
        <p:txBody>
          <a:bodyPr>
            <a:normAutofit/>
          </a:bodyPr>
          <a:lstStyle/>
          <a:p>
            <a:pPr marL="0" indent="0">
              <a:buNone/>
            </a:pPr>
            <a:endParaRPr lang="el-GR" dirty="0" smtClean="0"/>
          </a:p>
          <a:p>
            <a:pPr marL="0" indent="0">
              <a:buNone/>
            </a:pPr>
            <a:r>
              <a:rPr lang="el-GR" dirty="0" smtClean="0"/>
              <a:t> </a:t>
            </a:r>
            <a:r>
              <a:rPr lang="el-GR" dirty="0"/>
              <a:t>Οι εργασιακές σχέσεις πολλές φορές δημιουργούν παγιωμένες καταστάσεις που εκ των υστέρων υιοθετεί ο νομοθέτης. Προς αυτή την κατεύθυνση κινούνται οι συλλογικές </a:t>
            </a:r>
            <a:r>
              <a:rPr lang="el-GR" dirty="0" smtClean="0"/>
              <a:t>διαπραγματεύσεις. (Νόμος 2112/1920 για το 8 ωρο στην Ελλάδα</a:t>
            </a:r>
          </a:p>
          <a:p>
            <a:pPr marL="0" indent="0">
              <a:buNone/>
            </a:pPr>
            <a:r>
              <a:rPr lang="el-GR" b="1" dirty="0" smtClean="0"/>
              <a:t>Τηλεργασία</a:t>
            </a:r>
          </a:p>
          <a:p>
            <a:pPr marL="0" indent="0">
              <a:buNone/>
            </a:pPr>
            <a:r>
              <a:rPr lang="el-GR" dirty="0" smtClean="0"/>
              <a:t>Πριν την πανδημία δεν ήταν γενικευμένη μόνο σε ορισμένους κλάδους (τεχνολογία)</a:t>
            </a:r>
          </a:p>
          <a:p>
            <a:pPr marL="0" indent="0">
              <a:buNone/>
            </a:pPr>
            <a:r>
              <a:rPr lang="el-GR" dirty="0" smtClean="0"/>
              <a:t>Σήμερα έγινε καθεστώς για πολλούς εργαζόμενους και οι συλλογικές συμβάσεις άρχισαν να προβλέπουν συγκεκριμένους όρους</a:t>
            </a:r>
            <a:endParaRPr lang="el-GR" dirty="0"/>
          </a:p>
        </p:txBody>
      </p:sp>
    </p:spTree>
    <p:extLst>
      <p:ext uri="{BB962C8B-B14F-4D97-AF65-F5344CB8AC3E}">
        <p14:creationId xmlns:p14="http://schemas.microsoft.com/office/powerpoint/2010/main" val="2913967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64588" y="0"/>
            <a:ext cx="8911687" cy="1280890"/>
          </a:xfrm>
        </p:spPr>
        <p:txBody>
          <a:bodyPr/>
          <a:lstStyle/>
          <a:p>
            <a:r>
              <a:rPr lang="el-GR" dirty="0" smtClean="0"/>
              <a:t>Συλλογική διαπραγμάτευση:</a:t>
            </a:r>
            <a:endParaRPr lang="el-GR" dirty="0"/>
          </a:p>
        </p:txBody>
      </p:sp>
      <p:sp>
        <p:nvSpPr>
          <p:cNvPr id="3" name="Θέση περιεχομένου 2"/>
          <p:cNvSpPr>
            <a:spLocks noGrp="1"/>
          </p:cNvSpPr>
          <p:nvPr>
            <p:ph idx="1"/>
          </p:nvPr>
        </p:nvSpPr>
        <p:spPr>
          <a:xfrm>
            <a:off x="1620252" y="2010806"/>
            <a:ext cx="10331116" cy="5577110"/>
          </a:xfrm>
        </p:spPr>
        <p:txBody>
          <a:bodyPr>
            <a:normAutofit/>
          </a:bodyPr>
          <a:lstStyle/>
          <a:p>
            <a:r>
              <a:rPr lang="el-GR" dirty="0" smtClean="0"/>
              <a:t>Οι </a:t>
            </a:r>
            <a:r>
              <a:rPr lang="el-GR" dirty="0"/>
              <a:t>συζητήσεις που γίνονται μεταξύ εργοδοτών και εργαζομένων με </a:t>
            </a:r>
            <a:r>
              <a:rPr lang="el-GR" b="1" dirty="0"/>
              <a:t>στόχο τη σύναψη </a:t>
            </a:r>
            <a:r>
              <a:rPr lang="el-GR" dirty="0"/>
              <a:t>μιας </a:t>
            </a:r>
            <a:r>
              <a:rPr lang="el-GR" b="1" dirty="0" smtClean="0"/>
              <a:t>συμφωνίας</a:t>
            </a:r>
            <a:r>
              <a:rPr lang="el-GR" dirty="0"/>
              <a:t> </a:t>
            </a:r>
            <a:r>
              <a:rPr lang="el-GR" dirty="0" smtClean="0"/>
              <a:t>(</a:t>
            </a:r>
            <a:r>
              <a:rPr lang="el-GR" b="1" u="sng" dirty="0" smtClean="0"/>
              <a:t>συλλογική σύμβαση)</a:t>
            </a:r>
            <a:endParaRPr lang="el-GR" u="sng" dirty="0"/>
          </a:p>
          <a:p>
            <a:pPr marL="0" indent="0">
              <a:buNone/>
            </a:pPr>
            <a:r>
              <a:rPr lang="el-GR" dirty="0" smtClean="0"/>
              <a:t/>
            </a:r>
            <a:br>
              <a:rPr lang="el-GR" dirty="0" smtClean="0"/>
            </a:br>
            <a:r>
              <a:rPr lang="el-GR" dirty="0" smtClean="0"/>
              <a:t>   η </a:t>
            </a:r>
            <a:r>
              <a:rPr lang="el-GR" dirty="0"/>
              <a:t>σύναψη συλλογικής σύμβασης </a:t>
            </a:r>
            <a:r>
              <a:rPr lang="el-GR" b="1" dirty="0"/>
              <a:t>δεν είναι ο μοναδικός σκοπός </a:t>
            </a:r>
            <a:r>
              <a:rPr lang="el-GR" dirty="0"/>
              <a:t>μιας συλλογικής διαπραγμάτευσης</a:t>
            </a:r>
            <a:r>
              <a:rPr lang="el-GR" dirty="0" smtClean="0"/>
              <a:t>.</a:t>
            </a:r>
          </a:p>
          <a:p>
            <a:pPr marL="0" indent="0">
              <a:buNone/>
            </a:pPr>
            <a:r>
              <a:rPr lang="el-GR" dirty="0" smtClean="0"/>
              <a:t> </a:t>
            </a:r>
            <a:r>
              <a:rPr lang="el-GR" dirty="0"/>
              <a:t>Οι διαδικασίες, όπου όλοι συμμετέχουν στις αποφάσεις της επιχείρησης, μπορούν να προέλθουν από συλλογικές διαπραγματεύσεις, όπως και </a:t>
            </a:r>
            <a:r>
              <a:rPr lang="el-GR" b="1" dirty="0"/>
              <a:t>η λήψη αποφάσεων από κοινού</a:t>
            </a:r>
            <a:r>
              <a:rPr lang="el-GR" dirty="0"/>
              <a:t>. </a:t>
            </a:r>
            <a:endParaRPr lang="el-GR" dirty="0" smtClean="0"/>
          </a:p>
          <a:p>
            <a:pPr marL="0" indent="0">
              <a:buNone/>
            </a:pPr>
            <a:r>
              <a:rPr lang="el-GR" dirty="0" smtClean="0"/>
              <a:t>Τα </a:t>
            </a:r>
            <a:r>
              <a:rPr lang="el-GR" dirty="0"/>
              <a:t>κύρια χαρακτηριστικά της συλλογικής διαπραγμάτευσης είναι ότι πάντοτε </a:t>
            </a:r>
            <a:r>
              <a:rPr lang="el-GR" b="1" dirty="0"/>
              <a:t>αποσκοπεί </a:t>
            </a:r>
            <a:r>
              <a:rPr lang="el-GR" dirty="0"/>
              <a:t>σε </a:t>
            </a:r>
            <a:r>
              <a:rPr lang="el-GR" b="1" dirty="0"/>
              <a:t>λύσεις κοινής αποδοχής</a:t>
            </a:r>
            <a:r>
              <a:rPr lang="el-GR" dirty="0"/>
              <a:t>. </a:t>
            </a:r>
          </a:p>
        </p:txBody>
      </p:sp>
    </p:spTree>
    <p:extLst>
      <p:ext uri="{BB962C8B-B14F-4D97-AF65-F5344CB8AC3E}">
        <p14:creationId xmlns:p14="http://schemas.microsoft.com/office/powerpoint/2010/main" val="2054334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08440" y="385010"/>
            <a:ext cx="8911687" cy="1280890"/>
          </a:xfrm>
        </p:spPr>
        <p:txBody>
          <a:bodyPr/>
          <a:lstStyle/>
          <a:p>
            <a:r>
              <a:rPr lang="el-GR" dirty="0" smtClean="0"/>
              <a:t>Συλλογική διαφορά εργασίας:</a:t>
            </a:r>
            <a:endParaRPr lang="el-GR" dirty="0"/>
          </a:p>
        </p:txBody>
      </p:sp>
      <p:sp>
        <p:nvSpPr>
          <p:cNvPr id="3" name="Θέση περιεχομένου 2"/>
          <p:cNvSpPr>
            <a:spLocks noGrp="1"/>
          </p:cNvSpPr>
          <p:nvPr>
            <p:ph idx="1"/>
          </p:nvPr>
        </p:nvSpPr>
        <p:spPr>
          <a:xfrm>
            <a:off x="1620252" y="2010806"/>
            <a:ext cx="10331116" cy="5577110"/>
          </a:xfrm>
        </p:spPr>
        <p:txBody>
          <a:bodyPr>
            <a:normAutofit/>
          </a:bodyPr>
          <a:lstStyle/>
          <a:p>
            <a:r>
              <a:rPr lang="el-GR" b="1" dirty="0"/>
              <a:t> </a:t>
            </a:r>
            <a:r>
              <a:rPr lang="el-GR" dirty="0"/>
              <a:t>εννοούμε κάθε </a:t>
            </a:r>
            <a:r>
              <a:rPr lang="el-GR" b="1" dirty="0"/>
              <a:t>διένεξη</a:t>
            </a:r>
            <a:r>
              <a:rPr lang="el-GR" dirty="0"/>
              <a:t> ανάμεσα σε </a:t>
            </a:r>
            <a:r>
              <a:rPr lang="el-GR" b="1" dirty="0"/>
              <a:t>αντιπροσωπευτικές επαγγελματικές οργανώσεις μισθωτών και εργοδοτών</a:t>
            </a:r>
            <a:r>
              <a:rPr lang="el-GR" dirty="0"/>
              <a:t>, που </a:t>
            </a:r>
            <a:r>
              <a:rPr lang="el-GR" dirty="0" smtClean="0"/>
              <a:t>αφορά</a:t>
            </a:r>
          </a:p>
          <a:p>
            <a:r>
              <a:rPr lang="el-GR" dirty="0" smtClean="0"/>
              <a:t> όρους</a:t>
            </a:r>
          </a:p>
          <a:p>
            <a:r>
              <a:rPr lang="el-GR" dirty="0" smtClean="0"/>
              <a:t> </a:t>
            </a:r>
            <a:r>
              <a:rPr lang="el-GR" dirty="0"/>
              <a:t>ή συνθήκες </a:t>
            </a:r>
            <a:r>
              <a:rPr lang="el-GR" dirty="0" smtClean="0"/>
              <a:t>εργασίας</a:t>
            </a:r>
          </a:p>
          <a:p>
            <a:r>
              <a:rPr lang="el-GR" dirty="0" smtClean="0"/>
              <a:t> </a:t>
            </a:r>
            <a:r>
              <a:rPr lang="el-GR" dirty="0"/>
              <a:t>ή την αμοιβή της </a:t>
            </a:r>
            <a:r>
              <a:rPr lang="el-GR" dirty="0" smtClean="0"/>
              <a:t>εργασίας</a:t>
            </a:r>
          </a:p>
          <a:p>
            <a:pPr marL="0" indent="0">
              <a:buNone/>
            </a:pPr>
            <a:r>
              <a:rPr lang="el-GR" dirty="0" smtClean="0"/>
              <a:t> </a:t>
            </a:r>
            <a:r>
              <a:rPr lang="el-GR" dirty="0"/>
              <a:t>Στο χώρο των συλλογικών διαφορών το </a:t>
            </a:r>
            <a:r>
              <a:rPr lang="el-GR" b="1" dirty="0"/>
              <a:t>έσχατο</a:t>
            </a:r>
            <a:r>
              <a:rPr lang="el-GR" dirty="0"/>
              <a:t> </a:t>
            </a:r>
            <a:r>
              <a:rPr lang="el-GR" b="1" dirty="0"/>
              <a:t>μέσο</a:t>
            </a:r>
            <a:r>
              <a:rPr lang="el-GR" dirty="0"/>
              <a:t> που διαθέτουν οι εργαζόμενοι για να </a:t>
            </a:r>
            <a:r>
              <a:rPr lang="el-GR" b="1" dirty="0"/>
              <a:t>ασκήσουν</a:t>
            </a:r>
            <a:r>
              <a:rPr lang="el-GR" dirty="0"/>
              <a:t> </a:t>
            </a:r>
            <a:r>
              <a:rPr lang="el-GR" b="1" dirty="0"/>
              <a:t>πίεση</a:t>
            </a:r>
            <a:r>
              <a:rPr lang="el-GR" dirty="0"/>
              <a:t> για την αποδοχή των αιτημάτων τους είναι η ομαδική και σχεδιασμένη αποχή τους από την εργασία, δηλαδή η </a:t>
            </a:r>
            <a:r>
              <a:rPr lang="el-GR" b="1" u="sng" dirty="0"/>
              <a:t>απεργία.</a:t>
            </a:r>
          </a:p>
        </p:txBody>
      </p:sp>
    </p:spTree>
    <p:extLst>
      <p:ext uri="{BB962C8B-B14F-4D97-AF65-F5344CB8AC3E}">
        <p14:creationId xmlns:p14="http://schemas.microsoft.com/office/powerpoint/2010/main" val="3351858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08440" y="385010"/>
            <a:ext cx="8911687" cy="1280890"/>
          </a:xfrm>
        </p:spPr>
        <p:txBody>
          <a:bodyPr/>
          <a:lstStyle/>
          <a:p>
            <a:r>
              <a:rPr lang="el-GR" dirty="0" smtClean="0"/>
              <a:t>ΔΡΑΣΤΗΡΙΟΤΗΤΑ</a:t>
            </a:r>
            <a:endParaRPr lang="el-GR" dirty="0"/>
          </a:p>
        </p:txBody>
      </p:sp>
      <p:sp>
        <p:nvSpPr>
          <p:cNvPr id="3" name="Θέση περιεχομένου 2"/>
          <p:cNvSpPr>
            <a:spLocks noGrp="1"/>
          </p:cNvSpPr>
          <p:nvPr>
            <p:ph idx="1"/>
          </p:nvPr>
        </p:nvSpPr>
        <p:spPr>
          <a:xfrm>
            <a:off x="1588168" y="1280890"/>
            <a:ext cx="10331116" cy="5577110"/>
          </a:xfrm>
        </p:spPr>
        <p:txBody>
          <a:bodyPr>
            <a:normAutofit/>
          </a:bodyPr>
          <a:lstStyle/>
          <a:p>
            <a:pPr>
              <a:buFont typeface="+mj-lt"/>
              <a:buAutoNum type="arabicPeriod"/>
            </a:pPr>
            <a:r>
              <a:rPr lang="el-GR" b="1" dirty="0" smtClean="0"/>
              <a:t> Χωριστείτε </a:t>
            </a:r>
            <a:r>
              <a:rPr lang="el-GR" b="1" dirty="0"/>
              <a:t>σε ομάδες των τεσσάρων-πέντε ατόμων</a:t>
            </a:r>
            <a:r>
              <a:rPr lang="el-GR" b="1" dirty="0" smtClean="0"/>
              <a:t>.</a:t>
            </a:r>
          </a:p>
          <a:p>
            <a:pPr>
              <a:buFont typeface="+mj-lt"/>
              <a:buAutoNum type="arabicPeriod"/>
            </a:pPr>
            <a:r>
              <a:rPr lang="el-GR" b="1" dirty="0" smtClean="0"/>
              <a:t> </a:t>
            </a:r>
            <a:r>
              <a:rPr lang="el-GR" b="1" dirty="0"/>
              <a:t>Αρχικά σε μία σελίδα χαρτί προσπαθήστε να καταγράψετε όσο περισσότερους λόγους μπορείτε να σκεφτείτε που δικαιολογούν την ανάγκη συμμετοχής των εργαζομένων σε μία επιχείρηση</a:t>
            </a:r>
            <a:r>
              <a:rPr lang="el-GR" b="1" dirty="0" smtClean="0"/>
              <a:t>.</a:t>
            </a:r>
          </a:p>
          <a:p>
            <a:pPr>
              <a:buFont typeface="+mj-lt"/>
              <a:buAutoNum type="arabicPeriod"/>
            </a:pPr>
            <a:r>
              <a:rPr lang="el-GR" b="1" dirty="0" smtClean="0"/>
              <a:t> </a:t>
            </a:r>
            <a:r>
              <a:rPr lang="el-GR" b="1" dirty="0"/>
              <a:t>Σε τι μπορεί να συνίσταται αυτή η συμμετοχή</a:t>
            </a:r>
            <a:r>
              <a:rPr lang="el-GR" b="1" dirty="0" smtClean="0"/>
              <a:t>;</a:t>
            </a:r>
          </a:p>
          <a:p>
            <a:pPr>
              <a:buFont typeface="+mj-lt"/>
              <a:buAutoNum type="arabicPeriod"/>
            </a:pPr>
            <a:r>
              <a:rPr lang="el-GR" b="1" dirty="0" smtClean="0"/>
              <a:t> </a:t>
            </a:r>
            <a:r>
              <a:rPr lang="el-GR" b="1" dirty="0"/>
              <a:t>Στη συνέχεια εντοπίστε με ποιο τρόπο μπορεί να επιτευχθεί και να ενδυναμωθεί αυτή η συμμετοχή. </a:t>
            </a:r>
            <a:endParaRPr lang="el-GR" b="1" dirty="0" smtClean="0"/>
          </a:p>
          <a:p>
            <a:pPr>
              <a:buFont typeface="+mj-lt"/>
              <a:buAutoNum type="arabicPeriod"/>
            </a:pPr>
            <a:r>
              <a:rPr lang="el-GR" b="1" dirty="0" smtClean="0"/>
              <a:t>Κατηγοριοποιήστε </a:t>
            </a:r>
            <a:r>
              <a:rPr lang="el-GR" b="1" dirty="0"/>
              <a:t>τους τρόπους αυτούς σε τέσσερις άξονες-κατηγορίες: α) τρόποι που προέρχονται από την πλευρά της πολιτείας, β) τρόποι που προέρχονται από την πλευρά των συλλογικών οργάνων των εργαζομένων γ) τρόποι που προέρχονται από την πλευρά των εργοδοτών και της επιχείρησης δ) τρόποι που προέρχονται από την πλευρά του κάθε εργαζόμενου ξεχωριστά.</a:t>
            </a:r>
            <a:endParaRPr lang="el-GR" b="1" u="sng" dirty="0"/>
          </a:p>
        </p:txBody>
      </p:sp>
    </p:spTree>
    <p:extLst>
      <p:ext uri="{BB962C8B-B14F-4D97-AF65-F5344CB8AC3E}">
        <p14:creationId xmlns:p14="http://schemas.microsoft.com/office/powerpoint/2010/main" val="2459380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12223" y="489284"/>
            <a:ext cx="8915400" cy="5518484"/>
          </a:xfrm>
        </p:spPr>
        <p:txBody>
          <a:bodyPr>
            <a:normAutofit/>
          </a:bodyPr>
          <a:lstStyle/>
          <a:p>
            <a:pPr marL="0" indent="0">
              <a:buNone/>
            </a:pPr>
            <a:r>
              <a:rPr lang="el-GR" b="1" dirty="0"/>
              <a:t>Λόγοι για τη συμμετοχή των εργαζομένων στην επιχείρηση</a:t>
            </a:r>
          </a:p>
          <a:p>
            <a:pPr marL="0" indent="0">
              <a:buNone/>
            </a:pPr>
            <a:endParaRPr lang="el-GR" dirty="0"/>
          </a:p>
          <a:p>
            <a:r>
              <a:rPr lang="el-GR" b="1" dirty="0"/>
              <a:t>Αύξηση παραγωγικότητας</a:t>
            </a:r>
            <a:r>
              <a:rPr lang="el-GR" dirty="0"/>
              <a:t>: Όταν οι εργαζόμενοι συμμετέχουν ενεργά, έχουν μεγαλύτερο κίνητρο να προσφέρουν περισσότερο και καλύτερο έργο.</a:t>
            </a:r>
          </a:p>
          <a:p>
            <a:r>
              <a:rPr lang="el-GR" b="1" dirty="0"/>
              <a:t>Βελτίωση επικοινωνίας</a:t>
            </a:r>
            <a:r>
              <a:rPr lang="el-GR" dirty="0"/>
              <a:t>: Η συμμετοχή συμβάλλει στην καλύτερη επικοινωνία μεταξύ των εργαζομένων και της διοίκησης.</a:t>
            </a:r>
          </a:p>
          <a:p>
            <a:r>
              <a:rPr lang="el-GR" b="1" dirty="0"/>
              <a:t>Ενίσχυση της δέσμευσης</a:t>
            </a:r>
            <a:r>
              <a:rPr lang="el-GR" dirty="0"/>
              <a:t>: Οι εργαζόμενοι που συμμετέχουν στη λήψη αποφάσεων αισθάνονται περισσότερο δεσμευμένοι με την επιχείρηση.</a:t>
            </a:r>
          </a:p>
          <a:p>
            <a:r>
              <a:rPr lang="el-GR" b="1" dirty="0"/>
              <a:t>Αναγνώριση και σεβασμός</a:t>
            </a:r>
            <a:r>
              <a:rPr lang="el-GR" dirty="0"/>
              <a:t>: Όταν οι εργαζόμενοι συμμετέχουν, αισθάνονται ότι η δουλειά τους εκτιμάται, γεγονός που ενισχύει το ηθικό τους.</a:t>
            </a:r>
          </a:p>
          <a:p>
            <a:r>
              <a:rPr lang="el-GR" b="1" dirty="0"/>
              <a:t>Καινοτομία</a:t>
            </a:r>
            <a:r>
              <a:rPr lang="el-GR" dirty="0"/>
              <a:t>: Η συμμετοχή των εργαζομένων μπορεί να φέρει νέες ιδέες και λύσεις στην επιχείρηση, αυξάνοντας την καινοτομία.</a:t>
            </a:r>
          </a:p>
          <a:p>
            <a:r>
              <a:rPr lang="el-GR" b="1" dirty="0"/>
              <a:t>Αναγνώριση αναγκών και προβλημάτων</a:t>
            </a:r>
            <a:r>
              <a:rPr lang="el-GR" dirty="0"/>
              <a:t>: Μέσω της συμμετοχής, οι εργαζόμενοι μπορούν να αναφέρουν προβλήματα ή ανάγκες που δεν είναι πάντα ορατά στην ηγεσία.</a:t>
            </a:r>
          </a:p>
          <a:p>
            <a:endParaRPr lang="el-GR" dirty="0"/>
          </a:p>
        </p:txBody>
      </p:sp>
    </p:spTree>
    <p:extLst>
      <p:ext uri="{BB962C8B-B14F-4D97-AF65-F5344CB8AC3E}">
        <p14:creationId xmlns:p14="http://schemas.microsoft.com/office/powerpoint/2010/main" val="1735349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r>
              <a:rPr lang="el-GR" dirty="0"/>
              <a:t>Η συμμετοχή των εργαζομένων μπορεί να συνίσταται σε:</a:t>
            </a:r>
          </a:p>
          <a:p>
            <a:r>
              <a:rPr lang="el-GR" b="1" dirty="0"/>
              <a:t>Συμμετοχή στη λήψη αποφάσεων</a:t>
            </a:r>
            <a:r>
              <a:rPr lang="el-GR" dirty="0"/>
              <a:t>: Όταν οι εργαζόμενοι έχουν λόγο στις σημαντικές αποφάσεις που αφορούν την επιχείρηση.</a:t>
            </a:r>
          </a:p>
          <a:p>
            <a:r>
              <a:rPr lang="el-GR" b="1" dirty="0"/>
              <a:t>Συμμετοχή στη διαχείριση και την οργάνωση</a:t>
            </a:r>
            <a:r>
              <a:rPr lang="el-GR" dirty="0"/>
              <a:t>: Οι εργαζόμενοι μπορούν να συμμετέχουν στη διαδικασία σχεδιασμού και αναδιοργάνωσης της επιχείρησης.</a:t>
            </a:r>
          </a:p>
          <a:p>
            <a:r>
              <a:rPr lang="el-GR" b="1" dirty="0"/>
              <a:t>Συμμετοχή στην επίλυση προβλημάτων</a:t>
            </a:r>
            <a:r>
              <a:rPr lang="el-GR" dirty="0"/>
              <a:t>: Οι εργαζόμενοι, μέσω της συμμετοχής, μπορούν να συνεισφέρουν στην επίλυση λειτουργικών προβλημάτων.</a:t>
            </a:r>
          </a:p>
          <a:p>
            <a:r>
              <a:rPr lang="el-GR" b="1" dirty="0"/>
              <a:t>Συμμετοχή στην εκπαίδευση και ανάπτυξη</a:t>
            </a:r>
            <a:r>
              <a:rPr lang="el-GR" dirty="0"/>
              <a:t>: Μέσα από την εκπαίδευση και ανάπτυξη, οι εργαζόμενοι μπορούν να συμμετέχουν στην αναβάθμιση των δεξιοτήτων τους, ενισχύοντας την αξία τους για την επιχείρηση.</a:t>
            </a:r>
          </a:p>
          <a:p>
            <a:endParaRPr lang="el-GR" dirty="0"/>
          </a:p>
        </p:txBody>
      </p:sp>
    </p:spTree>
    <p:extLst>
      <p:ext uri="{BB962C8B-B14F-4D97-AF65-F5344CB8AC3E}">
        <p14:creationId xmlns:p14="http://schemas.microsoft.com/office/powerpoint/2010/main" val="1414831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638926" y="0"/>
            <a:ext cx="8865686" cy="6858000"/>
          </a:xfrm>
        </p:spPr>
        <p:txBody>
          <a:bodyPr>
            <a:normAutofit fontScale="70000" lnSpcReduction="20000"/>
          </a:bodyPr>
          <a:lstStyle/>
          <a:p>
            <a:pPr marL="0" indent="0">
              <a:buNone/>
            </a:pPr>
            <a:r>
              <a:rPr lang="en-US" b="1" dirty="0" smtClean="0"/>
              <a:t>T</a:t>
            </a:r>
            <a:r>
              <a:rPr lang="el-GR" b="1" dirty="0" smtClean="0"/>
              <a:t>ρόποι </a:t>
            </a:r>
            <a:r>
              <a:rPr lang="el-GR" b="1" dirty="0"/>
              <a:t>ενδυνάμωσης της συμμετοχής</a:t>
            </a:r>
          </a:p>
          <a:p>
            <a:r>
              <a:rPr lang="el-GR" dirty="0"/>
              <a:t>Ανάλογα με την πλευρά που προσφέρει τη δυνατότητα συμμετοχής, οι τρόποι ενδυνάμωσης της συμμετοχής μπορούν να κατηγοριοποιηθούν ως εξής:</a:t>
            </a:r>
          </a:p>
          <a:p>
            <a:r>
              <a:rPr lang="el-GR" b="1" dirty="0"/>
              <a:t>α) Τρόποι που προέρχονται από την πλευρά της πολιτείας:</a:t>
            </a:r>
          </a:p>
          <a:p>
            <a:r>
              <a:rPr lang="el-GR" b="1" dirty="0"/>
              <a:t>Θεσμικά μέτρα και πολιτικές</a:t>
            </a:r>
            <a:r>
              <a:rPr lang="el-GR" dirty="0"/>
              <a:t>: Η πολιτεία μπορεί να θεσπίσει νόμους που ενθαρρύνουν ή απαιτούν τη συμμετοχή των εργαζομένων στις διαδικασίες των επιχειρήσεων (π.χ. συμμετοχή σε συμβούλια εργαζομένων).</a:t>
            </a:r>
          </a:p>
          <a:p>
            <a:r>
              <a:rPr lang="el-GR" b="1" dirty="0"/>
              <a:t>Εκπαίδευση και επιδοτήσεις</a:t>
            </a:r>
            <a:r>
              <a:rPr lang="el-GR" dirty="0"/>
              <a:t>: Παροχή προγραμμάτων εκπαίδευσης για τη βελτίωση των δεξιοτήτων των εργαζομένων και τη δημιουργία επαγγελματικών ευκαιριών.</a:t>
            </a:r>
          </a:p>
          <a:p>
            <a:r>
              <a:rPr lang="el-GR" b="1" dirty="0"/>
              <a:t>Εγγύηση δικαιωμάτων</a:t>
            </a:r>
            <a:r>
              <a:rPr lang="el-GR" dirty="0"/>
              <a:t>: Εφαρμογή πολιτικών προστασίας για τα δικαιώματα των εργαζομένων (π.χ. δικαίωμα συμμετοχής σε συνδικαλιστικές οργανώσεις).</a:t>
            </a:r>
          </a:p>
          <a:p>
            <a:r>
              <a:rPr lang="el-GR" b="1" dirty="0"/>
              <a:t>β) Τρόποι που προέρχονται από την πλευρά των συλλογικών οργάνων των εργαζομένων:</a:t>
            </a:r>
          </a:p>
          <a:p>
            <a:r>
              <a:rPr lang="el-GR" b="1" dirty="0"/>
              <a:t>Δημιουργία και ενίσχυση συνδικαλιστικών οργανώσεων</a:t>
            </a:r>
            <a:r>
              <a:rPr lang="el-GR" dirty="0"/>
              <a:t>: Η ύπαρξη ισχυρών συνδικάτων ή άλλων συλλογικών οργάνων ενισχύει την συμμετοχή των εργαζομένων μέσω της εκπροσώπησης τους σε συζητήσεις και διαπραγματεύσεις.</a:t>
            </a:r>
          </a:p>
          <a:p>
            <a:r>
              <a:rPr lang="el-GR" b="1" dirty="0"/>
              <a:t>Ανάπτυξη διαδικασιών για συμμετοχή στις αποφάσεις</a:t>
            </a:r>
            <a:r>
              <a:rPr lang="el-GR" dirty="0"/>
              <a:t>: Καθιέρωση τακτικών συνεδριάσεων με τη διοίκηση για την ανταλλαγή απόψεων και προτάσεων</a:t>
            </a:r>
            <a:r>
              <a:rPr lang="el-GR" dirty="0" smtClean="0"/>
              <a:t>.</a:t>
            </a:r>
            <a:endParaRPr lang="en-US" dirty="0" smtClean="0"/>
          </a:p>
          <a:p>
            <a:r>
              <a:rPr lang="el-GR" b="1" dirty="0"/>
              <a:t>γ) Τρόποι που προέρχονται από την πλευρά των εργοδοτών και της επιχείρησης:</a:t>
            </a:r>
          </a:p>
          <a:p>
            <a:r>
              <a:rPr lang="el-GR" b="1" dirty="0"/>
              <a:t>Δημιουργία ανοιχτής επικοινωνίας</a:t>
            </a:r>
            <a:r>
              <a:rPr lang="el-GR" dirty="0"/>
              <a:t>: Ανάπτυξη ενός περιβάλλοντος όπου οι εργαζόμενοι μπορούν ελεύθερα να εκφράσουν τις απόψεις τους, τις ανησυχίες τους και τις προτάσεις τους.</a:t>
            </a:r>
          </a:p>
          <a:p>
            <a:r>
              <a:rPr lang="el-GR" b="1" dirty="0"/>
              <a:t>Ανάθεση αρμοδιοτήτων στους εργαζόμενους</a:t>
            </a:r>
            <a:r>
              <a:rPr lang="el-GR" dirty="0"/>
              <a:t>: Δίνοντας στους εργαζόμενους μεγαλύτερη αυτονομία σε καθημερινές αποφάσεις και υπευθυνότητες.</a:t>
            </a:r>
          </a:p>
          <a:p>
            <a:r>
              <a:rPr lang="el-GR" b="1" dirty="0"/>
              <a:t>Κίνητρα και ανταμοιβές</a:t>
            </a:r>
            <a:r>
              <a:rPr lang="el-GR" dirty="0"/>
              <a:t>: Παροχή κινήτρων για τη συμμετοχή των εργαζομένων στις διαδικασίες της επιχείρησης (π.χ. μέσω μπόνους, αναγνώρισης ή άλλων προνομίων).</a:t>
            </a:r>
          </a:p>
          <a:p>
            <a:r>
              <a:rPr lang="el-GR" b="1" dirty="0"/>
              <a:t>δ) Τρόποι που προέρχονται από την πλευρά του κάθε εργαζόμενου:</a:t>
            </a:r>
          </a:p>
          <a:p>
            <a:r>
              <a:rPr lang="el-GR" b="1" dirty="0"/>
              <a:t>Πρωτοβουλία και ενεργή συμμετοχή</a:t>
            </a:r>
            <a:r>
              <a:rPr lang="el-GR" dirty="0"/>
              <a:t>: Οι εργαζόμενοι μπορούν να προτείνουν ιδέες, να συμμετέχουν σε επιμορφωτικά προγράμματα ή να αναλαμβάνουν πρωτοβουλίες για την επίλυση προβλημάτων.</a:t>
            </a:r>
          </a:p>
          <a:p>
            <a:r>
              <a:rPr lang="el-GR" b="1" dirty="0"/>
              <a:t>Αναγνώριση της αξίας της συμμετοχής</a:t>
            </a:r>
            <a:r>
              <a:rPr lang="el-GR" dirty="0"/>
              <a:t>: Οι εργαζόμενοι αναγνωρίζοντας τα οφέλη από τη συμμετοχή τους στην επιχείρηση, να καταβάλλουν προσπάθειες για την προώθηση της συνεργασίας και της κοινής δουλειάς.</a:t>
            </a:r>
          </a:p>
          <a:p>
            <a:endParaRPr lang="el-GR" dirty="0"/>
          </a:p>
          <a:p>
            <a:endParaRPr lang="el-GR" dirty="0"/>
          </a:p>
        </p:txBody>
      </p:sp>
    </p:spTree>
    <p:extLst>
      <p:ext uri="{BB962C8B-B14F-4D97-AF65-F5344CB8AC3E}">
        <p14:creationId xmlns:p14="http://schemas.microsoft.com/office/powerpoint/2010/main" val="112419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b="1" dirty="0" smtClean="0"/>
              <a:t>ΕΠΑΓΓΕΛΜΑ</a:t>
            </a:r>
            <a:r>
              <a:rPr lang="el-GR" dirty="0"/>
              <a:t> </a:t>
            </a:r>
            <a:endParaRPr lang="el-GR" dirty="0" smtClean="0"/>
          </a:p>
          <a:p>
            <a:pPr marL="0" indent="0">
              <a:buNone/>
            </a:pPr>
            <a:r>
              <a:rPr lang="el-GR" dirty="0" smtClean="0"/>
              <a:t>Είναι το </a:t>
            </a:r>
            <a:r>
              <a:rPr lang="el-GR" dirty="0"/>
              <a:t>ορισμένο είδος εργασίας με το οποίο ασχολείται κανείς κατά τρόπο </a:t>
            </a:r>
            <a:r>
              <a:rPr lang="el-GR" dirty="0" smtClean="0"/>
              <a:t>    </a:t>
            </a:r>
            <a:r>
              <a:rPr lang="el-GR" u="sng" dirty="0" smtClean="0"/>
              <a:t>σταθερό</a:t>
            </a:r>
            <a:endParaRPr lang="el-GR" u="sng" dirty="0"/>
          </a:p>
          <a:p>
            <a:pPr marL="0" indent="0">
              <a:buNone/>
            </a:pPr>
            <a:r>
              <a:rPr lang="el-GR" u="sng" dirty="0" smtClean="0"/>
              <a:t>συστηματικό</a:t>
            </a:r>
          </a:p>
          <a:p>
            <a:pPr marL="0" indent="0">
              <a:buNone/>
            </a:pPr>
            <a:r>
              <a:rPr lang="el-GR" u="sng" dirty="0" smtClean="0"/>
              <a:t>και διαρκή</a:t>
            </a:r>
          </a:p>
          <a:p>
            <a:pPr marL="0" indent="0">
              <a:buNone/>
            </a:pPr>
            <a:r>
              <a:rPr lang="el-GR" dirty="0" smtClean="0"/>
              <a:t> </a:t>
            </a:r>
            <a:r>
              <a:rPr lang="el-GR" dirty="0"/>
              <a:t>με </a:t>
            </a:r>
            <a:r>
              <a:rPr lang="el-GR" b="1" dirty="0"/>
              <a:t>σκοπό </a:t>
            </a:r>
            <a:r>
              <a:rPr lang="el-GR" dirty="0"/>
              <a:t>να καλύψει τις οικονομικές του ανάγκες</a:t>
            </a:r>
            <a:r>
              <a:rPr lang="el-GR" dirty="0" smtClean="0"/>
              <a:t>.</a:t>
            </a:r>
          </a:p>
          <a:p>
            <a:pPr marL="0" indent="0">
              <a:buNone/>
            </a:pPr>
            <a:r>
              <a:rPr lang="el-GR" dirty="0" smtClean="0"/>
              <a:t> </a:t>
            </a:r>
            <a:r>
              <a:rPr lang="el-GR" dirty="0"/>
              <a:t>Το επάγγελμα κάθε ανθρώπου δείχνει την </a:t>
            </a:r>
            <a:r>
              <a:rPr lang="el-GR" b="1" dirty="0"/>
              <a:t>ειδικότητά του</a:t>
            </a:r>
            <a:r>
              <a:rPr lang="el-GR" dirty="0"/>
              <a:t>. </a:t>
            </a:r>
            <a:endParaRPr lang="el-GR" dirty="0" smtClean="0"/>
          </a:p>
          <a:p>
            <a:pPr marL="0" indent="0">
              <a:buNone/>
            </a:pPr>
            <a:r>
              <a:rPr lang="el-GR" dirty="0" smtClean="0"/>
              <a:t>Η </a:t>
            </a:r>
            <a:r>
              <a:rPr lang="el-GR" dirty="0"/>
              <a:t>έννοια του επαγγέλματος είναι σημαντική, διότι πολλές φορές οι όροι εργασίας, το ωράριο, η υπαγωγή σε ταμείο επικουρικής ασφάλισης κ.ά., εξαρτώνται κυρίως από το επάγγελμα.</a:t>
            </a:r>
          </a:p>
        </p:txBody>
      </p:sp>
    </p:spTree>
    <p:extLst>
      <p:ext uri="{BB962C8B-B14F-4D97-AF65-F5344CB8AC3E}">
        <p14:creationId xmlns:p14="http://schemas.microsoft.com/office/powerpoint/2010/main" val="1919658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b="1" dirty="0"/>
              <a:t>Αγορά </a:t>
            </a:r>
            <a:r>
              <a:rPr lang="el-GR" b="1" dirty="0" smtClean="0"/>
              <a:t>εργασίας</a:t>
            </a:r>
          </a:p>
          <a:p>
            <a:r>
              <a:rPr lang="el-GR" b="1" dirty="0" smtClean="0"/>
              <a:t> </a:t>
            </a:r>
            <a:r>
              <a:rPr lang="el-GR" dirty="0"/>
              <a:t>Η έννοια της </a:t>
            </a:r>
            <a:r>
              <a:rPr lang="el-GR" b="1" dirty="0"/>
              <a:t>εθνικής αγοράς εργασίας </a:t>
            </a:r>
            <a:endParaRPr lang="el-GR" b="1" dirty="0" smtClean="0"/>
          </a:p>
          <a:p>
            <a:r>
              <a:rPr lang="el-GR" dirty="0" smtClean="0"/>
              <a:t>άρχισε </a:t>
            </a:r>
            <a:r>
              <a:rPr lang="el-GR" dirty="0"/>
              <a:t>μετά το Β΄ Παγκόσμιο πόλεμο </a:t>
            </a:r>
            <a:endParaRPr lang="el-GR" dirty="0" smtClean="0"/>
          </a:p>
          <a:p>
            <a:r>
              <a:rPr lang="el-GR" dirty="0" smtClean="0"/>
              <a:t>και </a:t>
            </a:r>
            <a:r>
              <a:rPr lang="el-GR" dirty="0"/>
              <a:t>αφορούσε στην </a:t>
            </a:r>
            <a:r>
              <a:rPr lang="el-GR" u="sng" dirty="0"/>
              <a:t>προσφορά και ζήτηση των επαγγελμάτων </a:t>
            </a:r>
            <a:r>
              <a:rPr lang="el-GR" dirty="0"/>
              <a:t>μέσα από μεθόδους </a:t>
            </a:r>
            <a:r>
              <a:rPr lang="el-GR" u="sng" dirty="0"/>
              <a:t>ρύθμισης και ελέγχου της αγοράς από το κράτος</a:t>
            </a:r>
            <a:r>
              <a:rPr lang="el-GR" dirty="0"/>
              <a:t>.</a:t>
            </a:r>
          </a:p>
        </p:txBody>
      </p:sp>
    </p:spTree>
    <p:extLst>
      <p:ext uri="{BB962C8B-B14F-4D97-AF65-F5344CB8AC3E}">
        <p14:creationId xmlns:p14="http://schemas.microsoft.com/office/powerpoint/2010/main" val="408113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0737" y="465221"/>
            <a:ext cx="11911263" cy="6392779"/>
          </a:xfrm>
        </p:spPr>
        <p:txBody>
          <a:bodyPr>
            <a:normAutofit/>
          </a:bodyPr>
          <a:lstStyle/>
          <a:p>
            <a:pPr marL="0" indent="0">
              <a:buNone/>
            </a:pPr>
            <a:r>
              <a:rPr lang="el-GR" b="1" dirty="0" smtClean="0"/>
              <a:t>                                                         </a:t>
            </a:r>
            <a:r>
              <a:rPr lang="el-GR" sz="2400" b="1" dirty="0" smtClean="0"/>
              <a:t>Αγορά εργασίας</a:t>
            </a:r>
          </a:p>
          <a:p>
            <a:r>
              <a:rPr lang="el-GR" b="1" dirty="0" smtClean="0"/>
              <a:t>                              </a:t>
            </a:r>
            <a:endParaRPr lang="el-GR" b="1" dirty="0" smtClean="0"/>
          </a:p>
          <a:p>
            <a:endParaRPr lang="el-GR" b="1" dirty="0"/>
          </a:p>
          <a:p>
            <a:pPr marL="0" indent="0">
              <a:buNone/>
            </a:pPr>
            <a:endParaRPr lang="el-GR" b="1" dirty="0" smtClean="0"/>
          </a:p>
          <a:p>
            <a:pPr marL="0" indent="0">
              <a:buNone/>
            </a:pPr>
            <a:r>
              <a:rPr lang="el-GR" b="1" dirty="0"/>
              <a:t> </a:t>
            </a:r>
            <a:r>
              <a:rPr lang="el-GR" b="1" dirty="0" smtClean="0"/>
              <a:t>     </a:t>
            </a:r>
            <a:r>
              <a:rPr lang="el-GR" b="1" dirty="0" smtClean="0"/>
              <a:t> </a:t>
            </a:r>
            <a:r>
              <a:rPr lang="el-GR" dirty="0"/>
              <a:t>Η έννοια της </a:t>
            </a:r>
            <a:r>
              <a:rPr lang="el-GR" b="1" dirty="0"/>
              <a:t>εθνικής αγοράς εργασίας </a:t>
            </a:r>
            <a:endParaRPr lang="el-GR" b="1" dirty="0" smtClean="0"/>
          </a:p>
          <a:p>
            <a:r>
              <a:rPr lang="el-GR" dirty="0"/>
              <a:t>Σήμερα  </a:t>
            </a:r>
            <a:r>
              <a:rPr lang="el-GR" dirty="0" smtClean="0"/>
              <a:t>υπάρχει </a:t>
            </a:r>
            <a:r>
              <a:rPr lang="el-GR" u="sng" dirty="0"/>
              <a:t>ευελιξία των εθνικών αγορών </a:t>
            </a:r>
            <a:r>
              <a:rPr lang="el-GR" u="sng" dirty="0" smtClean="0"/>
              <a:t>εργασίας</a:t>
            </a:r>
          </a:p>
          <a:p>
            <a:r>
              <a:rPr lang="el-GR" dirty="0" smtClean="0"/>
              <a:t> εμφανίστηκε </a:t>
            </a:r>
            <a:r>
              <a:rPr lang="el-GR" dirty="0"/>
              <a:t>τα πρώτα χρόνια της δεκαετίας του 1980 στις βιομηχανικές </a:t>
            </a:r>
            <a:r>
              <a:rPr lang="el-GR" dirty="0" smtClean="0"/>
              <a:t>κοινωνίες</a:t>
            </a:r>
          </a:p>
          <a:p>
            <a:r>
              <a:rPr lang="el-GR" dirty="0" smtClean="0"/>
              <a:t> </a:t>
            </a:r>
            <a:r>
              <a:rPr lang="el-GR" dirty="0"/>
              <a:t>και είχε επιπτώσεις στον κοινωνικό και τον εργατικό </a:t>
            </a:r>
            <a:r>
              <a:rPr lang="el-GR" dirty="0" smtClean="0"/>
              <a:t>τομέα</a:t>
            </a:r>
          </a:p>
          <a:p>
            <a:pPr marL="0" indent="0">
              <a:buNone/>
            </a:pPr>
            <a:endParaRPr lang="el-GR" dirty="0"/>
          </a:p>
        </p:txBody>
      </p:sp>
    </p:spTree>
    <p:extLst>
      <p:ext uri="{BB962C8B-B14F-4D97-AF65-F5344CB8AC3E}">
        <p14:creationId xmlns:p14="http://schemas.microsoft.com/office/powerpoint/2010/main" val="535467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80737" y="465221"/>
            <a:ext cx="11911263" cy="6392779"/>
          </a:xfrm>
        </p:spPr>
        <p:txBody>
          <a:bodyPr>
            <a:normAutofit/>
          </a:bodyPr>
          <a:lstStyle/>
          <a:p>
            <a:pPr marL="0" indent="0">
              <a:buNone/>
            </a:pPr>
            <a:r>
              <a:rPr lang="el-GR" b="1" dirty="0" smtClean="0"/>
              <a:t>                                                         </a:t>
            </a:r>
            <a:r>
              <a:rPr lang="el-GR" sz="2400" b="1" dirty="0" smtClean="0"/>
              <a:t>Αγορά εργασίας</a:t>
            </a:r>
          </a:p>
          <a:p>
            <a:r>
              <a:rPr lang="el-GR" b="1" dirty="0" smtClean="0"/>
              <a:t>                               </a:t>
            </a:r>
            <a:r>
              <a:rPr lang="el-GR" dirty="0"/>
              <a:t>Η έννοια της </a:t>
            </a:r>
            <a:r>
              <a:rPr lang="el-GR" b="1" dirty="0"/>
              <a:t>εθνικής αγοράς εργασίας </a:t>
            </a:r>
            <a:endParaRPr lang="el-GR" b="1" dirty="0" smtClean="0"/>
          </a:p>
          <a:p>
            <a:pPr marL="0" indent="0">
              <a:buNone/>
            </a:pPr>
            <a:r>
              <a:rPr lang="el-GR" dirty="0" smtClean="0"/>
              <a:t>      Λέγοντας </a:t>
            </a:r>
            <a:r>
              <a:rPr lang="el-GR" b="1" dirty="0"/>
              <a:t>ευελιξία της αγοράς εργασίας </a:t>
            </a:r>
            <a:r>
              <a:rPr lang="el-GR" dirty="0" smtClean="0"/>
              <a:t>εννοούμε</a:t>
            </a:r>
          </a:p>
          <a:p>
            <a:pPr marL="0" indent="0">
              <a:buNone/>
            </a:pPr>
            <a:r>
              <a:rPr lang="el-GR" dirty="0" smtClean="0"/>
              <a:t>       </a:t>
            </a:r>
            <a:r>
              <a:rPr lang="el-GR" dirty="0"/>
              <a:t>την αντιπαράθεση δύο διαφορετικών </a:t>
            </a:r>
            <a:r>
              <a:rPr lang="el-GR" dirty="0" smtClean="0"/>
              <a:t>απόψεων:</a:t>
            </a:r>
          </a:p>
          <a:p>
            <a:r>
              <a:rPr lang="el-GR" dirty="0" smtClean="0"/>
              <a:t> </a:t>
            </a:r>
            <a:r>
              <a:rPr lang="el-GR" dirty="0"/>
              <a:t>Από τη μια οι Η.Π.Α., η Μεγάλη Βρετανία και η Ιαπωνία με τις λιγότερο ρυθμισμένες αγορές εργασίας </a:t>
            </a:r>
            <a:endParaRPr lang="el-GR" dirty="0" smtClean="0"/>
          </a:p>
          <a:p>
            <a:r>
              <a:rPr lang="el-GR" dirty="0" smtClean="0"/>
              <a:t>και </a:t>
            </a:r>
            <a:r>
              <a:rPr lang="el-GR" dirty="0"/>
              <a:t>από την άλλη η Ευρώπη με τις γενναιόδωρες παροχές από το Κράτος Πρόνοιας</a:t>
            </a:r>
            <a:r>
              <a:rPr lang="el-GR" dirty="0" smtClean="0"/>
              <a:t>.</a:t>
            </a:r>
          </a:p>
          <a:p>
            <a:pPr marL="0" indent="0">
              <a:buNone/>
            </a:pPr>
            <a:r>
              <a:rPr lang="el-GR" dirty="0" smtClean="0"/>
              <a:t/>
            </a:r>
            <a:br>
              <a:rPr lang="el-GR" dirty="0" smtClean="0"/>
            </a:br>
            <a:r>
              <a:rPr lang="el-GR" dirty="0" smtClean="0"/>
              <a:t> </a:t>
            </a:r>
            <a:r>
              <a:rPr lang="el-GR" dirty="0"/>
              <a:t>Σύμφωνα με τους οπαδούς αυτής της αντίληψης, για να απελευθερωθούν οι αγορές εργασίας (δηλ. να απορρυθμιστούν), πρέπει να καταργηθούν τα κοινωνικά μέτρα προστασίας της απασχόλησης, να καμφθούν οι εθνικές νομοθεσίες που προστατεύουν τους εργαζομένους, να αποδυναμωθεί το συνδικαλιστικό κίνημα και να μειωθούν σημαντικά οι παροχές του κράτους πρόνοιας. </a:t>
            </a:r>
            <a:endParaRPr lang="el-GR" dirty="0" smtClean="0"/>
          </a:p>
          <a:p>
            <a:pPr marL="0" indent="0">
              <a:buNone/>
            </a:pPr>
            <a:r>
              <a:rPr lang="el-GR" dirty="0" smtClean="0"/>
              <a:t>Πρόκειται </a:t>
            </a:r>
            <a:r>
              <a:rPr lang="el-GR" dirty="0"/>
              <a:t>για μια εντελώς αντίθετη άποψη από αυτή που επικράτησε στην Ευρώπη μετά το Β΄ Παγκόσμιο πόλεμο</a:t>
            </a:r>
            <a:r>
              <a:rPr lang="el-GR" dirty="0" smtClean="0"/>
              <a:t>.</a:t>
            </a:r>
          </a:p>
          <a:p>
            <a:pPr marL="0" indent="0">
              <a:buNone/>
            </a:pPr>
            <a:r>
              <a:rPr lang="el-GR" u="sng" dirty="0" smtClean="0"/>
              <a:t>   </a:t>
            </a:r>
            <a:r>
              <a:rPr lang="el-GR" u="sng" dirty="0"/>
              <a:t>οι διάφορες μορφές ευελιξίας  και απορρύθμισης </a:t>
            </a:r>
            <a:r>
              <a:rPr lang="el-GR" b="1" dirty="0"/>
              <a:t>δεν</a:t>
            </a:r>
            <a:r>
              <a:rPr lang="el-GR" dirty="0"/>
              <a:t> μπόρεσαν μέχρι σήμερα να λύσουν τα προβλήματα, κατά κύριο λόγο </a:t>
            </a:r>
            <a:r>
              <a:rPr lang="el-GR" b="1" dirty="0"/>
              <a:t>την ανεργία</a:t>
            </a:r>
            <a:r>
              <a:rPr lang="el-GR" dirty="0"/>
              <a:t>, ενώ δημιούργησαν καινούρια, π.χ. αύξηση των </a:t>
            </a:r>
            <a:r>
              <a:rPr lang="el-GR" b="1" dirty="0"/>
              <a:t>κοινωνικών</a:t>
            </a:r>
            <a:r>
              <a:rPr lang="el-GR" dirty="0"/>
              <a:t> </a:t>
            </a:r>
            <a:r>
              <a:rPr lang="el-GR" b="1" dirty="0"/>
              <a:t>ανισοτήτων</a:t>
            </a:r>
            <a:r>
              <a:rPr lang="el-GR" dirty="0"/>
              <a:t>.</a:t>
            </a:r>
          </a:p>
        </p:txBody>
      </p:sp>
    </p:spTree>
    <p:extLst>
      <p:ext uri="{BB962C8B-B14F-4D97-AF65-F5344CB8AC3E}">
        <p14:creationId xmlns:p14="http://schemas.microsoft.com/office/powerpoint/2010/main" val="1466269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ΕΡΓΑΣΙΑΚΕΣ ΣΧΕΣΕΙΣ</a:t>
            </a:r>
            <a:endParaRPr lang="el-GR" dirty="0"/>
          </a:p>
        </p:txBody>
      </p:sp>
      <p:sp>
        <p:nvSpPr>
          <p:cNvPr id="3" name="Θέση περιεχομένου 2"/>
          <p:cNvSpPr>
            <a:spLocks noGrp="1"/>
          </p:cNvSpPr>
          <p:nvPr>
            <p:ph idx="1"/>
          </p:nvPr>
        </p:nvSpPr>
        <p:spPr/>
        <p:txBody>
          <a:bodyPr/>
          <a:lstStyle/>
          <a:p>
            <a:pPr marL="0" indent="0">
              <a:buNone/>
            </a:pPr>
            <a:r>
              <a:rPr lang="el-GR" dirty="0"/>
              <a:t>Ο όρος </a:t>
            </a:r>
            <a:r>
              <a:rPr lang="el-GR" b="1" dirty="0"/>
              <a:t>εργασιακές σχέσεις </a:t>
            </a:r>
            <a:endParaRPr lang="el-GR" b="1" dirty="0" smtClean="0"/>
          </a:p>
          <a:p>
            <a:r>
              <a:rPr lang="el-GR" dirty="0" smtClean="0"/>
              <a:t>περιλαμβάνει </a:t>
            </a:r>
            <a:r>
              <a:rPr lang="el-GR" dirty="0"/>
              <a:t>το </a:t>
            </a:r>
            <a:r>
              <a:rPr lang="el-GR" u="sng" dirty="0"/>
              <a:t>σύνολο των σχέσεων </a:t>
            </a:r>
            <a:r>
              <a:rPr lang="el-GR" dirty="0"/>
              <a:t>που διαμορφώνονται στο </a:t>
            </a:r>
            <a:r>
              <a:rPr lang="el-GR" u="sng" dirty="0"/>
              <a:t>χώρο της </a:t>
            </a:r>
            <a:r>
              <a:rPr lang="el-GR" u="sng" dirty="0" smtClean="0"/>
              <a:t>εργασίας</a:t>
            </a:r>
          </a:p>
          <a:p>
            <a:r>
              <a:rPr lang="el-GR" u="sng" dirty="0" smtClean="0"/>
              <a:t>και </a:t>
            </a:r>
            <a:r>
              <a:rPr lang="el-GR" u="sng" dirty="0"/>
              <a:t>τους κανόνες </a:t>
            </a:r>
            <a:r>
              <a:rPr lang="el-GR" dirty="0"/>
              <a:t>που </a:t>
            </a:r>
            <a:r>
              <a:rPr lang="el-GR" dirty="0" smtClean="0"/>
              <a:t>καθορίζουν </a:t>
            </a:r>
            <a:r>
              <a:rPr lang="el-GR" b="1" dirty="0"/>
              <a:t>τους </a:t>
            </a:r>
            <a:r>
              <a:rPr lang="el-GR" b="1" dirty="0" smtClean="0"/>
              <a:t>όρους </a:t>
            </a:r>
            <a:r>
              <a:rPr lang="el-GR" dirty="0"/>
              <a:t>και τις </a:t>
            </a:r>
            <a:r>
              <a:rPr lang="el-GR" b="1" dirty="0"/>
              <a:t>συνθήκες </a:t>
            </a:r>
            <a:r>
              <a:rPr lang="el-GR" b="1" dirty="0" smtClean="0"/>
              <a:t>εργασίας</a:t>
            </a:r>
            <a:endParaRPr lang="el-GR" dirty="0"/>
          </a:p>
        </p:txBody>
      </p:sp>
    </p:spTree>
    <p:extLst>
      <p:ext uri="{BB962C8B-B14F-4D97-AF65-F5344CB8AC3E}">
        <p14:creationId xmlns:p14="http://schemas.microsoft.com/office/powerpoint/2010/main" val="3822488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ΕΡΓΑΣΙΑΚΕΣ ΣΧΕΣΕΙΣ</a:t>
            </a:r>
            <a:endParaRPr lang="el-GR" dirty="0"/>
          </a:p>
        </p:txBody>
      </p:sp>
      <p:sp>
        <p:nvSpPr>
          <p:cNvPr id="3" name="Θέση περιεχομένου 2"/>
          <p:cNvSpPr>
            <a:spLocks noGrp="1"/>
          </p:cNvSpPr>
          <p:nvPr>
            <p:ph idx="1"/>
          </p:nvPr>
        </p:nvSpPr>
        <p:spPr/>
        <p:txBody>
          <a:bodyPr/>
          <a:lstStyle/>
          <a:p>
            <a:r>
              <a:rPr lang="el-GR" dirty="0"/>
              <a:t>Οι εργασιακές σχέσεις </a:t>
            </a:r>
            <a:r>
              <a:rPr lang="el-GR" dirty="0" smtClean="0"/>
              <a:t>δημιούργημα </a:t>
            </a:r>
            <a:r>
              <a:rPr lang="el-GR" dirty="0"/>
              <a:t>της βιομηχανικής </a:t>
            </a:r>
            <a:r>
              <a:rPr lang="el-GR" dirty="0" smtClean="0"/>
              <a:t>επανάστασης</a:t>
            </a:r>
          </a:p>
          <a:p>
            <a:r>
              <a:rPr lang="el-GR" dirty="0" smtClean="0"/>
              <a:t> </a:t>
            </a:r>
            <a:r>
              <a:rPr lang="el-GR" dirty="0"/>
              <a:t>Δεν περιορίζονται </a:t>
            </a:r>
            <a:r>
              <a:rPr lang="el-GR" dirty="0" smtClean="0"/>
              <a:t>στο </a:t>
            </a:r>
            <a:r>
              <a:rPr lang="el-GR" dirty="0"/>
              <a:t>βιομηχανικό τομέα, </a:t>
            </a:r>
            <a:r>
              <a:rPr lang="el-GR" dirty="0" smtClean="0"/>
              <a:t> </a:t>
            </a:r>
            <a:r>
              <a:rPr lang="el-GR" dirty="0"/>
              <a:t>καλύπτουν όλους τους τομείς της οικονομικής δραστηριότητας, όποιο και αν είναι το πολιτικό, το οικονομικό ή το κοινωνικό σύστημα</a:t>
            </a:r>
            <a:r>
              <a:rPr lang="el-GR" dirty="0" smtClean="0"/>
              <a:t>.</a:t>
            </a:r>
          </a:p>
          <a:p>
            <a:r>
              <a:rPr lang="el-GR" dirty="0"/>
              <a:t>Β</a:t>
            </a:r>
            <a:r>
              <a:rPr lang="el-GR" dirty="0" smtClean="0"/>
              <a:t>ασικό </a:t>
            </a:r>
            <a:r>
              <a:rPr lang="el-GR" dirty="0"/>
              <a:t>γνώρισμα των εργασιακών σχέσεων είναι ότι είναι </a:t>
            </a:r>
            <a:r>
              <a:rPr lang="el-GR" b="1" dirty="0"/>
              <a:t>ανταγωνιστικές,</a:t>
            </a:r>
            <a:r>
              <a:rPr lang="el-GR" dirty="0"/>
              <a:t> με την έννοια ότι χαρακτηρίζονται από τις διαφορές των συμφερόντων των εργοδοτών, των εργαζομένων και της πολιτείας.</a:t>
            </a:r>
          </a:p>
        </p:txBody>
      </p:sp>
    </p:spTree>
    <p:extLst>
      <p:ext uri="{BB962C8B-B14F-4D97-AF65-F5344CB8AC3E}">
        <p14:creationId xmlns:p14="http://schemas.microsoft.com/office/powerpoint/2010/main" val="291507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ΕΡΓΑΣΙΑΚΕΣ ΣΧΕΣΕΙΣ</a:t>
            </a:r>
            <a:endParaRPr lang="el-GR" dirty="0"/>
          </a:p>
        </p:txBody>
      </p:sp>
      <p:sp>
        <p:nvSpPr>
          <p:cNvPr id="3" name="Θέση περιεχομένου 2"/>
          <p:cNvSpPr>
            <a:spLocks noGrp="1"/>
          </p:cNvSpPr>
          <p:nvPr>
            <p:ph idx="1"/>
          </p:nvPr>
        </p:nvSpPr>
        <p:spPr/>
        <p:txBody>
          <a:bodyPr/>
          <a:lstStyle/>
          <a:p>
            <a:pPr marL="0" indent="0">
              <a:buNone/>
            </a:pPr>
            <a:r>
              <a:rPr lang="el-GR" dirty="0" smtClean="0"/>
              <a:t> Η </a:t>
            </a:r>
            <a:r>
              <a:rPr lang="el-GR" dirty="0"/>
              <a:t>ευρωπαϊκή </a:t>
            </a:r>
            <a:r>
              <a:rPr lang="el-GR" dirty="0" smtClean="0"/>
              <a:t>ενοποίηση</a:t>
            </a:r>
          </a:p>
          <a:p>
            <a:pPr marL="0" indent="0">
              <a:buNone/>
            </a:pPr>
            <a:r>
              <a:rPr lang="el-GR" dirty="0" smtClean="0"/>
              <a:t> </a:t>
            </a:r>
            <a:r>
              <a:rPr lang="el-GR" dirty="0"/>
              <a:t>η τεχνολογική </a:t>
            </a:r>
            <a:r>
              <a:rPr lang="el-GR" dirty="0" smtClean="0"/>
              <a:t>επανάσταση</a:t>
            </a:r>
          </a:p>
          <a:p>
            <a:pPr marL="0" indent="0">
              <a:buNone/>
            </a:pPr>
            <a:r>
              <a:rPr lang="el-GR" dirty="0" smtClean="0"/>
              <a:t> </a:t>
            </a:r>
            <a:r>
              <a:rPr lang="el-GR" dirty="0"/>
              <a:t>η αλλαγή της σύνθεσης του εργατικού </a:t>
            </a:r>
            <a:r>
              <a:rPr lang="el-GR" dirty="0" smtClean="0"/>
              <a:t>δυναμικού </a:t>
            </a:r>
            <a:r>
              <a:rPr lang="el-GR" dirty="0"/>
              <a:t>με όλο και μεγαλύτερο αριθμό εργαζομένων γυναικών να </a:t>
            </a:r>
            <a:r>
              <a:rPr lang="el-GR" dirty="0" smtClean="0"/>
              <a:t>συμμετέχουν</a:t>
            </a:r>
          </a:p>
          <a:p>
            <a:pPr marL="0" indent="0">
              <a:buNone/>
            </a:pPr>
            <a:r>
              <a:rPr lang="el-GR" dirty="0" smtClean="0"/>
              <a:t> </a:t>
            </a:r>
            <a:r>
              <a:rPr lang="el-GR" dirty="0"/>
              <a:t>η </a:t>
            </a:r>
            <a:r>
              <a:rPr lang="el-GR" dirty="0" smtClean="0"/>
              <a:t>απασχόληση </a:t>
            </a:r>
            <a:r>
              <a:rPr lang="el-GR" dirty="0"/>
              <a:t>στο </a:t>
            </a:r>
            <a:r>
              <a:rPr lang="el-GR" dirty="0" smtClean="0"/>
              <a:t>σπίτι</a:t>
            </a:r>
          </a:p>
          <a:p>
            <a:pPr marL="0" indent="0">
              <a:buNone/>
            </a:pPr>
            <a:r>
              <a:rPr lang="el-GR" dirty="0" smtClean="0"/>
              <a:t>οι </a:t>
            </a:r>
            <a:r>
              <a:rPr lang="el-GR" dirty="0"/>
              <a:t>νέες μορφές πρόσκαιρης </a:t>
            </a:r>
            <a:r>
              <a:rPr lang="el-GR" dirty="0" smtClean="0"/>
              <a:t>εργασίας όπως </a:t>
            </a:r>
            <a:r>
              <a:rPr lang="el-GR" dirty="0"/>
              <a:t>η απασχόληση ορισμένης διάρκειας, η μερική απασχόληση, η </a:t>
            </a:r>
            <a:r>
              <a:rPr lang="el-GR" b="1" dirty="0"/>
              <a:t>«λαθραία» απασχόληση </a:t>
            </a:r>
            <a:r>
              <a:rPr lang="el-GR" dirty="0"/>
              <a:t>οδηγούν σιγά - σιγά στην αλλαγή νοοτροπίας μεγάλου αριθμού εργαζομένων σχετικά με τον τρόπο που ο σημερινός άνθρωπος αντιμετωπίζει τη σχέση ζωής και εργασίας.</a:t>
            </a:r>
          </a:p>
        </p:txBody>
      </p:sp>
    </p:spTree>
    <p:extLst>
      <p:ext uri="{BB962C8B-B14F-4D97-AF65-F5344CB8AC3E}">
        <p14:creationId xmlns:p14="http://schemas.microsoft.com/office/powerpoint/2010/main" val="340913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64588" y="0"/>
            <a:ext cx="8911687" cy="1280890"/>
          </a:xfrm>
        </p:spPr>
        <p:txBody>
          <a:bodyPr/>
          <a:lstStyle/>
          <a:p>
            <a:r>
              <a:rPr lang="el-GR" dirty="0" smtClean="0"/>
              <a:t>Οι </a:t>
            </a:r>
            <a:r>
              <a:rPr lang="el-GR" b="1" dirty="0" smtClean="0"/>
              <a:t>εργασιακές σχέσεις </a:t>
            </a:r>
            <a:r>
              <a:rPr lang="el-GR" dirty="0" smtClean="0"/>
              <a:t>επιχειρούν τα λύσουν τα εξής προβλήματα</a:t>
            </a:r>
            <a:endParaRPr lang="el-GR" dirty="0"/>
          </a:p>
        </p:txBody>
      </p:sp>
      <p:sp>
        <p:nvSpPr>
          <p:cNvPr id="3" name="Θέση περιεχομένου 2"/>
          <p:cNvSpPr>
            <a:spLocks noGrp="1"/>
          </p:cNvSpPr>
          <p:nvPr>
            <p:ph idx="1"/>
          </p:nvPr>
        </p:nvSpPr>
        <p:spPr>
          <a:xfrm>
            <a:off x="1754873" y="2155185"/>
            <a:ext cx="10331116" cy="5577110"/>
          </a:xfrm>
        </p:spPr>
        <p:txBody>
          <a:bodyPr>
            <a:normAutofit/>
          </a:bodyPr>
          <a:lstStyle/>
          <a:p>
            <a:pPr marL="0" indent="0">
              <a:buNone/>
            </a:pPr>
            <a:r>
              <a:rPr lang="el-GR" dirty="0">
                <a:solidFill>
                  <a:srgbClr val="FF0000"/>
                </a:solidFill>
              </a:rPr>
              <a:t> </a:t>
            </a:r>
            <a:r>
              <a:rPr lang="el-GR" dirty="0" smtClean="0">
                <a:solidFill>
                  <a:srgbClr val="FF0000"/>
                </a:solidFill>
              </a:rPr>
              <a:t>1. </a:t>
            </a:r>
            <a:r>
              <a:rPr lang="el-GR" dirty="0"/>
              <a:t>Τη ρύθμιση θεμάτων που αφορούν στην </a:t>
            </a:r>
            <a:r>
              <a:rPr lang="el-GR" b="1" dirty="0"/>
              <a:t>οργάνωση της παραγωγής</a:t>
            </a:r>
            <a:r>
              <a:rPr lang="el-GR" dirty="0" smtClean="0"/>
              <a:t>.</a:t>
            </a:r>
          </a:p>
          <a:p>
            <a:pPr marL="0" indent="0">
              <a:buNone/>
            </a:pPr>
            <a:r>
              <a:rPr lang="el-GR" dirty="0" smtClean="0"/>
              <a:t> </a:t>
            </a:r>
            <a:r>
              <a:rPr lang="el-GR" dirty="0">
                <a:solidFill>
                  <a:srgbClr val="FF0000"/>
                </a:solidFill>
              </a:rPr>
              <a:t>2. </a:t>
            </a:r>
            <a:r>
              <a:rPr lang="el-GR" dirty="0"/>
              <a:t>Τη ρύθμιση της </a:t>
            </a:r>
            <a:r>
              <a:rPr lang="el-GR" b="1" dirty="0"/>
              <a:t>ποιότητας εργασιακής ζωής</a:t>
            </a:r>
            <a:r>
              <a:rPr lang="el-GR" dirty="0"/>
              <a:t>. </a:t>
            </a:r>
            <a:endParaRPr lang="el-GR" dirty="0" smtClean="0"/>
          </a:p>
          <a:p>
            <a:pPr>
              <a:buAutoNum type="arabicPeriod" startAt="3"/>
            </a:pPr>
            <a:r>
              <a:rPr lang="el-GR" dirty="0" smtClean="0"/>
              <a:t>Την </a:t>
            </a:r>
            <a:r>
              <a:rPr lang="el-GR" dirty="0"/>
              <a:t>καλύτερη </a:t>
            </a:r>
            <a:r>
              <a:rPr lang="el-GR" b="1" dirty="0"/>
              <a:t>ένταξη των παραγωγικών τάξεων </a:t>
            </a:r>
            <a:r>
              <a:rPr lang="el-GR" dirty="0"/>
              <a:t>μέσα στην κοινωνία. Οι παραγωγικές τάξεις είναι οι </a:t>
            </a:r>
            <a:r>
              <a:rPr lang="el-GR" b="1" dirty="0"/>
              <a:t>κοινωνικές ομάδες </a:t>
            </a:r>
            <a:r>
              <a:rPr lang="el-GR" dirty="0"/>
              <a:t>που λαμβάνουν μέρος στην παραγωγή</a:t>
            </a:r>
            <a:r>
              <a:rPr lang="el-GR" dirty="0" smtClean="0"/>
              <a:t>.</a:t>
            </a:r>
          </a:p>
          <a:p>
            <a:pPr>
              <a:buAutoNum type="arabicPeriod" startAt="3"/>
            </a:pPr>
            <a:r>
              <a:rPr lang="el-GR" dirty="0" smtClean="0"/>
              <a:t> </a:t>
            </a:r>
            <a:r>
              <a:rPr lang="el-GR" dirty="0"/>
              <a:t>Τη </a:t>
            </a:r>
            <a:r>
              <a:rPr lang="el-GR" b="1" dirty="0"/>
              <a:t>συμμετοχή</a:t>
            </a:r>
            <a:r>
              <a:rPr lang="el-GR" dirty="0"/>
              <a:t> των διαφόρων κοινωνικών ομάδων στη </a:t>
            </a:r>
            <a:r>
              <a:rPr lang="el-GR" b="1" dirty="0"/>
              <a:t>λήψη αποφάσεων</a:t>
            </a:r>
            <a:r>
              <a:rPr lang="el-GR" dirty="0" smtClean="0"/>
              <a:t>.</a:t>
            </a:r>
          </a:p>
          <a:p>
            <a:pPr>
              <a:buAutoNum type="arabicPeriod" startAt="3"/>
            </a:pPr>
            <a:r>
              <a:rPr lang="el-GR" dirty="0" smtClean="0"/>
              <a:t> Την </a:t>
            </a:r>
            <a:r>
              <a:rPr lang="el-GR" b="1" dirty="0"/>
              <a:t>αποδοχή των αποφάσεων από το κοινωνικό σύνολο</a:t>
            </a:r>
            <a:r>
              <a:rPr lang="el-GR" dirty="0"/>
              <a:t>. Ο νόμος πολλές φορές είναι αδύναμος να επιβάλει μια άποψη που το κοινωνικό σύνολο δεν αποδέχεται</a:t>
            </a:r>
            <a:r>
              <a:rPr lang="el-GR" dirty="0" smtClean="0"/>
              <a:t>.</a:t>
            </a:r>
          </a:p>
          <a:p>
            <a:pPr marL="0" indent="0">
              <a:buNone/>
            </a:pPr>
            <a:endParaRPr lang="el-GR" dirty="0" smtClean="0"/>
          </a:p>
          <a:p>
            <a:pPr marL="0" indent="0">
              <a:buNone/>
            </a:pPr>
            <a:r>
              <a:rPr lang="el-GR" dirty="0" smtClean="0"/>
              <a:t> </a:t>
            </a:r>
            <a:endParaRPr lang="el-GR" dirty="0"/>
          </a:p>
        </p:txBody>
      </p:sp>
    </p:spTree>
    <p:extLst>
      <p:ext uri="{BB962C8B-B14F-4D97-AF65-F5344CB8AC3E}">
        <p14:creationId xmlns:p14="http://schemas.microsoft.com/office/powerpoint/2010/main" val="202307404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95</TotalTime>
  <Words>1323</Words>
  <Application>Microsoft Office PowerPoint</Application>
  <PresentationFormat>Ευρεία οθόνη</PresentationFormat>
  <Paragraphs>107</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Century Gothic</vt:lpstr>
      <vt:lpstr>Wingdings 3</vt:lpstr>
      <vt:lpstr>Wisp</vt:lpstr>
      <vt:lpstr>ΕΡΓΑΣΙΑΚΟ ΠΕΡΙΒΑΛΛΟΝ</vt:lpstr>
      <vt:lpstr>Παρουσίαση του PowerPoint</vt:lpstr>
      <vt:lpstr>Παρουσίαση του PowerPoint</vt:lpstr>
      <vt:lpstr>Παρουσίαση του PowerPoint</vt:lpstr>
      <vt:lpstr>Παρουσίαση του PowerPoint</vt:lpstr>
      <vt:lpstr>ΟΙ ΕΡΓΑΣΙΑΚΕΣ ΣΧΕΣΕΙΣ</vt:lpstr>
      <vt:lpstr>ΟΙ ΕΡΓΑΣΙΑΚΕΣ ΣΧΕΣΕΙΣ</vt:lpstr>
      <vt:lpstr>ΟΙ ΕΡΓΑΣΙΑΚΕΣ ΣΧΕΣΕΙΣ</vt:lpstr>
      <vt:lpstr>Οι εργασιακές σχέσεις επιχειρούν τα λύσουν τα εξής προβλήματα</vt:lpstr>
      <vt:lpstr>Οι εργασιακές σχέσεις επιχειρούν τα λύσουν τα εξής προβλήματα</vt:lpstr>
      <vt:lpstr>Συλλογική διαπραγμάτευση:</vt:lpstr>
      <vt:lpstr>Συλλογική διαφορά εργασίας:</vt:lpstr>
      <vt:lpstr>ΔΡΑΣΤΗΡΙΟΤΗΤΑ</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ΕΡΓΑΣΙΑΚΟ ΠΕΡΙΒΑΛΛΟΝ</dc:title>
  <dc:creator>Λογαριασμός Microsoft</dc:creator>
  <cp:lastModifiedBy>Λογαριασμός Microsoft</cp:lastModifiedBy>
  <cp:revision>12</cp:revision>
  <dcterms:created xsi:type="dcterms:W3CDTF">2025-01-23T17:04:58Z</dcterms:created>
  <dcterms:modified xsi:type="dcterms:W3CDTF">2025-01-23T18:40:56Z</dcterms:modified>
</cp:coreProperties>
</file>