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7" r:id="rId16"/>
    <p:sldId id="262" r:id="rId17"/>
    <p:sldId id="264" r:id="rId18"/>
    <p:sldId id="269" r:id="rId19"/>
    <p:sldId id="27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9" d="100"/>
          <a:sy n="109" d="100"/>
        </p:scale>
        <p:origin x="558" y="1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22/3/2020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αργιλώδους μάσκας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Τελική </a:t>
            </a:r>
            <a:r>
              <a:rPr lang="el-GR" dirty="0" smtClean="0"/>
              <a:t>ανάμιξη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Προσθήκη στο γουδί (σταδιακά και ταυτόχρονο τρίψιμο με γουδοχέρι) με τη σειρά που αναφέρονται:</a:t>
            </a:r>
          </a:p>
          <a:p>
            <a:pPr lvl="1"/>
            <a:r>
              <a:rPr lang="el-GR" sz="2400" dirty="0"/>
              <a:t>Διάλυμα του αρώματος.</a:t>
            </a:r>
          </a:p>
          <a:p>
            <a:pPr lvl="1"/>
            <a:r>
              <a:rPr lang="el-GR" sz="2400" dirty="0"/>
              <a:t>Πήκτωμα του </a:t>
            </a:r>
            <a:r>
              <a:rPr lang="el-GR" sz="2400" dirty="0" err="1"/>
              <a:t>μπεντονίτη</a:t>
            </a:r>
            <a:r>
              <a:rPr lang="el-GR" sz="2400" dirty="0"/>
              <a:t>.</a:t>
            </a:r>
          </a:p>
          <a:p>
            <a:pPr lvl="1"/>
            <a:r>
              <a:rPr lang="el-GR" sz="2400" dirty="0"/>
              <a:t>Αιώρημα του καολίνη.</a:t>
            </a:r>
          </a:p>
          <a:p>
            <a:pPr lvl="1"/>
            <a:r>
              <a:rPr lang="el-GR" sz="2400" dirty="0" err="1"/>
              <a:t>Calendula</a:t>
            </a:r>
            <a:r>
              <a:rPr lang="el-GR" sz="2400" dirty="0"/>
              <a:t> </a:t>
            </a:r>
            <a:r>
              <a:rPr lang="el-GR" sz="2400" dirty="0" err="1"/>
              <a:t>extract</a:t>
            </a:r>
            <a:r>
              <a:rPr lang="el-GR" sz="2400" dirty="0"/>
              <a:t>.</a:t>
            </a:r>
          </a:p>
          <a:p>
            <a:pPr lvl="1"/>
            <a:r>
              <a:rPr lang="el-GR" sz="2400" dirty="0" err="1"/>
              <a:t>Hamamelis</a:t>
            </a:r>
            <a:r>
              <a:rPr lang="el-GR" sz="2400" dirty="0"/>
              <a:t> </a:t>
            </a:r>
            <a:r>
              <a:rPr lang="el-GR" sz="2400" dirty="0" err="1"/>
              <a:t>extract</a:t>
            </a:r>
            <a:r>
              <a:rPr lang="el-GR" sz="2400" dirty="0"/>
              <a:t>. </a:t>
            </a:r>
          </a:p>
          <a:p>
            <a:r>
              <a:rPr lang="el-GR" sz="2400" dirty="0"/>
              <a:t>Ανάδευση 5΄.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2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880320"/>
          </a:xfrm>
        </p:spPr>
        <p:txBody>
          <a:bodyPr/>
          <a:lstStyle/>
          <a:p>
            <a:r>
              <a:rPr lang="el-GR" dirty="0"/>
              <a:t>Υπολογισμός απώλειας ύδατος λόγω εξάτμισης.</a:t>
            </a:r>
          </a:p>
          <a:p>
            <a:pPr lvl="1"/>
            <a:r>
              <a:rPr lang="el-GR" dirty="0" smtClean="0"/>
              <a:t>Β </a:t>
            </a:r>
            <a:r>
              <a:rPr lang="el-GR" dirty="0"/>
              <a:t>απώλειας νερού= Β ποτ + ουσιών - (</a:t>
            </a:r>
            <a:r>
              <a:rPr lang="el-GR" dirty="0" err="1"/>
              <a:t>Βποτ</a:t>
            </a:r>
            <a:r>
              <a:rPr lang="el-GR" dirty="0"/>
              <a:t> + </a:t>
            </a:r>
            <a:r>
              <a:rPr lang="el-GR" dirty="0" err="1"/>
              <a:t>Βπηκτώματος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Μέτρηση </a:t>
            </a:r>
            <a:r>
              <a:rPr lang="el-GR" dirty="0" err="1"/>
              <a:t>pΗ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Υδατικό </a:t>
            </a:r>
            <a:r>
              <a:rPr lang="el-GR" dirty="0"/>
              <a:t>διάλυμα 10 % Β/Β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807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9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Παρασκευή αργιλώδους μάσκας».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Σύσταση: καολίνης, </a:t>
            </a:r>
            <a:r>
              <a:rPr lang="el-GR" dirty="0" err="1"/>
              <a:t>μπεντονίτης</a:t>
            </a:r>
            <a:r>
              <a:rPr lang="el-GR" dirty="0"/>
              <a:t>.</a:t>
            </a:r>
          </a:p>
          <a:p>
            <a:r>
              <a:rPr lang="el-GR" dirty="0"/>
              <a:t>Μορφή: πάστα, σκόνες (προσαρμόσιμο ιξώδες, επιπλέον ιδιότητες).</a:t>
            </a:r>
          </a:p>
          <a:p>
            <a:r>
              <a:rPr lang="el-GR" dirty="0"/>
              <a:t>Δράση:  </a:t>
            </a:r>
            <a:endParaRPr lang="el-GR" dirty="0" smtClean="0"/>
          </a:p>
          <a:p>
            <a:pPr lvl="1"/>
            <a:r>
              <a:rPr lang="el-GR" dirty="0" smtClean="0"/>
              <a:t>Λέπτυνση </a:t>
            </a:r>
            <a:r>
              <a:rPr lang="el-GR" dirty="0"/>
              <a:t>κερατίνης στιβάδας, καθαρισμός δέρματος.</a:t>
            </a:r>
          </a:p>
          <a:p>
            <a:pPr lvl="1"/>
            <a:r>
              <a:rPr lang="el-GR" dirty="0" smtClean="0"/>
              <a:t>Μειωμένες </a:t>
            </a:r>
            <a:r>
              <a:rPr lang="el-GR" dirty="0"/>
              <a:t>ενυδατικές ιδιότητες.</a:t>
            </a:r>
          </a:p>
          <a:p>
            <a:pPr marL="1339850" lvl="2" indent="-425450">
              <a:buFont typeface="Wingdings" panose="05000000000000000000" pitchFamily="2" charset="2"/>
              <a:buChar char="Ø"/>
            </a:pPr>
            <a:r>
              <a:rPr lang="el-GR" sz="2300" dirty="0" smtClean="0"/>
              <a:t>Ιδανικά  </a:t>
            </a:r>
            <a:r>
              <a:rPr lang="el-GR" sz="2300" dirty="0"/>
              <a:t>προϊόντα για λιπαρά δέρματα.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9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/>
              <a:t>1/2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/>
              <a:t>SOLULAN</a:t>
            </a:r>
            <a:r>
              <a:rPr lang="el-GR" b="1" dirty="0"/>
              <a:t>  </a:t>
            </a:r>
            <a:r>
              <a:rPr lang="el-GR" b="1" dirty="0" smtClean="0"/>
              <a:t>98, </a:t>
            </a:r>
            <a:r>
              <a:rPr lang="el-GR" dirty="0" err="1"/>
              <a:t>διαλυτοποιητής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/>
              <a:t>λιπαντικό (τονωτικές </a:t>
            </a:r>
            <a:r>
              <a:rPr lang="el-GR" dirty="0" smtClean="0"/>
              <a:t>και </a:t>
            </a:r>
            <a:r>
              <a:rPr lang="el-GR" dirty="0"/>
              <a:t>στυπτικές    </a:t>
            </a:r>
            <a:r>
              <a:rPr lang="el-GR" dirty="0" smtClean="0"/>
              <a:t>λοσιόν</a:t>
            </a:r>
            <a:r>
              <a:rPr lang="el-GR" dirty="0"/>
              <a:t>, υγρά καθαριστικά προσώπου), βοηθά στη </a:t>
            </a:r>
            <a:r>
              <a:rPr lang="el-GR" dirty="0" smtClean="0"/>
              <a:t>διαβροχή και </a:t>
            </a:r>
            <a:r>
              <a:rPr lang="el-GR" dirty="0"/>
              <a:t>διασπορά </a:t>
            </a:r>
            <a:r>
              <a:rPr lang="el-GR" dirty="0" err="1"/>
              <a:t>πιγμέντων</a:t>
            </a:r>
            <a:r>
              <a:rPr lang="el-GR" dirty="0"/>
              <a:t> (μάσκες)</a:t>
            </a:r>
            <a:r>
              <a:rPr lang="en-US" dirty="0"/>
              <a:t>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Titanium dioxide </a:t>
            </a:r>
            <a:r>
              <a:rPr lang="el-GR" dirty="0"/>
              <a:t>→ λευκότητα, </a:t>
            </a:r>
            <a:r>
              <a:rPr lang="el-GR" dirty="0" err="1"/>
              <a:t>καλυπτικότητα</a:t>
            </a:r>
            <a:r>
              <a:rPr lang="en-US" dirty="0"/>
              <a:t>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Zinc oxide</a:t>
            </a:r>
            <a:r>
              <a:rPr lang="el-GR" dirty="0"/>
              <a:t> → λευκότητα </a:t>
            </a:r>
            <a:r>
              <a:rPr lang="el-GR" dirty="0" smtClean="0"/>
              <a:t>και </a:t>
            </a:r>
            <a:r>
              <a:rPr lang="el-GR" dirty="0"/>
              <a:t>αδιαφάνεια, στυπτικό και αντιφλογιστικό </a:t>
            </a:r>
            <a:r>
              <a:rPr lang="el-GR" dirty="0" err="1" smtClean="0"/>
              <a:t>καλυπτικότητα</a:t>
            </a:r>
            <a:r>
              <a:rPr lang="el-GR" dirty="0" smtClean="0"/>
              <a:t> </a:t>
            </a:r>
            <a:r>
              <a:rPr lang="el-GR" dirty="0"/>
              <a:t>&lt; </a:t>
            </a:r>
            <a:r>
              <a:rPr lang="en-US" dirty="0"/>
              <a:t>Titanium dioxide.</a:t>
            </a:r>
            <a:endParaRPr lang="el-GR" dirty="0"/>
          </a:p>
          <a:p>
            <a:pPr eaLnBrk="0" hangingPunct="0">
              <a:defRPr/>
            </a:pPr>
            <a:r>
              <a:rPr lang="en-US" b="1" dirty="0"/>
              <a:t>Bentonite</a:t>
            </a:r>
            <a:r>
              <a:rPr lang="en-US" dirty="0"/>
              <a:t> </a:t>
            </a:r>
            <a:r>
              <a:rPr lang="el-GR" dirty="0"/>
              <a:t>προσροφητικές ιδιότητες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/>
              <a:t>πηκτωματοποιητής</a:t>
            </a:r>
            <a:r>
              <a:rPr lang="el-GR" dirty="0"/>
              <a:t>, </a:t>
            </a:r>
            <a:r>
              <a:rPr lang="el-GR" dirty="0" smtClean="0"/>
              <a:t>↑ </a:t>
            </a:r>
            <a:r>
              <a:rPr lang="el-GR" dirty="0"/>
              <a:t>ιξώδους,  </a:t>
            </a:r>
            <a:r>
              <a:rPr lang="el-GR" dirty="0" err="1"/>
              <a:t>εναιωρηματικό</a:t>
            </a:r>
            <a:r>
              <a:rPr lang="el-GR" dirty="0"/>
              <a:t> αντιδραστήριο</a:t>
            </a:r>
            <a:r>
              <a:rPr lang="en-US" dirty="0"/>
              <a:t>.</a:t>
            </a:r>
            <a:r>
              <a:rPr lang="el-GR" dirty="0"/>
              <a:t>                    </a:t>
            </a:r>
          </a:p>
          <a:p>
            <a:pPr eaLnBrk="0" hangingPunct="0">
              <a:defRPr/>
            </a:pPr>
            <a:r>
              <a:rPr lang="en-US" b="1" dirty="0"/>
              <a:t>Kaolin </a:t>
            </a:r>
            <a:r>
              <a:rPr lang="el-GR" dirty="0"/>
              <a:t>προσροφητικές ιδιότητες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03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sz="2200" b="1" dirty="0" smtClean="0"/>
              <a:t>Ethanol</a:t>
            </a:r>
            <a:r>
              <a:rPr lang="el-GR" sz="2200" b="1" dirty="0" smtClean="0"/>
              <a:t> </a:t>
            </a:r>
            <a:r>
              <a:rPr lang="el-GR" sz="2200" dirty="0" smtClean="0"/>
              <a:t>(</a:t>
            </a:r>
            <a:r>
              <a:rPr lang="en-US" sz="2200" dirty="0"/>
              <a:t>Ethyl alcohol</a:t>
            </a:r>
            <a:r>
              <a:rPr lang="el-GR" sz="2200" dirty="0"/>
              <a:t>)</a:t>
            </a:r>
            <a:r>
              <a:rPr lang="en-US" sz="2200" dirty="0"/>
              <a:t>*</a:t>
            </a:r>
            <a:r>
              <a:rPr lang="el-GR" sz="2200" dirty="0"/>
              <a:t> αντισηπτικό, ήπιο στυπτικό, </a:t>
            </a:r>
            <a:r>
              <a:rPr lang="el-GR" sz="2200" dirty="0" err="1"/>
              <a:t>απολιπαντικό</a:t>
            </a:r>
            <a:r>
              <a:rPr lang="el-GR" sz="2200" dirty="0"/>
              <a:t>, αίσθηση δροσιάς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Menthol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 </a:t>
            </a:r>
            <a:r>
              <a:rPr lang="el-GR" sz="2200" dirty="0"/>
              <a:t>αίσθηση δροσιάς, </a:t>
            </a:r>
            <a:r>
              <a:rPr lang="el-GR" sz="2200" dirty="0" err="1"/>
              <a:t>αντικνησμώδη</a:t>
            </a:r>
            <a:r>
              <a:rPr lang="el-GR" sz="2200" dirty="0"/>
              <a:t> δράση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Camphor</a:t>
            </a:r>
            <a:r>
              <a:rPr lang="en-US" sz="2200" dirty="0"/>
              <a:t> </a:t>
            </a:r>
            <a:r>
              <a:rPr lang="el-GR" sz="2200" dirty="0"/>
              <a:t>αντισηπτικό</a:t>
            </a:r>
            <a:r>
              <a:rPr lang="en-US" sz="2200" dirty="0"/>
              <a:t>, </a:t>
            </a:r>
            <a:r>
              <a:rPr lang="el-GR" sz="2200" dirty="0"/>
              <a:t>αγγειοδιασταλτικό</a:t>
            </a:r>
            <a:r>
              <a:rPr lang="en-US" sz="2200" dirty="0"/>
              <a:t>.</a:t>
            </a:r>
          </a:p>
          <a:p>
            <a:pPr eaLnBrk="0" hangingPunct="0">
              <a:defRPr/>
            </a:pPr>
            <a:r>
              <a:rPr lang="en-US" sz="2200" b="1" dirty="0" err="1"/>
              <a:t>Allantoin</a:t>
            </a:r>
            <a:r>
              <a:rPr lang="en-US" sz="2200" b="1" dirty="0"/>
              <a:t>  </a:t>
            </a:r>
            <a:r>
              <a:rPr lang="el-GR" sz="2200" dirty="0"/>
              <a:t>επουλωτικό, αντιφλογιστικό (αποσυντίθεται σε υψηλό </a:t>
            </a:r>
            <a:r>
              <a:rPr lang="en-US" sz="2200" dirty="0"/>
              <a:t>pH </a:t>
            </a:r>
            <a:r>
              <a:rPr lang="el-GR" sz="2200" dirty="0"/>
              <a:t>→</a:t>
            </a:r>
            <a:r>
              <a:rPr lang="en-US" sz="2200" dirty="0"/>
              <a:t> </a:t>
            </a:r>
            <a:r>
              <a:rPr lang="el-GR" sz="2200" dirty="0"/>
              <a:t>προϊόντα όξινα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Calendula extract </a:t>
            </a:r>
            <a:r>
              <a:rPr lang="el-GR" sz="2200" dirty="0"/>
              <a:t>αντιφλογιστικό</a:t>
            </a:r>
            <a:r>
              <a:rPr lang="en-US" sz="2200" dirty="0"/>
              <a:t>, </a:t>
            </a:r>
            <a:r>
              <a:rPr lang="el-GR" sz="2200" dirty="0"/>
              <a:t>επουλωτικό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 err="1"/>
              <a:t>Hamamelis</a:t>
            </a:r>
            <a:r>
              <a:rPr lang="en-US" sz="2200" b="1" dirty="0"/>
              <a:t> extract</a:t>
            </a:r>
            <a:r>
              <a:rPr lang="el-GR" sz="2200" b="1" dirty="0"/>
              <a:t> </a:t>
            </a:r>
            <a:r>
              <a:rPr lang="el-GR" sz="2200" dirty="0"/>
              <a:t>στυπτικό (</a:t>
            </a:r>
            <a:r>
              <a:rPr lang="el-GR" sz="2200" dirty="0" err="1"/>
              <a:t>ταννίνες</a:t>
            </a:r>
            <a:r>
              <a:rPr lang="el-GR" sz="2200" dirty="0"/>
              <a:t>), τονωτικό, αντιφλογιστικό</a:t>
            </a:r>
            <a:r>
              <a:rPr lang="en-US" sz="2200" dirty="0"/>
              <a:t>.</a:t>
            </a:r>
            <a:endParaRPr lang="el-GR" sz="2200" dirty="0"/>
          </a:p>
          <a:p>
            <a:pPr eaLnBrk="0" hangingPunct="0">
              <a:defRPr/>
            </a:pPr>
            <a:r>
              <a:rPr lang="en-US" sz="2200" b="1" dirty="0"/>
              <a:t>Propylene glycol </a:t>
            </a:r>
            <a:r>
              <a:rPr lang="el-GR" sz="2200" dirty="0"/>
              <a:t>υγραντικό (υγροσκοπική)</a:t>
            </a:r>
            <a:r>
              <a:rPr lang="en-US" sz="2200" dirty="0"/>
              <a:t>.</a:t>
            </a:r>
          </a:p>
          <a:p>
            <a:pPr eaLnBrk="0" hangingPunct="0">
              <a:defRPr/>
            </a:pPr>
            <a:r>
              <a:rPr lang="en-US" sz="2200" b="1" dirty="0" err="1"/>
              <a:t>Colour</a:t>
            </a:r>
            <a:r>
              <a:rPr lang="en-US" sz="2200" b="1" dirty="0"/>
              <a:t> ARIABEL RED 300404</a:t>
            </a:r>
            <a:r>
              <a:rPr lang="en-US" sz="2200" dirty="0" smtClean="0"/>
              <a:t>.</a:t>
            </a:r>
            <a:endParaRPr lang="el-GR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09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824536"/>
          </a:xfrm>
        </p:spPr>
        <p:txBody>
          <a:bodyPr>
            <a:normAutofit/>
          </a:bodyPr>
          <a:lstStyle/>
          <a:p>
            <a:r>
              <a:rPr lang="en-US" altLang="el-GR" sz="2400" b="1" dirty="0"/>
              <a:t>Methyl Paraben</a:t>
            </a:r>
            <a:r>
              <a:rPr lang="el-GR" altLang="el-GR" sz="2400" b="1" dirty="0"/>
              <a:t>, </a:t>
            </a:r>
            <a:r>
              <a:rPr lang="en-US" sz="2400" b="1" dirty="0" err="1"/>
              <a:t>Imidazolidinyl</a:t>
            </a:r>
            <a:r>
              <a:rPr lang="en-US" sz="2400" b="1" dirty="0"/>
              <a:t> urea</a:t>
            </a:r>
            <a:r>
              <a:rPr lang="el-GR" altLang="el-GR" sz="2400" b="1" dirty="0"/>
              <a:t> </a:t>
            </a:r>
            <a:r>
              <a:rPr lang="el-GR" altLang="el-GR" sz="2400" dirty="0" err="1"/>
              <a:t>αντιμικροβιακά</a:t>
            </a:r>
            <a:r>
              <a:rPr lang="en-US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81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μίγματος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των </a:t>
            </a:r>
            <a:r>
              <a:rPr lang="el-GR" dirty="0" err="1"/>
              <a:t>πιγμέντων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Ζύγιση σε γουδί πορσελάνης των:</a:t>
            </a:r>
          </a:p>
          <a:p>
            <a:pPr lvl="1"/>
            <a:r>
              <a:rPr lang="en-US" sz="2400" dirty="0"/>
              <a:t>Titanium dioxide.</a:t>
            </a:r>
          </a:p>
          <a:p>
            <a:pPr lvl="1"/>
            <a:r>
              <a:rPr lang="en-US" sz="2400" dirty="0"/>
              <a:t>Zinc oxide.</a:t>
            </a:r>
          </a:p>
          <a:p>
            <a:pPr lvl="1"/>
            <a:r>
              <a:rPr lang="en-US" sz="2400" dirty="0" err="1"/>
              <a:t>Colour</a:t>
            </a:r>
            <a:r>
              <a:rPr lang="en-US" sz="2400" dirty="0"/>
              <a:t> ARIABEL RED 300404.</a:t>
            </a:r>
          </a:p>
          <a:p>
            <a:r>
              <a:rPr lang="el-GR" sz="2400" dirty="0"/>
              <a:t>Τρίψιμο μέχρι πλήρους  κονιοποίησης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5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διαλύματος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αρώματος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Ζύγιση σε ποτήρι  των:  </a:t>
            </a:r>
          </a:p>
          <a:p>
            <a:pPr lvl="1"/>
            <a:r>
              <a:rPr lang="en-US" dirty="0"/>
              <a:t>Ethanol. </a:t>
            </a:r>
          </a:p>
          <a:p>
            <a:pPr lvl="1"/>
            <a:r>
              <a:rPr lang="en-US" dirty="0"/>
              <a:t>Menthol.</a:t>
            </a:r>
          </a:p>
          <a:p>
            <a:pPr lvl="1"/>
            <a:r>
              <a:rPr lang="en-US" dirty="0"/>
              <a:t>Camphor. </a:t>
            </a:r>
          </a:p>
          <a:p>
            <a:pPr lvl="1"/>
            <a:r>
              <a:rPr lang="en-US" dirty="0"/>
              <a:t>Perfume.</a:t>
            </a:r>
          </a:p>
          <a:p>
            <a:r>
              <a:rPr lang="el-GR" dirty="0"/>
              <a:t>Ανάδευση (γυάλινη ράβδο), ζύγιση επιπλέον των:</a:t>
            </a:r>
          </a:p>
          <a:p>
            <a:pPr lvl="1"/>
            <a:r>
              <a:rPr lang="en-US" dirty="0"/>
              <a:t>SOLULAN  98.</a:t>
            </a:r>
          </a:p>
          <a:p>
            <a:pPr lvl="1"/>
            <a:r>
              <a:rPr lang="en-US" dirty="0"/>
              <a:t>Propylene glycol.</a:t>
            </a:r>
          </a:p>
          <a:p>
            <a:r>
              <a:rPr lang="el-GR" dirty="0"/>
              <a:t>Ανάδευση, διαυγές διάλυμα.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8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4 - Ομάδα"/>
          <p:cNvGrpSpPr>
            <a:grpSpLocks/>
          </p:cNvGrpSpPr>
          <p:nvPr/>
        </p:nvGrpSpPr>
        <p:grpSpPr bwMode="auto">
          <a:xfrm>
            <a:off x="6732588" y="3068638"/>
            <a:ext cx="1604962" cy="1944687"/>
            <a:chOff x="683568" y="4365104"/>
            <a:chExt cx="1604962" cy="1944448"/>
          </a:xfrm>
        </p:grpSpPr>
        <p:grpSp>
          <p:nvGrpSpPr>
            <p:cNvPr id="9220" name="17 - Ομάδα"/>
            <p:cNvGrpSpPr>
              <a:grpSpLocks/>
            </p:cNvGrpSpPr>
            <p:nvPr/>
          </p:nvGrpSpPr>
          <p:grpSpPr bwMode="auto">
            <a:xfrm>
              <a:off x="683568" y="4725144"/>
              <a:ext cx="1604962" cy="1584408"/>
              <a:chOff x="683494" y="4869160"/>
              <a:chExt cx="1605477" cy="1584738"/>
            </a:xfrm>
          </p:grpSpPr>
          <p:pic>
            <p:nvPicPr>
              <p:cNvPr id="9222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494" y="5247023"/>
                <a:ext cx="1605477" cy="120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3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4869160"/>
                <a:ext cx="590229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99414">
              <a:off x="1487466" y="4365104"/>
              <a:ext cx="391979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πηκτώματος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 err="1" smtClean="0"/>
              <a:t>μπεντονίτη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51723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dirty="0"/>
              <a:t>Ζύγιση του νερού σε ποτήρι ζέσεως </a:t>
            </a:r>
            <a:r>
              <a:rPr lang="el-GR" dirty="0" smtClean="0"/>
              <a:t>και </a:t>
            </a:r>
            <a:r>
              <a:rPr lang="el-GR" dirty="0"/>
              <a:t>προσθήκη: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Methyl</a:t>
            </a:r>
            <a:r>
              <a:rPr lang="el-GR" dirty="0"/>
              <a:t> </a:t>
            </a:r>
            <a:r>
              <a:rPr lang="el-GR" dirty="0" err="1"/>
              <a:t>Paraben</a:t>
            </a:r>
            <a:r>
              <a:rPr lang="el-GR" dirty="0"/>
              <a:t>. 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Allantoin</a:t>
            </a:r>
            <a:r>
              <a:rPr lang="el-GR" dirty="0"/>
              <a:t>.</a:t>
            </a:r>
          </a:p>
          <a:p>
            <a:pPr>
              <a:spcBef>
                <a:spcPts val="800"/>
              </a:spcBef>
            </a:pPr>
            <a:r>
              <a:rPr lang="el-GR" dirty="0"/>
              <a:t>Πλάκα θέρμανσης, </a:t>
            </a:r>
            <a:r>
              <a:rPr lang="el-GR" dirty="0" smtClean="0"/>
              <a:t>80</a:t>
            </a:r>
            <a:r>
              <a:rPr lang="el-GR" baseline="30000" dirty="0" smtClean="0"/>
              <a:t>ο</a:t>
            </a:r>
            <a:r>
              <a:rPr lang="el-GR" dirty="0" smtClean="0"/>
              <a:t>C </a:t>
            </a:r>
            <a:r>
              <a:rPr lang="el-GR" dirty="0"/>
              <a:t>±2, ανάδευση (γυάλινη ράβδο).</a:t>
            </a:r>
          </a:p>
          <a:p>
            <a:pPr>
              <a:spcBef>
                <a:spcPts val="800"/>
              </a:spcBef>
            </a:pPr>
            <a:r>
              <a:rPr lang="el-GR" dirty="0"/>
              <a:t>Εξαγωγή από πλάκα θέρμανσης.</a:t>
            </a:r>
          </a:p>
          <a:p>
            <a:pPr>
              <a:spcBef>
                <a:spcPts val="800"/>
              </a:spcBef>
            </a:pPr>
            <a:r>
              <a:rPr lang="el-GR" dirty="0"/>
              <a:t>Ηλεκτρικός αναδευτήρας.</a:t>
            </a:r>
          </a:p>
          <a:p>
            <a:pPr>
              <a:spcBef>
                <a:spcPts val="800"/>
              </a:spcBef>
            </a:pPr>
            <a:r>
              <a:rPr lang="el-GR" dirty="0"/>
              <a:t>Προσθήκη (σταδιακά):</a:t>
            </a:r>
          </a:p>
          <a:p>
            <a:pPr lvl="1">
              <a:spcBef>
                <a:spcPts val="800"/>
              </a:spcBef>
            </a:pPr>
            <a:r>
              <a:rPr lang="el-GR" dirty="0" err="1"/>
              <a:t>Bentonite</a:t>
            </a:r>
            <a:r>
              <a:rPr lang="el-GR" dirty="0"/>
              <a:t>.</a:t>
            </a:r>
          </a:p>
          <a:p>
            <a:pPr>
              <a:spcBef>
                <a:spcPts val="800"/>
              </a:spcBef>
            </a:pPr>
            <a:r>
              <a:rPr lang="el-GR" dirty="0"/>
              <a:t>Εξαγωγή από ηλεκτρικό αναδευτήρα, ανάδευση (γυάλινη ράβδο), θ. περιβάλλοντος.</a:t>
            </a:r>
          </a:p>
          <a:p>
            <a:pPr>
              <a:spcBef>
                <a:spcPts val="800"/>
              </a:spcBef>
            </a:pPr>
            <a:r>
              <a:rPr lang="el-GR" dirty="0"/>
              <a:t>Προσθήκη νερού εξάτμισης, ανάδευση 2-3΄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10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του αιωρήματος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καολίνη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Ζύγιση του υπόλοιπου νερού σε ποτήρι ζέσεως </a:t>
            </a:r>
            <a:r>
              <a:rPr lang="el-GR" sz="2400" dirty="0" smtClean="0"/>
              <a:t>και </a:t>
            </a:r>
            <a:r>
              <a:rPr lang="el-GR" sz="2400" dirty="0"/>
              <a:t>προσθήκη:</a:t>
            </a:r>
          </a:p>
          <a:p>
            <a:pPr lvl="1"/>
            <a:r>
              <a:rPr lang="el-GR" sz="2400" dirty="0" err="1"/>
              <a:t>Imidazolidinyl</a:t>
            </a:r>
            <a:r>
              <a:rPr lang="el-GR" sz="2400" dirty="0"/>
              <a:t> </a:t>
            </a:r>
            <a:r>
              <a:rPr lang="el-GR" sz="2400" dirty="0" err="1"/>
              <a:t>urea</a:t>
            </a:r>
            <a:r>
              <a:rPr lang="el-GR" sz="2400" dirty="0"/>
              <a:t>.</a:t>
            </a:r>
          </a:p>
          <a:p>
            <a:r>
              <a:rPr lang="el-GR" sz="2400" dirty="0"/>
              <a:t>Ανάδευση (γυάλινη ράβδο), </a:t>
            </a:r>
            <a:r>
              <a:rPr lang="el-GR" sz="2400" dirty="0" smtClean="0"/>
              <a:t>προσθήκη </a:t>
            </a:r>
            <a:r>
              <a:rPr lang="el-GR" sz="2400" dirty="0"/>
              <a:t>(σταδιακά):</a:t>
            </a:r>
          </a:p>
          <a:p>
            <a:pPr lvl="1"/>
            <a:r>
              <a:rPr lang="el-GR" sz="2400" dirty="0" err="1"/>
              <a:t>Kaolin</a:t>
            </a:r>
            <a:r>
              <a:rPr lang="el-GR" sz="2400" dirty="0"/>
              <a:t>.</a:t>
            </a:r>
          </a:p>
          <a:p>
            <a:r>
              <a:rPr lang="el-GR" sz="2400" dirty="0"/>
              <a:t>Ανάδευση 15- 20΄.</a:t>
            </a:r>
          </a:p>
          <a:p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36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</TotalTime>
  <Words>1045</Words>
  <Application>Microsoft Office PowerPoint</Application>
  <PresentationFormat>Προβολή στην οθόνη (4:3)</PresentationFormat>
  <Paragraphs>150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template</vt:lpstr>
      <vt:lpstr>1_exo-opistho_simeiomata</vt:lpstr>
      <vt:lpstr>OC_template_updated</vt:lpstr>
      <vt:lpstr>Κοσμητολογία ΙΙI (Ε)</vt:lpstr>
      <vt:lpstr>Γενικά</vt:lpstr>
      <vt:lpstr>Συστατικά 1/2</vt:lpstr>
      <vt:lpstr>Συστατικά 2/2</vt:lpstr>
      <vt:lpstr>Συντηρητικά</vt:lpstr>
      <vt:lpstr>Παρασκευή του μίγματος  των πιγμέντων</vt:lpstr>
      <vt:lpstr>Παρασκευή του διαλύματος  του αρώματος</vt:lpstr>
      <vt:lpstr>Παρασκευή του πηκτώματος  του μπεντονίτη</vt:lpstr>
      <vt:lpstr>Παρασκευή του αιωρήματος  του καολίνη</vt:lpstr>
      <vt:lpstr>Τελική ανάμιξη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user</cp:lastModifiedBy>
  <cp:revision>11</cp:revision>
  <dcterms:created xsi:type="dcterms:W3CDTF">2015-05-07T06:49:08Z</dcterms:created>
  <dcterms:modified xsi:type="dcterms:W3CDTF">2020-03-22T13:00:25Z</dcterms:modified>
</cp:coreProperties>
</file>