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  <p:sldMasterId id="2147483672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y="6858000" cx="9144000"/>
  <p:notesSz cx="6858000" cy="9144000"/>
  <p:embeddedFontLst>
    <p:embeddedFont>
      <p:font typeface="Candar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Candara-bold.fntdata"/><Relationship Id="rId23" Type="http://schemas.openxmlformats.org/officeDocument/2006/relationships/font" Target="fonts/Candara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Candara-boldItalic.fntdata"/><Relationship Id="rId25" Type="http://schemas.openxmlformats.org/officeDocument/2006/relationships/font" Target="fonts/Candara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5" name="Google Shape;1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2" name="Google Shape;1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990601"/>
            <a:ext cx="7772400" cy="260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657600"/>
            <a:ext cx="6400800" cy="1967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2400"/>
              <a:buNone/>
              <a:defRPr b="0" sz="3000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2" name="Google Shape;92;p14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 rot="5400000">
            <a:off x="4732338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24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91160" lvl="0" marL="457200" algn="l">
              <a:spcBef>
                <a:spcPts val="64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■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5pPr>
            <a:lvl6pPr indent="-355600" lvl="5" marL="2743200" algn="l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7pPr>
            <a:lvl8pPr indent="-355600" lvl="7" marL="3657600" algn="l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8pPr>
            <a:lvl9pPr indent="-355600" lvl="8" marL="4114800" algn="l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760"/>
              <a:buNone/>
              <a:defRPr b="1" sz="2200" cap="none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30200" lvl="5" marL="27432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7pPr>
            <a:lvl8pPr indent="-330200" lvl="7" marL="36576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8pPr>
            <a:lvl9pPr indent="-330200" lvl="8" marL="41148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8" name="Google Shape;128;p20"/>
          <p:cNvSpPr txBox="1"/>
          <p:nvPr>
            <p:ph idx="3" type="body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760"/>
              <a:buNone/>
              <a:defRPr b="1" sz="2200" cap="none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20"/>
          <p:cNvSpPr txBox="1"/>
          <p:nvPr>
            <p:ph idx="4" type="body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30200" lvl="5" marL="27432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7pPr>
            <a:lvl8pPr indent="-330200" lvl="7" marL="36576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8pPr>
            <a:lvl9pPr indent="-330200" lvl="8" marL="41148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722313" y="2685392"/>
            <a:ext cx="7772400" cy="3112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6000"/>
              <a:buFont typeface="Candara"/>
              <a:buNone/>
              <a:defRPr b="1" sz="6000">
                <a:solidFill>
                  <a:srgbClr val="7F4A2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722313" y="1128932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ctrTitle"/>
          </p:nvPr>
        </p:nvSpPr>
        <p:spPr>
          <a:xfrm>
            <a:off x="685800" y="990601"/>
            <a:ext cx="7772400" cy="26098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" type="subTitle"/>
          </p:nvPr>
        </p:nvSpPr>
        <p:spPr>
          <a:xfrm>
            <a:off x="1371600" y="3657601"/>
            <a:ext cx="6400800" cy="1967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2400"/>
              <a:buNone/>
              <a:defRPr b="0" sz="3000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5514536" y="4343400"/>
            <a:ext cx="3048000" cy="70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ndara"/>
              <a:buNone/>
              <a:defRPr b="1" sz="2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/>
          <p:nvPr>
            <p:ph idx="2" type="pic"/>
          </p:nvPr>
        </p:nvSpPr>
        <p:spPr>
          <a:xfrm>
            <a:off x="739645" y="1222657"/>
            <a:ext cx="4575601" cy="3657600"/>
          </a:xfrm>
          <a:prstGeom prst="rect">
            <a:avLst/>
          </a:prstGeom>
          <a:solidFill>
            <a:srgbClr val="6A4832"/>
          </a:solidFill>
          <a:ln>
            <a:noFill/>
          </a:ln>
        </p:spPr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5514536" y="1371600"/>
            <a:ext cx="3044952" cy="29300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rmAutofit/>
          </a:bodyPr>
          <a:lstStyle>
            <a:lvl1pPr indent="-228600" lvl="0" marL="457200" marR="0" algn="l">
              <a:spcBef>
                <a:spcPts val="260"/>
              </a:spcBef>
              <a:spcAft>
                <a:spcPts val="0"/>
              </a:spcAft>
              <a:buSzPts val="1040"/>
              <a:buFont typeface="Candara"/>
              <a:buNone/>
              <a:defRPr sz="1300">
                <a:solidFill>
                  <a:srgbClr val="414141"/>
                </a:solidFill>
              </a:defRPr>
            </a:lvl1pPr>
            <a:lvl2pPr indent="-228600" lvl="1" marL="914400" marR="0" algn="l">
              <a:spcBef>
                <a:spcPts val="240"/>
              </a:spcBef>
              <a:spcAft>
                <a:spcPts val="0"/>
              </a:spcAft>
              <a:buSzPts val="1200"/>
              <a:buFont typeface="Candara"/>
              <a:buNone/>
              <a:defRPr sz="1200"/>
            </a:lvl2pPr>
            <a:lvl3pPr indent="-228600" lvl="2" marL="1371600" marR="0" algn="l">
              <a:spcBef>
                <a:spcPts val="200"/>
              </a:spcBef>
              <a:spcAft>
                <a:spcPts val="0"/>
              </a:spcAft>
              <a:buSzPts val="1000"/>
              <a:buFont typeface="Candara"/>
              <a:buNone/>
              <a:defRPr sz="1000"/>
            </a:lvl3pPr>
            <a:lvl4pPr indent="-228600" lvl="3" marL="1828800" marR="0" algn="l">
              <a:spcBef>
                <a:spcPts val="180"/>
              </a:spcBef>
              <a:spcAft>
                <a:spcPts val="0"/>
              </a:spcAft>
              <a:buSzPts val="900"/>
              <a:buFont typeface="Candara"/>
              <a:buNone/>
              <a:defRPr sz="900"/>
            </a:lvl4pPr>
            <a:lvl5pPr indent="-228600" lvl="4" marL="2286000" marR="0" algn="l">
              <a:spcBef>
                <a:spcPts val="180"/>
              </a:spcBef>
              <a:spcAft>
                <a:spcPts val="0"/>
              </a:spcAft>
              <a:buSzPts val="900"/>
              <a:buFont typeface="Candara"/>
              <a:buNone/>
              <a:defRPr sz="9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5514536" y="4343400"/>
            <a:ext cx="3048000" cy="709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ndara"/>
              <a:buNone/>
              <a:defRPr b="1" sz="2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6"/>
          <p:cNvSpPr/>
          <p:nvPr>
            <p:ph idx="2" type="pic"/>
          </p:nvPr>
        </p:nvSpPr>
        <p:spPr>
          <a:xfrm>
            <a:off x="739647" y="1222657"/>
            <a:ext cx="4575601" cy="3657600"/>
          </a:xfrm>
          <a:prstGeom prst="rect">
            <a:avLst/>
          </a:prstGeom>
          <a:solidFill>
            <a:srgbClr val="6A4832"/>
          </a:solidFill>
          <a:ln>
            <a:noFill/>
          </a:ln>
        </p:spPr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5514536" y="1371601"/>
            <a:ext cx="3044952" cy="29300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rmAutofit/>
          </a:bodyPr>
          <a:lstStyle>
            <a:lvl1pPr indent="-228600" lvl="0" marL="457200" marR="0" algn="l">
              <a:spcBef>
                <a:spcPts val="260"/>
              </a:spcBef>
              <a:spcAft>
                <a:spcPts val="0"/>
              </a:spcAft>
              <a:buSzPts val="1040"/>
              <a:buFont typeface="Candara"/>
              <a:buNone/>
              <a:defRPr sz="1300">
                <a:solidFill>
                  <a:srgbClr val="414141"/>
                </a:solidFill>
              </a:defRPr>
            </a:lvl1pPr>
            <a:lvl2pPr indent="-228600" lvl="1" marL="914400" marR="0" algn="l">
              <a:spcBef>
                <a:spcPts val="240"/>
              </a:spcBef>
              <a:spcAft>
                <a:spcPts val="0"/>
              </a:spcAft>
              <a:buSzPts val="1200"/>
              <a:buFont typeface="Candara"/>
              <a:buNone/>
              <a:defRPr sz="1200"/>
            </a:lvl2pPr>
            <a:lvl3pPr indent="-228600" lvl="2" marL="1371600" marR="0" algn="l">
              <a:spcBef>
                <a:spcPts val="200"/>
              </a:spcBef>
              <a:spcAft>
                <a:spcPts val="0"/>
              </a:spcAft>
              <a:buSzPts val="1000"/>
              <a:buFont typeface="Candara"/>
              <a:buNone/>
              <a:defRPr sz="1000"/>
            </a:lvl3pPr>
            <a:lvl4pPr indent="-228600" lvl="3" marL="1828800" marR="0" algn="l">
              <a:spcBef>
                <a:spcPts val="180"/>
              </a:spcBef>
              <a:spcAft>
                <a:spcPts val="0"/>
              </a:spcAft>
              <a:buSzPts val="900"/>
              <a:buFont typeface="Candara"/>
              <a:buNone/>
              <a:defRPr sz="900"/>
            </a:lvl4pPr>
            <a:lvl5pPr indent="-228600" lvl="4" marL="2286000" marR="0" algn="l">
              <a:spcBef>
                <a:spcPts val="180"/>
              </a:spcBef>
              <a:spcAft>
                <a:spcPts val="0"/>
              </a:spcAft>
              <a:buSzPts val="900"/>
              <a:buFont typeface="Candara"/>
              <a:buNone/>
              <a:defRPr sz="9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24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91160" lvl="0" marL="457200" algn="l">
              <a:spcBef>
                <a:spcPts val="64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■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5pPr>
            <a:lvl6pPr indent="-355600" lvl="5" marL="2743200" algn="l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7pPr>
            <a:lvl8pPr indent="-355600" lvl="7" marL="3657600" algn="l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8pPr>
            <a:lvl9pPr indent="-355600" lvl="8" marL="4114800" algn="l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760"/>
              <a:buNone/>
              <a:defRPr b="1" sz="2200" cap="none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30200" lvl="5" marL="27432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7pPr>
            <a:lvl8pPr indent="-330200" lvl="7" marL="36576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8pPr>
            <a:lvl9pPr indent="-330200" lvl="8" marL="41148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760"/>
              <a:buNone/>
              <a:defRPr b="1" sz="2200" cap="none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30200" lvl="5" marL="27432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7pPr>
            <a:lvl8pPr indent="-330200" lvl="7" marL="36576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8pPr>
            <a:lvl9pPr indent="-330200" lvl="8" marL="4114800" algn="l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722313" y="2685391"/>
            <a:ext cx="7772400" cy="3112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6000"/>
              <a:buFont typeface="Candara"/>
              <a:buNone/>
              <a:defRPr b="1" sz="6000">
                <a:solidFill>
                  <a:srgbClr val="7F4A2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722313" y="1128932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1.xml"/><Relationship Id="rId3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2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■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■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■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■"/>
              <a:defRPr b="0" i="0" sz="14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■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■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■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■"/>
              <a:defRPr b="0" i="0" sz="14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/>
        </p:nvSpPr>
        <p:spPr>
          <a:xfrm>
            <a:off x="727075" y="1062037"/>
            <a:ext cx="4600575" cy="3978275"/>
          </a:xfrm>
          <a:prstGeom prst="rect">
            <a:avLst/>
          </a:prstGeom>
          <a:solidFill>
            <a:srgbClr val="2F1E12"/>
          </a:solidFill>
          <a:ln>
            <a:noFill/>
          </a:ln>
          <a:effectLst>
            <a:outerShdw blurRad="63500" dir="7200003" dist="25399">
              <a:srgbClr val="000000">
                <a:alpha val="44705"/>
              </a:srgbClr>
            </a:outerShdw>
          </a:effectLst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■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■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■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■"/>
              <a:defRPr b="0" i="0" sz="14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/>
        </p:nvSpPr>
        <p:spPr>
          <a:xfrm>
            <a:off x="727075" y="1062037"/>
            <a:ext cx="4600575" cy="3978275"/>
          </a:xfrm>
          <a:prstGeom prst="rect">
            <a:avLst/>
          </a:prstGeom>
          <a:solidFill>
            <a:srgbClr val="2F1E12"/>
          </a:solidFill>
          <a:ln>
            <a:noFill/>
          </a:ln>
          <a:effectLst>
            <a:outerShdw blurRad="63500" dir="7200003" dist="25399">
              <a:srgbClr val="000000">
                <a:alpha val="44705"/>
              </a:srgbClr>
            </a:outerShdw>
          </a:effectLst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■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■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■"/>
              <a:defRPr b="0" i="0" sz="1600" u="none" cap="none" strike="noStrike"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■"/>
              <a:defRPr b="0" i="0" sz="1400" u="none" cap="none" strike="noStrike"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0" type="dt"/>
          </p:nvPr>
        </p:nvSpPr>
        <p:spPr>
          <a:xfrm>
            <a:off x="457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idx="11" type="ftr"/>
          </p:nvPr>
        </p:nvSpPr>
        <p:spPr>
          <a:xfrm>
            <a:off x="3124200" y="624681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6553200" y="62468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ndara"/>
              <a:buNone/>
              <a:defRPr b="0" i="0" sz="12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idx="4294967295" type="ctrTitle"/>
          </p:nvPr>
        </p:nvSpPr>
        <p:spPr>
          <a:xfrm>
            <a:off x="685800" y="990601"/>
            <a:ext cx="7772400" cy="260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5800"/>
              <a:buFont typeface="Candara"/>
              <a:buNone/>
            </a:pPr>
            <a:r>
              <a:rPr b="1" i="0" lang="en-US" sz="5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ΤΟΜΕΑΣ ΥΓΕΙΑΣ &amp; ΠΡΟΝΟΙΑΣ - ΕΥΕΞΙΑΣ</a:t>
            </a:r>
            <a:endParaRPr/>
          </a:p>
        </p:txBody>
      </p:sp>
      <p:sp>
        <p:nvSpPr>
          <p:cNvPr id="179" name="Google Shape;179;p27"/>
          <p:cNvSpPr txBox="1"/>
          <p:nvPr>
            <p:ph idx="1" type="subTitle"/>
          </p:nvPr>
        </p:nvSpPr>
        <p:spPr>
          <a:xfrm>
            <a:off x="1371600" y="3657600"/>
            <a:ext cx="6400800" cy="1966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en-US" sz="3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Β- Γ ΕΠΑΛ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4" name="Google Shape;244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857250"/>
            <a:ext cx="7042150" cy="5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6"/>
          <p:cNvSpPr/>
          <p:nvPr/>
        </p:nvSpPr>
        <p:spPr>
          <a:xfrm>
            <a:off x="3132137" y="2781300"/>
            <a:ext cx="3743325" cy="287972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36"/>
          <p:cNvCxnSpPr/>
          <p:nvPr/>
        </p:nvCxnSpPr>
        <p:spPr>
          <a:xfrm>
            <a:off x="6924675" y="4322762"/>
            <a:ext cx="365125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47" name="Google Shape;247;p36"/>
          <p:cNvSpPr txBox="1"/>
          <p:nvPr/>
        </p:nvSpPr>
        <p:spPr>
          <a:xfrm>
            <a:off x="7289800" y="3860800"/>
            <a:ext cx="174625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Μύες στόματος ή σφικτήρες στόματος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53" name="Google Shape;253;p3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1000108"/>
            <a:ext cx="8501122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9" name="Google Shape;259;p38"/>
          <p:cNvSpPr txBox="1"/>
          <p:nvPr>
            <p:ph idx="1" type="body"/>
          </p:nvPr>
        </p:nvSpPr>
        <p:spPr>
          <a:xfrm>
            <a:off x="214312" y="1214437"/>
            <a:ext cx="8715375" cy="423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1" i="0" lang="en-US" sz="28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Οι μύες του τραχήλου</a:t>
            </a:r>
            <a:endParaRPr b="1" i="0" sz="280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Οι σπουδαιότεροι μύες του τραχήλου είναι οι εξής: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Ο </a:t>
            </a:r>
            <a:r>
              <a:rPr b="1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στερνοκλειδομαστοειδής: </a:t>
            </a:r>
            <a:r>
              <a:rPr b="0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Εκφύεται από το στέρνο και την κλείδα και καταφύεται στη μαστοειδή απόφυση του κρανίου.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1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Το μυώδες πλάτυσμα: </a:t>
            </a:r>
            <a:r>
              <a:rPr b="0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Ο μυς αυτός είναι λεπτός και πλατύς. Εκφύεται από το πάνω μέρος του θώρακα και καταφύεται στην κάτω γνάθο και το δέρμα του κάτω χείλους.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br>
              <a:rPr b="0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/>
          </a:p>
          <a:p>
            <a:pPr indent="-20066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65" name="Google Shape;265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857250"/>
            <a:ext cx="732472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39"/>
          <p:cNvCxnSpPr/>
          <p:nvPr/>
        </p:nvCxnSpPr>
        <p:spPr>
          <a:xfrm flipH="1" rot="10800000">
            <a:off x="4284662" y="3573462"/>
            <a:ext cx="2087562" cy="14287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67" name="Google Shape;267;p39"/>
          <p:cNvCxnSpPr/>
          <p:nvPr/>
        </p:nvCxnSpPr>
        <p:spPr>
          <a:xfrm flipH="1">
            <a:off x="1476375" y="2420937"/>
            <a:ext cx="1943100" cy="28733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68" name="Google Shape;268;p39"/>
          <p:cNvSpPr txBox="1"/>
          <p:nvPr/>
        </p:nvSpPr>
        <p:spPr>
          <a:xfrm>
            <a:off x="6372225" y="3429000"/>
            <a:ext cx="25209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Μυώδες Πλάτυσμα </a:t>
            </a:r>
            <a:endParaRPr/>
          </a:p>
        </p:txBody>
      </p:sp>
      <p:sp>
        <p:nvSpPr>
          <p:cNvPr id="269" name="Google Shape;269;p39"/>
          <p:cNvSpPr txBox="1"/>
          <p:nvPr/>
        </p:nvSpPr>
        <p:spPr>
          <a:xfrm>
            <a:off x="323850" y="2708275"/>
            <a:ext cx="295275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Στερνοκλειδομαστοειδής Μυς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75" name="Google Shape;275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2" y="854075"/>
            <a:ext cx="5881687" cy="5180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40"/>
          <p:cNvCxnSpPr/>
          <p:nvPr/>
        </p:nvCxnSpPr>
        <p:spPr>
          <a:xfrm flipH="1" rot="10800000">
            <a:off x="4572000" y="3644900"/>
            <a:ext cx="1584325" cy="1439862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77" name="Google Shape;277;p40"/>
          <p:cNvCxnSpPr/>
          <p:nvPr/>
        </p:nvCxnSpPr>
        <p:spPr>
          <a:xfrm flipH="1">
            <a:off x="1187450" y="3268662"/>
            <a:ext cx="1871662" cy="23177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78" name="Google Shape;278;p40"/>
          <p:cNvSpPr txBox="1"/>
          <p:nvPr/>
        </p:nvSpPr>
        <p:spPr>
          <a:xfrm>
            <a:off x="6011862" y="3141662"/>
            <a:ext cx="29527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Τραπεζοειδής Μυς </a:t>
            </a:r>
            <a:endParaRPr/>
          </a:p>
        </p:txBody>
      </p:sp>
      <p:sp>
        <p:nvSpPr>
          <p:cNvPr id="279" name="Google Shape;279;p40"/>
          <p:cNvSpPr txBox="1"/>
          <p:nvPr/>
        </p:nvSpPr>
        <p:spPr>
          <a:xfrm>
            <a:off x="0" y="3500437"/>
            <a:ext cx="27717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Στερνοκλειδομαστοειδής Μυς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ctrTitle"/>
          </p:nvPr>
        </p:nvSpPr>
        <p:spPr>
          <a:xfrm>
            <a:off x="685800" y="990600"/>
            <a:ext cx="7772400" cy="260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800"/>
          </a:p>
        </p:txBody>
      </p:sp>
      <p:sp>
        <p:nvSpPr>
          <p:cNvPr id="186" name="Google Shape;186;p28"/>
          <p:cNvSpPr txBox="1"/>
          <p:nvPr>
            <p:ph idx="1" type="subTitle"/>
          </p:nvPr>
        </p:nvSpPr>
        <p:spPr>
          <a:xfrm>
            <a:off x="1371600" y="3657600"/>
            <a:ext cx="7664450" cy="1966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0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0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0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en-US" sz="3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                             ΚΟΥΜΑΝΤΑΡΟΣ  ΠΑΝΑΓΙΩΤΗΣ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300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idx="4294967295" type="ctrTitle"/>
          </p:nvPr>
        </p:nvSpPr>
        <p:spPr>
          <a:xfrm>
            <a:off x="685800" y="990601"/>
            <a:ext cx="7772400" cy="11422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5800"/>
              <a:buFont typeface="Candara"/>
              <a:buNone/>
            </a:pPr>
            <a:r>
              <a:rPr b="1" i="0" lang="en-US" sz="5800" u="none" cap="none" strike="noStrik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Σύγχρονη Αισθητική    </a:t>
            </a:r>
            <a:endParaRPr b="1" i="0" sz="5800" u="none" cap="none" strike="noStrike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3" name="Google Shape;193;p29"/>
          <p:cNvSpPr txBox="1"/>
          <p:nvPr>
            <p:ph idx="1" type="subTitle"/>
          </p:nvPr>
        </p:nvSpPr>
        <p:spPr>
          <a:xfrm>
            <a:off x="827087" y="3500437"/>
            <a:ext cx="7129462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en-US" sz="3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Μάλαξη προσώπου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457200" y="1500187"/>
            <a:ext cx="8229600" cy="178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4A25"/>
              </a:buClr>
              <a:buSzPts val="4800"/>
              <a:buFont typeface="Candara"/>
              <a:buNone/>
            </a:pPr>
            <a:r>
              <a:rPr b="1" i="0" lang="en-US" sz="4800" u="none">
                <a:solidFill>
                  <a:srgbClr val="7F4A25"/>
                </a:solidFill>
                <a:latin typeface="Candara"/>
                <a:ea typeface="Candara"/>
                <a:cs typeface="Candara"/>
                <a:sym typeface="Candara"/>
              </a:rPr>
              <a:t>Οι Μύες Του Προσώπου</a:t>
            </a:r>
            <a:endParaRPr/>
          </a:p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457200" y="3357562"/>
            <a:ext cx="8229600" cy="209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Οι μύες του προσώπου προσφύονται στο δέρμα. Όταν συσπώνται, προκαλούν την κίνησή του, με αποτέλεσμα το πρόσωπο να αλλάζει έκφραση. Γι’ αυτό οι μύες αυτοί ονομάζονται και μιμικοί.</a:t>
            </a:r>
            <a:endParaRPr/>
          </a:p>
          <a:p>
            <a:pPr indent="-20066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5" name="Google Shape;205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1337" y="1593850"/>
            <a:ext cx="6810375" cy="52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>
            <p:ph idx="2" type="body"/>
          </p:nvPr>
        </p:nvSpPr>
        <p:spPr>
          <a:xfrm>
            <a:off x="4768850" y="765175"/>
            <a:ext cx="4038600" cy="528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280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Ο μετωπιαίος</a:t>
            </a:r>
            <a:r>
              <a:rPr b="0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Εκφύεται από τα φρύδια και καταφύεται στο κρανίο. Υπάρχει δεξιός και αριστερός μετωπιαίος μυς στις αντίστοιχες περιοχές του μετώπου. Η σύσπασή του προκαλεί το ανασήκωμα των φρυδιών και ζαρώνει το δέρμα του μετώπου.</a:t>
            </a:r>
            <a:endParaRPr/>
          </a:p>
          <a:p>
            <a:pPr indent="-20066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07" name="Google Shape;207;p31"/>
          <p:cNvCxnSpPr/>
          <p:nvPr/>
        </p:nvCxnSpPr>
        <p:spPr>
          <a:xfrm flipH="1" rot="10800000">
            <a:off x="2484437" y="1039812"/>
            <a:ext cx="2371725" cy="116522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3" name="Google Shape;213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1337" y="1284287"/>
            <a:ext cx="7183437" cy="55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>
            <p:ph idx="2" type="body"/>
          </p:nvPr>
        </p:nvSpPr>
        <p:spPr>
          <a:xfrm>
            <a:off x="4837112" y="304800"/>
            <a:ext cx="4038600" cy="570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280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Ο πυραμοειδής</a:t>
            </a:r>
            <a:r>
              <a:rPr b="0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Βρίσκεται μεταξύ του δεξιού και του αριστερού μετωπιαίου μυ. Εκφύεται από το δέρμα της ρίζας της μύτης και καταφύεται ανάμεσα στην περιοχή των φρυδιών. Η σύσπασή του προκαλεί συνοφρύωση.</a:t>
            </a:r>
            <a:endParaRPr/>
          </a:p>
          <a:p>
            <a:pPr indent="-20066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15" name="Google Shape;215;p32"/>
          <p:cNvCxnSpPr/>
          <p:nvPr/>
        </p:nvCxnSpPr>
        <p:spPr>
          <a:xfrm flipH="1" rot="10800000">
            <a:off x="3051175" y="557212"/>
            <a:ext cx="1933575" cy="171926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21" name="Google Shape;221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8312" y="1595437"/>
            <a:ext cx="6773862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280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Ο σφιγκτήρας των βλεφάρων</a:t>
            </a:r>
            <a:r>
              <a:rPr b="0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Ο μυς αυτός βρίσκεται γύρω από τα βλέφαρα και το αποτέλεσμα της σύσπασής του είναι το κλείσιμό τους.</a:t>
            </a:r>
            <a:endParaRPr/>
          </a:p>
          <a:p>
            <a:pPr indent="-20066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23" name="Google Shape;223;p33"/>
          <p:cNvCxnSpPr/>
          <p:nvPr/>
        </p:nvCxnSpPr>
        <p:spPr>
          <a:xfrm flipH="1" rot="10800000">
            <a:off x="3348037" y="1881187"/>
            <a:ext cx="1300162" cy="111601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29" name="Google Shape;229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73137" y="304800"/>
            <a:ext cx="6648450" cy="586898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4"/>
          <p:cNvSpPr txBox="1"/>
          <p:nvPr>
            <p:ph idx="2" type="body"/>
          </p:nvPr>
        </p:nvSpPr>
        <p:spPr>
          <a:xfrm>
            <a:off x="4668837" y="549275"/>
            <a:ext cx="4038600" cy="542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280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Οι μασητήρες</a:t>
            </a:r>
            <a:r>
              <a:rPr b="0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Οι πιο σπουδαίοι από αυτούς είναι ο </a:t>
            </a:r>
            <a:r>
              <a:rPr b="0" i="0" lang="en-US" sz="2800" u="none">
                <a:solidFill>
                  <a:srgbClr val="92D050"/>
                </a:solidFill>
                <a:latin typeface="Candara"/>
                <a:ea typeface="Candara"/>
                <a:cs typeface="Candara"/>
                <a:sym typeface="Candara"/>
              </a:rPr>
              <a:t>κροταφίτης</a:t>
            </a:r>
            <a:r>
              <a:rPr b="0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που εκφύεται από το κροταφικό οστό και ο </a:t>
            </a:r>
            <a:r>
              <a:rPr b="0" i="0" lang="en-US" sz="2800" u="none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μασητήρας</a:t>
            </a:r>
            <a:r>
              <a:rPr b="0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ο οποίος εκφύεται από το ζυγωματικό. Και οι δύο μύες καταφύονται στην κάτω γνάθο. Όταν αυτοί συσπώνται, η κάτω γνάθος κινείται</a:t>
            </a:r>
            <a:endParaRPr/>
          </a:p>
          <a:p>
            <a:pPr indent="-20066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31" name="Google Shape;231;p34"/>
          <p:cNvCxnSpPr/>
          <p:nvPr/>
        </p:nvCxnSpPr>
        <p:spPr>
          <a:xfrm flipH="1" rot="10800000">
            <a:off x="2627312" y="1736725"/>
            <a:ext cx="3313112" cy="11874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32" name="Google Shape;232;p34"/>
          <p:cNvCxnSpPr/>
          <p:nvPr/>
        </p:nvCxnSpPr>
        <p:spPr>
          <a:xfrm flipH="1">
            <a:off x="3186112" y="2963862"/>
            <a:ext cx="1673225" cy="176212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7F4A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457200" y="1357312"/>
            <a:ext cx="8229600" cy="409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1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Οι μύες του στόματος: </a:t>
            </a:r>
            <a:r>
              <a:rPr b="0" i="0" lang="en-US" sz="280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Ο τετράγωνος του άνω χείλους, ο μείζων ζυγωματικός και ο κυνικός, καταφύονται στο άνω χείλος. Από την άλλη μεριά, ο τρίγωνος του κάτω χείλους, ο τετράγωνος του κάτω χείλους και ο γενειακός καταφύονται στο κάτω χείλος. Όλοι αυτοί οι μύες αποτελούν ένα σύνολο που ονομάζεται σφικτήρας του στόματος και είναι υπεύθυνος για το κλείσιμο του στόματος.</a:t>
            </a:r>
            <a:endParaRPr/>
          </a:p>
          <a:p>
            <a:pPr indent="-20066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Human">
  <a:themeElements>
    <a:clrScheme name="Human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uman">
  <a:themeElements>
    <a:clrScheme name="Human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Human">
  <a:themeElements>
    <a:clrScheme name="Human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Human">
  <a:themeElements>
    <a:clrScheme name="Human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