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26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2" autoAdjust="0"/>
    <p:restoredTop sz="94660" autoAdjust="0"/>
  </p:normalViewPr>
  <p:slideViewPr>
    <p:cSldViewPr snapToGrid="0">
      <p:cViewPr varScale="1">
        <p:scale>
          <a:sx n="103" d="100"/>
          <a:sy n="103" d="100"/>
        </p:scale>
        <p:origin x="138"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img.fruugo.com/product/0/69/1001335690_max.jpg" TargetMode="External"/><Relationship Id="rId2" Type="http://schemas.openxmlformats.org/officeDocument/2006/relationships/hyperlink" Target="https://www.google.com/url?sa=i&amp;url=https://www.physiotherapy-apostolopoulos.gr/yperithri-aktinovolia/&amp;psig=AOvVaw0OAhn48POAGiuB_uNCb8QC&amp;ust=1707730508605000&amp;source=images&amp;cd=vfe&amp;opi=89978449&amp;ved=0CBAQjRxqFwoTCLCBmor-ooQDFQAAAAAdAAAAAB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ΜΗΧΑΝΗΜΑΤΑ ΘΕΡΜΟΘΕΡΑΠΕΙΑΣ</a:t>
            </a:r>
            <a:endParaRPr lang="el-GR" dirty="0"/>
          </a:p>
        </p:txBody>
      </p:sp>
      <p:sp>
        <p:nvSpPr>
          <p:cNvPr id="3" name="Υπότιτλος 2"/>
          <p:cNvSpPr>
            <a:spLocks noGrp="1"/>
          </p:cNvSpPr>
          <p:nvPr>
            <p:ph type="subTitle" idx="1"/>
          </p:nvPr>
        </p:nvSpPr>
        <p:spPr/>
        <p:txBody>
          <a:bodyPr/>
          <a:lstStyle/>
          <a:p>
            <a:r>
              <a:rPr lang="el-GR" dirty="0" smtClean="0"/>
              <a:t>Ευαγγελία Μουστάκα ΠΕ87.03</a:t>
            </a:r>
            <a:endParaRPr lang="el-GR" dirty="0"/>
          </a:p>
        </p:txBody>
      </p:sp>
    </p:spTree>
    <p:extLst>
      <p:ext uri="{BB962C8B-B14F-4D97-AF65-F5344CB8AC3E}">
        <p14:creationId xmlns:p14="http://schemas.microsoft.com/office/powerpoint/2010/main" val="3590424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Υπέρυθρη ακτινοβολία από λάμπες υπερύθρων</a:t>
            </a:r>
          </a:p>
        </p:txBody>
      </p:sp>
      <p:sp>
        <p:nvSpPr>
          <p:cNvPr id="3" name="Θέση περιεχομένου 2"/>
          <p:cNvSpPr>
            <a:spLocks noGrp="1"/>
          </p:cNvSpPr>
          <p:nvPr>
            <p:ph idx="1"/>
          </p:nvPr>
        </p:nvSpPr>
        <p:spPr/>
        <p:txBody>
          <a:bodyPr/>
          <a:lstStyle/>
          <a:p>
            <a:r>
              <a:rPr lang="el-GR" dirty="0" smtClean="0"/>
              <a:t>Λόγω </a:t>
            </a:r>
            <a:r>
              <a:rPr lang="el-GR" dirty="0"/>
              <a:t>της χαμηλής της έντασης και της μικρής της διαπερατότητας, έχει πολύ μικρό </a:t>
            </a:r>
            <a:r>
              <a:rPr lang="el-GR" b="1" dirty="0"/>
              <a:t>άμεσο θερμαντικό αποτέλεσμα στους </a:t>
            </a:r>
            <a:r>
              <a:rPr lang="el-GR" b="1" dirty="0" smtClean="0"/>
              <a:t>ιστούς</a:t>
            </a:r>
          </a:p>
          <a:p>
            <a:r>
              <a:rPr lang="el-GR" dirty="0" smtClean="0"/>
              <a:t>Όμως</a:t>
            </a:r>
            <a:r>
              <a:rPr lang="el-GR" dirty="0"/>
              <a:t>, η επίδραση της ακτινοβολίας στα επιδερμικά κύτταρα έχει ως αποτέλεσμα την </a:t>
            </a:r>
            <a:r>
              <a:rPr lang="el-GR" b="1" dirty="0"/>
              <a:t>έκκριση ισταμίνης</a:t>
            </a:r>
            <a:r>
              <a:rPr lang="el-GR" dirty="0"/>
              <a:t> η οποία δρα αγγειοδιασταλτικά και εκφράζεται ως </a:t>
            </a:r>
            <a:r>
              <a:rPr lang="el-GR" b="1" dirty="0" smtClean="0"/>
              <a:t>υπεραιμία</a:t>
            </a:r>
          </a:p>
          <a:p>
            <a:r>
              <a:rPr lang="el-GR" dirty="0" smtClean="0"/>
              <a:t> </a:t>
            </a:r>
            <a:r>
              <a:rPr lang="el-GR" dirty="0"/>
              <a:t>Αυτή η αγγειοδιαστολή έχει ως αποτέλεσμα να συγκεντρώνονται μεγάλες ποσότητες αίματος και να δίνουν την </a:t>
            </a:r>
            <a:r>
              <a:rPr lang="el-GR" b="1" dirty="0"/>
              <a:t>αίσθηση του θερμού σε </a:t>
            </a:r>
            <a:r>
              <a:rPr lang="el-GR" b="1" dirty="0" smtClean="0"/>
              <a:t>βάθος</a:t>
            </a:r>
            <a:endParaRPr lang="el-GR" b="1" dirty="0"/>
          </a:p>
        </p:txBody>
      </p:sp>
    </p:spTree>
    <p:extLst>
      <p:ext uri="{BB962C8B-B14F-4D97-AF65-F5344CB8AC3E}">
        <p14:creationId xmlns:p14="http://schemas.microsoft.com/office/powerpoint/2010/main" val="1834999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Υπέρυθρη Ακτινοβολία από λάμπες ακτινοβολούμενης θερμότητας</a:t>
            </a:r>
          </a:p>
        </p:txBody>
      </p:sp>
      <p:sp>
        <p:nvSpPr>
          <p:cNvPr id="3" name="Θέση περιεχομένου 2"/>
          <p:cNvSpPr>
            <a:spLocks noGrp="1"/>
          </p:cNvSpPr>
          <p:nvPr>
            <p:ph idx="1"/>
          </p:nvPr>
        </p:nvSpPr>
        <p:spPr/>
        <p:txBody>
          <a:bodyPr/>
          <a:lstStyle/>
          <a:p>
            <a:r>
              <a:rPr lang="el-GR" dirty="0" smtClean="0"/>
              <a:t>Αυτές </a:t>
            </a:r>
            <a:r>
              <a:rPr lang="el-GR" dirty="0"/>
              <a:t>οι λάμπες μπορούν να δώσουν ισχύ από 60 μέχρι και 1500W αλλά συνήθως είναι περίπου </a:t>
            </a:r>
            <a:r>
              <a:rPr lang="el-GR" b="1" dirty="0"/>
              <a:t>300 </a:t>
            </a:r>
            <a:r>
              <a:rPr lang="el-GR" b="1" dirty="0" smtClean="0"/>
              <a:t>W</a:t>
            </a:r>
          </a:p>
          <a:p>
            <a:r>
              <a:rPr lang="el-GR" dirty="0" smtClean="0"/>
              <a:t> </a:t>
            </a:r>
            <a:r>
              <a:rPr lang="el-GR" dirty="0"/>
              <a:t>Ο αντανακλαστής </a:t>
            </a:r>
            <a:r>
              <a:rPr lang="el-GR" dirty="0" smtClean="0"/>
              <a:t> </a:t>
            </a:r>
            <a:r>
              <a:rPr lang="el-GR" dirty="0"/>
              <a:t>χρησιμεύει στο να στέλνει τα κύματα στις θεραπευόμενες </a:t>
            </a:r>
            <a:r>
              <a:rPr lang="el-GR" dirty="0" smtClean="0"/>
              <a:t>περιοχές</a:t>
            </a:r>
          </a:p>
          <a:p>
            <a:r>
              <a:rPr lang="el-GR" dirty="0" smtClean="0"/>
              <a:t> </a:t>
            </a:r>
            <a:r>
              <a:rPr lang="el-GR" dirty="0"/>
              <a:t>Η </a:t>
            </a:r>
            <a:r>
              <a:rPr lang="el-GR" b="1" dirty="0"/>
              <a:t>θερμότητα παράγεται αμέσως </a:t>
            </a:r>
            <a:r>
              <a:rPr lang="el-GR" dirty="0"/>
              <a:t>και δεν χρειάζεται προθέρμανση των συσκευών.</a:t>
            </a:r>
          </a:p>
        </p:txBody>
      </p:sp>
    </p:spTree>
    <p:extLst>
      <p:ext uri="{BB962C8B-B14F-4D97-AF65-F5344CB8AC3E}">
        <p14:creationId xmlns:p14="http://schemas.microsoft.com/office/powerpoint/2010/main" val="3957869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80147" y="624110"/>
            <a:ext cx="9924465" cy="1280890"/>
          </a:xfrm>
        </p:spPr>
        <p:txBody>
          <a:bodyPr>
            <a:normAutofit fontScale="90000"/>
          </a:bodyPr>
          <a:lstStyle/>
          <a:p>
            <a:r>
              <a:rPr lang="el-GR" dirty="0"/>
              <a:t>Διαπερατότητα του δέρματος Η Υπέρυθρη Ακτινοβολία (Υ.Α.) από Λάμπες Υπερύθρων (Λ.Υ.)</a:t>
            </a:r>
          </a:p>
        </p:txBody>
      </p:sp>
      <p:sp>
        <p:nvSpPr>
          <p:cNvPr id="3" name="Θέση περιεχομένου 2"/>
          <p:cNvSpPr>
            <a:spLocks noGrp="1"/>
          </p:cNvSpPr>
          <p:nvPr>
            <p:ph idx="1"/>
          </p:nvPr>
        </p:nvSpPr>
        <p:spPr/>
        <p:txBody>
          <a:bodyPr/>
          <a:lstStyle/>
          <a:p>
            <a:r>
              <a:rPr lang="el-GR" dirty="0" smtClean="0"/>
              <a:t>έχει </a:t>
            </a:r>
            <a:r>
              <a:rPr lang="el-GR" dirty="0"/>
              <a:t>τη δυνατότητα να περάσει μόλις την επιδερμίδα (απορρόφηση των κυμάτων από την κεράτινη </a:t>
            </a:r>
            <a:r>
              <a:rPr lang="el-GR" dirty="0" smtClean="0"/>
              <a:t>στιβάδα,</a:t>
            </a:r>
          </a:p>
          <a:p>
            <a:r>
              <a:rPr lang="el-GR" dirty="0" smtClean="0"/>
              <a:t>δημιουργία </a:t>
            </a:r>
            <a:r>
              <a:rPr lang="el-GR" dirty="0"/>
              <a:t>επιφανειακής θέρμανσης </a:t>
            </a:r>
            <a:endParaRPr lang="el-GR" dirty="0" smtClean="0"/>
          </a:p>
          <a:p>
            <a:r>
              <a:rPr lang="el-GR" dirty="0" smtClean="0"/>
              <a:t>και </a:t>
            </a:r>
            <a:r>
              <a:rPr lang="el-GR" dirty="0"/>
              <a:t>επαγωγική μετάδοση της θερμότητας στους ιστούς με τη βοήθεια της κυκλοφορίας του αίματος).</a:t>
            </a:r>
          </a:p>
        </p:txBody>
      </p:sp>
      <p:pic>
        <p:nvPicPr>
          <p:cNvPr id="3076" name="Picture 4" descr="https://img.fruugo.com/product/0/69/1001335690_0100_0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732" y="3707732"/>
            <a:ext cx="3150268" cy="315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74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Υπέρυθρη Ακτινοβολία (Υ.Α.) από Λάμπες Ακτινοβολούμενης Θερμότητας (Λ.Α.Θ.)</a:t>
            </a:r>
          </a:p>
        </p:txBody>
      </p:sp>
      <p:sp>
        <p:nvSpPr>
          <p:cNvPr id="3" name="Θέση περιεχομένου 2"/>
          <p:cNvSpPr>
            <a:spLocks noGrp="1"/>
          </p:cNvSpPr>
          <p:nvPr>
            <p:ph idx="1"/>
          </p:nvPr>
        </p:nvSpPr>
        <p:spPr/>
        <p:txBody>
          <a:bodyPr/>
          <a:lstStyle/>
          <a:p>
            <a:r>
              <a:rPr lang="el-GR" dirty="0" smtClean="0"/>
              <a:t>μπορεί </a:t>
            </a:r>
            <a:r>
              <a:rPr lang="el-GR" dirty="0"/>
              <a:t>να διεισδύσει δια μέσου του δέρματος στον </a:t>
            </a:r>
            <a:r>
              <a:rPr lang="el-GR" b="1" dirty="0"/>
              <a:t>υποδόριο </a:t>
            </a:r>
            <a:r>
              <a:rPr lang="el-GR" b="1" dirty="0" smtClean="0"/>
              <a:t>ιστό</a:t>
            </a:r>
            <a:endParaRPr lang="el-GR" dirty="0" smtClean="0"/>
          </a:p>
          <a:p>
            <a:r>
              <a:rPr lang="el-GR" dirty="0" smtClean="0"/>
              <a:t>Τα </a:t>
            </a:r>
            <a:r>
              <a:rPr lang="el-GR" dirty="0"/>
              <a:t>κύματα αυτά συνήθως απορροφώνται από όλα τα στρώματα του δέρματος (</a:t>
            </a:r>
            <a:r>
              <a:rPr lang="el-GR" b="1" dirty="0"/>
              <a:t>επιδερμίδα-χόριο-υποδόριος </a:t>
            </a:r>
            <a:r>
              <a:rPr lang="el-GR" b="1" dirty="0" smtClean="0"/>
              <a:t>ιστός</a:t>
            </a:r>
            <a:r>
              <a:rPr lang="el-GR" dirty="0" smtClean="0"/>
              <a:t>) </a:t>
            </a:r>
          </a:p>
          <a:p>
            <a:r>
              <a:rPr lang="el-GR" dirty="0" smtClean="0"/>
              <a:t> Το </a:t>
            </a:r>
            <a:r>
              <a:rPr lang="el-GR" dirty="0"/>
              <a:t>θερμαντικό αποτέλεσμα είναι περισσότερο βαθύ διότι η </a:t>
            </a:r>
            <a:r>
              <a:rPr lang="el-GR" b="1" dirty="0"/>
              <a:t>θερμότητα φθάνει βαθύτερα </a:t>
            </a:r>
            <a:endParaRPr lang="el-GR" b="1" dirty="0" smtClean="0"/>
          </a:p>
          <a:p>
            <a:r>
              <a:rPr lang="el-GR" dirty="0" smtClean="0"/>
              <a:t>αλλά </a:t>
            </a:r>
            <a:r>
              <a:rPr lang="el-GR" dirty="0"/>
              <a:t>και λόγω της υψηλής θερμοκρασίας έχουμε </a:t>
            </a:r>
            <a:r>
              <a:rPr lang="el-GR" b="1" dirty="0"/>
              <a:t>αγγειοδιαστολή</a:t>
            </a:r>
            <a:r>
              <a:rPr lang="el-GR" dirty="0"/>
              <a:t> με ταυτόχρονη </a:t>
            </a:r>
            <a:r>
              <a:rPr lang="el-GR" b="1" dirty="0"/>
              <a:t>μεταφορά του θερμού αίματος και της λέμφου στους εν τω βάθει ιστούς.</a:t>
            </a:r>
          </a:p>
        </p:txBody>
      </p:sp>
    </p:spTree>
    <p:extLst>
      <p:ext uri="{BB962C8B-B14F-4D97-AF65-F5344CB8AC3E}">
        <p14:creationId xmlns:p14="http://schemas.microsoft.com/office/powerpoint/2010/main" val="1474972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0358" y="152400"/>
            <a:ext cx="10531641" cy="1752600"/>
          </a:xfrm>
        </p:spPr>
        <p:txBody>
          <a:bodyPr>
            <a:normAutofit/>
          </a:bodyPr>
          <a:lstStyle/>
          <a:p>
            <a:r>
              <a:rPr lang="el-GR" dirty="0"/>
              <a:t>Φυσιολογικά αποτελέσματα της Υπέρυθρης Ακτινοβολίας Η υψηλή θερμοκρασία της Υ.Α. έχει σαν αποτέλεσμα:</a:t>
            </a:r>
          </a:p>
        </p:txBody>
      </p:sp>
      <p:sp>
        <p:nvSpPr>
          <p:cNvPr id="3" name="Θέση περιεχομένου 2"/>
          <p:cNvSpPr>
            <a:spLocks noGrp="1"/>
          </p:cNvSpPr>
          <p:nvPr>
            <p:ph idx="1"/>
          </p:nvPr>
        </p:nvSpPr>
        <p:spPr/>
        <p:txBody>
          <a:bodyPr>
            <a:normAutofit fontScale="92500" lnSpcReduction="10000"/>
          </a:bodyPr>
          <a:lstStyle/>
          <a:p>
            <a:r>
              <a:rPr lang="el-GR" dirty="0" smtClean="0"/>
              <a:t>● </a:t>
            </a:r>
            <a:r>
              <a:rPr lang="el-GR" dirty="0"/>
              <a:t>Αύξηση της κυκλοφορίας με τοπική αγγειοδιαστολή και υπεραιμία </a:t>
            </a:r>
            <a:endParaRPr lang="en-US" dirty="0" smtClean="0"/>
          </a:p>
          <a:p>
            <a:r>
              <a:rPr lang="el-GR" dirty="0" smtClean="0"/>
              <a:t>● </a:t>
            </a:r>
            <a:r>
              <a:rPr lang="el-GR" dirty="0"/>
              <a:t>Αύξηση του μεταβολισμού τοπικά -Κατευνασμός των αισθητικών νεύρων </a:t>
            </a:r>
            <a:endParaRPr lang="en-US" dirty="0" smtClean="0"/>
          </a:p>
          <a:p>
            <a:r>
              <a:rPr lang="el-GR" dirty="0" smtClean="0"/>
              <a:t>● </a:t>
            </a:r>
            <a:r>
              <a:rPr lang="el-GR" dirty="0"/>
              <a:t>Μυϊκή </a:t>
            </a:r>
            <a:r>
              <a:rPr lang="el-GR" dirty="0" smtClean="0"/>
              <a:t>χαλάρωση</a:t>
            </a:r>
            <a:endParaRPr lang="en-US" dirty="0" smtClean="0"/>
          </a:p>
          <a:p>
            <a:r>
              <a:rPr lang="el-GR" dirty="0" smtClean="0"/>
              <a:t> </a:t>
            </a:r>
            <a:r>
              <a:rPr lang="el-GR" dirty="0"/>
              <a:t>● Τοπική </a:t>
            </a:r>
            <a:r>
              <a:rPr lang="el-GR" dirty="0" smtClean="0"/>
              <a:t>εφίδρωση</a:t>
            </a:r>
            <a:endParaRPr lang="en-US" dirty="0" smtClean="0"/>
          </a:p>
          <a:p>
            <a:r>
              <a:rPr lang="el-GR" dirty="0" smtClean="0"/>
              <a:t> </a:t>
            </a:r>
            <a:r>
              <a:rPr lang="el-GR" dirty="0"/>
              <a:t>● Επιτάχυνση της ανάπτυξης και των καρδιακών παλμών εφόσον εφαρμοστεί για αρκετό χρόνο (Αυτό συμβαίνει διότι με την αύξηση της θερμοκρασίας του οργανισμού, ο οργανισμός στην προσπάθειά του να αποβάλει την υπερβολική θερμότητα, ώστε να διατηρήσει τη θερμοκρασία του σε φυσιολογικά επίπεδα, αυξάνει τον ρυθμό της αναπνοής και των καρδιακών </a:t>
            </a:r>
            <a:r>
              <a:rPr lang="el-GR" dirty="0" smtClean="0"/>
              <a:t>παλμών</a:t>
            </a:r>
            <a:endParaRPr lang="en-US" dirty="0" smtClean="0"/>
          </a:p>
          <a:p>
            <a:r>
              <a:rPr lang="el-GR" dirty="0" smtClean="0"/>
              <a:t> </a:t>
            </a:r>
            <a:r>
              <a:rPr lang="el-GR" dirty="0"/>
              <a:t>● Εμφάνιση ερυθήματος (μεγάλες δόσεις θερμότητας και συχνές επαναλήψεις) που μπορεί να σημαίνει είτε καταστροφή των αιμοφόρων στοιχείων (ερυθρά αιμοσφαίρια) του αίματος είτε την παράλυση των αρτηριών των λείων </a:t>
            </a:r>
            <a:r>
              <a:rPr lang="el-GR" dirty="0" smtClean="0"/>
              <a:t>μυών</a:t>
            </a:r>
            <a:endParaRPr lang="el-GR" dirty="0"/>
          </a:p>
        </p:txBody>
      </p:sp>
    </p:spTree>
    <p:extLst>
      <p:ext uri="{BB962C8B-B14F-4D97-AF65-F5344CB8AC3E}">
        <p14:creationId xmlns:p14="http://schemas.microsoft.com/office/powerpoint/2010/main" val="1983891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36295" y="624110"/>
            <a:ext cx="10555705" cy="1280890"/>
          </a:xfrm>
        </p:spPr>
        <p:txBody>
          <a:bodyPr>
            <a:normAutofit fontScale="90000"/>
          </a:bodyPr>
          <a:lstStyle/>
          <a:p>
            <a:r>
              <a:rPr lang="el-GR" dirty="0"/>
              <a:t>Τα ανωτέρω φυσιολογικά αποτελέσματα είναι κοινά και για τις δύο κατηγορίες Υ.Α. με τις εξής διαφορές:</a:t>
            </a:r>
          </a:p>
        </p:txBody>
      </p:sp>
      <p:sp>
        <p:nvSpPr>
          <p:cNvPr id="3" name="Θέση περιεχομένου 2"/>
          <p:cNvSpPr>
            <a:spLocks noGrp="1"/>
          </p:cNvSpPr>
          <p:nvPr>
            <p:ph idx="1"/>
          </p:nvPr>
        </p:nvSpPr>
        <p:spPr/>
        <p:txBody>
          <a:bodyPr/>
          <a:lstStyle/>
          <a:p>
            <a:r>
              <a:rPr lang="el-GR" dirty="0" smtClean="0"/>
              <a:t>1</a:t>
            </a:r>
            <a:r>
              <a:rPr lang="el-GR" dirty="0"/>
              <a:t>. Τα κύματα της Λ.Α.Θ. διεισδύουν βαθύτερα από την </a:t>
            </a:r>
            <a:r>
              <a:rPr lang="el-GR" dirty="0" smtClean="0"/>
              <a:t>Λ.Υ</a:t>
            </a:r>
            <a:endParaRPr lang="en-US" dirty="0"/>
          </a:p>
          <a:p>
            <a:r>
              <a:rPr lang="el-GR" dirty="0" smtClean="0"/>
              <a:t> 2</a:t>
            </a:r>
            <a:r>
              <a:rPr lang="el-GR" dirty="0"/>
              <a:t>. Τα κύματα της Λ.Α.Θ. δρουν περισσότερο ερεθιστικά για την παραγωγή ιδρώτα και για τα αισθητικά </a:t>
            </a:r>
            <a:r>
              <a:rPr lang="el-GR" dirty="0" smtClean="0"/>
              <a:t>νεύρα</a:t>
            </a:r>
            <a:endParaRPr lang="en-US" dirty="0" smtClean="0"/>
          </a:p>
          <a:p>
            <a:r>
              <a:rPr lang="el-GR" dirty="0" smtClean="0"/>
              <a:t>3</a:t>
            </a:r>
            <a:r>
              <a:rPr lang="el-GR" dirty="0"/>
              <a:t>. Την αίσθηση της θερμότητας που προκαλεί η Λ.Α.Θ. αντιλαμβάνονται εντονότερα τα άτομα από την αντίστοιχη της Λ.Υ.</a:t>
            </a:r>
          </a:p>
        </p:txBody>
      </p:sp>
    </p:spTree>
    <p:extLst>
      <p:ext uri="{BB962C8B-B14F-4D97-AF65-F5344CB8AC3E}">
        <p14:creationId xmlns:p14="http://schemas.microsoft.com/office/powerpoint/2010/main" val="117987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80147" y="0"/>
            <a:ext cx="10611853" cy="1905000"/>
          </a:xfrm>
        </p:spPr>
        <p:txBody>
          <a:bodyPr>
            <a:normAutofit/>
          </a:bodyPr>
          <a:lstStyle/>
          <a:p>
            <a:r>
              <a:rPr lang="el-GR" dirty="0"/>
              <a:t>Οδηγίες – Εφαρμογή Η επιτυχής και ακίνδυνη εφαρμογή της Υ.Α. γίνεται κάτω από ορισμένες προϋποθέσεις οι οποίες είναι:</a:t>
            </a:r>
          </a:p>
        </p:txBody>
      </p:sp>
      <p:sp>
        <p:nvSpPr>
          <p:cNvPr id="3" name="Θέση περιεχομένου 2"/>
          <p:cNvSpPr>
            <a:spLocks noGrp="1"/>
          </p:cNvSpPr>
          <p:nvPr>
            <p:ph idx="1"/>
          </p:nvPr>
        </p:nvSpPr>
        <p:spPr/>
        <p:txBody>
          <a:bodyPr>
            <a:normAutofit fontScale="92500" lnSpcReduction="10000"/>
          </a:bodyPr>
          <a:lstStyle/>
          <a:p>
            <a:r>
              <a:rPr lang="el-GR" dirty="0" smtClean="0"/>
              <a:t>● </a:t>
            </a:r>
            <a:r>
              <a:rPr lang="el-GR" dirty="0"/>
              <a:t>Έλεγχος καλής λειτουργίας της </a:t>
            </a:r>
            <a:r>
              <a:rPr lang="el-GR" dirty="0" smtClean="0"/>
              <a:t>συσκευής</a:t>
            </a:r>
            <a:endParaRPr lang="en-US" dirty="0" smtClean="0"/>
          </a:p>
          <a:p>
            <a:r>
              <a:rPr lang="el-GR" dirty="0" smtClean="0"/>
              <a:t> </a:t>
            </a:r>
            <a:r>
              <a:rPr lang="el-GR" dirty="0"/>
              <a:t>● Έλεγχος </a:t>
            </a:r>
            <a:r>
              <a:rPr lang="el-GR" dirty="0" smtClean="0"/>
              <a:t>αισθητικότητας</a:t>
            </a:r>
            <a:endParaRPr lang="en-US" dirty="0" smtClean="0"/>
          </a:p>
          <a:p>
            <a:r>
              <a:rPr lang="el-GR" dirty="0" smtClean="0"/>
              <a:t> </a:t>
            </a:r>
            <a:r>
              <a:rPr lang="el-GR" dirty="0"/>
              <a:t>● Η προς θεραπεία περιοχή θα πρέπει να είναι στεγνή (αν υπάρχουν λιπαρές ουσίες στην περιοχή, υπάρχει ο κίνδυνος εγκαύματος</a:t>
            </a:r>
            <a:r>
              <a:rPr lang="el-GR" dirty="0" smtClean="0"/>
              <a:t>)</a:t>
            </a:r>
            <a:endParaRPr lang="en-US" dirty="0" smtClean="0"/>
          </a:p>
          <a:p>
            <a:r>
              <a:rPr lang="el-GR" dirty="0" smtClean="0"/>
              <a:t> </a:t>
            </a:r>
            <a:r>
              <a:rPr lang="el-GR" dirty="0"/>
              <a:t>● Τοποθέτηση των ατόμων σε αναπαυτική </a:t>
            </a:r>
            <a:r>
              <a:rPr lang="el-GR" dirty="0" smtClean="0"/>
              <a:t>θέση</a:t>
            </a:r>
            <a:endParaRPr lang="en-US" dirty="0"/>
          </a:p>
          <a:p>
            <a:r>
              <a:rPr lang="el-GR" dirty="0" smtClean="0"/>
              <a:t>● </a:t>
            </a:r>
            <a:r>
              <a:rPr lang="el-GR" dirty="0"/>
              <a:t>Τοποθέτηση της συσκευής έτσι ώστε τα κύματα να προσπίπτουν κάθετα στην θεραπευόμενη περιοχή και να τηρούνται τα όρια ασφαλείας ως προς την απόσταση (1 μέτρο έως σταδιακή μείωση των 60 πόντων και όχι χαμηλότερη</a:t>
            </a:r>
            <a:r>
              <a:rPr lang="el-GR" dirty="0" smtClean="0"/>
              <a:t>)</a:t>
            </a:r>
            <a:endParaRPr lang="en-US" dirty="0" smtClean="0"/>
          </a:p>
          <a:p>
            <a:r>
              <a:rPr lang="el-GR" dirty="0" smtClean="0"/>
              <a:t> </a:t>
            </a:r>
            <a:r>
              <a:rPr lang="el-GR" dirty="0"/>
              <a:t>● Η δόση ακτινοβολίας που δέχεται η θεραπευόμενη περιοχή εξαρτάται από τον χρόνο εφαρμογής. Ξεκινά με 10 λεπτά και φθάνει το πολύ στα 30 λεπτά της </a:t>
            </a:r>
            <a:r>
              <a:rPr lang="el-GR" dirty="0" smtClean="0"/>
              <a:t>ώρας</a:t>
            </a:r>
            <a:endParaRPr lang="en-US" dirty="0"/>
          </a:p>
          <a:p>
            <a:r>
              <a:rPr lang="el-GR" dirty="0" smtClean="0"/>
              <a:t>● </a:t>
            </a:r>
            <a:r>
              <a:rPr lang="el-GR" dirty="0"/>
              <a:t>Ο ιδρώτας που εμφανίζεται στις υπό θεραπεία περιοχές, πρέπει να σκουπίζεται διότι διαφορετικά έχουμε απώλεια θερμότητας</a:t>
            </a:r>
          </a:p>
        </p:txBody>
      </p:sp>
    </p:spTree>
    <p:extLst>
      <p:ext uri="{BB962C8B-B14F-4D97-AF65-F5344CB8AC3E}">
        <p14:creationId xmlns:p14="http://schemas.microsoft.com/office/powerpoint/2010/main" val="453751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89212" y="946484"/>
            <a:ext cx="8915400" cy="4964738"/>
          </a:xfrm>
        </p:spPr>
        <p:txBody>
          <a:bodyPr>
            <a:normAutofit/>
          </a:bodyPr>
          <a:lstStyle/>
          <a:p>
            <a:r>
              <a:rPr lang="el-GR" b="1" dirty="0"/>
              <a:t>Ενδείξεις </a:t>
            </a:r>
            <a:endParaRPr lang="en-US" b="1" dirty="0" smtClean="0"/>
          </a:p>
          <a:p>
            <a:r>
              <a:rPr lang="el-GR" dirty="0" smtClean="0"/>
              <a:t>● </a:t>
            </a:r>
            <a:r>
              <a:rPr lang="el-GR" dirty="0"/>
              <a:t>Σε υποξείες και χρόνιες φλεγμονώδης καταστάσεις (κυτταρίτιδα</a:t>
            </a:r>
            <a:r>
              <a:rPr lang="el-GR" dirty="0" smtClean="0"/>
              <a:t>)</a:t>
            </a:r>
            <a:endParaRPr lang="en-US" dirty="0" smtClean="0"/>
          </a:p>
          <a:p>
            <a:r>
              <a:rPr lang="el-GR" dirty="0" smtClean="0"/>
              <a:t> </a:t>
            </a:r>
            <a:r>
              <a:rPr lang="el-GR" dirty="0"/>
              <a:t>● Σε αύξηση της κινητικότητας, σε οστικές αλλοιώσεις (κύφωση ,λόρδωση, σκολίωση κ.λ.π.) και έντονες μυϊκές </a:t>
            </a:r>
            <a:r>
              <a:rPr lang="el-GR" dirty="0" smtClean="0"/>
              <a:t>συσπάσεις</a:t>
            </a:r>
            <a:endParaRPr lang="en-US" dirty="0" smtClean="0"/>
          </a:p>
          <a:p>
            <a:r>
              <a:rPr lang="el-GR" dirty="0" smtClean="0"/>
              <a:t> </a:t>
            </a:r>
            <a:r>
              <a:rPr lang="el-GR" b="1" dirty="0" smtClean="0"/>
              <a:t>Αντενδείξεις</a:t>
            </a:r>
            <a:endParaRPr lang="en-US" b="1" dirty="0" smtClean="0"/>
          </a:p>
          <a:p>
            <a:r>
              <a:rPr lang="el-GR" dirty="0" smtClean="0"/>
              <a:t> </a:t>
            </a:r>
            <a:r>
              <a:rPr lang="el-GR" dirty="0"/>
              <a:t>● Σε άτομα της τρίτης ηλικίας (κίνδυνος ισχαιμικών φαινομένων</a:t>
            </a:r>
            <a:r>
              <a:rPr lang="el-GR" dirty="0" smtClean="0"/>
              <a:t>)</a:t>
            </a:r>
            <a:endParaRPr lang="en-US" dirty="0" smtClean="0"/>
          </a:p>
          <a:p>
            <a:r>
              <a:rPr lang="el-GR" dirty="0" smtClean="0"/>
              <a:t> </a:t>
            </a:r>
            <a:r>
              <a:rPr lang="el-GR" dirty="0"/>
              <a:t>● Σε πολύ νεαρά άτομα (το θερμορυθμιστικό τους κέντρο δεν είναι πλήρως ολοκληρωμένο</a:t>
            </a:r>
            <a:r>
              <a:rPr lang="el-GR" dirty="0" smtClean="0"/>
              <a:t>)</a:t>
            </a:r>
            <a:endParaRPr lang="en-US" dirty="0" smtClean="0"/>
          </a:p>
          <a:p>
            <a:r>
              <a:rPr lang="el-GR" dirty="0" smtClean="0"/>
              <a:t> </a:t>
            </a:r>
            <a:r>
              <a:rPr lang="el-GR" dirty="0"/>
              <a:t>● Σε άτομα με απώλεια </a:t>
            </a:r>
            <a:r>
              <a:rPr lang="el-GR" dirty="0" smtClean="0"/>
              <a:t>αισθητικότητας</a:t>
            </a:r>
            <a:endParaRPr lang="en-US" dirty="0" smtClean="0"/>
          </a:p>
          <a:p>
            <a:r>
              <a:rPr lang="el-GR" dirty="0" smtClean="0"/>
              <a:t> </a:t>
            </a:r>
            <a:r>
              <a:rPr lang="el-GR" dirty="0"/>
              <a:t>● Σε οξείες τραυματικές </a:t>
            </a:r>
            <a:r>
              <a:rPr lang="el-GR" dirty="0" smtClean="0"/>
              <a:t>καταστάσεις</a:t>
            </a:r>
            <a:endParaRPr lang="en-US" dirty="0" smtClean="0"/>
          </a:p>
          <a:p>
            <a:r>
              <a:rPr lang="el-GR" dirty="0" smtClean="0"/>
              <a:t> </a:t>
            </a:r>
            <a:r>
              <a:rPr lang="el-GR" dirty="0"/>
              <a:t>● Σε ασθενείς με περιφερική αγγειακή </a:t>
            </a:r>
            <a:r>
              <a:rPr lang="el-GR" dirty="0" smtClean="0"/>
              <a:t>πάθηση</a:t>
            </a:r>
            <a:endParaRPr lang="el-GR" dirty="0"/>
          </a:p>
        </p:txBody>
      </p:sp>
    </p:spTree>
    <p:extLst>
      <p:ext uri="{BB962C8B-B14F-4D97-AF65-F5344CB8AC3E}">
        <p14:creationId xmlns:p14="http://schemas.microsoft.com/office/powerpoint/2010/main" val="1914130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Θερμοκουβέρτα</a:t>
            </a:r>
          </a:p>
        </p:txBody>
      </p:sp>
      <p:sp>
        <p:nvSpPr>
          <p:cNvPr id="3" name="Θέση περιεχομένου 2"/>
          <p:cNvSpPr>
            <a:spLocks noGrp="1"/>
          </p:cNvSpPr>
          <p:nvPr>
            <p:ph idx="1"/>
          </p:nvPr>
        </p:nvSpPr>
        <p:spPr/>
        <p:txBody>
          <a:bodyPr>
            <a:normAutofit fontScale="92500" lnSpcReduction="10000"/>
          </a:bodyPr>
          <a:lstStyle/>
          <a:p>
            <a:r>
              <a:rPr lang="el-GR" dirty="0" smtClean="0"/>
              <a:t>είναι </a:t>
            </a:r>
            <a:r>
              <a:rPr lang="el-GR" dirty="0"/>
              <a:t>μια συσκευή η οποία αποτελείται από ένα μεγάλο ιμάντα ή πέντε ιμάντες διαφόρων </a:t>
            </a:r>
            <a:r>
              <a:rPr lang="el-GR" dirty="0" smtClean="0"/>
              <a:t>μεγεθών</a:t>
            </a:r>
            <a:endParaRPr lang="en-US" dirty="0" smtClean="0"/>
          </a:p>
          <a:p>
            <a:r>
              <a:rPr lang="el-GR" dirty="0" smtClean="0"/>
              <a:t> </a:t>
            </a:r>
            <a:r>
              <a:rPr lang="el-GR" dirty="0"/>
              <a:t>Διαθέτει ψηφιακό χρονόμετρο, εξόδους ηλεκτροδίων και ψηφιακές ενδείξεις οριοθέτησης της επιθυμητής θερμοκρασίας σε κάθε </a:t>
            </a:r>
            <a:r>
              <a:rPr lang="el-GR" dirty="0" smtClean="0"/>
              <a:t>ηλεκτρόδιο</a:t>
            </a:r>
            <a:endParaRPr lang="en-US" dirty="0" smtClean="0"/>
          </a:p>
          <a:p>
            <a:r>
              <a:rPr lang="el-GR" dirty="0" smtClean="0"/>
              <a:t>Παράγει </a:t>
            </a:r>
            <a:r>
              <a:rPr lang="el-GR" dirty="0"/>
              <a:t>σταθερά ελεγχόμενη θερμοκρασία (39 – 42ο C) . Στα πιο σύγχρονα μηχανήματα υπάρχει η δυνατότητα να παράγεται θερμότητα μόνο σε ορισμένα τμήματα της </a:t>
            </a:r>
            <a:r>
              <a:rPr lang="el-GR" dirty="0" smtClean="0"/>
              <a:t>θερμοκουβέρτας</a:t>
            </a:r>
            <a:endParaRPr lang="en-US" dirty="0" smtClean="0"/>
          </a:p>
          <a:p>
            <a:r>
              <a:rPr lang="el-GR" dirty="0" smtClean="0"/>
              <a:t> </a:t>
            </a:r>
            <a:r>
              <a:rPr lang="el-GR" dirty="0"/>
              <a:t>Η συσκευή της θερμοκουβέρτας συνοδεύεται από εξαρτήματα περιφέρειας και μηρών ή από ολόσωμο ηλεκτρόδιο, η κατασκευή των οποίων γίνεται από εύκαμπτο υλικό το οποίο καθαρίζεται εύκολα και θερμαίνεται </a:t>
            </a:r>
            <a:r>
              <a:rPr lang="el-GR" dirty="0" smtClean="0"/>
              <a:t>άμεσα</a:t>
            </a:r>
            <a:endParaRPr lang="en-US" dirty="0" smtClean="0"/>
          </a:p>
          <a:p>
            <a:r>
              <a:rPr lang="el-GR" dirty="0" smtClean="0"/>
              <a:t> </a:t>
            </a:r>
            <a:r>
              <a:rPr lang="el-GR" dirty="0"/>
              <a:t>Η θερμοκουβέρτα συνδυάζεται με πολλές θεραπείες σώματος όπως τα φύκια, τη λάσπη και σχεδόν όλα τα είδη της θαλασσοθεραπείας για την καταπολέμηση της κυτταρίτιδας και τη λιποδιάλυση.</a:t>
            </a:r>
          </a:p>
        </p:txBody>
      </p:sp>
    </p:spTree>
    <p:extLst>
      <p:ext uri="{BB962C8B-B14F-4D97-AF65-F5344CB8AC3E}">
        <p14:creationId xmlns:p14="http://schemas.microsoft.com/office/powerpoint/2010/main" val="4077664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5122" name="Picture 2" descr="ΘΕΡΜΟΘΕΡΑΠΕΙΕΣ - Σύμβολο Ομορφιά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665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Αναμενόμενα αποτελέσματα</a:t>
            </a:r>
            <a:endParaRPr lang="el-GR" dirty="0"/>
          </a:p>
        </p:txBody>
      </p:sp>
      <p:sp>
        <p:nvSpPr>
          <p:cNvPr id="3" name="Θέση περιεχομένου 2"/>
          <p:cNvSpPr>
            <a:spLocks noGrp="1"/>
          </p:cNvSpPr>
          <p:nvPr>
            <p:ph idx="1"/>
          </p:nvPr>
        </p:nvSpPr>
        <p:spPr/>
        <p:txBody>
          <a:bodyPr/>
          <a:lstStyle/>
          <a:p>
            <a:r>
              <a:rPr lang="el-GR" dirty="0" smtClean="0"/>
              <a:t>Να γνωρίζουν τις επιδράσεις τις θερμοθεραπείας</a:t>
            </a:r>
          </a:p>
          <a:p>
            <a:r>
              <a:rPr lang="el-GR" dirty="0" smtClean="0"/>
              <a:t>Να τεκμηριώνουν επιστημονικά  τους ενδείξεις και αντενδείξεις  για την εφαρμογή τους</a:t>
            </a:r>
          </a:p>
          <a:p>
            <a:r>
              <a:rPr lang="el-GR" smtClean="0"/>
              <a:t>Να περιγράφουν </a:t>
            </a:r>
            <a:r>
              <a:rPr lang="el-GR" dirty="0" smtClean="0"/>
              <a:t>τα μηχανήματα θερμοθεραπειών σώματος</a:t>
            </a:r>
          </a:p>
          <a:p>
            <a:endParaRPr lang="el-GR" dirty="0"/>
          </a:p>
        </p:txBody>
      </p:sp>
    </p:spTree>
    <p:extLst>
      <p:ext uri="{BB962C8B-B14F-4D97-AF65-F5344CB8AC3E}">
        <p14:creationId xmlns:p14="http://schemas.microsoft.com/office/powerpoint/2010/main" val="344078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Οδηγίες – Εφαρμογή</a:t>
            </a:r>
          </a:p>
        </p:txBody>
      </p:sp>
      <p:sp>
        <p:nvSpPr>
          <p:cNvPr id="3" name="Θέση περιεχομένου 2"/>
          <p:cNvSpPr>
            <a:spLocks noGrp="1"/>
          </p:cNvSpPr>
          <p:nvPr>
            <p:ph idx="1"/>
          </p:nvPr>
        </p:nvSpPr>
        <p:spPr/>
        <p:txBody>
          <a:bodyPr>
            <a:normAutofit fontScale="92500" lnSpcReduction="20000"/>
          </a:bodyPr>
          <a:lstStyle/>
          <a:p>
            <a:r>
              <a:rPr lang="el-GR" dirty="0" smtClean="0"/>
              <a:t>● </a:t>
            </a:r>
            <a:r>
              <a:rPr lang="el-GR" dirty="0"/>
              <a:t>Ανοίγετε τη θερμοκουβέρτα να ζεσταίνεται στη θερμοκρασία που </a:t>
            </a:r>
            <a:r>
              <a:rPr lang="el-GR" dirty="0" smtClean="0"/>
              <a:t>επιθυμείτε</a:t>
            </a:r>
            <a:endParaRPr lang="el-GR" dirty="0"/>
          </a:p>
          <a:p>
            <a:r>
              <a:rPr lang="el-GR" dirty="0" smtClean="0"/>
              <a:t>● </a:t>
            </a:r>
            <a:r>
              <a:rPr lang="el-GR" dirty="0"/>
              <a:t>Τοποθετείστε </a:t>
            </a:r>
            <a:r>
              <a:rPr lang="el-GR" dirty="0" err="1"/>
              <a:t>νάυλον</a:t>
            </a:r>
            <a:r>
              <a:rPr lang="el-GR" dirty="0"/>
              <a:t> πάνω στην </a:t>
            </a:r>
            <a:r>
              <a:rPr lang="el-GR" dirty="0" smtClean="0"/>
              <a:t>κουβέρτα</a:t>
            </a:r>
          </a:p>
          <a:p>
            <a:r>
              <a:rPr lang="el-GR" dirty="0" smtClean="0"/>
              <a:t> </a:t>
            </a:r>
            <a:r>
              <a:rPr lang="el-GR" dirty="0"/>
              <a:t>● Ζητείστε από την πελάτισσα να ξαπλώσει πάνω από το νάϋλον, αφού έχετε βεβαιωθεί ότι έχει κάνει πρώτα </a:t>
            </a:r>
            <a:r>
              <a:rPr lang="el-GR" dirty="0" smtClean="0"/>
              <a:t>ντους</a:t>
            </a:r>
          </a:p>
          <a:p>
            <a:r>
              <a:rPr lang="el-GR" dirty="0" smtClean="0"/>
              <a:t> </a:t>
            </a:r>
            <a:r>
              <a:rPr lang="el-GR" dirty="0"/>
              <a:t>● Εφαρμόστε την περιποίηση σώματος που επιθυμείτε πάνω στο σώμα της πελάτισσας ή την κρέμα σώματος και στη συνέχεια τυλίξτε την με το </a:t>
            </a:r>
            <a:r>
              <a:rPr lang="el-GR" dirty="0" err="1" smtClean="0"/>
              <a:t>νάυλον</a:t>
            </a:r>
            <a:endParaRPr lang="el-GR" dirty="0"/>
          </a:p>
          <a:p>
            <a:r>
              <a:rPr lang="el-GR" dirty="0" smtClean="0"/>
              <a:t>● </a:t>
            </a:r>
            <a:r>
              <a:rPr lang="el-GR" dirty="0"/>
              <a:t>Κλείστε τη θερμοκουβέρτα και αφήστε την πελάτισσα όσο χρονικό διάστημα </a:t>
            </a:r>
            <a:r>
              <a:rPr lang="el-GR" dirty="0" smtClean="0"/>
              <a:t>απαιτείται</a:t>
            </a:r>
          </a:p>
          <a:p>
            <a:r>
              <a:rPr lang="el-GR" dirty="0" smtClean="0"/>
              <a:t> </a:t>
            </a:r>
            <a:r>
              <a:rPr lang="el-GR" dirty="0"/>
              <a:t>Σημείωση: Αν η πελάτισσα είναι κλειστοφοβική ή θέλετε να δουλέψετε τοπικά στο σώμα της, μπορείτε να χρησιμοποιήσετε τα εξαρτήματα περιφέρειας της θερμοκουβέρτας σε ορισμένη επιφάνεια του σώματός </a:t>
            </a:r>
            <a:r>
              <a:rPr lang="el-GR" dirty="0" smtClean="0"/>
              <a:t>της</a:t>
            </a:r>
          </a:p>
          <a:p>
            <a:r>
              <a:rPr lang="el-GR" dirty="0" smtClean="0"/>
              <a:t>Στην </a:t>
            </a:r>
            <a:r>
              <a:rPr lang="el-GR" dirty="0"/>
              <a:t>περίπτωση αυτή δεν τυλίγετε την πελάτισσα μετά την κρέμα με νάϋλον αλλά με ειδική μεμβράνη σώματος (σελοφάν).</a:t>
            </a:r>
          </a:p>
        </p:txBody>
      </p:sp>
    </p:spTree>
    <p:extLst>
      <p:ext uri="{BB962C8B-B14F-4D97-AF65-F5344CB8AC3E}">
        <p14:creationId xmlns:p14="http://schemas.microsoft.com/office/powerpoint/2010/main" val="466001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Φυσιολογικά αποτελέσματα θερμοκουβέρτας:</a:t>
            </a:r>
          </a:p>
        </p:txBody>
      </p:sp>
      <p:sp>
        <p:nvSpPr>
          <p:cNvPr id="3" name="Θέση περιεχομένου 2"/>
          <p:cNvSpPr>
            <a:spLocks noGrp="1"/>
          </p:cNvSpPr>
          <p:nvPr>
            <p:ph idx="1"/>
          </p:nvPr>
        </p:nvSpPr>
        <p:spPr/>
        <p:txBody>
          <a:bodyPr/>
          <a:lstStyle/>
          <a:p>
            <a:r>
              <a:rPr lang="el-GR" dirty="0" smtClean="0"/>
              <a:t>● </a:t>
            </a:r>
            <a:r>
              <a:rPr lang="el-GR" dirty="0"/>
              <a:t>Τοπική αύξηση της κυκλοφορίας του αίματος και της θερμοκρασίας του </a:t>
            </a:r>
            <a:r>
              <a:rPr lang="el-GR" dirty="0" smtClean="0"/>
              <a:t>σώματος</a:t>
            </a:r>
          </a:p>
          <a:p>
            <a:r>
              <a:rPr lang="el-GR" dirty="0" smtClean="0"/>
              <a:t> </a:t>
            </a:r>
            <a:r>
              <a:rPr lang="el-GR" dirty="0"/>
              <a:t>● Μυϊκή χαλάρωση και μείωση του </a:t>
            </a:r>
            <a:r>
              <a:rPr lang="el-GR" dirty="0" smtClean="0"/>
              <a:t>πόνου</a:t>
            </a:r>
            <a:endParaRPr lang="el-GR" dirty="0"/>
          </a:p>
          <a:p>
            <a:r>
              <a:rPr lang="el-GR" dirty="0" smtClean="0"/>
              <a:t>● </a:t>
            </a:r>
            <a:r>
              <a:rPr lang="el-GR" dirty="0"/>
              <a:t>Αντιμετώπιση χρόνιων φλεγμονών και </a:t>
            </a:r>
            <a:r>
              <a:rPr lang="el-GR" dirty="0" smtClean="0"/>
              <a:t>οιδημάτων</a:t>
            </a:r>
            <a:endParaRPr lang="el-GR" dirty="0"/>
          </a:p>
          <a:p>
            <a:r>
              <a:rPr lang="el-GR" dirty="0" smtClean="0"/>
              <a:t>● </a:t>
            </a:r>
            <a:r>
              <a:rPr lang="el-GR" dirty="0"/>
              <a:t>Χαλάρωση και ευεξία του σώματος</a:t>
            </a:r>
          </a:p>
        </p:txBody>
      </p:sp>
    </p:spTree>
    <p:extLst>
      <p:ext uri="{BB962C8B-B14F-4D97-AF65-F5344CB8AC3E}">
        <p14:creationId xmlns:p14="http://schemas.microsoft.com/office/powerpoint/2010/main" val="2633967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62894" y="0"/>
            <a:ext cx="9066212" cy="5759116"/>
          </a:xfrm>
        </p:spPr>
        <p:txBody>
          <a:bodyPr/>
          <a:lstStyle/>
          <a:p>
            <a:endParaRPr lang="el-GR" dirty="0"/>
          </a:p>
        </p:txBody>
      </p:sp>
      <p:sp>
        <p:nvSpPr>
          <p:cNvPr id="4" name="Ορθογώνιο 3"/>
          <p:cNvSpPr/>
          <p:nvPr/>
        </p:nvSpPr>
        <p:spPr>
          <a:xfrm>
            <a:off x="1812758" y="1428890"/>
            <a:ext cx="6096000" cy="2585323"/>
          </a:xfrm>
          <a:prstGeom prst="rect">
            <a:avLst/>
          </a:prstGeom>
        </p:spPr>
        <p:txBody>
          <a:bodyPr>
            <a:spAutoFit/>
          </a:bodyPr>
          <a:lstStyle/>
          <a:p>
            <a:r>
              <a:rPr lang="el-GR" b="1" dirty="0" smtClean="0"/>
              <a:t>Ενδείξεις</a:t>
            </a:r>
          </a:p>
          <a:p>
            <a:r>
              <a:rPr lang="el-GR" dirty="0" smtClean="0"/>
              <a:t> ● </a:t>
            </a:r>
            <a:r>
              <a:rPr lang="el-GR" dirty="0"/>
              <a:t>Ενδείκνυται πριν από τη χρήση κάθε μορφής ηλεκτροθεραπείας (γαλβανικό, </a:t>
            </a:r>
            <a:r>
              <a:rPr lang="el-GR" dirty="0" err="1"/>
              <a:t>φαραδικό</a:t>
            </a:r>
            <a:r>
              <a:rPr lang="el-GR" dirty="0"/>
              <a:t> κ.ά.) </a:t>
            </a:r>
            <a:endParaRPr lang="el-GR" dirty="0" smtClean="0"/>
          </a:p>
          <a:p>
            <a:endParaRPr lang="el-GR" b="1" dirty="0"/>
          </a:p>
          <a:p>
            <a:r>
              <a:rPr lang="el-GR" b="1" dirty="0" smtClean="0"/>
              <a:t>Αντενδείξεις</a:t>
            </a:r>
            <a:r>
              <a:rPr lang="el-GR" dirty="0" smtClean="0"/>
              <a:t> </a:t>
            </a:r>
          </a:p>
          <a:p>
            <a:r>
              <a:rPr lang="el-GR" dirty="0" smtClean="0"/>
              <a:t>● </a:t>
            </a:r>
            <a:r>
              <a:rPr lang="el-GR" dirty="0"/>
              <a:t>Σε οξείς τραυματισμούς και </a:t>
            </a:r>
            <a:r>
              <a:rPr lang="el-GR" dirty="0" smtClean="0"/>
              <a:t>φλεγμονές</a:t>
            </a:r>
            <a:endParaRPr lang="el-GR" dirty="0"/>
          </a:p>
          <a:p>
            <a:r>
              <a:rPr lang="el-GR" dirty="0" smtClean="0"/>
              <a:t>● </a:t>
            </a:r>
            <a:r>
              <a:rPr lang="el-GR" dirty="0"/>
              <a:t>Σε περιοχές με </a:t>
            </a:r>
            <a:r>
              <a:rPr lang="el-GR" dirty="0" smtClean="0"/>
              <a:t>μώλωπες</a:t>
            </a:r>
          </a:p>
          <a:p>
            <a:r>
              <a:rPr lang="el-GR" dirty="0" smtClean="0"/>
              <a:t>● </a:t>
            </a:r>
            <a:r>
              <a:rPr lang="el-GR" dirty="0"/>
              <a:t>Σε καταστάσεις που το βάρος της θερμοκουβέρτας </a:t>
            </a:r>
            <a:r>
              <a:rPr lang="el-GR" dirty="0" smtClean="0"/>
              <a:t>ενοχλεί</a:t>
            </a:r>
            <a:endParaRPr lang="el-GR" dirty="0"/>
          </a:p>
        </p:txBody>
      </p:sp>
      <p:pic>
        <p:nvPicPr>
          <p:cNvPr id="6146" name="Picture 2" descr="Aισθητική Σώματος Λάρισα - Βόλος | Sun K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68" y="-64167"/>
            <a:ext cx="4355433" cy="688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26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Θερμά επιθέματα</a:t>
            </a:r>
            <a:endParaRPr lang="el-GR" dirty="0"/>
          </a:p>
        </p:txBody>
      </p:sp>
      <p:sp>
        <p:nvSpPr>
          <p:cNvPr id="3" name="Θέση περιεχομένου 2"/>
          <p:cNvSpPr>
            <a:spLocks noGrp="1"/>
          </p:cNvSpPr>
          <p:nvPr>
            <p:ph idx="1"/>
          </p:nvPr>
        </p:nvSpPr>
        <p:spPr/>
        <p:txBody>
          <a:bodyPr/>
          <a:lstStyle/>
          <a:p>
            <a:pPr marL="0" indent="0">
              <a:buNone/>
            </a:pPr>
            <a:r>
              <a:rPr lang="el-GR" dirty="0" smtClean="0"/>
              <a:t>Έχουν αντικατασταθεί από την θερμοκουβέρτα</a:t>
            </a:r>
          </a:p>
          <a:p>
            <a:pPr marL="0" indent="0">
              <a:buNone/>
            </a:pPr>
            <a:r>
              <a:rPr lang="el-GR" dirty="0" smtClean="0"/>
              <a:t>Είναι εξειδικευμένοι ασκοί που γεμίζονται με ζελέ σιλικόνης ή παραφίνης</a:t>
            </a:r>
            <a:endParaRPr lang="el-GR" dirty="0"/>
          </a:p>
          <a:p>
            <a:pPr marL="0" indent="0">
              <a:buNone/>
            </a:pPr>
            <a:r>
              <a:rPr lang="el-GR" dirty="0" smtClean="0"/>
              <a:t>Θερμαίνονται σε νερό σε ειδικές συσκευές θέρμανσης 70-76</a:t>
            </a:r>
            <a:r>
              <a:rPr lang="el-GR" baseline="30000" dirty="0" smtClean="0"/>
              <a:t>ο</a:t>
            </a:r>
            <a:r>
              <a:rPr lang="el-GR" dirty="0" smtClean="0"/>
              <a:t> </a:t>
            </a:r>
            <a:r>
              <a:rPr lang="en-US" dirty="0" smtClean="0"/>
              <a:t>C</a:t>
            </a:r>
            <a:endParaRPr lang="el-GR" dirty="0" smtClean="0"/>
          </a:p>
          <a:p>
            <a:pPr marL="0" indent="0">
              <a:buNone/>
            </a:pPr>
            <a:r>
              <a:rPr lang="el-GR" dirty="0" smtClean="0"/>
              <a:t>Τοποθετούνται πάνω στην περιοχή θεραπείας(πάνω από πετσέτα)</a:t>
            </a:r>
          </a:p>
          <a:p>
            <a:pPr marL="0" indent="0">
              <a:buNone/>
            </a:pPr>
            <a:endParaRPr lang="en-US" dirty="0" smtClean="0"/>
          </a:p>
          <a:p>
            <a:pPr marL="0" indent="0">
              <a:buNone/>
            </a:pPr>
            <a:endParaRPr lang="en-US" dirty="0"/>
          </a:p>
          <a:p>
            <a:pPr marL="0" indent="0">
              <a:buNone/>
            </a:pPr>
            <a:endParaRPr lang="el-GR" dirty="0"/>
          </a:p>
        </p:txBody>
      </p:sp>
      <p:pic>
        <p:nvPicPr>
          <p:cNvPr id="1026" name="Picture 2" descr="Συσκευή θερμών επιθεμάτων Hydrocollator 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3681663"/>
            <a:ext cx="7900737" cy="317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73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Θερμά επιθέματα</a:t>
            </a:r>
            <a:endParaRPr lang="el-GR" dirty="0"/>
          </a:p>
        </p:txBody>
      </p:sp>
      <p:sp>
        <p:nvSpPr>
          <p:cNvPr id="3" name="Θέση περιεχομένου 2"/>
          <p:cNvSpPr>
            <a:spLocks noGrp="1"/>
          </p:cNvSpPr>
          <p:nvPr>
            <p:ph idx="1"/>
          </p:nvPr>
        </p:nvSpPr>
        <p:spPr/>
        <p:txBody>
          <a:bodyPr/>
          <a:lstStyle/>
          <a:p>
            <a:r>
              <a:rPr lang="el-GR" dirty="0" smtClean="0"/>
              <a:t>Διατηρούν τη θερμοκρασία περισσότερο από μισή ώρα</a:t>
            </a:r>
          </a:p>
          <a:p>
            <a:r>
              <a:rPr lang="el-GR" dirty="0" smtClean="0"/>
              <a:t>Τοποθετούνται για 15-30 λεπτά</a:t>
            </a:r>
          </a:p>
          <a:p>
            <a:r>
              <a:rPr lang="el-GR" dirty="0" smtClean="0"/>
              <a:t>Το επίθεμα κατά την εφαρμογή χάνει τη θερμότητα το δέρμα τη διατηρεί</a:t>
            </a:r>
            <a:endParaRPr lang="el-GR" dirty="0"/>
          </a:p>
        </p:txBody>
      </p:sp>
      <p:pic>
        <p:nvPicPr>
          <p:cNvPr id="4" name="Εικόνα 3"/>
          <p:cNvPicPr>
            <a:picLocks noChangeAspect="1"/>
          </p:cNvPicPr>
          <p:nvPr/>
        </p:nvPicPr>
        <p:blipFill>
          <a:blip r:embed="rId2"/>
          <a:stretch>
            <a:fillRect/>
          </a:stretch>
        </p:blipFill>
        <p:spPr>
          <a:xfrm>
            <a:off x="3729789" y="3420685"/>
            <a:ext cx="2994861" cy="2719137"/>
          </a:xfrm>
          <a:prstGeom prst="rect">
            <a:avLst/>
          </a:prstGeom>
        </p:spPr>
      </p:pic>
    </p:spTree>
    <p:extLst>
      <p:ext uri="{BB962C8B-B14F-4D97-AF65-F5344CB8AC3E}">
        <p14:creationId xmlns:p14="http://schemas.microsoft.com/office/powerpoint/2010/main" val="378768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Θερμά επιθέματα</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Η υγρή μορφή θερμότητας μπορεί να φτάσει στους υποκείμενους ιστούς ταχύτατα και επαγωγικά </a:t>
            </a:r>
          </a:p>
          <a:p>
            <a:r>
              <a:rPr lang="el-GR" dirty="0" smtClean="0"/>
              <a:t>Τοπική αύξηση θερμοκρασίας</a:t>
            </a:r>
          </a:p>
          <a:p>
            <a:r>
              <a:rPr lang="el-GR" dirty="0" smtClean="0"/>
              <a:t>Βελτίωση τοπικής αιματικής κυκλοφορίας</a:t>
            </a:r>
          </a:p>
          <a:p>
            <a:r>
              <a:rPr lang="el-GR" dirty="0" smtClean="0"/>
              <a:t>Μυϊκή χαλάρωση</a:t>
            </a:r>
          </a:p>
          <a:p>
            <a:r>
              <a:rPr lang="el-GR" b="1" dirty="0" smtClean="0"/>
              <a:t>Ενδείξεις:</a:t>
            </a:r>
          </a:p>
          <a:p>
            <a:r>
              <a:rPr lang="el-GR" b="1" dirty="0" smtClean="0"/>
              <a:t>Υποξείες και χρόνιες φλεγμονώδεις καταστάσεις </a:t>
            </a:r>
          </a:p>
          <a:p>
            <a:r>
              <a:rPr lang="el-GR" b="1" dirty="0" smtClean="0"/>
              <a:t>Πριν την ηλεκτροθεραπεία (γαλβανικό)</a:t>
            </a:r>
          </a:p>
          <a:p>
            <a:r>
              <a:rPr lang="el-GR" b="1" dirty="0" smtClean="0"/>
              <a:t>Αντενδείξεις:</a:t>
            </a:r>
          </a:p>
          <a:p>
            <a:r>
              <a:rPr lang="el-GR" b="1" dirty="0" smtClean="0"/>
              <a:t>Σε οξείς τραυματισμούς και φλεγμονές</a:t>
            </a:r>
          </a:p>
          <a:p>
            <a:r>
              <a:rPr lang="el-GR" b="1" dirty="0" smtClean="0"/>
              <a:t>Δερματικές μολύνσεις</a:t>
            </a:r>
          </a:p>
          <a:p>
            <a:r>
              <a:rPr lang="el-GR" b="1" dirty="0" smtClean="0"/>
              <a:t>Όταν το επίθεμα ενοχλεί</a:t>
            </a:r>
          </a:p>
          <a:p>
            <a:endParaRPr lang="el-GR" b="1" dirty="0"/>
          </a:p>
        </p:txBody>
      </p:sp>
    </p:spTree>
    <p:extLst>
      <p:ext uri="{BB962C8B-B14F-4D97-AF65-F5344CB8AC3E}">
        <p14:creationId xmlns:p14="http://schemas.microsoft.com/office/powerpoint/2010/main" val="4100454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Παραφινόλουτρο</a:t>
            </a:r>
            <a:endParaRPr lang="el-GR" dirty="0"/>
          </a:p>
        </p:txBody>
      </p:sp>
      <p:pic>
        <p:nvPicPr>
          <p:cNvPr id="2050" name="Picture 2" descr="Θεραπεία Παραφίνης | Christian Artesi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8606" y="1680411"/>
            <a:ext cx="8428403" cy="400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67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Παραφινόλουτρο</a:t>
            </a:r>
            <a:endParaRPr lang="el-GR" dirty="0"/>
          </a:p>
        </p:txBody>
      </p:sp>
      <p:sp>
        <p:nvSpPr>
          <p:cNvPr id="3" name="Θέση περιεχομένου 2"/>
          <p:cNvSpPr>
            <a:spLocks noGrp="1"/>
          </p:cNvSpPr>
          <p:nvPr>
            <p:ph idx="1"/>
          </p:nvPr>
        </p:nvSpPr>
        <p:spPr/>
        <p:txBody>
          <a:bodyPr/>
          <a:lstStyle/>
          <a:p>
            <a:r>
              <a:rPr lang="el-GR" dirty="0" smtClean="0"/>
              <a:t>Με θερμαντική μονάδα</a:t>
            </a:r>
          </a:p>
          <a:p>
            <a:r>
              <a:rPr lang="el-GR" dirty="0" smtClean="0"/>
              <a:t>Ένα θερμοστάτη</a:t>
            </a:r>
          </a:p>
          <a:p>
            <a:r>
              <a:rPr lang="el-GR" dirty="0" smtClean="0"/>
              <a:t>Δοχείο παραφίνης( και ορυκτέλαιο σε αναλογία 9:1 ή 7: 1 μέρη παραφίνης  προς 1 μέρος παραφινέλαιου)</a:t>
            </a:r>
            <a:endParaRPr lang="el-GR" dirty="0"/>
          </a:p>
          <a:p>
            <a:r>
              <a:rPr lang="el-GR" dirty="0" smtClean="0"/>
              <a:t>Η παραφίνη λιώνει στους 54</a:t>
            </a:r>
            <a:r>
              <a:rPr lang="el-GR" baseline="30000" dirty="0" smtClean="0"/>
              <a:t>ο</a:t>
            </a:r>
            <a:r>
              <a:rPr lang="el-GR" dirty="0" smtClean="0"/>
              <a:t> </a:t>
            </a:r>
            <a:r>
              <a:rPr lang="en-US" dirty="0" smtClean="0"/>
              <a:t>C </a:t>
            </a:r>
            <a:endParaRPr lang="el-GR" dirty="0" smtClean="0"/>
          </a:p>
          <a:p>
            <a:r>
              <a:rPr lang="el-GR" dirty="0" smtClean="0"/>
              <a:t>Η θερμοκρασία του μείγματος διατηρείται 45-52,7</a:t>
            </a:r>
            <a:r>
              <a:rPr lang="el-GR" baseline="30000" dirty="0" smtClean="0"/>
              <a:t>ο</a:t>
            </a:r>
            <a:r>
              <a:rPr lang="el-GR" dirty="0" smtClean="0"/>
              <a:t> </a:t>
            </a:r>
            <a:r>
              <a:rPr lang="en-US" dirty="0" smtClean="0"/>
              <a:t>C</a:t>
            </a:r>
            <a:endParaRPr lang="el-GR" dirty="0"/>
          </a:p>
        </p:txBody>
      </p:sp>
    </p:spTree>
    <p:extLst>
      <p:ext uri="{BB962C8B-B14F-4D97-AF65-F5344CB8AC3E}">
        <p14:creationId xmlns:p14="http://schemas.microsoft.com/office/powerpoint/2010/main" val="348089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Παραφινόλουτρο</a:t>
            </a:r>
            <a:endParaRPr lang="el-GR" dirty="0"/>
          </a:p>
        </p:txBody>
      </p:sp>
      <p:sp>
        <p:nvSpPr>
          <p:cNvPr id="3" name="Θέση περιεχομένου 2"/>
          <p:cNvSpPr>
            <a:spLocks noGrp="1"/>
          </p:cNvSpPr>
          <p:nvPr>
            <p:ph idx="1"/>
          </p:nvPr>
        </p:nvSpPr>
        <p:spPr/>
        <p:txBody>
          <a:bodyPr/>
          <a:lstStyle/>
          <a:p>
            <a:pPr marL="0" indent="0">
              <a:buNone/>
            </a:pPr>
            <a:r>
              <a:rPr lang="el-GR" dirty="0" smtClean="0"/>
              <a:t>Μέθοδοι εφαρμογής </a:t>
            </a:r>
          </a:p>
          <a:p>
            <a:pPr marL="0" indent="0">
              <a:buNone/>
            </a:pPr>
            <a:r>
              <a:rPr lang="el-GR" dirty="0" smtClean="0"/>
              <a:t>Η μέθοδος της καταβύθισης </a:t>
            </a:r>
          </a:p>
          <a:p>
            <a:pPr marL="0" indent="0">
              <a:buNone/>
            </a:pPr>
            <a:r>
              <a:rPr lang="el-GR" dirty="0" smtClean="0"/>
              <a:t>Η μέθοδος του γαντιού</a:t>
            </a:r>
          </a:p>
          <a:p>
            <a:pPr marL="0" indent="0">
              <a:buNone/>
            </a:pPr>
            <a:r>
              <a:rPr lang="el-GR" dirty="0" smtClean="0"/>
              <a:t>Η διάρκεια της συνεδρίας 25 λεπτά</a:t>
            </a:r>
          </a:p>
          <a:p>
            <a:pPr marL="0" indent="0">
              <a:buNone/>
            </a:pPr>
            <a:r>
              <a:rPr lang="el-GR" b="1" dirty="0" smtClean="0"/>
              <a:t>Προσοχή: ειδική δοκιμασία </a:t>
            </a:r>
          </a:p>
          <a:p>
            <a:pPr marL="0" indent="0">
              <a:buNone/>
            </a:pPr>
            <a:r>
              <a:rPr lang="el-GR" b="1" dirty="0" smtClean="0"/>
              <a:t>αισθητικότητας στο δέρμα</a:t>
            </a:r>
            <a:endParaRPr lang="el-GR" b="1" dirty="0"/>
          </a:p>
        </p:txBody>
      </p:sp>
      <p:pic>
        <p:nvPicPr>
          <p:cNvPr id="4" name="Εικόνα 3"/>
          <p:cNvPicPr>
            <a:picLocks noChangeAspect="1"/>
          </p:cNvPicPr>
          <p:nvPr/>
        </p:nvPicPr>
        <p:blipFill>
          <a:blip r:embed="rId2"/>
          <a:stretch>
            <a:fillRect/>
          </a:stretch>
        </p:blipFill>
        <p:spPr>
          <a:xfrm>
            <a:off x="7106652" y="2045368"/>
            <a:ext cx="4397959" cy="2089269"/>
          </a:xfrm>
          <a:prstGeom prst="rect">
            <a:avLst/>
          </a:prstGeom>
        </p:spPr>
      </p:pic>
      <p:pic>
        <p:nvPicPr>
          <p:cNvPr id="3074" name="Picture 2" descr="ANNA nails - Το Παραφινόλουτρο είναι μία θεραπεία βαθιάς...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4989" y="4363237"/>
            <a:ext cx="4347411"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1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65114" y="86699"/>
            <a:ext cx="5011033" cy="627174"/>
          </a:xfrm>
        </p:spPr>
        <p:txBody>
          <a:bodyPr>
            <a:normAutofit fontScale="90000"/>
          </a:bodyPr>
          <a:lstStyle/>
          <a:p>
            <a:r>
              <a:rPr lang="el-GR" dirty="0" smtClean="0"/>
              <a:t>Η μέθοδος καταβύθισης</a:t>
            </a:r>
            <a:endParaRPr lang="el-GR" dirty="0"/>
          </a:p>
        </p:txBody>
      </p:sp>
      <p:pic>
        <p:nvPicPr>
          <p:cNvPr id="5122" name="Picture 2" descr="Παραφινόλουτρο - PhysioTerr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2484" y="1812758"/>
            <a:ext cx="5374105" cy="504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8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επιδράσεις της θερμοθεραπείας:</a:t>
            </a:r>
            <a:endParaRPr lang="el-GR" dirty="0"/>
          </a:p>
        </p:txBody>
      </p:sp>
      <p:sp>
        <p:nvSpPr>
          <p:cNvPr id="3" name="Θέση περιεχομένου 2"/>
          <p:cNvSpPr>
            <a:spLocks noGrp="1"/>
          </p:cNvSpPr>
          <p:nvPr>
            <p:ph idx="1"/>
          </p:nvPr>
        </p:nvSpPr>
        <p:spPr/>
        <p:txBody>
          <a:bodyPr/>
          <a:lstStyle/>
          <a:p>
            <a:r>
              <a:rPr lang="el-GR" dirty="0"/>
              <a:t>1) Αύξηση της αιματικής ροής και της οξυγόνωσης των </a:t>
            </a:r>
            <a:r>
              <a:rPr lang="el-GR" dirty="0" smtClean="0"/>
              <a:t>ιστών</a:t>
            </a:r>
            <a:endParaRPr lang="el-GR" dirty="0"/>
          </a:p>
          <a:p>
            <a:r>
              <a:rPr lang="el-GR" dirty="0" smtClean="0"/>
              <a:t> 2) Αύξηση </a:t>
            </a:r>
            <a:r>
              <a:rPr lang="el-GR" dirty="0"/>
              <a:t>της ενζυματικής δραστηριότητας και του </a:t>
            </a:r>
            <a:r>
              <a:rPr lang="el-GR" dirty="0" smtClean="0"/>
              <a:t>μεταβολισμού</a:t>
            </a:r>
          </a:p>
          <a:p>
            <a:r>
              <a:rPr lang="el-GR" dirty="0" smtClean="0"/>
              <a:t>3) Αύξηση </a:t>
            </a:r>
            <a:r>
              <a:rPr lang="el-GR" dirty="0"/>
              <a:t>της ταχύτητας νευρικής αγωγής </a:t>
            </a:r>
            <a:r>
              <a:rPr lang="el-GR" dirty="0" smtClean="0"/>
              <a:t>ερεθισμάτων</a:t>
            </a:r>
          </a:p>
          <a:p>
            <a:r>
              <a:rPr lang="el-GR" dirty="0" smtClean="0"/>
              <a:t> </a:t>
            </a:r>
            <a:r>
              <a:rPr lang="el-GR" dirty="0"/>
              <a:t>4) Μείωση του μυϊκού σπασμού και του </a:t>
            </a:r>
            <a:r>
              <a:rPr lang="el-GR" dirty="0" smtClean="0"/>
              <a:t>πόνου.</a:t>
            </a:r>
          </a:p>
          <a:p>
            <a:r>
              <a:rPr lang="el-GR" dirty="0" smtClean="0"/>
              <a:t>5</a:t>
            </a:r>
            <a:r>
              <a:rPr lang="el-GR" dirty="0"/>
              <a:t>) Μείωση των χρόνιων φλεγμονωδών καταστάσεων και μείωση των οιδημάτων</a:t>
            </a:r>
          </a:p>
        </p:txBody>
      </p:sp>
    </p:spTree>
    <p:extLst>
      <p:ext uri="{BB962C8B-B14F-4D97-AF65-F5344CB8AC3E}">
        <p14:creationId xmlns:p14="http://schemas.microsoft.com/office/powerpoint/2010/main" val="1723340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μέθοδος της </a:t>
            </a:r>
            <a:r>
              <a:rPr lang="el-GR" dirty="0" err="1" smtClean="0"/>
              <a:t>κατάβύθισης</a:t>
            </a:r>
            <a:endParaRPr lang="el-GR" dirty="0"/>
          </a:p>
        </p:txBody>
      </p:sp>
      <p:sp>
        <p:nvSpPr>
          <p:cNvPr id="3" name="Θέση περιεχομένου 2"/>
          <p:cNvSpPr>
            <a:spLocks noGrp="1"/>
          </p:cNvSpPr>
          <p:nvPr>
            <p:ph idx="1"/>
          </p:nvPr>
        </p:nvSpPr>
        <p:spPr/>
        <p:txBody>
          <a:bodyPr/>
          <a:lstStyle/>
          <a:p>
            <a:r>
              <a:rPr lang="el-GR" dirty="0" smtClean="0"/>
              <a:t>Το μέλος του σώματος προς θεραπεία να είναι ακίνητο και να μην ακουμπά τον πυθμένα της συσκευής</a:t>
            </a:r>
          </a:p>
          <a:p>
            <a:endParaRPr lang="el-GR" dirty="0"/>
          </a:p>
          <a:p>
            <a:r>
              <a:rPr lang="el-GR" dirty="0" smtClean="0"/>
              <a:t>Παραμένει για 20 λεπτά</a:t>
            </a:r>
          </a:p>
          <a:p>
            <a:r>
              <a:rPr lang="el-GR" dirty="0" smtClean="0"/>
              <a:t>Στο τέλος αφαιρείται η στερεοποιημένη παραφίνη</a:t>
            </a:r>
          </a:p>
          <a:p>
            <a:endParaRPr lang="el-GR" dirty="0"/>
          </a:p>
          <a:p>
            <a:r>
              <a:rPr lang="el-GR" dirty="0" smtClean="0"/>
              <a:t> εφίδρωση</a:t>
            </a:r>
          </a:p>
          <a:p>
            <a:r>
              <a:rPr lang="el-GR" dirty="0" smtClean="0"/>
              <a:t>Μαλακτική ενυδατική δράση</a:t>
            </a:r>
            <a:endParaRPr lang="el-GR" dirty="0"/>
          </a:p>
        </p:txBody>
      </p:sp>
    </p:spTree>
    <p:extLst>
      <p:ext uri="{BB962C8B-B14F-4D97-AF65-F5344CB8AC3E}">
        <p14:creationId xmlns:p14="http://schemas.microsoft.com/office/powerpoint/2010/main" val="20821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Μέθοδος γαντιού</a:t>
            </a:r>
            <a:endParaRPr lang="el-GR" dirty="0"/>
          </a:p>
        </p:txBody>
      </p:sp>
      <p:sp>
        <p:nvSpPr>
          <p:cNvPr id="3" name="Θέση περιεχομένου 2"/>
          <p:cNvSpPr>
            <a:spLocks noGrp="1"/>
          </p:cNvSpPr>
          <p:nvPr>
            <p:ph idx="1"/>
          </p:nvPr>
        </p:nvSpPr>
        <p:spPr>
          <a:xfrm>
            <a:off x="2276391" y="1264555"/>
            <a:ext cx="8915400" cy="3777622"/>
          </a:xfrm>
        </p:spPr>
        <p:txBody>
          <a:bodyPr>
            <a:normAutofit fontScale="92500" lnSpcReduction="20000"/>
          </a:bodyPr>
          <a:lstStyle/>
          <a:p>
            <a:r>
              <a:rPr lang="el-GR" dirty="0" smtClean="0"/>
              <a:t>Λιγότερο αποτελεσματική</a:t>
            </a:r>
          </a:p>
          <a:p>
            <a:r>
              <a:rPr lang="el-GR" dirty="0" smtClean="0"/>
              <a:t>Πιο συνηθισμένη</a:t>
            </a:r>
          </a:p>
          <a:p>
            <a:endParaRPr lang="el-GR" dirty="0"/>
          </a:p>
          <a:p>
            <a:r>
              <a:rPr lang="el-GR" dirty="0" smtClean="0"/>
              <a:t>Εμβαπτίσεις6-12 φορές</a:t>
            </a:r>
          </a:p>
          <a:p>
            <a:r>
              <a:rPr lang="el-GR" dirty="0" smtClean="0"/>
              <a:t>Κάλυψη με σελοφάν ή πλαστική σακούλα μετά τύλιγμα σε πετσέτα</a:t>
            </a:r>
          </a:p>
          <a:p>
            <a:r>
              <a:rPr lang="el-GR" dirty="0" smtClean="0"/>
              <a:t>Για 20 -40 λεπτά</a:t>
            </a:r>
          </a:p>
          <a:p>
            <a:r>
              <a:rPr lang="el-GR" dirty="0" smtClean="0"/>
              <a:t>Η χρήση πινέλου βοηθά</a:t>
            </a:r>
          </a:p>
          <a:p>
            <a:r>
              <a:rPr lang="el-GR" dirty="0" smtClean="0"/>
              <a:t>Τέλος εφαρμόζεται απλό ή λεμφικό μασάζ</a:t>
            </a:r>
          </a:p>
          <a:p>
            <a:r>
              <a:rPr lang="el-GR" b="1" dirty="0" smtClean="0"/>
              <a:t>Ενδείξεις όπως και στα θερμά επιθέματα</a:t>
            </a:r>
          </a:p>
          <a:p>
            <a:r>
              <a:rPr lang="el-GR" b="1" dirty="0" smtClean="0"/>
              <a:t>Αντενδείξεις οξείς τραυματισμούς φλεγμονές δερματικές μολύνσεις μώλωπες αλλεργία</a:t>
            </a:r>
            <a:endParaRPr lang="el-GR" b="1" dirty="0"/>
          </a:p>
        </p:txBody>
      </p:sp>
      <p:pic>
        <p:nvPicPr>
          <p:cNvPr id="6146" name="Picture 2" descr="Παραφινόλουτρο...Θεραπεία παραφίνης χεριών ❣️❣️ | By Stunning VK nails &amp;  beauty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632" y="72189"/>
            <a:ext cx="204536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4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57537" y="94720"/>
            <a:ext cx="6034254" cy="1280890"/>
          </a:xfrm>
        </p:spPr>
        <p:txBody>
          <a:bodyPr/>
          <a:lstStyle/>
          <a:p>
            <a:r>
              <a:rPr lang="el-GR" dirty="0" smtClean="0"/>
              <a:t>Δινόλουτρο</a:t>
            </a:r>
            <a:br>
              <a:rPr lang="el-GR" dirty="0" smtClean="0"/>
            </a:br>
            <a:endParaRPr lang="el-GR" dirty="0"/>
          </a:p>
        </p:txBody>
      </p:sp>
      <p:pic>
        <p:nvPicPr>
          <p:cNvPr id="7170" name="Picture 2" descr="Δινόλουτρο - ANTISEL Physiothera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1536" y="1066800"/>
            <a:ext cx="7243011" cy="518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17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57537" y="94720"/>
            <a:ext cx="6034254" cy="1280890"/>
          </a:xfrm>
        </p:spPr>
        <p:txBody>
          <a:bodyPr/>
          <a:lstStyle/>
          <a:p>
            <a:r>
              <a:rPr lang="el-GR" dirty="0" smtClean="0"/>
              <a:t>Δινόλουτρο</a:t>
            </a:r>
            <a:br>
              <a:rPr lang="el-GR" dirty="0" smtClean="0"/>
            </a:b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Υγρή θερμότητα</a:t>
            </a:r>
          </a:p>
          <a:p>
            <a:r>
              <a:rPr lang="el-GR" dirty="0" smtClean="0"/>
              <a:t>Συσκευή με νερό και ηλεκτρική τουρμπίνα</a:t>
            </a:r>
          </a:p>
          <a:p>
            <a:r>
              <a:rPr lang="el-GR" dirty="0" smtClean="0"/>
              <a:t>Κάδος ή μπανιέρα ή δεξαμενή</a:t>
            </a:r>
          </a:p>
          <a:p>
            <a:r>
              <a:rPr lang="el-GR" dirty="0" smtClean="0"/>
              <a:t>35-</a:t>
            </a:r>
            <a:r>
              <a:rPr lang="el-GR" b="1" dirty="0" smtClean="0"/>
              <a:t>43</a:t>
            </a:r>
            <a:r>
              <a:rPr lang="el-GR" baseline="30000" dirty="0" smtClean="0"/>
              <a:t>ο</a:t>
            </a:r>
            <a:r>
              <a:rPr lang="en-US" dirty="0" smtClean="0"/>
              <a:t>C</a:t>
            </a:r>
          </a:p>
          <a:p>
            <a:r>
              <a:rPr lang="el-GR" dirty="0" smtClean="0"/>
              <a:t>Πολύ ζεστό 40-43</a:t>
            </a:r>
            <a:r>
              <a:rPr lang="el-GR" baseline="30000" dirty="0" smtClean="0"/>
              <a:t>ο</a:t>
            </a:r>
            <a:r>
              <a:rPr lang="el-GR" dirty="0" smtClean="0"/>
              <a:t> </a:t>
            </a:r>
            <a:r>
              <a:rPr lang="en-US" dirty="0" smtClean="0"/>
              <a:t>C</a:t>
            </a:r>
          </a:p>
          <a:p>
            <a:r>
              <a:rPr lang="el-GR" dirty="0" smtClean="0"/>
              <a:t>Αρκετά ζεστό 37,2-40</a:t>
            </a:r>
            <a:r>
              <a:rPr lang="el-GR" baseline="30000" dirty="0"/>
              <a:t>ο</a:t>
            </a:r>
            <a:r>
              <a:rPr lang="el-GR" dirty="0"/>
              <a:t> </a:t>
            </a:r>
            <a:r>
              <a:rPr lang="en-US" dirty="0"/>
              <a:t>C</a:t>
            </a:r>
            <a:endParaRPr lang="el-GR" dirty="0" smtClean="0"/>
          </a:p>
          <a:p>
            <a:r>
              <a:rPr lang="el-GR" dirty="0" smtClean="0"/>
              <a:t>Ζεστό 35-37,2</a:t>
            </a:r>
            <a:r>
              <a:rPr lang="el-GR" baseline="30000" dirty="0"/>
              <a:t>ο</a:t>
            </a:r>
            <a:r>
              <a:rPr lang="el-GR" dirty="0"/>
              <a:t> </a:t>
            </a:r>
            <a:r>
              <a:rPr lang="en-US" dirty="0"/>
              <a:t>C</a:t>
            </a:r>
            <a:endParaRPr lang="el-GR" dirty="0" smtClean="0"/>
          </a:p>
          <a:p>
            <a:r>
              <a:rPr lang="el-GR" dirty="0" smtClean="0"/>
              <a:t>Ουδέτερο 33,5-35,5</a:t>
            </a:r>
            <a:r>
              <a:rPr lang="el-GR" baseline="30000" dirty="0"/>
              <a:t>ο</a:t>
            </a:r>
            <a:r>
              <a:rPr lang="el-GR" dirty="0"/>
              <a:t> </a:t>
            </a:r>
            <a:r>
              <a:rPr lang="en-US" dirty="0"/>
              <a:t>C</a:t>
            </a:r>
            <a:endParaRPr lang="el-GR" dirty="0" smtClean="0"/>
          </a:p>
          <a:p>
            <a:r>
              <a:rPr lang="el-GR" dirty="0" smtClean="0"/>
              <a:t>Μόλις χλιαρό 26,6-33,3</a:t>
            </a:r>
            <a:r>
              <a:rPr lang="el-GR" baseline="30000" dirty="0"/>
              <a:t>ο</a:t>
            </a:r>
            <a:r>
              <a:rPr lang="el-GR" dirty="0"/>
              <a:t> </a:t>
            </a:r>
            <a:r>
              <a:rPr lang="en-US" dirty="0"/>
              <a:t>C</a:t>
            </a:r>
            <a:endParaRPr lang="el-GR" dirty="0" smtClean="0"/>
          </a:p>
          <a:p>
            <a:r>
              <a:rPr lang="el-GR" dirty="0" smtClean="0"/>
              <a:t>Ψυχρό λιγότερο από 26,6</a:t>
            </a:r>
            <a:r>
              <a:rPr lang="el-GR" baseline="30000" dirty="0"/>
              <a:t>ο</a:t>
            </a:r>
            <a:r>
              <a:rPr lang="el-GR" dirty="0"/>
              <a:t> </a:t>
            </a:r>
            <a:r>
              <a:rPr lang="en-US" dirty="0"/>
              <a:t>C</a:t>
            </a:r>
            <a:endParaRPr lang="el-GR" dirty="0"/>
          </a:p>
        </p:txBody>
      </p:sp>
    </p:spTree>
    <p:extLst>
      <p:ext uri="{BB962C8B-B14F-4D97-AF65-F5344CB8AC3E}">
        <p14:creationId xmlns:p14="http://schemas.microsoft.com/office/powerpoint/2010/main" val="985979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Φυσιολογικά αποτελέσματα </a:t>
            </a:r>
            <a:r>
              <a:rPr lang="el-GR" dirty="0" err="1" smtClean="0"/>
              <a:t>δινόλουτρο</a:t>
            </a:r>
            <a:endParaRPr lang="el-GR" dirty="0"/>
          </a:p>
        </p:txBody>
      </p:sp>
      <p:sp>
        <p:nvSpPr>
          <p:cNvPr id="3" name="Θέση περιεχομένου 2"/>
          <p:cNvSpPr>
            <a:spLocks noGrp="1"/>
          </p:cNvSpPr>
          <p:nvPr>
            <p:ph idx="1"/>
          </p:nvPr>
        </p:nvSpPr>
        <p:spPr/>
        <p:txBody>
          <a:bodyPr/>
          <a:lstStyle/>
          <a:p>
            <a:r>
              <a:rPr lang="el-GR" dirty="0" smtClean="0"/>
              <a:t>Αύξηση θερμοκρασίας </a:t>
            </a:r>
          </a:p>
          <a:p>
            <a:r>
              <a:rPr lang="el-GR" dirty="0" smtClean="0"/>
              <a:t>Τοπική μάλαξη</a:t>
            </a:r>
          </a:p>
          <a:p>
            <a:r>
              <a:rPr lang="el-GR" dirty="0" smtClean="0"/>
              <a:t>Βελτίωση αιματικής και λεμφικής κυκλοφορίας</a:t>
            </a:r>
          </a:p>
          <a:p>
            <a:r>
              <a:rPr lang="el-GR" dirty="0" smtClean="0"/>
              <a:t>Το δωμάτιο θεραπείας να είναι ζεστό διότι η υψηλή υγρασία σε συνδυασμό με την ίδια θερμοκρασία σώματος και περιβάλλοντος εμποδίζουν το άτομο να αποβάλει θερμότητα δια της εξατμίσεως και υπάρχει κίνδυνος απώλειας αισθήσεων ή πυρετός</a:t>
            </a:r>
          </a:p>
          <a:p>
            <a:r>
              <a:rPr lang="el-GR" dirty="0" smtClean="0"/>
              <a:t>Οι δίνες στην αρχή ήπιες και μετά έντονες</a:t>
            </a:r>
            <a:endParaRPr lang="el-GR" dirty="0"/>
          </a:p>
        </p:txBody>
      </p:sp>
    </p:spTree>
    <p:extLst>
      <p:ext uri="{BB962C8B-B14F-4D97-AF65-F5344CB8AC3E}">
        <p14:creationId xmlns:p14="http://schemas.microsoft.com/office/powerpoint/2010/main" val="4083401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Φυσιολογικά αποτελέσματα </a:t>
            </a:r>
            <a:r>
              <a:rPr lang="el-GR" dirty="0" err="1" smtClean="0"/>
              <a:t>δινόλουτρο</a:t>
            </a:r>
            <a:endParaRPr lang="el-GR" dirty="0"/>
          </a:p>
        </p:txBody>
      </p:sp>
      <p:sp>
        <p:nvSpPr>
          <p:cNvPr id="3" name="Θέση περιεχομένου 2"/>
          <p:cNvSpPr>
            <a:spLocks noGrp="1"/>
          </p:cNvSpPr>
          <p:nvPr>
            <p:ph idx="1"/>
          </p:nvPr>
        </p:nvSpPr>
        <p:spPr/>
        <p:txBody>
          <a:bodyPr/>
          <a:lstStyle/>
          <a:p>
            <a:r>
              <a:rPr lang="el-GR" dirty="0" smtClean="0"/>
              <a:t>Ενδείξεις </a:t>
            </a:r>
          </a:p>
          <a:p>
            <a:r>
              <a:rPr lang="el-GR" dirty="0" smtClean="0"/>
              <a:t>Οξείες υποξείες και χρόνιες φλεγμονώδεις καταστάσεις</a:t>
            </a:r>
          </a:p>
          <a:p>
            <a:r>
              <a:rPr lang="el-GR" dirty="0" smtClean="0"/>
              <a:t>Σε περιφερικές αγγειακές παθήσεις</a:t>
            </a:r>
          </a:p>
          <a:p>
            <a:r>
              <a:rPr lang="el-GR" dirty="0" smtClean="0"/>
              <a:t>Σε μυϊκές συσπάσεις για αύξηση κινητικότητας</a:t>
            </a:r>
            <a:endParaRPr lang="el-GR" dirty="0"/>
          </a:p>
        </p:txBody>
      </p:sp>
    </p:spTree>
    <p:extLst>
      <p:ext uri="{BB962C8B-B14F-4D97-AF65-F5344CB8AC3E}">
        <p14:creationId xmlns:p14="http://schemas.microsoft.com/office/powerpoint/2010/main" val="420959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Φυσιολογικά αποτελέσματα </a:t>
            </a:r>
            <a:r>
              <a:rPr lang="el-GR" dirty="0" err="1" smtClean="0"/>
              <a:t>δινόλουτρο</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Αντενδείξεις</a:t>
            </a:r>
          </a:p>
          <a:p>
            <a:r>
              <a:rPr lang="el-GR" dirty="0" smtClean="0"/>
              <a:t>Δερματοπάθειες</a:t>
            </a:r>
          </a:p>
          <a:p>
            <a:r>
              <a:rPr lang="el-GR" dirty="0" smtClean="0"/>
              <a:t>Έλκη εγκαύματα</a:t>
            </a:r>
          </a:p>
          <a:p>
            <a:r>
              <a:rPr lang="el-GR" dirty="0" smtClean="0"/>
              <a:t>Πρόσφατη μετεγχειρητική περίοδος</a:t>
            </a:r>
          </a:p>
          <a:p>
            <a:r>
              <a:rPr lang="el-GR" dirty="0" smtClean="0"/>
              <a:t>Θρομβωτικές αγγειίτιδες- κιρσοί</a:t>
            </a:r>
          </a:p>
          <a:p>
            <a:r>
              <a:rPr lang="el-GR" dirty="0" smtClean="0"/>
              <a:t>Πυρετός</a:t>
            </a:r>
          </a:p>
          <a:p>
            <a:r>
              <a:rPr lang="el-GR" dirty="0" smtClean="0"/>
              <a:t>Αρτηριοσκλήρυνση προχωρημένη</a:t>
            </a:r>
          </a:p>
          <a:p>
            <a:r>
              <a:rPr lang="el-GR" dirty="0" smtClean="0"/>
              <a:t>Ερυθυματώδης λύκος</a:t>
            </a:r>
          </a:p>
          <a:p>
            <a:r>
              <a:rPr lang="el-GR" dirty="0" smtClean="0"/>
              <a:t>Σκλήρυνση κατά πλάκας</a:t>
            </a:r>
          </a:p>
          <a:p>
            <a:r>
              <a:rPr lang="el-GR" dirty="0" smtClean="0"/>
              <a:t>κύηση</a:t>
            </a:r>
            <a:endParaRPr lang="el-GR" dirty="0"/>
          </a:p>
        </p:txBody>
      </p:sp>
    </p:spTree>
    <p:extLst>
      <p:ext uri="{BB962C8B-B14F-4D97-AF65-F5344CB8AC3E}">
        <p14:creationId xmlns:p14="http://schemas.microsoft.com/office/powerpoint/2010/main" val="3034148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71937" y="624110"/>
            <a:ext cx="5432675" cy="546964"/>
          </a:xfrm>
        </p:spPr>
        <p:txBody>
          <a:bodyPr>
            <a:normAutofit fontScale="90000"/>
          </a:bodyPr>
          <a:lstStyle/>
          <a:p>
            <a:r>
              <a:rPr lang="el-GR" dirty="0" smtClean="0"/>
              <a:t>Τζακούζι</a:t>
            </a:r>
            <a:r>
              <a:rPr lang="en-US" dirty="0" smtClean="0"/>
              <a:t>--</a:t>
            </a:r>
            <a:r>
              <a:rPr lang="el-GR" dirty="0" smtClean="0"/>
              <a:t> </a:t>
            </a:r>
            <a:r>
              <a:rPr lang="en-US" dirty="0" err="1" smtClean="0"/>
              <a:t>jacuzzi</a:t>
            </a:r>
            <a:endParaRPr lang="el-GR" dirty="0"/>
          </a:p>
        </p:txBody>
      </p:sp>
      <p:sp>
        <p:nvSpPr>
          <p:cNvPr id="3" name="Θέση περιεχομένου 2"/>
          <p:cNvSpPr>
            <a:spLocks noGrp="1"/>
          </p:cNvSpPr>
          <p:nvPr>
            <p:ph idx="1"/>
          </p:nvPr>
        </p:nvSpPr>
        <p:spPr/>
        <p:txBody>
          <a:bodyPr>
            <a:normAutofit/>
          </a:bodyPr>
          <a:lstStyle/>
          <a:p>
            <a:endParaRPr lang="el-GR" dirty="0"/>
          </a:p>
        </p:txBody>
      </p:sp>
      <p:pic>
        <p:nvPicPr>
          <p:cNvPr id="8194" name="Picture 2" descr="Τζακούζι - Υδρομασάζ | MEDIRENAT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676398"/>
            <a:ext cx="9017252" cy="446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517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71937" y="624110"/>
            <a:ext cx="5432675" cy="546964"/>
          </a:xfrm>
        </p:spPr>
        <p:txBody>
          <a:bodyPr>
            <a:normAutofit fontScale="90000"/>
          </a:bodyPr>
          <a:lstStyle/>
          <a:p>
            <a:r>
              <a:rPr lang="el-GR" dirty="0" smtClean="0"/>
              <a:t>Τζακούζι</a:t>
            </a:r>
            <a:r>
              <a:rPr lang="en-US" dirty="0" smtClean="0"/>
              <a:t>--</a:t>
            </a:r>
            <a:r>
              <a:rPr lang="el-GR" dirty="0" smtClean="0"/>
              <a:t> </a:t>
            </a:r>
            <a:r>
              <a:rPr lang="en-US" dirty="0" err="1" smtClean="0"/>
              <a:t>jacuzzi</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Σαν το Δινόλουτρο</a:t>
            </a:r>
          </a:p>
          <a:p>
            <a:pPr marL="0" indent="0">
              <a:buNone/>
            </a:pPr>
            <a:r>
              <a:rPr lang="el-GR" dirty="0" smtClean="0"/>
              <a:t>Ή μάλαξη γίνεται από φυσαλίδες αέρα που προσπίπτουν πάνω στο δέρμα και όχι από τη δίνη</a:t>
            </a:r>
          </a:p>
          <a:p>
            <a:pPr marL="0" indent="0">
              <a:buNone/>
            </a:pPr>
            <a:r>
              <a:rPr lang="el-GR" dirty="0" smtClean="0"/>
              <a:t>Ο αέρας παράγεται από ειδική αντλία μέσα στο νερό μέσω ενός συστήματος παροχής με πολλές οπές</a:t>
            </a:r>
          </a:p>
          <a:p>
            <a:pPr marL="0" indent="0">
              <a:buNone/>
            </a:pPr>
            <a:r>
              <a:rPr lang="el-GR" dirty="0" smtClean="0"/>
              <a:t>Ενδείξεις</a:t>
            </a:r>
          </a:p>
          <a:p>
            <a:pPr marL="0" indent="0">
              <a:buNone/>
            </a:pPr>
            <a:r>
              <a:rPr lang="el-GR" dirty="0" smtClean="0"/>
              <a:t>Βελτίωση αιματικής και λεμφικής κυκλοφορίας</a:t>
            </a:r>
          </a:p>
          <a:p>
            <a:pPr marL="0" indent="0">
              <a:buNone/>
            </a:pPr>
            <a:r>
              <a:rPr lang="el-GR" dirty="0" smtClean="0"/>
              <a:t>Αντενδείξεις</a:t>
            </a:r>
          </a:p>
          <a:p>
            <a:pPr marL="0" indent="0">
              <a:buNone/>
            </a:pPr>
            <a:r>
              <a:rPr lang="el-GR" dirty="0" smtClean="0"/>
              <a:t>Τραύματα εγκαύματα/ κιρσοί/ πυρετός/ αρτηριοσκλήρυνση/ κύηση/ δερματοπάθειες/ θρομβώσεις</a:t>
            </a:r>
            <a:endParaRPr lang="el-GR" dirty="0"/>
          </a:p>
        </p:txBody>
      </p:sp>
    </p:spTree>
    <p:extLst>
      <p:ext uri="{BB962C8B-B14F-4D97-AF65-F5344CB8AC3E}">
        <p14:creationId xmlns:p14="http://schemas.microsoft.com/office/powerpoint/2010/main" val="2026707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80021" y="712341"/>
            <a:ext cx="5432675" cy="546964"/>
          </a:xfrm>
        </p:spPr>
        <p:txBody>
          <a:bodyPr>
            <a:normAutofit fontScale="90000"/>
          </a:bodyPr>
          <a:lstStyle/>
          <a:p>
            <a:r>
              <a:rPr lang="el-GR" dirty="0" smtClean="0"/>
              <a:t>Σάουνα</a:t>
            </a:r>
            <a:br>
              <a:rPr lang="el-GR" dirty="0" smtClean="0"/>
            </a:br>
            <a:endParaRPr lang="el-GR" dirty="0"/>
          </a:p>
        </p:txBody>
      </p:sp>
      <p:pic>
        <p:nvPicPr>
          <p:cNvPr id="10242" name="Picture 2" descr="Σάουνα - Βικιπαίδει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5495" y="2133600"/>
            <a:ext cx="7732294"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2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24527" y="624110"/>
            <a:ext cx="9780086" cy="1280890"/>
          </a:xfrm>
        </p:spPr>
        <p:txBody>
          <a:bodyPr>
            <a:normAutofit fontScale="90000"/>
          </a:bodyPr>
          <a:lstStyle/>
          <a:p>
            <a:r>
              <a:rPr lang="el-GR" dirty="0"/>
              <a:t>Κατά το σχεδιασμό ενός προγράμματος θερμοθεραπείας πρέπει να λαμβάνονται </a:t>
            </a:r>
            <a:r>
              <a:rPr lang="el-GR" dirty="0" smtClean="0"/>
              <a:t>υπόψη:</a:t>
            </a:r>
            <a:endParaRPr lang="el-GR" dirty="0"/>
          </a:p>
        </p:txBody>
      </p:sp>
      <p:sp>
        <p:nvSpPr>
          <p:cNvPr id="3" name="Θέση περιεχομένου 2"/>
          <p:cNvSpPr>
            <a:spLocks noGrp="1"/>
          </p:cNvSpPr>
          <p:nvPr>
            <p:ph idx="1"/>
          </p:nvPr>
        </p:nvSpPr>
        <p:spPr/>
        <p:txBody>
          <a:bodyPr/>
          <a:lstStyle/>
          <a:p>
            <a:r>
              <a:rPr lang="el-GR" dirty="0" smtClean="0"/>
              <a:t>● </a:t>
            </a:r>
            <a:r>
              <a:rPr lang="el-GR" dirty="0"/>
              <a:t>η διάρκεια </a:t>
            </a:r>
            <a:endParaRPr lang="el-GR" dirty="0" smtClean="0"/>
          </a:p>
          <a:p>
            <a:r>
              <a:rPr lang="el-GR" dirty="0" smtClean="0"/>
              <a:t>● </a:t>
            </a:r>
            <a:r>
              <a:rPr lang="el-GR" dirty="0"/>
              <a:t>το μέγεθος και </a:t>
            </a:r>
            <a:endParaRPr lang="el-GR" dirty="0" smtClean="0"/>
          </a:p>
          <a:p>
            <a:r>
              <a:rPr lang="el-GR" dirty="0" smtClean="0"/>
              <a:t>● </a:t>
            </a:r>
            <a:r>
              <a:rPr lang="el-GR" dirty="0"/>
              <a:t>η ταχύτητα της αύξησης της θερμοκρασίας των ιστών</a:t>
            </a:r>
          </a:p>
        </p:txBody>
      </p:sp>
    </p:spTree>
    <p:extLst>
      <p:ext uri="{BB962C8B-B14F-4D97-AF65-F5344CB8AC3E}">
        <p14:creationId xmlns:p14="http://schemas.microsoft.com/office/powerpoint/2010/main" val="3790447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80021" y="712341"/>
            <a:ext cx="5432675" cy="546964"/>
          </a:xfrm>
        </p:spPr>
        <p:txBody>
          <a:bodyPr>
            <a:normAutofit fontScale="90000"/>
          </a:bodyPr>
          <a:lstStyle/>
          <a:p>
            <a:r>
              <a:rPr lang="el-GR" dirty="0" smtClean="0"/>
              <a:t>Σάουνα</a:t>
            </a:r>
            <a:br>
              <a:rPr lang="el-GR" dirty="0" smtClean="0"/>
            </a:br>
            <a:endParaRPr lang="el-GR" dirty="0"/>
          </a:p>
        </p:txBody>
      </p:sp>
      <p:sp>
        <p:nvSpPr>
          <p:cNvPr id="3" name="Θέση περιεχομένου 2"/>
          <p:cNvSpPr>
            <a:spLocks noGrp="1"/>
          </p:cNvSpPr>
          <p:nvPr>
            <p:ph idx="1"/>
          </p:nvPr>
        </p:nvSpPr>
        <p:spPr/>
        <p:txBody>
          <a:bodyPr/>
          <a:lstStyle/>
          <a:p>
            <a:r>
              <a:rPr lang="el-GR" dirty="0" smtClean="0"/>
              <a:t>Φινλανδικό λουτρό</a:t>
            </a:r>
          </a:p>
          <a:p>
            <a:r>
              <a:rPr lang="el-GR" dirty="0" smtClean="0"/>
              <a:t>Ξηρή σάουνα (χωρίς υδρατμούς) πιο δύσκολη για τον οργανισμό λόγω άμεσης και μεγάλης θερμότητας με έντονη εφίδρωση όχι πολύ ανεκτή</a:t>
            </a:r>
          </a:p>
          <a:p>
            <a:r>
              <a:rPr lang="el-GR" dirty="0" smtClean="0"/>
              <a:t>Υγρή σάουνα με υδρατμούς</a:t>
            </a:r>
          </a:p>
          <a:p>
            <a:r>
              <a:rPr lang="el-GR" dirty="0" smtClean="0"/>
              <a:t>Οι ατομικές και ομαδικές σάουνες συνδυάζουν ξηρή και υγρή θερμότητα</a:t>
            </a:r>
            <a:endParaRPr lang="el-GR" dirty="0"/>
          </a:p>
        </p:txBody>
      </p:sp>
    </p:spTree>
    <p:extLst>
      <p:ext uri="{BB962C8B-B14F-4D97-AF65-F5344CB8AC3E}">
        <p14:creationId xmlns:p14="http://schemas.microsoft.com/office/powerpoint/2010/main" val="2867883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96083" y="551921"/>
            <a:ext cx="8911687" cy="1280890"/>
          </a:xfrm>
        </p:spPr>
        <p:txBody>
          <a:bodyPr/>
          <a:lstStyle/>
          <a:p>
            <a:r>
              <a:rPr lang="el-GR" dirty="0" smtClean="0"/>
              <a:t>Ατομική σάουνα</a:t>
            </a:r>
            <a:endParaRPr lang="el-GR" dirty="0"/>
          </a:p>
        </p:txBody>
      </p:sp>
      <p:pic>
        <p:nvPicPr>
          <p:cNvPr id="12290" name="Picture 2" descr="Ατομική σάουνα σε καιρό κορωνοϊού"/>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1224" y="2077453"/>
            <a:ext cx="5613400"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88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96083" y="551921"/>
            <a:ext cx="8911687" cy="1280890"/>
          </a:xfrm>
        </p:spPr>
        <p:txBody>
          <a:bodyPr/>
          <a:lstStyle/>
          <a:p>
            <a:r>
              <a:rPr lang="el-GR" dirty="0" smtClean="0"/>
              <a:t>Ατομική σάουνα</a:t>
            </a:r>
            <a:endParaRPr lang="el-GR" dirty="0"/>
          </a:p>
        </p:txBody>
      </p:sp>
      <p:sp>
        <p:nvSpPr>
          <p:cNvPr id="3" name="Θέση περιεχομένου 2"/>
          <p:cNvSpPr>
            <a:spLocks noGrp="1"/>
          </p:cNvSpPr>
          <p:nvPr>
            <p:ph idx="1"/>
          </p:nvPr>
        </p:nvSpPr>
        <p:spPr/>
        <p:txBody>
          <a:bodyPr/>
          <a:lstStyle/>
          <a:p>
            <a:r>
              <a:rPr lang="el-GR" dirty="0" smtClean="0"/>
              <a:t>Με δυνατότητα παραγωγής ξηρής και υγρής θερμότητας που φτάνει τους 120</a:t>
            </a:r>
            <a:r>
              <a:rPr lang="el-GR" baseline="30000" dirty="0" smtClean="0"/>
              <a:t>ο</a:t>
            </a:r>
            <a:r>
              <a:rPr lang="el-GR" dirty="0" smtClean="0"/>
              <a:t> </a:t>
            </a:r>
            <a:r>
              <a:rPr lang="en-US" dirty="0" smtClean="0"/>
              <a:t>C</a:t>
            </a:r>
            <a:endParaRPr lang="el-GR" dirty="0" smtClean="0"/>
          </a:p>
          <a:p>
            <a:r>
              <a:rPr lang="el-GR" dirty="0" smtClean="0"/>
              <a:t>Με εξωτερικό θερμόμετρο</a:t>
            </a:r>
          </a:p>
          <a:p>
            <a:r>
              <a:rPr lang="el-GR" dirty="0" smtClean="0"/>
              <a:t>Ανεξάρτητους διακόπτες για ενεργοποίηση</a:t>
            </a:r>
            <a:endParaRPr lang="el-GR" dirty="0"/>
          </a:p>
        </p:txBody>
      </p:sp>
    </p:spTree>
    <p:extLst>
      <p:ext uri="{BB962C8B-B14F-4D97-AF65-F5344CB8AC3E}">
        <p14:creationId xmlns:p14="http://schemas.microsoft.com/office/powerpoint/2010/main" val="1706360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96083" y="551921"/>
            <a:ext cx="8911687" cy="1280890"/>
          </a:xfrm>
        </p:spPr>
        <p:txBody>
          <a:bodyPr/>
          <a:lstStyle/>
          <a:p>
            <a:r>
              <a:rPr lang="el-GR" dirty="0" smtClean="0"/>
              <a:t>Ομαδική σάουνα</a:t>
            </a:r>
            <a:endParaRPr lang="el-GR" dirty="0"/>
          </a:p>
        </p:txBody>
      </p:sp>
      <p:pic>
        <p:nvPicPr>
          <p:cNvPr id="14338" name="Picture 2" descr="Τα οφέλη της σάουνας - larissanet.g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2989" y="2133600"/>
            <a:ext cx="7743337"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87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96083" y="551921"/>
            <a:ext cx="8911687" cy="1280890"/>
          </a:xfrm>
        </p:spPr>
        <p:txBody>
          <a:bodyPr/>
          <a:lstStyle/>
          <a:p>
            <a:r>
              <a:rPr lang="el-GR" dirty="0" smtClean="0"/>
              <a:t>Ομαδική σάουνα</a:t>
            </a:r>
            <a:endParaRPr lang="el-GR" dirty="0"/>
          </a:p>
        </p:txBody>
      </p:sp>
      <p:sp>
        <p:nvSpPr>
          <p:cNvPr id="3" name="Θέση περιεχομένου 2"/>
          <p:cNvSpPr>
            <a:spLocks noGrp="1"/>
          </p:cNvSpPr>
          <p:nvPr>
            <p:ph idx="1"/>
          </p:nvPr>
        </p:nvSpPr>
        <p:spPr/>
        <p:txBody>
          <a:bodyPr/>
          <a:lstStyle/>
          <a:p>
            <a:r>
              <a:rPr lang="el-GR" dirty="0" smtClean="0"/>
              <a:t>Με θερμαντικό σώμα παραγωγής ξηρής θερμότητας </a:t>
            </a:r>
          </a:p>
          <a:p>
            <a:r>
              <a:rPr lang="el-GR" dirty="0" smtClean="0"/>
              <a:t>Πάγκους</a:t>
            </a:r>
          </a:p>
          <a:p>
            <a:r>
              <a:rPr lang="el-GR" dirty="0" smtClean="0"/>
              <a:t>Συρόμενη οροφή</a:t>
            </a:r>
          </a:p>
          <a:p>
            <a:r>
              <a:rPr lang="el-GR" dirty="0" smtClean="0"/>
              <a:t>Διακόπτη συναγερμού</a:t>
            </a:r>
          </a:p>
          <a:p>
            <a:r>
              <a:rPr lang="el-GR" dirty="0" smtClean="0"/>
              <a:t>Πίνακες ελέγχου του χρόνου παραμονής</a:t>
            </a:r>
          </a:p>
          <a:p>
            <a:r>
              <a:rPr lang="el-GR" dirty="0" smtClean="0"/>
              <a:t>Θερμόμετρο</a:t>
            </a:r>
          </a:p>
          <a:p>
            <a:r>
              <a:rPr lang="el-GR" dirty="0" smtClean="0"/>
              <a:t>Διακόπτη ασφαλείας εως 120</a:t>
            </a:r>
            <a:r>
              <a:rPr lang="el-GR" baseline="30000" dirty="0" smtClean="0"/>
              <a:t>ο</a:t>
            </a:r>
            <a:r>
              <a:rPr lang="el-GR" dirty="0" smtClean="0"/>
              <a:t> </a:t>
            </a:r>
            <a:r>
              <a:rPr lang="en-US" dirty="0" smtClean="0"/>
              <a:t>C</a:t>
            </a:r>
            <a:endParaRPr lang="el-GR" dirty="0"/>
          </a:p>
        </p:txBody>
      </p:sp>
    </p:spTree>
    <p:extLst>
      <p:ext uri="{BB962C8B-B14F-4D97-AF65-F5344CB8AC3E}">
        <p14:creationId xmlns:p14="http://schemas.microsoft.com/office/powerpoint/2010/main" val="4090308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96083" y="551921"/>
            <a:ext cx="8911687" cy="1280890"/>
          </a:xfrm>
        </p:spPr>
        <p:txBody>
          <a:bodyPr/>
          <a:lstStyle/>
          <a:p>
            <a:r>
              <a:rPr lang="el-GR" dirty="0" smtClean="0"/>
              <a:t>Σάουνα</a:t>
            </a:r>
            <a:r>
              <a:rPr lang="en-US" dirty="0" smtClean="0"/>
              <a:t> </a:t>
            </a:r>
            <a:r>
              <a:rPr lang="el-GR" dirty="0" smtClean="0"/>
              <a:t>διαδικασία εφαρμογής</a:t>
            </a:r>
            <a:endParaRPr lang="el-GR" dirty="0"/>
          </a:p>
        </p:txBody>
      </p:sp>
      <p:sp>
        <p:nvSpPr>
          <p:cNvPr id="3" name="Θέση περιεχομένου 2"/>
          <p:cNvSpPr>
            <a:spLocks noGrp="1"/>
          </p:cNvSpPr>
          <p:nvPr>
            <p:ph idx="1"/>
          </p:nvPr>
        </p:nvSpPr>
        <p:spPr/>
        <p:txBody>
          <a:bodyPr/>
          <a:lstStyle/>
          <a:p>
            <a:r>
              <a:rPr lang="el-GR" dirty="0" smtClean="0"/>
              <a:t>Μετά από </a:t>
            </a:r>
            <a:r>
              <a:rPr lang="el-GR" dirty="0" err="1" smtClean="0"/>
              <a:t>ντουζ</a:t>
            </a:r>
            <a:r>
              <a:rPr lang="el-GR" dirty="0" smtClean="0"/>
              <a:t> μπαίνουμε στη σάουνα</a:t>
            </a:r>
          </a:p>
          <a:p>
            <a:r>
              <a:rPr lang="el-GR" dirty="0" smtClean="0"/>
              <a:t>Σταδιακά από 10-30 λεπτά</a:t>
            </a:r>
          </a:p>
          <a:p>
            <a:r>
              <a:rPr lang="el-GR" dirty="0" smtClean="0"/>
              <a:t>Ανάπαυση μετά για 30 λεπτά</a:t>
            </a:r>
            <a:endParaRPr lang="el-GR" dirty="0"/>
          </a:p>
        </p:txBody>
      </p:sp>
    </p:spTree>
    <p:extLst>
      <p:ext uri="{BB962C8B-B14F-4D97-AF65-F5344CB8AC3E}">
        <p14:creationId xmlns:p14="http://schemas.microsoft.com/office/powerpoint/2010/main" val="2577385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796083" y="551921"/>
            <a:ext cx="8911687" cy="1280890"/>
          </a:xfrm>
        </p:spPr>
        <p:txBody>
          <a:bodyPr/>
          <a:lstStyle/>
          <a:p>
            <a:r>
              <a:rPr lang="el-GR" dirty="0" smtClean="0"/>
              <a:t>Σάουνα</a:t>
            </a:r>
            <a:r>
              <a:rPr lang="en-US" dirty="0" smtClean="0"/>
              <a:t> </a:t>
            </a:r>
            <a:r>
              <a:rPr lang="el-GR" dirty="0" smtClean="0"/>
              <a:t>φυσιολογικά αποτελέσματα</a:t>
            </a:r>
            <a:endParaRPr lang="el-GR" dirty="0"/>
          </a:p>
        </p:txBody>
      </p:sp>
      <p:sp>
        <p:nvSpPr>
          <p:cNvPr id="3" name="Θέση περιεχομένου 2"/>
          <p:cNvSpPr>
            <a:spLocks noGrp="1"/>
          </p:cNvSpPr>
          <p:nvPr>
            <p:ph idx="1"/>
          </p:nvPr>
        </p:nvSpPr>
        <p:spPr/>
        <p:txBody>
          <a:bodyPr/>
          <a:lstStyle/>
          <a:p>
            <a:r>
              <a:rPr lang="el-GR" dirty="0" smtClean="0"/>
              <a:t>Περιφερική αγγειοδιαστολή</a:t>
            </a:r>
          </a:p>
          <a:p>
            <a:r>
              <a:rPr lang="el-GR" dirty="0" smtClean="0"/>
              <a:t>Μυϊκή χαλάρωση</a:t>
            </a:r>
          </a:p>
          <a:p>
            <a:r>
              <a:rPr lang="el-GR" dirty="0" smtClean="0"/>
              <a:t>Επιτάχυνση καρδιακού και αναπνευστικού ρυθμού</a:t>
            </a:r>
          </a:p>
          <a:p>
            <a:r>
              <a:rPr lang="el-GR" dirty="0" smtClean="0"/>
              <a:t>Αύξηση αιμάτωσης</a:t>
            </a:r>
          </a:p>
          <a:p>
            <a:r>
              <a:rPr lang="el-GR" dirty="0" smtClean="0"/>
              <a:t>Αύξηση παραγωγής κολλαγόνου</a:t>
            </a:r>
          </a:p>
          <a:p>
            <a:r>
              <a:rPr lang="el-GR" dirty="0" smtClean="0"/>
              <a:t>Εφίδρωση</a:t>
            </a:r>
          </a:p>
          <a:p>
            <a:r>
              <a:rPr lang="el-GR" dirty="0" smtClean="0"/>
              <a:t>Αύξηση κυτταρικού μεταβολισμού </a:t>
            </a:r>
            <a:r>
              <a:rPr lang="el-GR" dirty="0"/>
              <a:t>κατά 40%</a:t>
            </a:r>
            <a:endParaRPr lang="el-GR" dirty="0" smtClean="0"/>
          </a:p>
          <a:p>
            <a:r>
              <a:rPr lang="el-GR" dirty="0" smtClean="0"/>
              <a:t>Νευρομυική χαλάρωση</a:t>
            </a:r>
            <a:endParaRPr lang="el-GR" dirty="0"/>
          </a:p>
        </p:txBody>
      </p:sp>
    </p:spTree>
    <p:extLst>
      <p:ext uri="{BB962C8B-B14F-4D97-AF65-F5344CB8AC3E}">
        <p14:creationId xmlns:p14="http://schemas.microsoft.com/office/powerpoint/2010/main" val="3684275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Αντενδείξεις σάουνας</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Αρτηριακή υπέρταση</a:t>
            </a:r>
          </a:p>
          <a:p>
            <a:r>
              <a:rPr lang="el-GR" dirty="0" smtClean="0"/>
              <a:t>Αναπνευστικά νοσήματα</a:t>
            </a:r>
          </a:p>
          <a:p>
            <a:r>
              <a:rPr lang="el-GR" dirty="0" smtClean="0"/>
              <a:t>Καρδιοπάθειες</a:t>
            </a:r>
          </a:p>
          <a:p>
            <a:r>
              <a:rPr lang="el-GR" dirty="0" smtClean="0"/>
              <a:t>Έμμηνο ρύση εγκυμοσύνη</a:t>
            </a:r>
          </a:p>
          <a:p>
            <a:r>
              <a:rPr lang="el-GR" dirty="0" smtClean="0"/>
              <a:t>Φλεγμονές ωτίτιδες</a:t>
            </a:r>
          </a:p>
          <a:p>
            <a:r>
              <a:rPr lang="el-GR" dirty="0" smtClean="0"/>
              <a:t>Κλειστοφοβία</a:t>
            </a:r>
          </a:p>
          <a:p>
            <a:r>
              <a:rPr lang="el-GR" dirty="0" smtClean="0"/>
              <a:t>Ρευματισμοί σε κρίση</a:t>
            </a:r>
          </a:p>
          <a:p>
            <a:r>
              <a:rPr lang="el-GR" dirty="0" smtClean="0"/>
              <a:t>Υπέρταση</a:t>
            </a:r>
          </a:p>
          <a:p>
            <a:r>
              <a:rPr lang="el-GR" dirty="0" smtClean="0"/>
              <a:t>Κιρσοί</a:t>
            </a:r>
          </a:p>
          <a:p>
            <a:r>
              <a:rPr lang="el-GR" dirty="0" smtClean="0"/>
              <a:t>ευρυαγγείες</a:t>
            </a:r>
          </a:p>
          <a:p>
            <a:endParaRPr lang="el-GR" dirty="0"/>
          </a:p>
        </p:txBody>
      </p:sp>
    </p:spTree>
    <p:extLst>
      <p:ext uri="{BB962C8B-B14F-4D97-AF65-F5344CB8AC3E}">
        <p14:creationId xmlns:p14="http://schemas.microsoft.com/office/powerpoint/2010/main" val="3201926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Μπάνια μεγάλων διαφορών θερμοκρασίας</a:t>
            </a:r>
            <a:endParaRPr lang="el-GR" dirty="0"/>
          </a:p>
        </p:txBody>
      </p:sp>
      <p:sp>
        <p:nvSpPr>
          <p:cNvPr id="3" name="Θέση περιεχομένου 2"/>
          <p:cNvSpPr>
            <a:spLocks noGrp="1"/>
          </p:cNvSpPr>
          <p:nvPr>
            <p:ph idx="1"/>
          </p:nvPr>
        </p:nvSpPr>
        <p:spPr/>
        <p:txBody>
          <a:bodyPr/>
          <a:lstStyle/>
          <a:p>
            <a:r>
              <a:rPr lang="el-GR" dirty="0" err="1" smtClean="0"/>
              <a:t>Εμβυθίσεις</a:t>
            </a:r>
            <a:r>
              <a:rPr lang="el-GR" dirty="0" smtClean="0"/>
              <a:t> περιοχών του σώματος σε νερό με εναλλαγές ζεστού(37,7-43</a:t>
            </a:r>
            <a:r>
              <a:rPr lang="el-GR" baseline="30000" dirty="0" smtClean="0"/>
              <a:t>ο</a:t>
            </a:r>
            <a:r>
              <a:rPr lang="el-GR" dirty="0" smtClean="0"/>
              <a:t> </a:t>
            </a:r>
            <a:r>
              <a:rPr lang="en-US" dirty="0" smtClean="0"/>
              <a:t>C</a:t>
            </a:r>
            <a:r>
              <a:rPr lang="el-GR" dirty="0" smtClean="0"/>
              <a:t>) κρύου(12,7-18,3</a:t>
            </a:r>
            <a:r>
              <a:rPr lang="en-US" dirty="0" smtClean="0"/>
              <a:t>o C</a:t>
            </a:r>
            <a:r>
              <a:rPr lang="el-GR" dirty="0" smtClean="0"/>
              <a:t>)</a:t>
            </a:r>
          </a:p>
          <a:p>
            <a:r>
              <a:rPr lang="el-GR" dirty="0" smtClean="0"/>
              <a:t>Βυθίζουμε την περιοχή στο ζεστό νερό για 3-5 λεπτά</a:t>
            </a:r>
          </a:p>
          <a:p>
            <a:r>
              <a:rPr lang="el-GR" dirty="0" smtClean="0"/>
              <a:t>Μετά στο κρύο (αγγειοσυστολή 1 λεπτό)</a:t>
            </a:r>
          </a:p>
          <a:p>
            <a:r>
              <a:rPr lang="el-GR" dirty="0" smtClean="0"/>
              <a:t>Επανάληψη 4-5 φορές</a:t>
            </a:r>
          </a:p>
          <a:p>
            <a:r>
              <a:rPr lang="el-GR" dirty="0" smtClean="0"/>
              <a:t>Για 20-30 λεπτά</a:t>
            </a:r>
            <a:endParaRPr lang="el-GR" dirty="0"/>
          </a:p>
        </p:txBody>
      </p:sp>
    </p:spTree>
    <p:extLst>
      <p:ext uri="{BB962C8B-B14F-4D97-AF65-F5344CB8AC3E}">
        <p14:creationId xmlns:p14="http://schemas.microsoft.com/office/powerpoint/2010/main" val="977237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Μπάνια μεγάλων διαφορών θερμοκρασίας</a:t>
            </a:r>
            <a:endParaRPr lang="el-GR" dirty="0"/>
          </a:p>
        </p:txBody>
      </p:sp>
      <p:sp>
        <p:nvSpPr>
          <p:cNvPr id="3" name="Θέση περιεχομένου 2"/>
          <p:cNvSpPr>
            <a:spLocks noGrp="1"/>
          </p:cNvSpPr>
          <p:nvPr>
            <p:ph idx="1"/>
          </p:nvPr>
        </p:nvSpPr>
        <p:spPr/>
        <p:txBody>
          <a:bodyPr/>
          <a:lstStyle/>
          <a:p>
            <a:r>
              <a:rPr lang="el-GR" dirty="0" smtClean="0"/>
              <a:t>Αγγειοσυστολή-αγγειοδιαστολή</a:t>
            </a:r>
          </a:p>
          <a:p>
            <a:r>
              <a:rPr lang="el-GR" dirty="0" smtClean="0"/>
              <a:t>Διέγερση λεμφικής και αιματικής κυκλοφορίας</a:t>
            </a:r>
          </a:p>
          <a:p>
            <a:r>
              <a:rPr lang="el-GR" dirty="0" smtClean="0"/>
              <a:t>Αντιοιδηματική δράση</a:t>
            </a:r>
          </a:p>
          <a:p>
            <a:r>
              <a:rPr lang="el-GR" dirty="0" smtClean="0"/>
              <a:t>Ενδείξεις: υποξείες ή χρόνιες φλεγμονώδεις καταστάσεις οιδήματα</a:t>
            </a:r>
          </a:p>
          <a:p>
            <a:r>
              <a:rPr lang="el-GR" dirty="0" smtClean="0"/>
              <a:t>Αντενδείξεις: κακοήθεις όγκοι/ αιμορραγία/αρτηριακές παθήσεις/ υπερευαισθησία στο κρύο</a:t>
            </a:r>
            <a:endParaRPr lang="el-GR" dirty="0"/>
          </a:p>
        </p:txBody>
      </p:sp>
    </p:spTree>
    <p:extLst>
      <p:ext uri="{BB962C8B-B14F-4D97-AF65-F5344CB8AC3E}">
        <p14:creationId xmlns:p14="http://schemas.microsoft.com/office/powerpoint/2010/main" val="331860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θερμοθεραπεία</a:t>
            </a:r>
            <a:endParaRPr lang="el-GR" dirty="0"/>
          </a:p>
        </p:txBody>
      </p:sp>
      <p:sp>
        <p:nvSpPr>
          <p:cNvPr id="3" name="Θέση περιεχομένου 2"/>
          <p:cNvSpPr>
            <a:spLocks noGrp="1"/>
          </p:cNvSpPr>
          <p:nvPr>
            <p:ph idx="1"/>
          </p:nvPr>
        </p:nvSpPr>
        <p:spPr/>
        <p:txBody>
          <a:bodyPr/>
          <a:lstStyle/>
          <a:p>
            <a:r>
              <a:rPr lang="el-GR" dirty="0"/>
              <a:t>Τα σημαντικότερα φυσιολογικά αποτελέσματα επιτυγχάνονται σε θερμοκρασίες από 40 °C έως 45 °C (θεραπευτικά όρια</a:t>
            </a:r>
            <a:r>
              <a:rPr lang="el-GR" dirty="0" smtClean="0"/>
              <a:t>)</a:t>
            </a:r>
          </a:p>
          <a:p>
            <a:r>
              <a:rPr lang="el-GR" dirty="0" smtClean="0"/>
              <a:t> </a:t>
            </a:r>
            <a:r>
              <a:rPr lang="el-GR" dirty="0"/>
              <a:t>Η θερμοκρασία των ιστών πρέπει να αυξάνεται για χρονικό διάστημα από 5 έως 30 </a:t>
            </a:r>
            <a:r>
              <a:rPr lang="el-GR" dirty="0" smtClean="0"/>
              <a:t>min</a:t>
            </a:r>
          </a:p>
          <a:p>
            <a:r>
              <a:rPr lang="el-GR" dirty="0" smtClean="0"/>
              <a:t> </a:t>
            </a:r>
            <a:r>
              <a:rPr lang="el-GR" dirty="0"/>
              <a:t>Τέλος, επιδιώκεται όσο το δυνατόν γρηγορότερη αύξηση της θερμοκρασίας σε όσο το δυνατόν μεγαλύτερη δερματική επιφάνεια, με σκοπό την ευαισθητοποίηση στον μέγιστο δυνατό βαθμό των τοπικών αντανακλαστικών μηχανισμών του σώματος</a:t>
            </a:r>
          </a:p>
        </p:txBody>
      </p:sp>
    </p:spTree>
    <p:extLst>
      <p:ext uri="{BB962C8B-B14F-4D97-AF65-F5344CB8AC3E}">
        <p14:creationId xmlns:p14="http://schemas.microsoft.com/office/powerpoint/2010/main" val="2006138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Μηχανήματα αισθητικής προσώπου</a:t>
            </a:r>
            <a:endParaRPr lang="el-GR" dirty="0"/>
          </a:p>
        </p:txBody>
      </p:sp>
      <p:sp>
        <p:nvSpPr>
          <p:cNvPr id="3" name="Θέση περιεχομένου 2"/>
          <p:cNvSpPr>
            <a:spLocks noGrp="1"/>
          </p:cNvSpPr>
          <p:nvPr>
            <p:ph idx="1"/>
          </p:nvPr>
        </p:nvSpPr>
        <p:spPr/>
        <p:txBody>
          <a:bodyPr/>
          <a:lstStyle/>
          <a:p>
            <a:r>
              <a:rPr lang="el-GR" dirty="0" smtClean="0"/>
              <a:t>Υψίσυχνα</a:t>
            </a:r>
            <a:endParaRPr lang="el-GR" dirty="0"/>
          </a:p>
        </p:txBody>
      </p:sp>
      <p:sp>
        <p:nvSpPr>
          <p:cNvPr id="5" name="AutoShape 4" descr="Υψίσυχνα Φορητά"/>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6392" name="Picture 8" descr="Υψίσυχνα Φορητ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228" y="2903620"/>
            <a:ext cx="5715000" cy="381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374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Μηχανήματα αισθητικής προσώπου</a:t>
            </a:r>
            <a:endParaRPr lang="el-GR" dirty="0"/>
          </a:p>
        </p:txBody>
      </p:sp>
      <p:sp>
        <p:nvSpPr>
          <p:cNvPr id="3" name="Θέση περιεχομένου 2"/>
          <p:cNvSpPr>
            <a:spLocks noGrp="1"/>
          </p:cNvSpPr>
          <p:nvPr>
            <p:ph idx="1"/>
          </p:nvPr>
        </p:nvSpPr>
        <p:spPr/>
        <p:txBody>
          <a:bodyPr/>
          <a:lstStyle/>
          <a:p>
            <a:r>
              <a:rPr lang="el-GR" dirty="0" smtClean="0"/>
              <a:t>Υψίσυχνα ρεύματα:</a:t>
            </a:r>
          </a:p>
          <a:p>
            <a:r>
              <a:rPr lang="el-GR" dirty="0" smtClean="0"/>
              <a:t>Μικροβιοκτόνο και αντισηπτική δράση αποστείρωση</a:t>
            </a:r>
          </a:p>
          <a:p>
            <a:r>
              <a:rPr lang="el-GR" dirty="0" smtClean="0"/>
              <a:t>Η εφαρμογή είναι άμεση ή έμμεση</a:t>
            </a:r>
          </a:p>
          <a:p>
            <a:r>
              <a:rPr lang="el-GR" dirty="0" smtClean="0"/>
              <a:t>Στην έμμεση εφαρμογή το ρεύμα περνά δια μέσου της επιδερμίδας και δημιουργεί διεγερτική και αντισυμφορητική δράση</a:t>
            </a:r>
          </a:p>
          <a:p>
            <a:endParaRPr lang="el-GR" dirty="0"/>
          </a:p>
          <a:p>
            <a:r>
              <a:rPr lang="el-GR" dirty="0" smtClean="0"/>
              <a:t> προϊόν της θεραπείας είναι η δημιουργία όζοντος που είναι μικροβιοκτόνο</a:t>
            </a:r>
          </a:p>
          <a:p>
            <a:r>
              <a:rPr lang="el-GR" dirty="0" smtClean="0"/>
              <a:t>Καυτηριασμός κρατώντας το ηλεκτρόδιο σε απόσταση 0,5 εκατοστά</a:t>
            </a:r>
            <a:endParaRPr lang="el-GR" dirty="0"/>
          </a:p>
        </p:txBody>
      </p:sp>
      <p:sp>
        <p:nvSpPr>
          <p:cNvPr id="5" name="AutoShape 4" descr="Υψίσυχνα Φορητά"/>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230994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Ιονισμός-ιοντοφόρεση</a:t>
            </a:r>
            <a:endParaRPr lang="el-GR" dirty="0"/>
          </a:p>
        </p:txBody>
      </p:sp>
      <p:sp>
        <p:nvSpPr>
          <p:cNvPr id="3" name="Θέση περιεχομένου 2"/>
          <p:cNvSpPr>
            <a:spLocks noGrp="1"/>
          </p:cNvSpPr>
          <p:nvPr>
            <p:ph idx="1"/>
          </p:nvPr>
        </p:nvSpPr>
        <p:spPr/>
        <p:txBody>
          <a:bodyPr/>
          <a:lstStyle/>
          <a:p>
            <a:endParaRPr lang="el-GR" dirty="0"/>
          </a:p>
        </p:txBody>
      </p:sp>
      <p:pic>
        <p:nvPicPr>
          <p:cNvPr id="20484" name="Picture 4" descr="DF συσκευή σονοφόρεσης και ιοντοφόρεσης. - Athens-cosmedica.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133600"/>
            <a:ext cx="8993188" cy="377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47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Ιονισμός-ιοντοφόρεση</a:t>
            </a:r>
            <a:endParaRPr lang="el-GR" dirty="0"/>
          </a:p>
        </p:txBody>
      </p:sp>
      <p:sp>
        <p:nvSpPr>
          <p:cNvPr id="3" name="Θέση περιεχομένου 2"/>
          <p:cNvSpPr>
            <a:spLocks noGrp="1"/>
          </p:cNvSpPr>
          <p:nvPr>
            <p:ph idx="1"/>
          </p:nvPr>
        </p:nvSpPr>
        <p:spPr/>
        <p:txBody>
          <a:bodyPr/>
          <a:lstStyle/>
          <a:p>
            <a:r>
              <a:rPr lang="el-GR" dirty="0" smtClean="0"/>
              <a:t>Μετατρέπει τα συστατικά σε ιόντα με σκοπό την καλύτερη διείσδυση στο δέρμα</a:t>
            </a:r>
          </a:p>
          <a:p>
            <a:r>
              <a:rPr lang="el-GR" dirty="0" smtClean="0"/>
              <a:t>Οι ουσίες προς ιονισμό είναι ενυδατικές ή υγροσκοπικές( κολλαγόνο αιθέρια έλαια βιταμίνες πρωτεΐνες) </a:t>
            </a:r>
          </a:p>
          <a:p>
            <a:endParaRPr lang="el-GR" dirty="0" smtClean="0"/>
          </a:p>
          <a:p>
            <a:endParaRPr lang="el-GR" dirty="0"/>
          </a:p>
        </p:txBody>
      </p:sp>
    </p:spTree>
    <p:extLst>
      <p:ext uri="{BB962C8B-B14F-4D97-AF65-F5344CB8AC3E}">
        <p14:creationId xmlns:p14="http://schemas.microsoft.com/office/powerpoint/2010/main" val="1162565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Μηχανήματα φαραδικού και γαλβανοφαραδικού ρεύματος</a:t>
            </a:r>
            <a:endParaRPr lang="el-GR" dirty="0"/>
          </a:p>
        </p:txBody>
      </p:sp>
      <p:sp>
        <p:nvSpPr>
          <p:cNvPr id="3" name="Θέση περιεχομένου 2"/>
          <p:cNvSpPr>
            <a:spLocks noGrp="1"/>
          </p:cNvSpPr>
          <p:nvPr>
            <p:ph idx="1"/>
          </p:nvPr>
        </p:nvSpPr>
        <p:spPr/>
        <p:txBody>
          <a:bodyPr/>
          <a:lstStyle/>
          <a:p>
            <a:r>
              <a:rPr lang="el-GR" smtClean="0"/>
              <a:t>Απαραίτητη συσκευή για ουσιαστική θεραπεία προσώπου περιλαμβάνει</a:t>
            </a:r>
          </a:p>
          <a:p>
            <a:r>
              <a:rPr lang="el-GR" smtClean="0"/>
              <a:t>Σύσφιξη με παρεμβαλλόμενα ρεύματα και παλμούς απαλούς </a:t>
            </a:r>
          </a:p>
          <a:p>
            <a:r>
              <a:rPr lang="el-GR" smtClean="0"/>
              <a:t>Λεμφικό με συχνότητα ώστε να χαρίζει ηρεμία</a:t>
            </a:r>
          </a:p>
          <a:p>
            <a:r>
              <a:rPr lang="el-GR" smtClean="0"/>
              <a:t>3</a:t>
            </a:r>
            <a:r>
              <a:rPr lang="en-US" smtClean="0"/>
              <a:t>D</a:t>
            </a:r>
            <a:r>
              <a:rPr lang="el-GR" smtClean="0"/>
              <a:t> ηλεκτρομαγνητικά πεδία: ηλεκτρομαγνητικό κύμα τριών διαστάσεων για ηλεκτρική ισορροπία του κυττάρου κατά της γήρανσης καθώς και θεραπεύει τραυματισμένους ιστούς</a:t>
            </a:r>
            <a:endParaRPr lang="el-GR" dirty="0"/>
          </a:p>
        </p:txBody>
      </p:sp>
    </p:spTree>
    <p:extLst>
      <p:ext uri="{BB962C8B-B14F-4D97-AF65-F5344CB8AC3E}">
        <p14:creationId xmlns:p14="http://schemas.microsoft.com/office/powerpoint/2010/main" val="1581772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Μηχανήματα φαραδικού και γαλβανοφαραδικού ρεύματος</a:t>
            </a:r>
            <a:endParaRPr lang="el-GR" dirty="0"/>
          </a:p>
        </p:txBody>
      </p:sp>
      <p:pic>
        <p:nvPicPr>
          <p:cNvPr id="22530" name="Picture 2" descr="Αντιγήρανση - L'esthet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751" y="2453950"/>
            <a:ext cx="9472851" cy="440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66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Αποτελέσματα φαραδικού και γαλβανικού ρεύματος</a:t>
            </a:r>
            <a:endParaRPr lang="el-GR" dirty="0"/>
          </a:p>
        </p:txBody>
      </p:sp>
      <p:sp>
        <p:nvSpPr>
          <p:cNvPr id="3" name="Θέση περιεχομένου 2"/>
          <p:cNvSpPr>
            <a:spLocks noGrp="1"/>
          </p:cNvSpPr>
          <p:nvPr>
            <p:ph idx="1"/>
          </p:nvPr>
        </p:nvSpPr>
        <p:spPr/>
        <p:txBody>
          <a:bodyPr/>
          <a:lstStyle/>
          <a:p>
            <a:r>
              <a:rPr lang="el-GR" dirty="0" smtClean="0"/>
              <a:t>Κατά της χαλάρωσης</a:t>
            </a:r>
          </a:p>
          <a:p>
            <a:r>
              <a:rPr lang="el-GR" dirty="0" smtClean="0"/>
              <a:t>Αντιοιδηματική δράση</a:t>
            </a:r>
          </a:p>
          <a:p>
            <a:r>
              <a:rPr lang="el-GR" dirty="0" smtClean="0"/>
              <a:t>Αντιρυτιδική</a:t>
            </a:r>
          </a:p>
          <a:p>
            <a:r>
              <a:rPr lang="el-GR" dirty="0" smtClean="0"/>
              <a:t>Αναζωογόνηση κυττάρων</a:t>
            </a:r>
          </a:p>
          <a:p>
            <a:r>
              <a:rPr lang="el-GR" dirty="0" smtClean="0"/>
              <a:t>Αύξηση </a:t>
            </a:r>
            <a:r>
              <a:rPr lang="el-GR" dirty="0" err="1" smtClean="0"/>
              <a:t>διαδερμικής</a:t>
            </a:r>
            <a:r>
              <a:rPr lang="el-GR" dirty="0" smtClean="0"/>
              <a:t> απορρόφησης</a:t>
            </a:r>
          </a:p>
          <a:p>
            <a:r>
              <a:rPr lang="el-GR" dirty="0" smtClean="0"/>
              <a:t>Αύξηση φυσικής και ψυχικής ενέργειας</a:t>
            </a:r>
          </a:p>
          <a:p>
            <a:r>
              <a:rPr lang="el-GR" dirty="0" smtClean="0"/>
              <a:t>Μείωση τραυματισμένων ιστών</a:t>
            </a:r>
            <a:endParaRPr lang="el-GR" dirty="0"/>
          </a:p>
        </p:txBody>
      </p:sp>
    </p:spTree>
    <p:extLst>
      <p:ext uri="{BB962C8B-B14F-4D97-AF65-F5344CB8AC3E}">
        <p14:creationId xmlns:p14="http://schemas.microsoft.com/office/powerpoint/2010/main" val="312716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Μηχανήματα ατμού </a:t>
            </a:r>
            <a:r>
              <a:rPr lang="en-US" dirty="0" err="1" smtClean="0"/>
              <a:t>vapeur</a:t>
            </a:r>
            <a:endParaRPr lang="el-GR" dirty="0"/>
          </a:p>
        </p:txBody>
      </p:sp>
      <p:sp>
        <p:nvSpPr>
          <p:cNvPr id="3" name="Θέση περιεχομένου 2"/>
          <p:cNvSpPr>
            <a:spLocks noGrp="1"/>
          </p:cNvSpPr>
          <p:nvPr>
            <p:ph idx="1"/>
          </p:nvPr>
        </p:nvSpPr>
        <p:spPr/>
        <p:txBody>
          <a:bodyPr/>
          <a:lstStyle/>
          <a:p>
            <a:r>
              <a:rPr lang="el-GR" dirty="0" smtClean="0"/>
              <a:t>Κάδος με νερό</a:t>
            </a:r>
          </a:p>
          <a:p>
            <a:r>
              <a:rPr lang="el-GR" dirty="0" smtClean="0"/>
              <a:t>Το νερό βράζει</a:t>
            </a:r>
          </a:p>
          <a:p>
            <a:r>
              <a:rPr lang="el-GR" dirty="0" smtClean="0"/>
              <a:t>Δημιουργία ατμού</a:t>
            </a:r>
          </a:p>
          <a:p>
            <a:r>
              <a:rPr lang="el-GR" dirty="0" smtClean="0"/>
              <a:t>Η εκτόξευση ατμού στο πρόσωπο διαστέλλει πόρους αυξάνει την κυκλοφορία του αίματος ενυδατώνει την κεράτινη στιβάδα</a:t>
            </a:r>
          </a:p>
          <a:p>
            <a:r>
              <a:rPr lang="el-GR" dirty="0" smtClean="0"/>
              <a:t>Αυξάνει τη διαδερμική απορρόφηση</a:t>
            </a:r>
          </a:p>
          <a:p>
            <a:r>
              <a:rPr lang="el-GR" dirty="0" smtClean="0"/>
              <a:t>Ο ατμός μπορεί να συνδυαστεί</a:t>
            </a:r>
            <a:r>
              <a:rPr lang="en-US" dirty="0" smtClean="0"/>
              <a:t> </a:t>
            </a:r>
            <a:r>
              <a:rPr lang="el-GR" dirty="0" smtClean="0"/>
              <a:t>με όζον για αντισηψία</a:t>
            </a:r>
          </a:p>
          <a:p>
            <a:r>
              <a:rPr lang="el-GR" dirty="0" smtClean="0"/>
              <a:t>Στον κάδο μπορεί να προστεθεί αιθέριο έλαιο και να εφαρμοστεί αρωματοθεραπεία</a:t>
            </a:r>
            <a:endParaRPr lang="el-GR" dirty="0"/>
          </a:p>
        </p:txBody>
      </p:sp>
      <p:pic>
        <p:nvPicPr>
          <p:cNvPr id="24578" name="Picture 2" descr="Βαπέρ Προσώπου 670804 – Farmavita | Can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9955" y="3685593"/>
            <a:ext cx="2132045" cy="31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32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Μηχανήματα υπερήχων</a:t>
            </a:r>
            <a:endParaRPr lang="el-GR" dirty="0"/>
          </a:p>
        </p:txBody>
      </p:sp>
      <p:sp>
        <p:nvSpPr>
          <p:cNvPr id="3" name="Θέση περιεχομένου 2"/>
          <p:cNvSpPr>
            <a:spLocks noGrp="1"/>
          </p:cNvSpPr>
          <p:nvPr>
            <p:ph idx="1"/>
          </p:nvPr>
        </p:nvSpPr>
        <p:spPr/>
        <p:txBody>
          <a:bodyPr/>
          <a:lstStyle/>
          <a:p>
            <a:r>
              <a:rPr lang="el-GR" dirty="0" smtClean="0"/>
              <a:t>Για βαθύ καθαρισμό προσώπου</a:t>
            </a:r>
          </a:p>
          <a:p>
            <a:r>
              <a:rPr lang="el-GR" dirty="0"/>
              <a:t>Για διείσδυση ουσιών</a:t>
            </a:r>
            <a:endParaRPr lang="el-GR" dirty="0" smtClean="0"/>
          </a:p>
          <a:p>
            <a:r>
              <a:rPr lang="el-GR" dirty="0" smtClean="0"/>
              <a:t>Για διείσδυση ουσιών με </a:t>
            </a:r>
            <a:r>
              <a:rPr lang="el-GR" dirty="0" err="1" smtClean="0"/>
              <a:t>φωνοφόρεση</a:t>
            </a:r>
            <a:endParaRPr lang="el-GR" dirty="0" smtClean="0"/>
          </a:p>
          <a:p>
            <a:r>
              <a:rPr lang="el-GR" dirty="0" smtClean="0"/>
              <a:t>Αναζωογόνηση ιστών</a:t>
            </a:r>
          </a:p>
          <a:p>
            <a:r>
              <a:rPr lang="el-GR" dirty="0" smtClean="0"/>
              <a:t>Μικρομασάζ</a:t>
            </a:r>
          </a:p>
          <a:p>
            <a:r>
              <a:rPr lang="el-GR" dirty="0" smtClean="0"/>
              <a:t>απολέπιση</a:t>
            </a:r>
          </a:p>
          <a:p>
            <a:r>
              <a:rPr lang="el-GR" dirty="0" smtClean="0"/>
              <a:t>Λείανση ρυτίδων</a:t>
            </a:r>
          </a:p>
          <a:p>
            <a:endParaRPr lang="el-GR" dirty="0" smtClean="0"/>
          </a:p>
          <a:p>
            <a:endParaRPr lang="el-GR" dirty="0"/>
          </a:p>
        </p:txBody>
      </p:sp>
      <p:pic>
        <p:nvPicPr>
          <p:cNvPr id="25604" name="Picture 4" descr="ΥΠΕΡΗΧΟ ΠΡΟΣΩΠΟΥ | See Beautif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967" y="3402508"/>
            <a:ext cx="5079611" cy="338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310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Μηχανήματα </a:t>
            </a:r>
            <a:r>
              <a:rPr lang="el-GR" dirty="0" err="1" smtClean="0"/>
              <a:t>μικροδερμοαπόξεσης</a:t>
            </a:r>
            <a:endParaRPr lang="el-GR" dirty="0"/>
          </a:p>
        </p:txBody>
      </p:sp>
      <p:sp>
        <p:nvSpPr>
          <p:cNvPr id="3" name="Θέση περιεχομένου 2"/>
          <p:cNvSpPr>
            <a:spLocks noGrp="1"/>
          </p:cNvSpPr>
          <p:nvPr>
            <p:ph idx="1"/>
          </p:nvPr>
        </p:nvSpPr>
        <p:spPr/>
        <p:txBody>
          <a:bodyPr/>
          <a:lstStyle/>
          <a:p>
            <a:r>
              <a:rPr lang="el-GR" dirty="0" smtClean="0"/>
              <a:t>Ράβδος με μύτη από </a:t>
            </a:r>
            <a:r>
              <a:rPr lang="el-GR" dirty="0" err="1" smtClean="0"/>
              <a:t>διαμάντη</a:t>
            </a:r>
            <a:endParaRPr lang="el-GR" dirty="0" smtClean="0"/>
          </a:p>
          <a:p>
            <a:r>
              <a:rPr lang="el-GR" dirty="0" smtClean="0"/>
              <a:t>Μέσω συνεχόμενου καθαρισμού </a:t>
            </a:r>
            <a:r>
              <a:rPr lang="en-US" dirty="0" smtClean="0"/>
              <a:t>scrubbing </a:t>
            </a:r>
            <a:r>
              <a:rPr lang="el-GR" dirty="0" smtClean="0"/>
              <a:t> και αναρρόφησης </a:t>
            </a:r>
            <a:r>
              <a:rPr lang="en-US" dirty="0" err="1" smtClean="0"/>
              <a:t>vacumining</a:t>
            </a:r>
            <a:endParaRPr lang="el-GR" dirty="0" smtClean="0"/>
          </a:p>
          <a:p>
            <a:r>
              <a:rPr lang="el-GR" dirty="0" smtClean="0"/>
              <a:t>Κερατόλυση </a:t>
            </a:r>
          </a:p>
          <a:p>
            <a:r>
              <a:rPr lang="el-GR" dirty="0" smtClean="0"/>
              <a:t>Διεγείρει τη διαδικασία ανάπλασης του δέρματος </a:t>
            </a:r>
          </a:p>
          <a:p>
            <a:r>
              <a:rPr lang="el-GR" dirty="0" smtClean="0"/>
              <a:t>Υπεραιμία</a:t>
            </a:r>
          </a:p>
          <a:p>
            <a:r>
              <a:rPr lang="el-GR" dirty="0" smtClean="0"/>
              <a:t>Έκκριση κολλαγόνου</a:t>
            </a:r>
          </a:p>
          <a:p>
            <a:r>
              <a:rPr lang="el-GR" dirty="0" smtClean="0"/>
              <a:t>Λάμψη</a:t>
            </a:r>
          </a:p>
          <a:p>
            <a:r>
              <a:rPr lang="el-GR" dirty="0" smtClean="0"/>
              <a:t>Ανώδυνη </a:t>
            </a:r>
          </a:p>
          <a:p>
            <a:r>
              <a:rPr lang="el-GR" dirty="0" smtClean="0"/>
              <a:t>Δυσχρωμίες</a:t>
            </a:r>
          </a:p>
          <a:p>
            <a:endParaRPr lang="el-GR" dirty="0"/>
          </a:p>
        </p:txBody>
      </p:sp>
      <p:pic>
        <p:nvPicPr>
          <p:cNvPr id="26628" name="Picture 4" descr="Δερμοαπόξεση: Διαδικασία, Οφέλη και Εικόν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171" y="3655168"/>
            <a:ext cx="3318555" cy="310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2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Μηχανήματα αισθητικής σώματος – εξοπλισμός</a:t>
            </a:r>
          </a:p>
        </p:txBody>
      </p:sp>
      <p:sp>
        <p:nvSpPr>
          <p:cNvPr id="3" name="Θέση περιεχομένου 2"/>
          <p:cNvSpPr>
            <a:spLocks noGrp="1"/>
          </p:cNvSpPr>
          <p:nvPr>
            <p:ph idx="1"/>
          </p:nvPr>
        </p:nvSpPr>
        <p:spPr/>
        <p:txBody>
          <a:bodyPr/>
          <a:lstStyle/>
          <a:p>
            <a:r>
              <a:rPr lang="el-GR" dirty="0" smtClean="0"/>
              <a:t>Τα </a:t>
            </a:r>
            <a:r>
              <a:rPr lang="el-GR" dirty="0"/>
              <a:t>βασικότερα είδη θερμοθεραπείας που χρησιμοποιούνται στα ινστιτούτα αισθητικής είναι τα παρακάτω: </a:t>
            </a:r>
            <a:endParaRPr lang="el-GR" dirty="0" smtClean="0"/>
          </a:p>
          <a:p>
            <a:r>
              <a:rPr lang="el-GR" dirty="0" smtClean="0"/>
              <a:t>● </a:t>
            </a:r>
            <a:r>
              <a:rPr lang="el-GR" dirty="0"/>
              <a:t>Ακτινοβολούμενη Θερμότητα </a:t>
            </a:r>
            <a:endParaRPr lang="el-GR" dirty="0" smtClean="0"/>
          </a:p>
          <a:p>
            <a:r>
              <a:rPr lang="el-GR" dirty="0" smtClean="0"/>
              <a:t>● </a:t>
            </a:r>
            <a:r>
              <a:rPr lang="el-GR" dirty="0"/>
              <a:t>Θερμοκουβέρτα </a:t>
            </a:r>
            <a:endParaRPr lang="el-GR" dirty="0" smtClean="0"/>
          </a:p>
          <a:p>
            <a:r>
              <a:rPr lang="el-GR" dirty="0" smtClean="0"/>
              <a:t>● </a:t>
            </a:r>
            <a:r>
              <a:rPr lang="el-GR" dirty="0"/>
              <a:t>Θερμά επιθέματα </a:t>
            </a:r>
            <a:endParaRPr lang="el-GR" dirty="0" smtClean="0"/>
          </a:p>
          <a:p>
            <a:r>
              <a:rPr lang="el-GR" dirty="0" smtClean="0"/>
              <a:t>● Παραφινόλουτρο</a:t>
            </a:r>
          </a:p>
          <a:p>
            <a:r>
              <a:rPr lang="el-GR" dirty="0" smtClean="0"/>
              <a:t> </a:t>
            </a:r>
            <a:r>
              <a:rPr lang="el-GR" dirty="0"/>
              <a:t>● Δινόλουτρο </a:t>
            </a:r>
            <a:endParaRPr lang="el-GR" dirty="0" smtClean="0"/>
          </a:p>
          <a:p>
            <a:r>
              <a:rPr lang="el-GR" dirty="0" smtClean="0"/>
              <a:t>● </a:t>
            </a:r>
            <a:r>
              <a:rPr lang="el-GR" dirty="0"/>
              <a:t>Σάουνα </a:t>
            </a:r>
            <a:endParaRPr lang="el-GR" dirty="0" smtClean="0"/>
          </a:p>
          <a:p>
            <a:r>
              <a:rPr lang="el-GR" dirty="0" smtClean="0"/>
              <a:t>● </a:t>
            </a:r>
            <a:r>
              <a:rPr lang="el-GR" dirty="0"/>
              <a:t>Μπάνια μεγάλων διαφορών θερμοκρασίας</a:t>
            </a:r>
          </a:p>
        </p:txBody>
      </p:sp>
    </p:spTree>
    <p:extLst>
      <p:ext uri="{BB962C8B-B14F-4D97-AF65-F5344CB8AC3E}">
        <p14:creationId xmlns:p14="http://schemas.microsoft.com/office/powerpoint/2010/main" val="16581220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Συσκευή </a:t>
            </a:r>
            <a:r>
              <a:rPr lang="en-US" dirty="0" smtClean="0"/>
              <a:t>laser</a:t>
            </a:r>
            <a:endParaRPr lang="el-GR" dirty="0"/>
          </a:p>
        </p:txBody>
      </p:sp>
      <p:sp>
        <p:nvSpPr>
          <p:cNvPr id="3" name="Θέση περιεχομένου 2"/>
          <p:cNvSpPr>
            <a:spLocks noGrp="1"/>
          </p:cNvSpPr>
          <p:nvPr>
            <p:ph idx="1"/>
          </p:nvPr>
        </p:nvSpPr>
        <p:spPr/>
        <p:txBody>
          <a:bodyPr/>
          <a:lstStyle/>
          <a:p>
            <a:pPr marL="0" indent="0">
              <a:buNone/>
            </a:pPr>
            <a:r>
              <a:rPr lang="el-GR" dirty="0" smtClean="0"/>
              <a:t>Καλό χειρισμό από αισθητικό</a:t>
            </a:r>
            <a:endParaRPr lang="en-US" dirty="0" smtClean="0"/>
          </a:p>
          <a:p>
            <a:pPr marL="0" indent="0">
              <a:buNone/>
            </a:pPr>
            <a:r>
              <a:rPr lang="en-US" dirty="0" smtClean="0"/>
              <a:t>LPL</a:t>
            </a:r>
          </a:p>
          <a:p>
            <a:pPr marL="0" indent="0">
              <a:buNone/>
            </a:pPr>
            <a:r>
              <a:rPr lang="en-US" dirty="0" smtClean="0"/>
              <a:t>LASER </a:t>
            </a:r>
            <a:r>
              <a:rPr lang="en-US" dirty="0" err="1" smtClean="0"/>
              <a:t>Nd</a:t>
            </a:r>
            <a:endParaRPr lang="en-US" dirty="0" smtClean="0"/>
          </a:p>
          <a:p>
            <a:pPr marL="0" indent="0">
              <a:buNone/>
            </a:pPr>
            <a:r>
              <a:rPr lang="en-US" dirty="0" smtClean="0"/>
              <a:t>LASER </a:t>
            </a:r>
            <a:r>
              <a:rPr lang="en-US" dirty="0" err="1" smtClean="0"/>
              <a:t>Yag</a:t>
            </a:r>
            <a:endParaRPr lang="en-US" dirty="0" smtClean="0"/>
          </a:p>
          <a:p>
            <a:pPr marL="0" indent="0">
              <a:buNone/>
            </a:pPr>
            <a:r>
              <a:rPr lang="en-US" dirty="0" smtClean="0"/>
              <a:t>LASER He, Ne</a:t>
            </a:r>
          </a:p>
          <a:p>
            <a:pPr marL="0" indent="0">
              <a:buNone/>
            </a:pPr>
            <a:r>
              <a:rPr lang="el-GR" dirty="0" smtClean="0"/>
              <a:t>Η φωτεινή ακτινοβολία του </a:t>
            </a:r>
            <a:r>
              <a:rPr lang="en-US" dirty="0" smtClean="0"/>
              <a:t>laser </a:t>
            </a:r>
            <a:r>
              <a:rPr lang="el-GR" dirty="0" smtClean="0"/>
              <a:t>είναι πολύ διεισδυτική και προκαλεί αύξηση μεταβολισμού</a:t>
            </a:r>
          </a:p>
          <a:p>
            <a:pPr marL="0" indent="0">
              <a:buNone/>
            </a:pPr>
            <a:r>
              <a:rPr lang="el-GR" dirty="0" smtClean="0"/>
              <a:t>Αύξηση αιματικής ροής</a:t>
            </a:r>
          </a:p>
          <a:p>
            <a:pPr marL="0" indent="0">
              <a:buNone/>
            </a:pPr>
            <a:r>
              <a:rPr lang="el-GR" dirty="0" smtClean="0"/>
              <a:t>Ενυδάτωση κ.ά.</a:t>
            </a:r>
            <a:endParaRPr lang="en-US" dirty="0" smtClean="0"/>
          </a:p>
          <a:p>
            <a:pPr marL="0" indent="0">
              <a:buNone/>
            </a:pPr>
            <a:endParaRPr lang="el-GR" dirty="0" smtClean="0"/>
          </a:p>
          <a:p>
            <a:pPr marL="0" indent="0">
              <a:buNone/>
            </a:pPr>
            <a:endParaRPr lang="el-GR" dirty="0"/>
          </a:p>
        </p:txBody>
      </p:sp>
      <p:pic>
        <p:nvPicPr>
          <p:cNvPr id="27650" name="Picture 2" descr="Αποτρίχωση Προσώπου: η λύση είναι το LASER! - BB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664" y="19212"/>
            <a:ext cx="4186335" cy="418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21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Μηχάνημα διάγνωσης επιδερμίδας</a:t>
            </a:r>
            <a:endParaRPr lang="el-GR" dirty="0"/>
          </a:p>
        </p:txBody>
      </p:sp>
      <p:sp>
        <p:nvSpPr>
          <p:cNvPr id="3" name="Θέση περιεχομένου 2"/>
          <p:cNvSpPr>
            <a:spLocks noGrp="1"/>
          </p:cNvSpPr>
          <p:nvPr>
            <p:ph idx="1"/>
          </p:nvPr>
        </p:nvSpPr>
        <p:spPr/>
        <p:txBody>
          <a:bodyPr/>
          <a:lstStyle/>
          <a:p>
            <a:endParaRPr lang="el-GR" dirty="0"/>
          </a:p>
        </p:txBody>
      </p:sp>
      <p:pic>
        <p:nvPicPr>
          <p:cNvPr id="28674" name="Picture 2" descr="Διάγνωση Δέρματος Observ 520 – Medical 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008" y="1473032"/>
            <a:ext cx="9246604" cy="509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599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Δικτυογραφία</a:t>
            </a:r>
            <a:endParaRPr lang="el-GR" dirty="0"/>
          </a:p>
        </p:txBody>
      </p:sp>
      <p:sp>
        <p:nvSpPr>
          <p:cNvPr id="3" name="Θέση περιεχομένου 2"/>
          <p:cNvSpPr>
            <a:spLocks noGrp="1"/>
          </p:cNvSpPr>
          <p:nvPr>
            <p:ph idx="1"/>
          </p:nvPr>
        </p:nvSpPr>
        <p:spPr>
          <a:xfrm>
            <a:off x="2148055" y="1435767"/>
            <a:ext cx="8915400" cy="5502443"/>
          </a:xfrm>
        </p:spPr>
        <p:txBody>
          <a:bodyPr>
            <a:normAutofit fontScale="55000" lnSpcReduction="20000"/>
          </a:bodyPr>
          <a:lstStyle/>
          <a:p>
            <a:r>
              <a:rPr lang="en-US" sz="1100" dirty="0"/>
              <a:t>https://www.google.com/</a:t>
            </a:r>
            <a:r>
              <a:rPr lang="en-US" sz="1100" dirty="0" err="1"/>
              <a:t>imgres?imgurl</a:t>
            </a:r>
            <a:r>
              <a:rPr lang="en-US" sz="1100" dirty="0"/>
              <a:t>=https%3A%2F%2Fimages.slideplayer.gr%2F41%2F11474539%2Fslides%2Fslide_13.jpg&amp;tbnid=obDOgFFh-N7HjM&amp;vet=12ahUKEwjctuKlg6OEAxWghv0HHTI5CKoQMygBegQIARAy..i&amp;imgrefurl=https%3A%2F%2Fslideplayer.gr%2Fslide%2F11474539%2F&amp;docid=</a:t>
            </a:r>
            <a:r>
              <a:rPr lang="en-US" sz="1100" dirty="0" err="1"/>
              <a:t>HIadovfCufHOFM&amp;w</a:t>
            </a:r>
            <a:r>
              <a:rPr lang="en-US" sz="1100" dirty="0"/>
              <a:t>=960&amp;h=720&amp;q=%</a:t>
            </a:r>
            <a:r>
              <a:rPr lang="en-US" sz="1100" dirty="0" smtClean="0"/>
              <a:t>CF%85%CF%80%CE%B5%CF%81%CF%85%CE%B8%CF%81%CE%B7%20%CE%B1%CF%80%CE%BF%20%CF%86%CF%89%CF%84%CE%B5%CE%B9%CE%BD%CE%B7%20%CE%B3%CE%B5%CE%BD%CE%BD%CE%B7%CF%84%CF%81%CE%B9%CE%B1%20%CE%B5%CE%AF%CE%BD%CE%B1%CE%B9%20%CF%84%CE%BF%20%CF%83%CE%BF%CE%BB%CE%B1%CF%81%CE%B9%CE%BF%CF%85%CE%BC&amp;ved=2ahUKEwjctuKlg6OEAxWghv0HHTI5CKoQMygBegQIARAy</a:t>
            </a:r>
            <a:endParaRPr lang="el-GR" sz="1100" dirty="0" smtClean="0"/>
          </a:p>
          <a:p>
            <a:r>
              <a:rPr lang="en-US" sz="1100" dirty="0">
                <a:hlinkClick r:id="rId2"/>
              </a:rPr>
              <a:t>https://</a:t>
            </a:r>
            <a:r>
              <a:rPr lang="en-US" sz="1100" dirty="0" smtClean="0">
                <a:hlinkClick r:id="rId2"/>
              </a:rPr>
              <a:t>www.google.com/url?sa=i&amp;url=https%3A%2F%2Fwww.physiotherapy-apostolopoulos.gr%2Fyperithri-aktinovolia%2F&amp;psig=AOvVaw0OAhn48POAGiuB_uNCb8QC&amp;ust=1707730508605000&amp;source=images&amp;cd=vfe&amp;opi=89978449&amp;ved=0CBAQjRxqFwoTCLCBmor-ooQDFQAAAAAdAAAAABAD</a:t>
            </a:r>
            <a:endParaRPr lang="el-GR" sz="1100" dirty="0" smtClean="0"/>
          </a:p>
          <a:p>
            <a:r>
              <a:rPr lang="en-US" sz="1100" dirty="0"/>
              <a:t>https://www.google.com/</a:t>
            </a:r>
            <a:r>
              <a:rPr lang="en-US" sz="1100" dirty="0" err="1"/>
              <a:t>imgres?imgurl</a:t>
            </a:r>
            <a:r>
              <a:rPr lang="en-US" sz="1100" dirty="0"/>
              <a:t>=http%3A%2F%2Fwww.fysikotherapeia-larissa.gr%2Fwp-content%2Fuploads%2F2016%2F07%2Fexoplismos-13.jpg&amp;tbnid=DjhO1a4ObKyDTM&amp;vet=12ahUKEwjF6tuRgqOEAxX6lv0HHVySA3YQMygGegQIARA9..i&amp;imgrefurl=https%3A%2F%2Fwww.fysikotherapeia-larissa.gr%2Fexoplismos%2Fyperithri-aktinobolia%2F&amp;docid=MkjbtbXU4QS8LM&amp;w=500&amp;h=333&amp;q=%CE%A5%CF%80%CE%AD%CF%81%CF%85%CE%B8%CF%81%CE%B7%20%CE%B1%CE%BA%CF%84%CE%B9%CE%BD%CE%BF%CE%B2%CE%BF%CE%BB%CE%AF%CE%B1%20%CE%B1%CF%80%CF%8C%20%CE%BB%CE%AC%CE%BC%CF%80%CE%B5%CF%82%20%CE%B1%CE%BA%CF%84%CE%B9%CE%BD%CE%BF%CE%B2%CE%BF%CE%BB%CE%BF%CF%8D%CE%BC%CE%B5%CE%BD%CE%B7%CF%82%20%CE%B8%CE%B5%CF%81%CE%BC%CF%8C%CF%84%CE%B7%CF%84%CE%B1%CF%82%20(%CF%85%CF%80%CE%AD%CF%81%CF%85%CE%B8%CF%81%CE%B7%20%CE%B1%CE%BA%CF%84%CE%B9%CE%BD%CE%BF%CE%B2%CE%BF%CE%BB%CE%AF%CE%B1%20%CE%B1%CF%80%CF%8C%20%CF%86%CF%89%CF%84%CE%B5%CE%B9%CE%BD%CE%AE%20%CE%B3%CE%B5%CE%BD%CE%BD%CE%AE%CF%84%CF%81%CE%B9%CE%B1)&amp;</a:t>
            </a:r>
            <a:r>
              <a:rPr lang="en-US" sz="1100" dirty="0" err="1" smtClean="0"/>
              <a:t>ved</a:t>
            </a:r>
            <a:r>
              <a:rPr lang="en-US" sz="1100" dirty="0" smtClean="0"/>
              <a:t>=2ahUKEwjF6tuRgqOEAxX6lv0HHVySA3YQMygGegQIARA9</a:t>
            </a:r>
            <a:endParaRPr lang="el-GR" sz="1100" dirty="0" smtClean="0"/>
          </a:p>
          <a:p>
            <a:r>
              <a:rPr lang="en-US" sz="1100" dirty="0">
                <a:hlinkClick r:id="rId3"/>
              </a:rPr>
              <a:t>https://</a:t>
            </a:r>
            <a:r>
              <a:rPr lang="en-US" sz="1100" dirty="0" smtClean="0">
                <a:hlinkClick r:id="rId3"/>
              </a:rPr>
              <a:t>img.fruugo.com/product/0/69/1001335690_max.jpg</a:t>
            </a:r>
            <a:endParaRPr lang="el-GR" sz="1100" dirty="0" smtClean="0"/>
          </a:p>
          <a:p>
            <a:r>
              <a:rPr lang="en-US" sz="1100" dirty="0" err="1"/>
              <a:t>data:image</a:t>
            </a:r>
            <a:r>
              <a:rPr lang="en-US" sz="1100" dirty="0"/>
              <a:t>/jpeg;base64,/9j/4AAQSkZJRgABAQAAAQABAAD/2wCEAAkGBwgHBgkIBwgKCgkLDRYPDQwMDRsUFRAWIB0iIiAdHx8kKDQsJCYxJx8fLT0tMTU3Ojo6Iys/RD84QzQ5OjcBCgoKDQwNGg8PGjclHyU3Nzc3Nzc3Nzc3Nzc3Nzc3Nzc3Nzc3Nzc3Nzc3Nzc3Nzc3Nzc3Nzc3Nzc3Nzc3Nzc3N//</a:t>
            </a:r>
            <a:r>
              <a:rPr lang="en-US" sz="1100" dirty="0" err="1"/>
              <a:t>AABEIAMAAzAMBIgACEQEDEQH</a:t>
            </a:r>
            <a:r>
              <a:rPr lang="en-US" sz="1100" dirty="0"/>
              <a:t>/</a:t>
            </a:r>
            <a:r>
              <a:rPr lang="en-US" sz="1100" dirty="0" err="1"/>
              <a:t>xAAcAAEAAQUBAQAAAAAAAAAAAAAABgEDBAUHAgj</a:t>
            </a:r>
            <a:r>
              <a:rPr lang="en-US" sz="1100" dirty="0"/>
              <a:t>/xAA5EAABAwMCBAQDBgUEAwAAAAABAAIDBAUREiEGMUFREyJhcTJCgQcUI5GhwVJicrHRFTNT4UPw8f/</a:t>
            </a:r>
            <a:r>
              <a:rPr lang="en-US" sz="1100" dirty="0" err="1"/>
              <a:t>EABkBAQEBAQEBAAAAAAAAAAAAAAABAgMEBf</a:t>
            </a:r>
            <a:r>
              <a:rPr lang="en-US" sz="1100" dirty="0"/>
              <a:t>/EACERAQEAAwADAAEFAAAAAAAAAAABAgMREiExBBMiI1Fh/9oADAMBAAIRAxEAPwDuKIiAiIgIiICIiAiIgIiICIiAiIgIiICIiAiIgIiICIiAiKh5csoPL3tYwue4NaOZJ2C1z7/aY5ND6+AOz1dsoT9sdVWNitFDCS2kqp3GcjPm0gEN/TP0UOFZUv0Nt4p3Qsw2cAjLG8878+y55bOXjvq0+c7a7vFKyZgfG8PYRkOByCvYXJ7DeTBKySjfK1kbwZYSC1p7jB9D6KfNvRZGJqimdDTnm8nVpHQkD9lcM/Jndruq8rdEqxLV08LtMszGu7E7q1XSzfcJ30Wl84jJjGdicbLmlmuX+qyTSmYvex5Y8EYLXdQc9dlpxtdTZPE4ZbI057FXAc8lAPDmG8bzkfLyV233GaiqdbS4gnzxPPP2CtTyTtFi0NdDWRtfC4HPNudwsrKNCIiAiKmUFUVmaoigaXSyNYB1cVpqniakYS2jjkq3j/jbho9yVZLWbljPtb9Fr7bcBWwguj8KUfHHnJb9eqzgosylnY9IiIoiIgKhKqqFBVeXvaxjnPIDRzJ6IXADJIHutDxLeaGmt1Qx9QA4t6dETqN/ade7XJw9PEI56qZmHxPpWZ8JwOxJPT9lxW311LNHLJDMW1kjw50bzgbcsegO66dVXqmt1EJ6nS6ikHnc0Z1H5cfnuucXKGg4guRPD9slLxu4xu0gepOwCxnjPtdNG3LvpIIb/wDdYm0jZGve8DJDTkD91Nai91RsZbRRfeHhoa0Hyke+VAuHuGKyjqY47lcKaLxDkMc0ucT0GtdfoeH6CKmEVRLJK7G5DsAfkuGGOXl3H29u3ZruH8kYkVxfaLTQiWQT1TIGB7Y3fE7A2/8Aqj77Xepb4b9bbKIaSrZqrmNqGEOeP/IxvfGc91vr3wmH0j32ioxI3zaHnb81l2u7xUtnpoZ5mmaGBrX4Y7BeG74OF0xtmX7nlywxuPdftjwaaiCOojdhpHssh0MMrAJYhn+MbFangu5i6WyqM0eHMqHhzGj4cEj+wCkEWgtLY3tcflOPMF6PV9vNcbPVYP3Z9PI18MrmkEYdlSGyXCSrY5kzRqZ8w5FaqXU5j2PGmRu4Wupr2KS5Ppon/iMAMjD1z+6lJeJ1kKqxKCuhrItUbvM342nm33WVlRtR3uo/e66qiq46eOT7uyX4JcA6j291vpDuB1Ki3GjQ6jgc/IayTd38ORt7e61jfblt74+lmWhhe78WSeeXmXP3H06IyAimkjY1rw8EOZjP0dp5BYlBc26BDXPazw/N4jnaQWrzXcZUFPqbb4vHf3aNLfzW75Pm+79WbTcDRXA2yoa+Kqa4uY4tJBz067HuTv8ARTi31japhBw2Zmz2dR/0uU1t7ut2n0U4LHnYCnZqfjtnn3U44LtQtNuaaiN7a2beZ8j9TjjOPbmrs59j0/</a:t>
            </a:r>
            <a:r>
              <a:rPr lang="en-US" sz="1100" dirty="0" err="1"/>
              <a:t>jTPHL</a:t>
            </a:r>
            <a:r>
              <a:rPr lang="en-US" sz="1100" dirty="0"/>
              <a:t>/ABLEVAqri9wiIgKhVVQoNbdTjQ3O2DlQa/VkNwLqd0YdBjSDjt1Um4uqpYGxQx6WtkBBeXbhRIG3MjLquqB09G7AJ4uWWXK0cfDNtdCfvQfUMa7UyKR2R9ByWtr7hR2u4RQBop43t8rNOnTg8u35KTS1tt0nwXOdg4BAKxJqunlc+OopW1cTh/tyMa4H81nLX5TjWnd+nl1HOIa15jo65ri6nilBlDegO2foppZ7+64UMcnihjiOYO2B1WkfSU0lO+IWdvgvaWuhicyMEew2yta+1tipHU1vt9ypG4wNFWx+Pof8rnqwy19enfvw28TGS9OkjfDDJqY7Zz+rh6dgqRuDohuCOWCoLHTXmkB1QTOYe5a391u7VPUMiLpY5CO2MleXdNtva9ujPVMeY1kcO18Vr4rq6SIlrJwJdGefQj+ymRqoXPzGCPTkR7Fcxv8AEaG4U94iAfHG7U8DOoj5vyXSrZJS1VpgqI26mSs1DS7qvZpytw48P5WPjs9MwyEsHnz21HcD3US4eaKu91lwxnxZSQSdgB5R+gUgniZpcyMuaZPwyHdjz/TKt09ngo8upwfCduGtPJdfbzMn726J5lpBl7NtTTgZ7FSG13mOrYxk+IagjdhOx9io34cdOxgiD9A/iG+VcexkrNX6IstTKRjZBpP6dFiVDX6HMnh8aMjBwAc/Raa23qWCQw1WXxNb8XUe/dSOKWOZgkjcHNPIhRr1XP7/AMNQVLfBoqmKJj3A+FUAt0n0P7L3a+D7ZTAOrq1s7h8uoNaP3Xj7XXFtPbtJI/Ednf0UEjc99NRhz3bVTOp38wW8beOVwxldloYKCjj8Kgp2tb/DBHgH37rPihkeQ6UCNoOQwcz7rKa3DRjbZVws9dZJIqERFFEREBERBDOJKKuq7qXOp3up2NAY5gznv9VqpKCSnjfJUtligzs57OQXRsLzLFHKxzZGhzSMEHkU6xlh1yeeps1O4+PUnP8ANtusZ9+sULvPNEBjZviD9VMr/YI9BDg91ITnUznEf3Cg134GicxzonMfHjIe9ajjZY9G72+oe0wzwRR9XNcHn6LCq6+nJAZWMa0nzPc8EgLVRcERsdmWqa0dmMKzIOErVGRqh8Z3d+6JIs0bY56qN7JmPDZATl+rIz3W4YZYaiWdk0UYwdDTIBjdZFJbKaBuI6eNjewaAsyOmp2uz4Ef1aFPrSxS1DJWyRVYp6psrcSGPDMD3BJJ+gWRwjVUVuqZ7DFPK+FjQ+Hx24c0E8h3xy/JZlOYYMOHhMA9AMLTcXVlEGQXCi8N9wpnZwxm72fM0kdx/ZWSRvvfqWthfJcctDjBTcz3cef5BZtK8a3xndpPlytXw1UsrrTFU08pfDKTIdty7sfZbJsTg78Npz7qquzUznHLGg56d1h+G+Mlrm6T2K2TBI0DXIPYBJI/FGC4Z743CK1Mo/G1Dk9iuUdXUUUuuE+X5mHk7/C9zQuYQHcwcfRUEfPIU4jQfaXXR3Gkt0kLXAMe7WCPh2UTgGY6Zp6VLD+oXR5qaOVpbIxrgeYcNlH6/h+NsjJKRzYxHK17muPlxnJ36Kz4X66sOQ9kWNR1kFXEH00rZW/yrJWHRVERAREQEREBERB5e0OaWkAg9Co3dLUaYOfCwyUrt5IurPUeikyo7HUIlnXO6y3R6DLF/t9CFgNhd8kZI74U2ulqLA+akZlrvjhHX1C0T6cOj1QO8o2I7H1W442cad0T2jzK04n2HdZszCMgrDeN0RZLWZy4F/urFeSYXNa1oGOQCySHdtI7qzJpPPzIIdY+JanhC7yBwfNb53jxYB8v8zfXHTquyWuvo7rRR1tDVMlgkGQ6MjHt7+i5JxNYTW0zpY2iN438wwCFF+G+JrlwtcHGkkMkWcTU5d5H/wCD6qNR9FlrBu17s/1LyXEcnHP9QWt4a4lt3EtD95oJBrAHiQuPniPYjt6rakZ7fUKtLMzj4f4mpoB2JH7ryBqZqGf8rJ0Foz4bB66sK05zcaTCMd2O2QYkjhg5OG9SN1imlNU4GXLWfLH+59VnOa4bhjm+pC8taQ4uOckILcAc0tfTuMZaSA5pW6pL21miKs2J28UDb6rUUrdNM3+bJ/VepG62j+oKcOpcx4eA5pBaeRB5r2orSVU9I4CIlzM7sdy+i3tFcIasYa7Eg5sPP/tTjcrNRUCqooiIgIiICIiChWqulpFQ51RSuEVT36P91tlQolnUImj8RxhqI3RTj5XdfULU1kEkbsY8y6DcLdBXx6Zm4cPhe3m1RW6UMtN+DV+Zjtmzjl9ey3K45Y+KLzSMjJ8R5LurWjdeW/</a:t>
            </a:r>
            <a:r>
              <a:rPr lang="en-US" sz="1100" dirty="0" err="1"/>
              <a:t>eXDVGxtPH</a:t>
            </a:r>
            <a:r>
              <a:rPr lang="en-US" sz="1100" dirty="0"/>
              <a:t>/AMkh3WfU0xoxljRg9hz+q1c7fFl01AdO8fDC04aP6iiSvLGMqHHwQ6rI+OWU6Ix9ev0Wi4g4djuEJex+p4zpEDNEYPvzKkbWvlcxr9MxZ8MeMRR/TqtlqhiYNQ1yHuP2UXriNJU3XhS7NqqZ7qaoY7ljZ7c8j3BXb+EeMoOJKUGLRFVAeenccOHqO4WlvXCsN/mjdWYYRyDdvzUXvPA1ztdWKyyzSOc3zAsJD48dGqr12BzqsbtAcD3OwSN1S84kiY9vdr1zThf7RJNbKDiHVSVnwmct0tk9HD5T7bey6XFL47NbJhICM6Y25/XKKyGUzznwnlh7HdWnxzMGHRkjllp3C9RyTEfC6Md3PBKvR+L0efq1FWGaQA1mcN556qh+BZE24zICHjk5pz/dYkcjHOcw58Qcs8kHrkrMgPxNJDhyxzV3PdeXojZW+8Pa0NqvOBtrHMe63cMscrA+N4c08iCoT4wjgMvYE/qsiCtfSaZIZBFkZLTu0+4UsWZJmi09rv1JWkR+I2OfOPDLuZHPHdbcELLcvVUREUREQEREBW5YmSsLJGhzTsQRzVxEEUutkkp2vfSAywdYubme3cKLzUYETjA7Y/EB8Q9/VdSwVpbvYY6wOmpnNhqu/wArvf8AytSuWWH9IA3yaY24aDsB+6yoIWR4c86z6r1WUrqeofFWRGKbTgH5XeoWvfPJGSJOmwwq5toyfo3mr7agNcHdfULUQy+vNXhISMhFVvvCdo4kjZJWxaKhvKWI6XD/ACPdQipk4i+ziVgiqBcbS86fDI3b9flP6ei6DT1TBtJI1gA3JdhVlrKbwj4scRpyOcnzI11r+GeOqG8vbG2ZrJSN4ZgGSj9iPZTFzQTzcR/UVzLijh+2cU6ZLTSVMdexulk7AGR56Z/ytXQ8XcRcIzNouKIZZaduzaqMBzm/U7O+uEV2DQNJGnH9TiseSJoBLg0Ad8rWWPiShukYNNUtqdRAD2btB9eo+q2kzTt4jmuycYBQWopnacSHLcbemV6d164WHVSsjqo43PDYmEulzsBhu2/TmFE7z9otFQNkFvidcHx83Q7RN6YLzzPsCg3NdVMMNvpDIAZ3h7++gAn9lGuI+IJjO9j6mOgiziNjvPNI3uGDf88KJS8QcRXucup/DoYnbZib5gO2rmsiksktK/xQx1TXzuyzLS5z3Hr/ANonXt9xuENxpKa3wVHiO84mnDXSyE8gwDZu/uvoawRV0FkoYrlN41Y2BonkxjU/G6iX2f8AAj7V4d2vzxUXYtwxurLKZp+Vvr3Kno2G6zXTGenpERRoREQEREBERAVCFVEGHcLfTXCAw1UQe3oerfYqC3zh2qoNUjAamlHzD4mD1C6LhC3PPkqzljK4w4uaNbN29MK6yqGnI/LKnl+4Tp6zXPREU9QdyPkcfUdFzq6UNTb6oxVMLo5RzHQ+oPVWONx8V3xWMcJJGeLL8jSMgFXYY4pJRLc/xXnfQD5W/RauKqDX4ccFZLJGnfP1VG/ZWnHhwsbHH2AwvNZTRXGldTVTGvjdzBGfqtUysawY5+pXqJ9bcyWUcghhGz5+yDm3FvDlRwrXCst9YWRO+AsfiRvp6hWab7QOJoWeGK8SAdZIwSup09mtAc9jKcV9QRl805y0eu/RRC6Q8OsqpDRRRVBj/wB2oYMQRY5gfxFGvJoH3K436F9Vf62Q2+M5fGwaQ9/</a:t>
            </a:r>
            <a:r>
              <a:rPr lang="en-US" sz="1100" dirty="0" err="1"/>
              <a:t>QAdT</a:t>
            </a:r>
            <a:r>
              <a:rPr lang="en-US" sz="1100" dirty="0"/>
              <a:t>/AGWdQ2ytvjmPkhbBRsP4MLRhrR3Pc4W2tFqF2eKusjDKaPanhxyHVx9SpRbS+41zbVamapWtzI8fBA3uT/7la4xcrbyNdb7KYnx0lDAaiqfsyNvIerj0Hqul8K8KwWZoqKlwqLi9vnlxsz0YOgWzsdnp7RTiOHL5HDMkr93PP+PRbPCxcuu2OHPqgGFVVRZbEREBERAREQEREBERAREQUIWJcbdS3GmNPVxCSM9+Y9QsxUwg5TxTwVV0IdUUWqenG+272e46qG+O+HZ247hfRGAojxTwTRXbXUUYbTVZ3JA8knuOnuFeudw57jlja6INBlBk7RjkfdZc1wMVKJ7xMI6UfBTx5y7sA1a272evstW6OeAslG7Wv3Dh6HqtIbr4E5qXAzVoGGOlGWReuOpV6y3txqaiu8Gkrw2COXzQ2qF2nLf45yOnovFD4l/ro4wXf6RRDEUeNLZH/wAWP7LV01FLWRE08kn3yvGuepmdkshzz9NXQKc8GWGW6wNpLY50NtgOiWs+Z7hzDO57nkFepfc5FLZT196uH3CzNawRkCepcPLAO2OruWB6rp/DlgorBQilomnDjrkkdu6R/VxKybTa6S00bKShhbFC3oObj1JPUlZoAHILNvXTHCYwwFVEUbEREBERAREQEREBERAREQEREBERAVDhVRBr7xaqK70jqavgbLGe+xb6g9CuOccfZ9Nah98pnunpWuH4mBrYP5u/v+a7mvEjGyNLHtDmu2II5olkriHBFhr+LGiSVrqS0uOZp2bPmxsGMPbAG49cLtNFSQUNNHTUsTIoYxhjGNwGj2V6KNkLGxxMaxjRgNaMAL2r1JjIpgKqIo0IiICIiAiIgIiICIiAiIgIiICIiAiIgIiICIiAiIgIiICIiAiIg//Z</a:t>
            </a:r>
            <a:endParaRPr lang="el-GR" sz="1100" dirty="0" smtClean="0"/>
          </a:p>
          <a:p>
            <a:endParaRPr lang="el-GR" sz="1100" dirty="0" smtClean="0"/>
          </a:p>
          <a:p>
            <a:r>
              <a:rPr lang="en-US" sz="1100" dirty="0"/>
              <a:t>https://www.google.com/url?sa=i&amp;url=https%3A%2F%2Fwww.antisel-physio.gr%2Fel%2Fwhirlpool-greek%2F&amp;psig=AOvVaw2hOOZuLA-p_C36a_vOhZym&amp;ust=1708359830698000&amp;source=images&amp;cd=vfe&amp;opi=89978449&amp;ved=0CBAQjRxqFwoTCLj4s7qmtYQDFQAAAAAdAAAAABAI</a:t>
            </a:r>
            <a:endParaRPr lang="el-GR" sz="1100" dirty="0"/>
          </a:p>
        </p:txBody>
      </p:sp>
    </p:spTree>
    <p:extLst>
      <p:ext uri="{BB962C8B-B14F-4D97-AF65-F5344CB8AC3E}">
        <p14:creationId xmlns:p14="http://schemas.microsoft.com/office/powerpoint/2010/main" val="1009665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Υπέρυθρη Ακτινοβολία - ΞΕΝΟΦΩΝ Α. ΑΠΟΣΤΟΛΟΠΟΥΛ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577389"/>
            <a:ext cx="3810000" cy="3280611"/>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t>Ακτινοβολούμενη θερμότητα</a:t>
            </a:r>
          </a:p>
        </p:txBody>
      </p:sp>
      <p:sp>
        <p:nvSpPr>
          <p:cNvPr id="3" name="Θέση περιεχομένου 2"/>
          <p:cNvSpPr>
            <a:spLocks noGrp="1"/>
          </p:cNvSpPr>
          <p:nvPr>
            <p:ph idx="1"/>
          </p:nvPr>
        </p:nvSpPr>
        <p:spPr>
          <a:xfrm>
            <a:off x="2388685" y="1459831"/>
            <a:ext cx="8915400" cy="3777622"/>
          </a:xfrm>
        </p:spPr>
        <p:txBody>
          <a:bodyPr/>
          <a:lstStyle/>
          <a:p>
            <a:r>
              <a:rPr lang="el-GR" dirty="0" smtClean="0"/>
              <a:t>Η </a:t>
            </a:r>
            <a:r>
              <a:rPr lang="el-GR" dirty="0"/>
              <a:t>επιφανειακή θέρμανση με ακτινοβολούμενη θερμότητα γίνεται συνήθως με υπέρυθρη ή υπεριώδη ακτινοβολία. Και οι δύο αποτελούν τμήμα της ακτινοβολίας του φάσματος του φωτός, οι οποίες διαδίδονται στο χώρο με τη μορφή ηλεκτρομαγνητικών κυμάτων. </a:t>
            </a:r>
            <a:endParaRPr lang="el-GR" dirty="0" smtClean="0"/>
          </a:p>
          <a:p>
            <a:r>
              <a:rPr lang="el-GR" dirty="0" smtClean="0"/>
              <a:t>Ονομάζουμε </a:t>
            </a:r>
            <a:r>
              <a:rPr lang="el-GR" dirty="0"/>
              <a:t>υπέρυθρη την αόρατη ακτινοβολία πέραν του μήκους κύματος των 750 nm ενώ υπεριώδη την αόρατη ακτινοβολία μικρότερη από 400 nm. Και οι δύο ακτινοβολίες είναι ευρέως διαδεδομένες στον τομέα της Αισθητικής.</a:t>
            </a:r>
          </a:p>
        </p:txBody>
      </p:sp>
    </p:spTree>
    <p:extLst>
      <p:ext uri="{BB962C8B-B14F-4D97-AF65-F5344CB8AC3E}">
        <p14:creationId xmlns:p14="http://schemas.microsoft.com/office/powerpoint/2010/main" val="1848282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2442" y="104274"/>
            <a:ext cx="10499557" cy="1800726"/>
          </a:xfrm>
        </p:spPr>
        <p:txBody>
          <a:bodyPr>
            <a:normAutofit fontScale="90000"/>
          </a:bodyPr>
          <a:lstStyle/>
          <a:p>
            <a:r>
              <a:rPr lang="el-GR" dirty="0"/>
              <a:t>Ο τρόπος παραγωγής των θερμών ακτινών τις διαχωρίζει σύμφωνα με τη συμπεριφορά και την καθαρότητα τους, σε δυο κατηγορίες</a:t>
            </a:r>
            <a:r>
              <a:rPr lang="el-GR" dirty="0" smtClean="0"/>
              <a:t>:</a:t>
            </a:r>
            <a:br>
              <a:rPr lang="el-GR" dirty="0" smtClean="0"/>
            </a:br>
            <a:endParaRPr lang="el-GR" dirty="0"/>
          </a:p>
        </p:txBody>
      </p:sp>
      <p:sp>
        <p:nvSpPr>
          <p:cNvPr id="3" name="Θέση περιεχομένου 2"/>
          <p:cNvSpPr>
            <a:spLocks noGrp="1"/>
          </p:cNvSpPr>
          <p:nvPr>
            <p:ph idx="1"/>
          </p:nvPr>
        </p:nvSpPr>
        <p:spPr>
          <a:xfrm>
            <a:off x="368967" y="1780674"/>
            <a:ext cx="11823031" cy="5077326"/>
          </a:xfrm>
        </p:spPr>
        <p:txBody>
          <a:bodyPr/>
          <a:lstStyle/>
          <a:p>
            <a:endParaRPr lang="el-GR" dirty="0" smtClean="0"/>
          </a:p>
          <a:p>
            <a:endParaRPr lang="el-GR" dirty="0"/>
          </a:p>
          <a:p>
            <a:r>
              <a:rPr lang="el-GR" dirty="0" smtClean="0"/>
              <a:t>● </a:t>
            </a:r>
            <a:r>
              <a:rPr lang="el-GR" dirty="0"/>
              <a:t>Υπέρυθρη ακτινοβολία από λάμπες υπερύθρων (υπέρυθρη ακτινοβολία από μη φωτεινή γεννήτρια</a:t>
            </a:r>
            <a:r>
              <a:rPr lang="el-GR" dirty="0" smtClean="0"/>
              <a:t>)</a:t>
            </a:r>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endParaRPr lang="el-GR" dirty="0" smtClean="0"/>
          </a:p>
          <a:p>
            <a:r>
              <a:rPr lang="el-GR" dirty="0" smtClean="0"/>
              <a:t>● </a:t>
            </a:r>
            <a:r>
              <a:rPr lang="el-GR" dirty="0"/>
              <a:t>Υπέρυθρη ακτινοβολία από λάμπες ακτινοβολούμενης θερμότητας (υπέρυθρη ακτινοβολία από φωτεινή γεννήτρια</a:t>
            </a:r>
            <a:r>
              <a:rPr lang="el-GR" dirty="0" smtClean="0"/>
              <a:t>)</a:t>
            </a:r>
            <a:endParaRPr lang="el-GR" dirty="0"/>
          </a:p>
        </p:txBody>
      </p:sp>
      <p:sp>
        <p:nvSpPr>
          <p:cNvPr id="4" name="AutoShape 2" descr="Υπέρυθρη Ακτινοβολία – ΠΑΡΛΑΝΤΖΑΣ ΒΑΣΙΛΕΙΟΣ – ΦΥΣΙΚΟΘΕΡΑΠΕΥΤΗ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Υπέρυθρη Ακτινοβολία – ΠΑΡΛΑΝΤΖΑΣ ΒΑΣΙΛΕΙΟΣ – ΦΥΣΙΚΟΘΕΡΑΠΕΥΤΗ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854087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pic>
        <p:nvPicPr>
          <p:cNvPr id="4" name="Picture 8" descr="Αισθητική ηλεκτροθεραπεία σώματος Ενότητα 1: Θερμοθεραπεία Ευθυμία  Μικελάτου Αισθητικός Κοσμητολόγος B.Sc., M.Sc. Τμήμα Αισθητικής και  Κοσμητολογίας Ανοικτά. - ppt κατέβασμ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03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413</TotalTime>
  <Words>2354</Words>
  <Application>Microsoft Office PowerPoint</Application>
  <PresentationFormat>Ευρεία οθόνη</PresentationFormat>
  <Paragraphs>340</Paragraphs>
  <Slides>62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62</vt:i4>
      </vt:variant>
    </vt:vector>
  </HeadingPairs>
  <TitlesOfParts>
    <vt:vector size="66" baseType="lpstr">
      <vt:lpstr>Arial</vt:lpstr>
      <vt:lpstr>Century Gothic</vt:lpstr>
      <vt:lpstr>Wingdings 3</vt:lpstr>
      <vt:lpstr>Wisp</vt:lpstr>
      <vt:lpstr>ΜΗΧΑΝΗΜΑΤΑ ΘΕΡΜΟΘΕΡΑΠΕΙΑΣ</vt:lpstr>
      <vt:lpstr>Αναμενόμενα αποτελέσματα</vt:lpstr>
      <vt:lpstr>Οι επιδράσεις της θερμοθεραπείας:</vt:lpstr>
      <vt:lpstr>Κατά το σχεδιασμό ενός προγράμματος θερμοθεραπείας πρέπει να λαμβάνονται υπόψη:</vt:lpstr>
      <vt:lpstr>θερμοθεραπεία</vt:lpstr>
      <vt:lpstr>Μηχανήματα αισθητικής σώματος – εξοπλισμός</vt:lpstr>
      <vt:lpstr>Ακτινοβολούμενη θερμότητα</vt:lpstr>
      <vt:lpstr>Ο τρόπος παραγωγής των θερμών ακτινών τις διαχωρίζει σύμφωνα με τη συμπεριφορά και την καθαρότητα τους, σε δυο κατηγορίες: </vt:lpstr>
      <vt:lpstr>Παρουσίαση του PowerPoint</vt:lpstr>
      <vt:lpstr>Υπέρυθρη ακτινοβολία από λάμπες υπερύθρων</vt:lpstr>
      <vt:lpstr>Υπέρυθρη Ακτινοβολία από λάμπες ακτινοβολούμενης θερμότητας</vt:lpstr>
      <vt:lpstr>Διαπερατότητα του δέρματος Η Υπέρυθρη Ακτινοβολία (Υ.Α.) από Λάμπες Υπερύθρων (Λ.Υ.)</vt:lpstr>
      <vt:lpstr>Η Υπέρυθρη Ακτινοβολία (Υ.Α.) από Λάμπες Ακτινοβολούμενης Θερμότητας (Λ.Α.Θ.)</vt:lpstr>
      <vt:lpstr>Φυσιολογικά αποτελέσματα της Υπέρυθρης Ακτινοβολίας Η υψηλή θερμοκρασία της Υ.Α. έχει σαν αποτέλεσμα:</vt:lpstr>
      <vt:lpstr>Τα ανωτέρω φυσιολογικά αποτελέσματα είναι κοινά και για τις δύο κατηγορίες Υ.Α. με τις εξής διαφορές:</vt:lpstr>
      <vt:lpstr>Οδηγίες – Εφαρμογή Η επιτυχής και ακίνδυνη εφαρμογή της Υ.Α. γίνεται κάτω από ορισμένες προϋποθέσεις οι οποίες είναι:</vt:lpstr>
      <vt:lpstr>Παρουσίαση του PowerPoint</vt:lpstr>
      <vt:lpstr>Θερμοκουβέρτα</vt:lpstr>
      <vt:lpstr>Παρουσίαση του PowerPoint</vt:lpstr>
      <vt:lpstr>Οδηγίες – Εφαρμογή</vt:lpstr>
      <vt:lpstr>Φυσιολογικά αποτελέσματα θερμοκουβέρτας:</vt:lpstr>
      <vt:lpstr>Παρουσίαση του PowerPoint</vt:lpstr>
      <vt:lpstr>Θερμά επιθέματα</vt:lpstr>
      <vt:lpstr>Θερμά επιθέματα</vt:lpstr>
      <vt:lpstr>Θερμά επιθέματα</vt:lpstr>
      <vt:lpstr>Παραφινόλουτρο</vt:lpstr>
      <vt:lpstr>Παραφινόλουτρο</vt:lpstr>
      <vt:lpstr>Παραφινόλουτρο</vt:lpstr>
      <vt:lpstr>Η μέθοδος καταβύθισης</vt:lpstr>
      <vt:lpstr>Η μέθοδος της κατάβύθισης</vt:lpstr>
      <vt:lpstr>Μέθοδος γαντιού</vt:lpstr>
      <vt:lpstr>Δινόλουτρο </vt:lpstr>
      <vt:lpstr>Δινόλουτρο </vt:lpstr>
      <vt:lpstr>Φυσιολογικά αποτελέσματα δινόλουτρο</vt:lpstr>
      <vt:lpstr>Φυσιολογικά αποτελέσματα δινόλουτρο</vt:lpstr>
      <vt:lpstr>Φυσιολογικά αποτελέσματα δινόλουτρο</vt:lpstr>
      <vt:lpstr>Τζακούζι-- jacuzzi</vt:lpstr>
      <vt:lpstr>Τζακούζι-- jacuzzi</vt:lpstr>
      <vt:lpstr>Σάουνα </vt:lpstr>
      <vt:lpstr>Σάουνα </vt:lpstr>
      <vt:lpstr>Ατομική σάουνα</vt:lpstr>
      <vt:lpstr>Ατομική σάουνα</vt:lpstr>
      <vt:lpstr>Ομαδική σάουνα</vt:lpstr>
      <vt:lpstr>Ομαδική σάουνα</vt:lpstr>
      <vt:lpstr>Σάουνα διαδικασία εφαρμογής</vt:lpstr>
      <vt:lpstr>Σάουνα φυσιολογικά αποτελέσματα</vt:lpstr>
      <vt:lpstr>Αντενδείξεις σάουνας</vt:lpstr>
      <vt:lpstr>Μπάνια μεγάλων διαφορών θερμοκρασίας</vt:lpstr>
      <vt:lpstr>Μπάνια μεγάλων διαφορών θερμοκρασίας</vt:lpstr>
      <vt:lpstr>Μηχανήματα αισθητικής προσώπου</vt:lpstr>
      <vt:lpstr>Μηχανήματα αισθητικής προσώπου</vt:lpstr>
      <vt:lpstr>Ιονισμός-ιοντοφόρεση</vt:lpstr>
      <vt:lpstr>Ιονισμός-ιοντοφόρεση</vt:lpstr>
      <vt:lpstr>Μηχανήματα φαραδικού και γαλβανοφαραδικού ρεύματος</vt:lpstr>
      <vt:lpstr>Μηχανήματα φαραδικού και γαλβανοφαραδικού ρεύματος</vt:lpstr>
      <vt:lpstr>Αποτελέσματα φαραδικού και γαλβανικού ρεύματος</vt:lpstr>
      <vt:lpstr>Μηχανήματα ατμού vapeur</vt:lpstr>
      <vt:lpstr>Μηχανήματα υπερήχων</vt:lpstr>
      <vt:lpstr>Μηχανήματα μικροδερμοαπόξεσης</vt:lpstr>
      <vt:lpstr>Συσκευή laser</vt:lpstr>
      <vt:lpstr>Μηχάνημα διάγνωσης επιδερμίδας</vt:lpstr>
      <vt:lpstr>Δικτυογραφία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ΜΗΧΑΝΗΜΑΤΑ ΘΕΡΜΟΘΕΡΑΠΕΙΑΣ</dc:title>
  <dc:creator>EVAGGELIA MOUSTAKA</dc:creator>
  <cp:lastModifiedBy>EVAGGELIA MOUSTAKA</cp:lastModifiedBy>
  <cp:revision>31</cp:revision>
  <dcterms:created xsi:type="dcterms:W3CDTF">2024-02-11T09:20:31Z</dcterms:created>
  <dcterms:modified xsi:type="dcterms:W3CDTF">2024-02-18T18:14:58Z</dcterms:modified>
</cp:coreProperties>
</file>