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59" r:id="rId4"/>
    <p:sldId id="271" r:id="rId5"/>
    <p:sldId id="272" r:id="rId6"/>
    <p:sldId id="273" r:id="rId7"/>
    <p:sldId id="274" r:id="rId8"/>
    <p:sldId id="275" r:id="rId9"/>
    <p:sldId id="276" r:id="rId10"/>
    <p:sldId id="260" r:id="rId11"/>
    <p:sldId id="277" r:id="rId12"/>
    <p:sldId id="278" r:id="rId13"/>
    <p:sldId id="279" r:id="rId14"/>
    <p:sldId id="280" r:id="rId15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89911" autoAdjust="0"/>
  </p:normalViewPr>
  <p:slideViewPr>
    <p:cSldViewPr snapToGrid="0">
      <p:cViewPr varScale="1">
        <p:scale>
          <a:sx n="89" d="100"/>
          <a:sy n="89" d="100"/>
        </p:scale>
        <p:origin x="162" y="96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2" d="100"/>
          <a:sy n="72" d="100"/>
        </p:scale>
        <p:origin x="339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E4CE4DA-22AE-442E-AC9C-92F214E4916F}" type="datetime1">
              <a:rPr lang="el-GR" smtClean="0"/>
              <a:t>14/3/2024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4E50CC-F33A-4EF4-9F12-93EC4A21A0CF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41765FF-9287-4A7A-B1E0-3A22CE3F062E}" type="datetime1">
              <a:rPr lang="el-GR" noProof="0" smtClean="0"/>
              <a:t>14/3/2024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/>
              <a:t>Στυλ υποδείγματος κειμένου</a:t>
            </a:r>
          </a:p>
          <a:p>
            <a:pPr lvl="1" rtl="0"/>
            <a:r>
              <a:rPr lang="el-GR" noProof="0" dirty="0"/>
              <a:t>Δεύτερου επιπέδου</a:t>
            </a:r>
          </a:p>
          <a:p>
            <a:pPr lvl="2" rtl="0"/>
            <a:r>
              <a:rPr lang="el-GR" noProof="0" dirty="0"/>
              <a:t>Τρίτου επιπέδου</a:t>
            </a:r>
          </a:p>
          <a:p>
            <a:pPr lvl="3" rtl="0"/>
            <a:r>
              <a:rPr lang="el-GR" noProof="0" dirty="0"/>
              <a:t>Τέταρτου επιπέδου</a:t>
            </a:r>
          </a:p>
          <a:p>
            <a:pPr lvl="4" rtl="0"/>
            <a:r>
              <a:rPr lang="el-GR" noProof="0" dirty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2674CE4-FBD8-4481-AEFB-CA53E599A745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2674CE4-FBD8-4481-AEFB-CA53E599A745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l-GR" b="1" dirty="0"/>
              <a:t>Παραδείγματα στόχων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el-GR" dirty="0"/>
              <a:t>Στο τέλος αυτού του μαθήματος, θα μπορείτε να: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Αποθηκεύετε αρχεία στο διακομιστή Web ομάδας.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Μεταφέρετε αρχεία σε διαφορετικές θέσεις στο διακομιστή Web ομάδας.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Κάνετε κοινή χρήση αρχείων στο διακομιστή Web ομάδας.</a:t>
            </a:r>
          </a:p>
          <a:p>
            <a:pPr rtl="0"/>
            <a:endParaRPr lang="el-GR" dirty="0"/>
          </a:p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el-GR" smtClean="0"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694413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l-GR" b="1" dirty="0"/>
              <a:t>Παραδείγματα στόχων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el-GR" dirty="0"/>
              <a:t>Στο τέλος αυτού του μαθήματος, θα μπορείτε να: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Αποθηκεύετε αρχεία στο διακομιστή Web ομάδας.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Μεταφέρετε αρχεία σε διαφορετικές θέσεις στο διακομιστή Web ομάδας.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Κάνετε κοινή χρήση αρχείων στο διακομιστή Web ομάδας.</a:t>
            </a:r>
          </a:p>
          <a:p>
            <a:pPr rtl="0"/>
            <a:endParaRPr lang="el-GR" dirty="0"/>
          </a:p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9840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l-GR" b="1" dirty="0"/>
              <a:t>Παραδείγματα στόχων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el-GR" dirty="0"/>
              <a:t>Στο τέλος αυτού του μαθήματος, θα μπορείτε να: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Αποθηκεύετε αρχεία στο διακομιστή Web ομάδας.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Μεταφέρετε αρχεία σε διαφορετικές θέσεις στο διακομιστή Web ομάδας.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Κάνετε κοινή χρήση αρχείων στο διακομιστή Web ομάδας.</a:t>
            </a:r>
          </a:p>
          <a:p>
            <a:pPr rtl="0"/>
            <a:endParaRPr lang="el-GR" dirty="0"/>
          </a:p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el-GR" smtClean="0"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51344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l-GR" b="1" dirty="0"/>
              <a:t>Παραδείγματα στόχων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el-GR" dirty="0"/>
              <a:t>Στο τέλος αυτού του μαθήματος, θα μπορείτε να: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Αποθηκεύετε αρχεία στο διακομιστή Web ομάδας.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Μεταφέρετε αρχεία σε διαφορετικές θέσεις στο διακομιστή Web ομάδας.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Κάνετε κοινή χρήση αρχείων στο διακομιστή Web ομάδας.</a:t>
            </a:r>
          </a:p>
          <a:p>
            <a:pPr rtl="0"/>
            <a:endParaRPr lang="el-GR" dirty="0"/>
          </a:p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el-GR" smtClean="0"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55645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l-GR" b="1" dirty="0"/>
              <a:t>Παραδείγματα στόχων</a:t>
            </a:r>
          </a:p>
          <a:p>
            <a:pPr marL="0" indent="0" rtl="0">
              <a:buFont typeface="Arial" panose="020B0604020202020204" pitchFamily="34" charset="0"/>
              <a:buNone/>
            </a:pPr>
            <a:r>
              <a:rPr lang="el-GR" dirty="0"/>
              <a:t>Στο τέλος αυτού του μαθήματος, θα μπορείτε να: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Αποθηκεύετε αρχεία στο διακομιστή Web ομάδας.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Μεταφέρετε αρχεία σε διαφορετικές θέσεις στο διακομιστή Web ομάδας.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Κάνετε κοινή χρήση αρχείων στο διακομιστή Web ομάδας.</a:t>
            </a:r>
          </a:p>
          <a:p>
            <a:pPr rtl="0"/>
            <a:endParaRPr lang="el-GR" dirty="0"/>
          </a:p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el-GR" smtClean="0"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55722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Με ποιο τρόπο η παρουσίαση θα ωφελήσει το ακροατήριο: Οι ενήλικες εκπαιδευόμενοι ενδιαφέρονται περισσότερο για ένα θέμα εάν γνωρίζουν με ποιο τρόπο ή γιατί αυτό είναι σημαντικό για τους ίδιους.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el-GR" dirty="0"/>
              <a:t>Το επίπεδο εξειδίκευσης του παρουσιαστή σε σχέση με το θέμα. Αναφέρετε εν συντομία τα διαπιστευτήριά σας στον τομέα ή εξηγήστε στους συμμετέχοντες γιατί πρέπει να σας ακούσουν.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l-GR" dirty="0"/>
              <a:t>Οι περιγραφές των μαθημάτων πρέπει να είναι σύντομες.</a:t>
            </a:r>
          </a:p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el-GR" smtClean="0"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55871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l-GR" dirty="0"/>
              <a:t>Οι περιγραφές των μαθημάτων πρέπει να είναι σύντομες.</a:t>
            </a:r>
          </a:p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el-GR" smtClean="0"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033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l-GR" dirty="0"/>
              <a:t>Οι περιγραφές των μαθημάτων πρέπει να είναι σύντομες.</a:t>
            </a:r>
          </a:p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el-GR" smtClean="0"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6214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l-GR" dirty="0"/>
              <a:t>Οι περιγραφές των μαθημάτων πρέπει να είναι σύντομες.</a:t>
            </a:r>
          </a:p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el-GR" smtClean="0"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5151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l-GR" dirty="0"/>
              <a:t>Οι περιγραφές των μαθημάτων πρέπει να είναι σύντομες.</a:t>
            </a:r>
          </a:p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el-GR" smtClean="0"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39105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l-GR" dirty="0"/>
              <a:t>Οι περιγραφές των μαθημάτων πρέπει να είναι σύντομες.</a:t>
            </a:r>
          </a:p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el-GR" smtClean="0"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50903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l-GR" dirty="0"/>
              <a:t>Οι περιγραφές των μαθημάτων πρέπει να είναι σύντομες.</a:t>
            </a:r>
          </a:p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CF2FD335-6D8E-486A-8F5F-DFC7325903FF}" type="slidenum">
              <a:rPr lang="el-GR" smtClean="0"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6414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3" name="Ορθογώνιο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4" name="Ορθογώνιο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5" name="Ορθογώνιο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6" name="Ορθογώνιο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7" name="Ορθογώνιο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 useBgFill="1">
        <p:nvSpPr>
          <p:cNvPr id="30" name="Στρογγυλεμένο ορθογώνιο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 useBgFill="1">
        <p:nvSpPr>
          <p:cNvPr id="31" name="Στρογγυλεμένο ορθογώνιο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7" name="Ορθογώνιο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10" name="Ορθογώνιο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11" name="Ορθογώνιο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rtlCol="0"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 rtlCol="0"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el-GR" noProof="0" smtClean="0"/>
              <a:t>Στυλ κύριου υπότιτλου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8AFCCDD6-6E69-4DAB-AA9C-FB54F783E5B5}" type="datetime1">
              <a:rPr lang="el-GR" noProof="0" smtClean="0"/>
              <a:t>14/3/2024</a:t>
            </a:fld>
            <a:endParaRPr lang="el-GR" noProof="0" dirty="0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 rtlCol="0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 eaLnBrk="1" latinLnBrk="0" hangingPunct="1"/>
            <a:r>
              <a:rPr lang="el-GR" noProof="0" smtClean="0"/>
              <a:t>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05E136-2F10-47AC-8682-8F7CB1AACCE2}" type="datetime1">
              <a:rPr lang="el-GR" noProof="0" smtClean="0"/>
              <a:t>14/3/2024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el-GR" noProof="0" dirty="0"/>
              <a:t>Επεξεργασία στυλ κύριου τίτλου</a:t>
            </a:r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 rtlCol="0"/>
          <a:lstStyle>
            <a:lvl5pPr>
              <a:defRPr/>
            </a:lvl5pPr>
          </a:lstStyle>
          <a:p>
            <a:pPr lvl="0" rtl="0" eaLnBrk="1" latinLnBrk="0" hangingPunct="1"/>
            <a:r>
              <a:rPr lang="el-GR" noProof="0" dirty="0"/>
              <a:t>Στυλ υποδείγματος κειμένου</a:t>
            </a:r>
          </a:p>
          <a:p>
            <a:pPr lvl="1" rtl="0" eaLnBrk="1" latinLnBrk="0" hangingPunct="1"/>
            <a:r>
              <a:rPr lang="el-GR" noProof="0" dirty="0"/>
              <a:t>Δεύτερου επιπέδου</a:t>
            </a:r>
          </a:p>
          <a:p>
            <a:pPr lvl="2" rtl="0" eaLnBrk="1" latinLnBrk="0" hangingPunct="1"/>
            <a:r>
              <a:rPr lang="el-GR" noProof="0" dirty="0"/>
              <a:t>Τρίτου επιπέδου</a:t>
            </a:r>
          </a:p>
          <a:p>
            <a:pPr lvl="3" rtl="0" eaLnBrk="1" latinLnBrk="0" hangingPunct="1"/>
            <a:r>
              <a:rPr lang="el-GR" noProof="0" dirty="0"/>
              <a:t>Τέταρτου επιπέδου</a:t>
            </a:r>
          </a:p>
          <a:p>
            <a:pPr lvl="4" rtl="0" eaLnBrk="1" latinLnBrk="0" hangingPunct="1"/>
            <a:r>
              <a:rPr lang="el-GR" noProof="0" dirty="0"/>
              <a:t>Πέμπτου επιπέδου</a:t>
            </a:r>
            <a:endParaRPr kumimoji="0"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BDBA1BE-D632-4B0C-BCAC-F358D3723F44}" type="datetime1">
              <a:rPr lang="el-GR" noProof="0" smtClean="0"/>
              <a:t>14/3/2024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rtl="0" eaLnBrk="1" latinLnBrk="0" hangingPunct="1"/>
            <a:r>
              <a:rPr lang="el-GR" noProof="0" smtClean="0"/>
              <a:t>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4E987BD-D86C-4F90-840D-029B5B0D5166}" type="datetime1">
              <a:rPr lang="el-GR" noProof="0" smtClean="0"/>
              <a:t>14/3/2024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kumimoji="0"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rtlCol="0"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el-GR" noProof="0" smtClean="0"/>
              <a:t>Στυλ υποδείγματος κειμένου</a:t>
            </a: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08FD8B-C90A-4814-933D-82CA745BBBCB}" type="datetime1">
              <a:rPr lang="el-GR" noProof="0" smtClean="0"/>
              <a:t>14/3/2024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el-GR" noProof="0" smtClean="0"/>
              <a:t>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el-GR" noProof="0" smtClean="0"/>
              <a:t>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718ADF-E857-4F21-A81D-97F68CD96C68}" type="datetime1">
              <a:rPr lang="el-GR" noProof="0" smtClean="0"/>
              <a:t>14/3/2024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 anchor="ctr"/>
          <a:lstStyle>
            <a:lvl1pPr>
              <a:defRPr sz="4000" b="0" i="0" cap="none" baseline="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el-GR" noProof="0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el-GR" noProof="0" smtClean="0"/>
              <a:t>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el-GR" noProof="0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el-GR" noProof="0" smtClean="0"/>
              <a:t>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26" name="Θέση ημερομηνίας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23F185-359C-4B85-9499-787CBA1D5A75}" type="datetime1">
              <a:rPr lang="el-GR" noProof="0" smtClean="0"/>
              <a:t>14/3/2024</a:t>
            </a:fld>
            <a:endParaRPr lang="el-GR" noProof="0" dirty="0"/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 rtlCol="0"/>
          <a:lstStyle/>
          <a:p>
            <a:pPr rtl="0"/>
            <a:fld id="{092AA6E9-5537-4F6B-AF24-CE87CFABB2FE}" type="datetime1">
              <a:rPr lang="el-GR" noProof="0" smtClean="0"/>
              <a:t>14/3/2024</a:t>
            </a:fld>
            <a:endParaRPr lang="el-GR" noProof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96F4DC-7CA3-4BB1-A0B7-D6BFD97F0CE4}" type="datetime1">
              <a:rPr lang="el-GR" noProof="0" smtClean="0"/>
              <a:t>14/3/2024</a:t>
            </a:fld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800" b="1"/>
            </a:lvl1pPr>
          </a:lstStyle>
          <a:p>
            <a:pPr rtl="0"/>
            <a:r>
              <a:rPr lang="el-GR" noProof="0" dirty="0"/>
              <a:t>Επεξεργασία στυλ κύριου τίτλου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rtl="0" eaLnBrk="1" latinLnBrk="0" hangingPunct="1"/>
            <a:r>
              <a:rPr lang="el-GR" noProof="0" smtClean="0"/>
              <a:t>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 rtlCol="0"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rtl="0" eaLnBrk="1" latinLnBrk="0" hangingPunct="1"/>
            <a:r>
              <a:rPr lang="el-GR" noProof="0" smtClean="0"/>
              <a:t>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AEEF394-60AA-42E5-BBA6-785914B12B3E}" type="datetime1">
              <a:rPr lang="el-GR" noProof="0" smtClean="0"/>
              <a:t>14/3/2024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2000" b="1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el-GR" noProof="0" smtClean="0"/>
              <a:t>Κάντε κλικ στο εικονίδιο για να προσθέσετε εικόνα</a:t>
            </a:r>
            <a:endParaRPr kumimoji="0"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rtlCol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rtl="0" eaLnBrk="1" latinLnBrk="0" hangingPunct="1"/>
            <a:r>
              <a:rPr lang="el-GR" noProof="0" smtClean="0"/>
              <a:t>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F9933F-5606-408E-9CA3-40EE5E1D4EDD}" type="datetime1">
              <a:rPr lang="el-GR" noProof="0" smtClean="0"/>
              <a:t>14/3/2024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9" name="Ορθογώνιο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0" name="Ορθογώνιο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1" name="Ορθογώνιο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rtl="0"/>
            <a:r>
              <a:rPr lang="el-GR" noProof="0" dirty="0"/>
              <a:t>Κάντε κλικ για να επεξεργαστείτε το Στυλ κύριου τίτλου</a:t>
            </a:r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/>
            <a:r>
              <a:rPr lang="el-GR" noProof="0" dirty="0"/>
              <a:t>Επεξεργασία στυλ κειμένου υποδείγματος</a:t>
            </a:r>
          </a:p>
          <a:p>
            <a:pPr lvl="1" rtl="0"/>
            <a:r>
              <a:rPr lang="el-GR" noProof="0" dirty="0"/>
              <a:t>Δεύτερου επιπέδου</a:t>
            </a:r>
          </a:p>
          <a:p>
            <a:pPr lvl="2" rtl="0"/>
            <a:r>
              <a:rPr lang="el-GR" noProof="0" dirty="0"/>
              <a:t>Τρίτου επιπέδου</a:t>
            </a:r>
          </a:p>
          <a:p>
            <a:pPr lvl="3" rtl="0"/>
            <a:r>
              <a:rPr lang="el-GR" noProof="0" dirty="0"/>
              <a:t>Τέταρτου επιπέδου</a:t>
            </a:r>
          </a:p>
          <a:p>
            <a:pPr lvl="4" rtl="0"/>
            <a:r>
              <a:rPr lang="el-GR" noProof="0" dirty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 rtlCol="0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 rtlCol="0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fld id="{8765B0B5-24AB-4F94-A830-10E885314E42}" type="datetime1">
              <a:rPr lang="el-GR" noProof="0" smtClean="0"/>
              <a:t>14/3/2024</a:t>
            </a:fld>
            <a:endParaRPr lang="el-GR" noProof="0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rtlCol="0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rtl="0"/>
            <a:fld id="{401CF334-2D5C-4859-84A6-CA7E6E43FAEB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el-GR" dirty="0"/>
              <a:t>Τίτλος παρουσίασης </a:t>
            </a:r>
            <a:r>
              <a:rPr lang="el-GR" dirty="0" smtClean="0"/>
              <a:t>εκπαίδευσης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l-GR" dirty="0" smtClean="0"/>
              <a:t>Κεφ.10 Πρωινό μακιγιάζ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Ευαγγελία Μουστάκα</a:t>
            </a:r>
          </a:p>
          <a:p>
            <a:pPr rtl="0"/>
            <a:r>
              <a:rPr lang="el-GR" dirty="0" smtClean="0"/>
              <a:t>ΠΕ87.03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Απογευματινό μακιγιάζ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el-GR" dirty="0"/>
              <a:t>Το απογευματινό μακιγιάζ, είναι το αισθητικό μακιγιάζ που συνοδεύει την απογευματινή εμφάνιση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Σκοπός του είναι η προβολή και το τόνισμα των χαρακτηριστικών με τρόπο έντονο αλλά όχι υπερβολικό και ταυτόχρονα διακριτικό.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8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Απογευματινό μακιγιάζ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el-GR" u="sng" dirty="0"/>
              <a:t>Στάδια εφαρμογής απογευματινού </a:t>
            </a:r>
            <a:r>
              <a:rPr lang="el-GR" u="sng" dirty="0" smtClean="0"/>
              <a:t>μακιγιάζ</a:t>
            </a:r>
          </a:p>
          <a:p>
            <a:r>
              <a:rPr lang="el-GR" dirty="0" smtClean="0"/>
              <a:t> </a:t>
            </a:r>
            <a:r>
              <a:rPr lang="el-GR" dirty="0"/>
              <a:t>● Γίνονται όλα τα στάδια προετοιμασίας και τοποθετείται κρέμα ημέρας, που πρέπει να είναι και βάση για το </a:t>
            </a:r>
            <a:r>
              <a:rPr lang="el-GR" dirty="0" smtClean="0"/>
              <a:t>make up.</a:t>
            </a:r>
          </a:p>
          <a:p>
            <a:r>
              <a:rPr lang="el-GR" dirty="0"/>
              <a:t>Γίνεται εξουδετέρωση δυσχρωμιών, αν υπάρχουν, με εξουδετερωτικό λεπτής ή μέσης υφής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● Τοποθετείται </a:t>
            </a:r>
            <a:r>
              <a:rPr lang="el-GR" dirty="0" smtClean="0"/>
              <a:t>make up </a:t>
            </a:r>
            <a:r>
              <a:rPr lang="el-GR" dirty="0"/>
              <a:t>στο χρώμα της επιδερμίδας και γίνονται οι φωτοσκιάσεις που απαιτούνται. Προτιμάται το υγρό </a:t>
            </a:r>
            <a:r>
              <a:rPr lang="el-GR" dirty="0" smtClean="0"/>
              <a:t>make up </a:t>
            </a:r>
            <a:r>
              <a:rPr lang="el-GR" dirty="0"/>
              <a:t>ή το στικ σε μικρή ποσότητα, πολύ καλά απλωμένο. </a:t>
            </a: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7229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486784"/>
            <a:ext cx="10972800" cy="1066800"/>
          </a:xfrm>
        </p:spPr>
        <p:txBody>
          <a:bodyPr rtlCol="0"/>
          <a:lstStyle/>
          <a:p>
            <a:pPr rtl="0"/>
            <a:r>
              <a:rPr lang="el-GR" dirty="0" smtClean="0"/>
              <a:t>Απογευματινό μακιγιάζ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09600" y="1366221"/>
            <a:ext cx="10972800" cy="5208315"/>
          </a:xfrm>
        </p:spPr>
        <p:txBody>
          <a:bodyPr rtlCol="0">
            <a:normAutofit fontScale="92500" lnSpcReduction="10000"/>
          </a:bodyPr>
          <a:lstStyle/>
          <a:p>
            <a:r>
              <a:rPr lang="el-GR" dirty="0"/>
              <a:t>● Τοποθετείται πούδρα. </a:t>
            </a:r>
            <a:endParaRPr lang="el-GR" dirty="0" smtClean="0"/>
          </a:p>
          <a:p>
            <a:r>
              <a:rPr lang="el-GR" dirty="0" smtClean="0"/>
              <a:t>● </a:t>
            </a:r>
            <a:r>
              <a:rPr lang="el-GR" dirty="0"/>
              <a:t>Στα βλέφαρα τοποθετούνται σκιές, με τον τρόπο που χρειάζεται για τη σχηματοποίηση και την προβολή του ματιού. Επιλέγονται αποχρώσεις μέσης έντασης, ματ ή ελαφρά ιριδίζουσες. </a:t>
            </a:r>
            <a:endParaRPr lang="el-GR" dirty="0" smtClean="0"/>
          </a:p>
          <a:p>
            <a:r>
              <a:rPr lang="el-GR" dirty="0" smtClean="0"/>
              <a:t>● </a:t>
            </a:r>
            <a:r>
              <a:rPr lang="el-GR" dirty="0"/>
              <a:t>Το </a:t>
            </a:r>
            <a:r>
              <a:rPr lang="el-GR" dirty="0" err="1"/>
              <a:t>άι</a:t>
            </a:r>
            <a:r>
              <a:rPr lang="el-GR" dirty="0"/>
              <a:t> </a:t>
            </a:r>
            <a:r>
              <a:rPr lang="el-GR" dirty="0" err="1"/>
              <a:t>λάινερ</a:t>
            </a:r>
            <a:r>
              <a:rPr lang="el-GR" dirty="0"/>
              <a:t> αποφεύγεται, αν όμως χρησιμοποιηθεί, πρέπει να είναι λεπτό και να μην ξεφεύγει από τα φυσικά όρια του ματιού. Με το μολύβι σχηματίζεται γραμμή κανονικού πάχους. Χρησιμοποιούνται σκούρα χρώματα, ακόμα και το μαύρο. </a:t>
            </a:r>
            <a:endParaRPr lang="el-GR" dirty="0" smtClean="0"/>
          </a:p>
          <a:p>
            <a:r>
              <a:rPr lang="el-GR" dirty="0" smtClean="0"/>
              <a:t>● </a:t>
            </a:r>
            <a:r>
              <a:rPr lang="el-GR" dirty="0"/>
              <a:t>Η </a:t>
            </a:r>
            <a:r>
              <a:rPr lang="el-GR" dirty="0" err="1"/>
              <a:t>μάσκαρα</a:t>
            </a:r>
            <a:r>
              <a:rPr lang="el-GR" dirty="0"/>
              <a:t> τοποθετείται σε ικανοποιητική στρώση. Δεν πρέπει να κολλάει τις βλεφαρίδες. </a:t>
            </a:r>
            <a:endParaRPr lang="el-GR" dirty="0" smtClean="0"/>
          </a:p>
          <a:p>
            <a:r>
              <a:rPr lang="el-GR" dirty="0" smtClean="0"/>
              <a:t>● </a:t>
            </a:r>
            <a:r>
              <a:rPr lang="el-GR" dirty="0"/>
              <a:t>Το σχήμα των φρυδιών βελτιώνεται με μολύβι ή σκιά. </a:t>
            </a:r>
            <a:endParaRPr lang="el-GR" dirty="0" smtClean="0"/>
          </a:p>
          <a:p>
            <a:r>
              <a:rPr lang="el-GR" dirty="0" smtClean="0"/>
              <a:t>● </a:t>
            </a:r>
            <a:r>
              <a:rPr lang="el-GR" dirty="0"/>
              <a:t>Το ρουζ τοποθετείται σε ικανοποιητική ποσότητα και στο σχήμα που επιβάλλει ο τύπος του προσώπου.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95806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486784"/>
            <a:ext cx="10972800" cy="1066800"/>
          </a:xfrm>
        </p:spPr>
        <p:txBody>
          <a:bodyPr rtlCol="0"/>
          <a:lstStyle/>
          <a:p>
            <a:pPr rtl="0"/>
            <a:r>
              <a:rPr lang="el-GR" dirty="0" smtClean="0"/>
              <a:t>Απογευματινό μακιγιάζ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09600" y="1366221"/>
            <a:ext cx="10972800" cy="5208315"/>
          </a:xfrm>
        </p:spPr>
        <p:txBody>
          <a:bodyPr rtlCol="0">
            <a:normAutofit/>
          </a:bodyPr>
          <a:lstStyle/>
          <a:p>
            <a:r>
              <a:rPr lang="el-GR" dirty="0"/>
              <a:t>Τα χείλη περιγράφονται και διορθώνονται με μολύβι. </a:t>
            </a:r>
            <a:endParaRPr lang="el-GR" dirty="0" smtClean="0"/>
          </a:p>
          <a:p>
            <a:r>
              <a:rPr lang="el-GR" dirty="0" smtClean="0"/>
              <a:t>● </a:t>
            </a:r>
            <a:r>
              <a:rPr lang="el-GR" dirty="0"/>
              <a:t>Τοποθετείται κραγιόν μεσαίας έντασης. Επιτρέπεται να γυαλίζει ελάχιστα και να μην είναι εντελώς ματ. 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Μπορεί </a:t>
            </a:r>
            <a:r>
              <a:rPr lang="el-GR" dirty="0"/>
              <a:t>να χρησιμοποιηθεί λίγο γυαλιστερό κραγιόν.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016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486784"/>
            <a:ext cx="10972800" cy="1066800"/>
          </a:xfrm>
        </p:spPr>
        <p:txBody>
          <a:bodyPr rtlCol="0"/>
          <a:lstStyle/>
          <a:p>
            <a:r>
              <a:rPr lang="el-GR" dirty="0"/>
              <a:t>Ανακεφαλαίωση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09600" y="1366221"/>
            <a:ext cx="10972800" cy="5208315"/>
          </a:xfrm>
        </p:spPr>
        <p:txBody>
          <a:bodyPr rtlCol="0">
            <a:normAutofit/>
          </a:bodyPr>
          <a:lstStyle/>
          <a:p>
            <a:r>
              <a:rPr lang="el-GR" dirty="0" smtClean="0"/>
              <a:t>Το </a:t>
            </a:r>
            <a:r>
              <a:rPr lang="el-GR" dirty="0"/>
              <a:t>απογευματινό μακιγιάζ είναι το μακιγιάζ που συνοδεύει την απογευματινή εμφάνιση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Σκοπός του είναι η προβολή και το τόνισμα των χαρακτηριστικών με έναν τρόπο έντονο αλλά όχι υπερβολικό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Μπορεί να γίνει χρήση </a:t>
            </a:r>
            <a:r>
              <a:rPr lang="el-GR" dirty="0" err="1"/>
              <a:t>makeup</a:t>
            </a:r>
            <a:r>
              <a:rPr lang="el-GR" dirty="0"/>
              <a:t>, και φωτοσκιάσεων με αυτό, μολυβιού ματιών ή </a:t>
            </a:r>
            <a:r>
              <a:rPr lang="el-GR" dirty="0" err="1"/>
              <a:t>άι</a:t>
            </a:r>
            <a:r>
              <a:rPr lang="el-GR" dirty="0"/>
              <a:t> </a:t>
            </a:r>
            <a:r>
              <a:rPr lang="el-GR" dirty="0" err="1"/>
              <a:t>λάινερ</a:t>
            </a:r>
            <a:r>
              <a:rPr lang="el-GR" dirty="0"/>
              <a:t> και πιο γυαλιστερών κραγιόν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Επίσης χρησιμοποιούνται πιο σκούρα χρώματα σε σκιές, ρουζ, κραγιόν, απ' ότι στο πρωινό μακιγιάζ.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3843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24753" y="1182624"/>
            <a:ext cx="10972800" cy="1066800"/>
          </a:xfrm>
        </p:spPr>
        <p:txBody>
          <a:bodyPr rtlCol="0">
            <a:normAutofit fontScale="90000"/>
          </a:bodyPr>
          <a:lstStyle/>
          <a:p>
            <a:pPr rtl="0"/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Αναμενόμενα αποτελέσματα</a:t>
            </a: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el-GR" dirty="0" smtClean="0"/>
              <a:t>Να διακρίνουν τις διαφορές ανάμεσα στο πρωινό, απογευματινό και βραδινό μακιγιάζ</a:t>
            </a:r>
          </a:p>
          <a:p>
            <a:pPr rtl="0"/>
            <a:r>
              <a:rPr lang="el-GR" dirty="0" smtClean="0"/>
              <a:t>Να εφαρμόζουν πρωινό, απογευματινό και βραδινό μακιγιάζ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Πρωινό μακιγιάζ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el-GR" dirty="0" smtClean="0"/>
              <a:t>Φυσικό και ανάλαφρο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786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Πρωινό μακιγιάζ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el-GR" dirty="0"/>
              <a:t>Αφού προηγηθούν όλα τα στάδια προετοιμασίας, απλώνεται κατάλληλη για το δέρμα κρέμα ημέρας, που πρέπει ταυτόχρονα να είναι και βάση </a:t>
            </a:r>
            <a:r>
              <a:rPr lang="el-GR" dirty="0" smtClean="0"/>
              <a:t>make up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/>
              <a:t>Αποφεύγεται η χρήση </a:t>
            </a:r>
            <a:r>
              <a:rPr lang="el-GR" dirty="0" err="1"/>
              <a:t>makeup</a:t>
            </a:r>
            <a:r>
              <a:rPr lang="el-GR" dirty="0"/>
              <a:t>, αν κρίνεται όμως απαραίτητο, χρησιμοποιείται ένα απαλό, σχεδόν αόρατο στο χρώμα της επιδερμίδας. Τα πυκνά </a:t>
            </a:r>
            <a:r>
              <a:rPr lang="el-GR" dirty="0" err="1"/>
              <a:t>makeup</a:t>
            </a:r>
            <a:r>
              <a:rPr lang="el-GR" dirty="0"/>
              <a:t> δημιουργούν παχύ στρώμα, που διακρίνεται πολύ στο φως. Δεν γίνονται φωτοσκιάσεις με το </a:t>
            </a:r>
            <a:r>
              <a:rPr lang="el-GR" dirty="0" err="1"/>
              <a:t>makeup</a:t>
            </a:r>
            <a:r>
              <a:rPr lang="el-GR" dirty="0"/>
              <a:t>. Αντί για </a:t>
            </a:r>
            <a:r>
              <a:rPr lang="el-GR" dirty="0" err="1"/>
              <a:t>makeup</a:t>
            </a:r>
            <a:r>
              <a:rPr lang="el-GR" dirty="0"/>
              <a:t> μπορεί να χρησιμοποιηθεί έγχρωμη κρέμα βάση.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4070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Πρωινό μακιγιάζ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el-GR" dirty="0"/>
              <a:t>● Πουδράρεται το πρόσωπο με πούδρα στο φυσικό χρώμα. Το στρώμα της πούδρας πρέπει να είναι πολύ λεπτό. Αν χρειάζονται φωτοσκιάσεις γίνονται με έγχρωμη πούδρα, ή με ρουζ στο χρώμα της τερακότας</a:t>
            </a:r>
            <a:r>
              <a:rPr lang="el-GR" dirty="0" smtClean="0"/>
              <a:t>.</a:t>
            </a:r>
          </a:p>
          <a:p>
            <a:pPr marL="109728" indent="0">
              <a:buNone/>
            </a:pPr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/>
              <a:t>● Για τα βλέφαρα χρησιμοποιούνται δύο ή τρεις σκιές. Τα χρώματα πρέπει να είναι ματ, ανοιχτόχρωμα και κυρίως γήινα.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6548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Πρωινό μακιγιάζ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el-GR" dirty="0"/>
              <a:t>●Το </a:t>
            </a:r>
            <a:r>
              <a:rPr lang="el-GR" dirty="0" err="1"/>
              <a:t>άι-λάινερ</a:t>
            </a:r>
            <a:r>
              <a:rPr lang="el-GR" dirty="0"/>
              <a:t> αποφεύγεται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Με το μολύβι, σχηματίζεται λεπτή γραμμή η οποία σβήνεται απαλά προς τη σκιά. Η γραμμή μπορεί να φτιαχτεί και με σκιά. </a:t>
            </a:r>
            <a:endParaRPr lang="el-GR" dirty="0" smtClean="0"/>
          </a:p>
          <a:p>
            <a:r>
              <a:rPr lang="el-GR" dirty="0" smtClean="0"/>
              <a:t>Αποφεύγεται </a:t>
            </a:r>
            <a:r>
              <a:rPr lang="el-GR" dirty="0"/>
              <a:t>το μαύρο και τα πολύ σκούρα χρώματα, γιατί φαίνονται αφύσικα και σκληραίνουν το βλέμμα.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80404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Πρωινό μακιγιάζ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el-GR" dirty="0"/>
              <a:t>Τοποθετείται </a:t>
            </a:r>
            <a:r>
              <a:rPr lang="el-GR" dirty="0" err="1"/>
              <a:t>μάσκαρα</a:t>
            </a:r>
            <a:r>
              <a:rPr lang="el-GR" dirty="0"/>
              <a:t>, που δεν πρέπει να κολλάει τις βλεφαρίδες. Μπορεί να είναι καφέ ή μαύρη</a:t>
            </a:r>
            <a:r>
              <a:rPr lang="el-GR" dirty="0" smtClean="0"/>
              <a:t>.</a:t>
            </a:r>
          </a:p>
          <a:p>
            <a:r>
              <a:rPr lang="el-GR" dirty="0"/>
              <a:t>Το ρουζ χρησιμοποιείται με διακριτικό τρόπο και σε γήινες αποχρώσεις</a:t>
            </a:r>
            <a:r>
              <a:rPr lang="el-GR" dirty="0" smtClean="0"/>
              <a:t>.</a:t>
            </a:r>
          </a:p>
          <a:p>
            <a:r>
              <a:rPr lang="el-GR" dirty="0"/>
              <a:t> Τα φρύδια χτενίζονται, για να έχουν φυσική φορά οι τρίχες. Αν πρέπει να τονιστούν ή να βελτιωθεί το σχήμα τους, αυτό γίνεται με σκιά ή μολύβι στο χρώμα των φρυδιών.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0472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Πρωινό μακιγιάζ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el-GR" dirty="0"/>
              <a:t>Σχηματίζονται τα χείλη με περίγραμμα ίδιου χρώματος με το κραγιόν. Στρώνεται το περίγραμμα για να εξασθενήσει. Τοποθετείται κραγιόν σε φυσικό χρώμα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7687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dirty="0" smtClean="0"/>
              <a:t> Ανακεφαλαίωση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r>
              <a:rPr lang="el-GR" dirty="0" smtClean="0"/>
              <a:t>Αισθητικό </a:t>
            </a:r>
            <a:r>
              <a:rPr lang="el-GR" dirty="0"/>
              <a:t>πρωινό μακιγιάζ, είναι το μακιγιάζ που συνοδεύει την πρωινή και μεσημεριανή εμφάνιση. </a:t>
            </a:r>
            <a:endParaRPr lang="el-GR" dirty="0" smtClean="0"/>
          </a:p>
          <a:p>
            <a:r>
              <a:rPr lang="el-GR" dirty="0" smtClean="0"/>
              <a:t>Σκοπός </a:t>
            </a:r>
            <a:r>
              <a:rPr lang="el-GR" dirty="0"/>
              <a:t>του είναι η προβολή και ο τονισμός του προσώπου και των χαρακτηριστικών του με έναν τρόπο φυσικό και ανάλαφρο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Η χρήση των προϊόντων γίνεται με προσοχή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Συνήθως δε χρησιμοποιείται </a:t>
            </a:r>
            <a:r>
              <a:rPr lang="el-GR" dirty="0" smtClean="0"/>
              <a:t>make up </a:t>
            </a:r>
            <a:r>
              <a:rPr lang="el-GR" dirty="0"/>
              <a:t>αλλά μόνο πούδρα, αποφεύγονται τα σκούρα και έντονα χρώματα και προτιμώνται τα γήινα.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13615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2.xml><?xml version="1.0" encoding="utf-8"?>
<a:theme xmlns:a="http://schemas.openxmlformats.org/drawingml/2006/main" name="Θέμα του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 εκπαίδευσης</Template>
  <TotalTime>26</TotalTime>
  <Words>1049</Words>
  <Application>Microsoft Office PowerPoint</Application>
  <PresentationFormat>Ευρεία οθόνη</PresentationFormat>
  <Paragraphs>102</Paragraphs>
  <Slides>14</Slides>
  <Notes>14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Arial</vt:lpstr>
      <vt:lpstr>Calibri</vt:lpstr>
      <vt:lpstr>Georgia</vt:lpstr>
      <vt:lpstr>Wingdings 2</vt:lpstr>
      <vt:lpstr>Παρουσίαση εκπαίδευσης</vt:lpstr>
      <vt:lpstr>Τίτλος παρουσίασης εκπαίδευσης      Κεφ.10 Πρωινό μακιγιάζ</vt:lpstr>
      <vt:lpstr> Αναμενόμενα αποτελέσματα   </vt:lpstr>
      <vt:lpstr>Πρωινό μακιγιάζ</vt:lpstr>
      <vt:lpstr>Πρωινό μακιγιάζ</vt:lpstr>
      <vt:lpstr>Πρωινό μακιγιάζ</vt:lpstr>
      <vt:lpstr>Πρωινό μακιγιάζ</vt:lpstr>
      <vt:lpstr>Πρωινό μακιγιάζ</vt:lpstr>
      <vt:lpstr>Πρωινό μακιγιάζ</vt:lpstr>
      <vt:lpstr> Ανακεφαλαίωση</vt:lpstr>
      <vt:lpstr>Απογευματινό μακιγιάζ</vt:lpstr>
      <vt:lpstr>Απογευματινό μακιγιάζ</vt:lpstr>
      <vt:lpstr>Απογευματινό μακιγιάζ</vt:lpstr>
      <vt:lpstr>Απογευματινό μακιγιάζ</vt:lpstr>
      <vt:lpstr>Ανακεφαλαίωση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παρουσίασης εκπαίδευσης      Κεφ.10 Πρωινό μακιγιάζ</dc:title>
  <dc:creator>EVAGGELIA MOUSTAKA</dc:creator>
  <cp:lastModifiedBy>EVAGGELIA MOUSTAKA</cp:lastModifiedBy>
  <cp:revision>2</cp:revision>
  <dcterms:created xsi:type="dcterms:W3CDTF">2024-03-14T19:27:54Z</dcterms:created>
  <dcterms:modified xsi:type="dcterms:W3CDTF">2024-03-14T19:54:01Z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