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6" r:id="rId6"/>
    <p:sldId id="260" r:id="rId7"/>
    <p:sldId id="261" r:id="rId8"/>
    <p:sldId id="262" r:id="rId9"/>
    <p:sldId id="263"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4" r:id="rId28"/>
    <p:sldId id="282" r:id="rId29"/>
    <p:sldId id="283" r:id="rId30"/>
    <p:sldId id="285" r:id="rId31"/>
    <p:sldId id="286" r:id="rId32"/>
    <p:sldId id="287" r:id="rId33"/>
    <p:sldId id="290" r:id="rId34"/>
    <p:sldId id="288" r:id="rId35"/>
    <p:sldId id="289" r:id="rId36"/>
    <p:sldId id="291" r:id="rId37"/>
    <p:sldId id="292" r:id="rId38"/>
    <p:sldId id="293" r:id="rId39"/>
    <p:sldId id="294" r:id="rId40"/>
    <p:sldId id="295" r:id="rId41"/>
    <p:sldId id="296" r:id="rId42"/>
    <p:sldId id="297" r:id="rId43"/>
    <p:sldId id="298" r:id="rId44"/>
    <p:sldId id="299"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4B3C22-22D8-4351-A539-9ED7849E80B7}" v="3" dt="2023-06-08T23:58:16.2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8025" autoAdjust="0"/>
    <p:restoredTop sz="94660"/>
  </p:normalViewPr>
  <p:slideViewPr>
    <p:cSldViewPr snapToGrid="0">
      <p:cViewPr varScale="1">
        <p:scale>
          <a:sx n="116" d="100"/>
          <a:sy n="116" d="100"/>
        </p:scale>
        <p:origin x="-21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TIRIOS CHRISTODOULOU" userId="83a2a357-2a7e-447d-bced-447bc3db8b2c" providerId="ADAL" clId="{144B3C22-22D8-4351-A539-9ED7849E80B7}"/>
    <pc:docChg chg="undo custSel addSld modSld sldOrd">
      <pc:chgData name="SOTIRIOS CHRISTODOULOU" userId="83a2a357-2a7e-447d-bced-447bc3db8b2c" providerId="ADAL" clId="{144B3C22-22D8-4351-A539-9ED7849E80B7}" dt="2023-06-09T00:15:44.747" v="1162" actId="1076"/>
      <pc:docMkLst>
        <pc:docMk/>
      </pc:docMkLst>
      <pc:sldChg chg="modSp new mod">
        <pc:chgData name="SOTIRIOS CHRISTODOULOU" userId="83a2a357-2a7e-447d-bced-447bc3db8b2c" providerId="ADAL" clId="{144B3C22-22D8-4351-A539-9ED7849E80B7}" dt="2023-06-08T22:17:54.889" v="50" actId="113"/>
        <pc:sldMkLst>
          <pc:docMk/>
          <pc:sldMk cId="324543572" sldId="272"/>
        </pc:sldMkLst>
        <pc:spChg chg="mod">
          <ac:chgData name="SOTIRIOS CHRISTODOULOU" userId="83a2a357-2a7e-447d-bced-447bc3db8b2c" providerId="ADAL" clId="{144B3C22-22D8-4351-A539-9ED7849E80B7}" dt="2023-06-08T22:16:48.205" v="38" actId="1076"/>
          <ac:spMkLst>
            <pc:docMk/>
            <pc:sldMk cId="324543572" sldId="272"/>
            <ac:spMk id="2" creationId="{0EB6476E-51BB-5A22-A293-6656C441089A}"/>
          </ac:spMkLst>
        </pc:spChg>
        <pc:spChg chg="mod">
          <ac:chgData name="SOTIRIOS CHRISTODOULOU" userId="83a2a357-2a7e-447d-bced-447bc3db8b2c" providerId="ADAL" clId="{144B3C22-22D8-4351-A539-9ED7849E80B7}" dt="2023-06-08T22:17:54.889" v="50" actId="113"/>
          <ac:spMkLst>
            <pc:docMk/>
            <pc:sldMk cId="324543572" sldId="272"/>
            <ac:spMk id="3" creationId="{44760A9B-F2D2-FECC-0C5A-2BB459562F5C}"/>
          </ac:spMkLst>
        </pc:spChg>
      </pc:sldChg>
      <pc:sldChg chg="addSp modSp new mod">
        <pc:chgData name="SOTIRIOS CHRISTODOULOU" userId="83a2a357-2a7e-447d-bced-447bc3db8b2c" providerId="ADAL" clId="{144B3C22-22D8-4351-A539-9ED7849E80B7}" dt="2023-06-08T22:28:02.956" v="165" actId="1076"/>
        <pc:sldMkLst>
          <pc:docMk/>
          <pc:sldMk cId="3566251778" sldId="273"/>
        </pc:sldMkLst>
        <pc:spChg chg="mod">
          <ac:chgData name="SOTIRIOS CHRISTODOULOU" userId="83a2a357-2a7e-447d-bced-447bc3db8b2c" providerId="ADAL" clId="{144B3C22-22D8-4351-A539-9ED7849E80B7}" dt="2023-06-08T22:28:02.956" v="165" actId="1076"/>
          <ac:spMkLst>
            <pc:docMk/>
            <pc:sldMk cId="3566251778" sldId="273"/>
            <ac:spMk id="2" creationId="{7891E8B0-1E51-ABA8-C2F1-EF54EADDB9A0}"/>
          </ac:spMkLst>
        </pc:spChg>
        <pc:spChg chg="mod">
          <ac:chgData name="SOTIRIOS CHRISTODOULOU" userId="83a2a357-2a7e-447d-bced-447bc3db8b2c" providerId="ADAL" clId="{144B3C22-22D8-4351-A539-9ED7849E80B7}" dt="2023-06-08T22:21:44.713" v="120" actId="113"/>
          <ac:spMkLst>
            <pc:docMk/>
            <pc:sldMk cId="3566251778" sldId="273"/>
            <ac:spMk id="3" creationId="{45D7BE3B-A8A4-7BAB-D215-36BCA00341B5}"/>
          </ac:spMkLst>
        </pc:spChg>
        <pc:picChg chg="add mod">
          <ac:chgData name="SOTIRIOS CHRISTODOULOU" userId="83a2a357-2a7e-447d-bced-447bc3db8b2c" providerId="ADAL" clId="{144B3C22-22D8-4351-A539-9ED7849E80B7}" dt="2023-06-08T22:21:02.212" v="110" actId="1076"/>
          <ac:picMkLst>
            <pc:docMk/>
            <pc:sldMk cId="3566251778" sldId="273"/>
            <ac:picMk id="5" creationId="{77355B0D-AD5A-219C-F888-AE9CF509F1CB}"/>
          </ac:picMkLst>
        </pc:picChg>
      </pc:sldChg>
      <pc:sldChg chg="addSp delSp modSp new mod">
        <pc:chgData name="SOTIRIOS CHRISTODOULOU" userId="83a2a357-2a7e-447d-bced-447bc3db8b2c" providerId="ADAL" clId="{144B3C22-22D8-4351-A539-9ED7849E80B7}" dt="2023-06-08T22:30:32.394" v="200" actId="27636"/>
        <pc:sldMkLst>
          <pc:docMk/>
          <pc:sldMk cId="1881725987" sldId="274"/>
        </pc:sldMkLst>
        <pc:spChg chg="mod">
          <ac:chgData name="SOTIRIOS CHRISTODOULOU" userId="83a2a357-2a7e-447d-bced-447bc3db8b2c" providerId="ADAL" clId="{144B3C22-22D8-4351-A539-9ED7849E80B7}" dt="2023-06-08T22:30:07.502" v="195" actId="14100"/>
          <ac:spMkLst>
            <pc:docMk/>
            <pc:sldMk cId="1881725987" sldId="274"/>
            <ac:spMk id="2" creationId="{EFE5F3FD-19D3-C3F3-E4B2-455A8A08E44B}"/>
          </ac:spMkLst>
        </pc:spChg>
        <pc:spChg chg="mod">
          <ac:chgData name="SOTIRIOS CHRISTODOULOU" userId="83a2a357-2a7e-447d-bced-447bc3db8b2c" providerId="ADAL" clId="{144B3C22-22D8-4351-A539-9ED7849E80B7}" dt="2023-06-08T22:30:32.394" v="200" actId="27636"/>
          <ac:spMkLst>
            <pc:docMk/>
            <pc:sldMk cId="1881725987" sldId="274"/>
            <ac:spMk id="3" creationId="{6BE25CF0-83BC-6675-E85A-885E1F51B8EE}"/>
          </ac:spMkLst>
        </pc:spChg>
        <pc:spChg chg="add del">
          <ac:chgData name="SOTIRIOS CHRISTODOULOU" userId="83a2a357-2a7e-447d-bced-447bc3db8b2c" providerId="ADAL" clId="{144B3C22-22D8-4351-A539-9ED7849E80B7}" dt="2023-06-08T22:27:58.935" v="164" actId="22"/>
          <ac:spMkLst>
            <pc:docMk/>
            <pc:sldMk cId="1881725987" sldId="274"/>
            <ac:spMk id="5" creationId="{4E9F0CD2-1CE3-ADD5-DEA9-9D2E5F2A43F7}"/>
          </ac:spMkLst>
        </pc:spChg>
      </pc:sldChg>
      <pc:sldChg chg="modSp new mod">
        <pc:chgData name="SOTIRIOS CHRISTODOULOU" userId="83a2a357-2a7e-447d-bced-447bc3db8b2c" providerId="ADAL" clId="{144B3C22-22D8-4351-A539-9ED7849E80B7}" dt="2023-06-08T22:46:18.041" v="242" actId="20577"/>
        <pc:sldMkLst>
          <pc:docMk/>
          <pc:sldMk cId="794572029" sldId="275"/>
        </pc:sldMkLst>
        <pc:spChg chg="mod">
          <ac:chgData name="SOTIRIOS CHRISTODOULOU" userId="83a2a357-2a7e-447d-bced-447bc3db8b2c" providerId="ADAL" clId="{144B3C22-22D8-4351-A539-9ED7849E80B7}" dt="2023-06-08T22:30:56.006" v="217" actId="20577"/>
          <ac:spMkLst>
            <pc:docMk/>
            <pc:sldMk cId="794572029" sldId="275"/>
            <ac:spMk id="2" creationId="{07C78719-C0B0-2592-499B-0F30E6215B3F}"/>
          </ac:spMkLst>
        </pc:spChg>
        <pc:spChg chg="mod">
          <ac:chgData name="SOTIRIOS CHRISTODOULOU" userId="83a2a357-2a7e-447d-bced-447bc3db8b2c" providerId="ADAL" clId="{144B3C22-22D8-4351-A539-9ED7849E80B7}" dt="2023-06-08T22:46:18.041" v="242" actId="20577"/>
          <ac:spMkLst>
            <pc:docMk/>
            <pc:sldMk cId="794572029" sldId="275"/>
            <ac:spMk id="3" creationId="{FDAC6EE0-59C2-1BA3-1353-BADF80450E7C}"/>
          </ac:spMkLst>
        </pc:spChg>
      </pc:sldChg>
      <pc:sldChg chg="modSp new mod">
        <pc:chgData name="SOTIRIOS CHRISTODOULOU" userId="83a2a357-2a7e-447d-bced-447bc3db8b2c" providerId="ADAL" clId="{144B3C22-22D8-4351-A539-9ED7849E80B7}" dt="2023-06-08T23:07:23.009" v="496"/>
        <pc:sldMkLst>
          <pc:docMk/>
          <pc:sldMk cId="1298603584" sldId="276"/>
        </pc:sldMkLst>
        <pc:spChg chg="mod">
          <ac:chgData name="SOTIRIOS CHRISTODOULOU" userId="83a2a357-2a7e-447d-bced-447bc3db8b2c" providerId="ADAL" clId="{144B3C22-22D8-4351-A539-9ED7849E80B7}" dt="2023-06-08T23:07:23.009" v="496"/>
          <ac:spMkLst>
            <pc:docMk/>
            <pc:sldMk cId="1298603584" sldId="276"/>
            <ac:spMk id="2" creationId="{B5AC144D-09FA-3A7B-BDEA-B00E994A3BD9}"/>
          </ac:spMkLst>
        </pc:spChg>
        <pc:spChg chg="mod">
          <ac:chgData name="SOTIRIOS CHRISTODOULOU" userId="83a2a357-2a7e-447d-bced-447bc3db8b2c" providerId="ADAL" clId="{144B3C22-22D8-4351-A539-9ED7849E80B7}" dt="2023-06-08T22:47:36.811" v="259" actId="14"/>
          <ac:spMkLst>
            <pc:docMk/>
            <pc:sldMk cId="1298603584" sldId="276"/>
            <ac:spMk id="3" creationId="{BE922C4B-1EE2-A218-A6F0-342BD69E35AA}"/>
          </ac:spMkLst>
        </pc:spChg>
      </pc:sldChg>
      <pc:sldChg chg="modSp new mod">
        <pc:chgData name="SOTIRIOS CHRISTODOULOU" userId="83a2a357-2a7e-447d-bced-447bc3db8b2c" providerId="ADAL" clId="{144B3C22-22D8-4351-A539-9ED7849E80B7}" dt="2023-06-08T23:07:25.923" v="497"/>
        <pc:sldMkLst>
          <pc:docMk/>
          <pc:sldMk cId="290008498" sldId="277"/>
        </pc:sldMkLst>
        <pc:spChg chg="mod">
          <ac:chgData name="SOTIRIOS CHRISTODOULOU" userId="83a2a357-2a7e-447d-bced-447bc3db8b2c" providerId="ADAL" clId="{144B3C22-22D8-4351-A539-9ED7849E80B7}" dt="2023-06-08T23:07:25.923" v="497"/>
          <ac:spMkLst>
            <pc:docMk/>
            <pc:sldMk cId="290008498" sldId="277"/>
            <ac:spMk id="2" creationId="{87EC51D2-F5FC-35C4-11C1-2732DFE7E34D}"/>
          </ac:spMkLst>
        </pc:spChg>
        <pc:spChg chg="mod">
          <ac:chgData name="SOTIRIOS CHRISTODOULOU" userId="83a2a357-2a7e-447d-bced-447bc3db8b2c" providerId="ADAL" clId="{144B3C22-22D8-4351-A539-9ED7849E80B7}" dt="2023-06-08T22:49:56.139" v="287" actId="207"/>
          <ac:spMkLst>
            <pc:docMk/>
            <pc:sldMk cId="290008498" sldId="277"/>
            <ac:spMk id="3" creationId="{27ACE6D7-326F-3996-0ED6-C608584B85DF}"/>
          </ac:spMkLst>
        </pc:spChg>
      </pc:sldChg>
      <pc:sldChg chg="modSp new mod">
        <pc:chgData name="SOTIRIOS CHRISTODOULOU" userId="83a2a357-2a7e-447d-bced-447bc3db8b2c" providerId="ADAL" clId="{144B3C22-22D8-4351-A539-9ED7849E80B7}" dt="2023-06-08T23:07:28.286" v="498"/>
        <pc:sldMkLst>
          <pc:docMk/>
          <pc:sldMk cId="1794845949" sldId="278"/>
        </pc:sldMkLst>
        <pc:spChg chg="mod">
          <ac:chgData name="SOTIRIOS CHRISTODOULOU" userId="83a2a357-2a7e-447d-bced-447bc3db8b2c" providerId="ADAL" clId="{144B3C22-22D8-4351-A539-9ED7849E80B7}" dt="2023-06-08T23:07:28.286" v="498"/>
          <ac:spMkLst>
            <pc:docMk/>
            <pc:sldMk cId="1794845949" sldId="278"/>
            <ac:spMk id="2" creationId="{02D37DA4-4CED-8BFB-CF9B-670E92DFFACB}"/>
          </ac:spMkLst>
        </pc:spChg>
        <pc:spChg chg="mod">
          <ac:chgData name="SOTIRIOS CHRISTODOULOU" userId="83a2a357-2a7e-447d-bced-447bc3db8b2c" providerId="ADAL" clId="{144B3C22-22D8-4351-A539-9ED7849E80B7}" dt="2023-06-08T22:54:21.857" v="328" actId="207"/>
          <ac:spMkLst>
            <pc:docMk/>
            <pc:sldMk cId="1794845949" sldId="278"/>
            <ac:spMk id="3" creationId="{D6633CFA-047E-889D-28D2-199FF4C80BC9}"/>
          </ac:spMkLst>
        </pc:spChg>
      </pc:sldChg>
      <pc:sldChg chg="modSp new mod">
        <pc:chgData name="SOTIRIOS CHRISTODOULOU" userId="83a2a357-2a7e-447d-bced-447bc3db8b2c" providerId="ADAL" clId="{144B3C22-22D8-4351-A539-9ED7849E80B7}" dt="2023-06-08T23:07:31.593" v="499"/>
        <pc:sldMkLst>
          <pc:docMk/>
          <pc:sldMk cId="854580948" sldId="279"/>
        </pc:sldMkLst>
        <pc:spChg chg="mod">
          <ac:chgData name="SOTIRIOS CHRISTODOULOU" userId="83a2a357-2a7e-447d-bced-447bc3db8b2c" providerId="ADAL" clId="{144B3C22-22D8-4351-A539-9ED7849E80B7}" dt="2023-06-08T23:07:31.593" v="499"/>
          <ac:spMkLst>
            <pc:docMk/>
            <pc:sldMk cId="854580948" sldId="279"/>
            <ac:spMk id="2" creationId="{1AA0380A-5D23-B4DC-2241-01840A770226}"/>
          </ac:spMkLst>
        </pc:spChg>
        <pc:spChg chg="mod">
          <ac:chgData name="SOTIRIOS CHRISTODOULOU" userId="83a2a357-2a7e-447d-bced-447bc3db8b2c" providerId="ADAL" clId="{144B3C22-22D8-4351-A539-9ED7849E80B7}" dt="2023-06-08T22:57:27.428" v="391" actId="207"/>
          <ac:spMkLst>
            <pc:docMk/>
            <pc:sldMk cId="854580948" sldId="279"/>
            <ac:spMk id="3" creationId="{FDF6C14B-95FA-37CF-0301-757C6B81B892}"/>
          </ac:spMkLst>
        </pc:spChg>
      </pc:sldChg>
      <pc:sldChg chg="modSp new mod">
        <pc:chgData name="SOTIRIOS CHRISTODOULOU" userId="83a2a357-2a7e-447d-bced-447bc3db8b2c" providerId="ADAL" clId="{144B3C22-22D8-4351-A539-9ED7849E80B7}" dt="2023-06-08T23:07:34.532" v="500"/>
        <pc:sldMkLst>
          <pc:docMk/>
          <pc:sldMk cId="69765388" sldId="280"/>
        </pc:sldMkLst>
        <pc:spChg chg="mod">
          <ac:chgData name="SOTIRIOS CHRISTODOULOU" userId="83a2a357-2a7e-447d-bced-447bc3db8b2c" providerId="ADAL" clId="{144B3C22-22D8-4351-A539-9ED7849E80B7}" dt="2023-06-08T23:07:34.532" v="500"/>
          <ac:spMkLst>
            <pc:docMk/>
            <pc:sldMk cId="69765388" sldId="280"/>
            <ac:spMk id="2" creationId="{DE6CF8CD-3D49-C40E-C0F7-10ABAC93D7F4}"/>
          </ac:spMkLst>
        </pc:spChg>
        <pc:spChg chg="mod">
          <ac:chgData name="SOTIRIOS CHRISTODOULOU" userId="83a2a357-2a7e-447d-bced-447bc3db8b2c" providerId="ADAL" clId="{144B3C22-22D8-4351-A539-9ED7849E80B7}" dt="2023-06-08T23:02:49.089" v="459" actId="207"/>
          <ac:spMkLst>
            <pc:docMk/>
            <pc:sldMk cId="69765388" sldId="280"/>
            <ac:spMk id="3" creationId="{C7485514-C3E4-90C3-EDC7-50D454B434BC}"/>
          </ac:spMkLst>
        </pc:spChg>
      </pc:sldChg>
      <pc:sldChg chg="addSp modSp new mod">
        <pc:chgData name="SOTIRIOS CHRISTODOULOU" userId="83a2a357-2a7e-447d-bced-447bc3db8b2c" providerId="ADAL" clId="{144B3C22-22D8-4351-A539-9ED7849E80B7}" dt="2023-06-08T23:07:37.478" v="501"/>
        <pc:sldMkLst>
          <pc:docMk/>
          <pc:sldMk cId="2723580211" sldId="281"/>
        </pc:sldMkLst>
        <pc:spChg chg="mod">
          <ac:chgData name="SOTIRIOS CHRISTODOULOU" userId="83a2a357-2a7e-447d-bced-447bc3db8b2c" providerId="ADAL" clId="{144B3C22-22D8-4351-A539-9ED7849E80B7}" dt="2023-06-08T23:07:37.478" v="501"/>
          <ac:spMkLst>
            <pc:docMk/>
            <pc:sldMk cId="2723580211" sldId="281"/>
            <ac:spMk id="2" creationId="{EAFFE893-2B02-F40B-2893-51B23CB517F1}"/>
          </ac:spMkLst>
        </pc:spChg>
        <pc:spChg chg="mod">
          <ac:chgData name="SOTIRIOS CHRISTODOULOU" userId="83a2a357-2a7e-447d-bced-447bc3db8b2c" providerId="ADAL" clId="{144B3C22-22D8-4351-A539-9ED7849E80B7}" dt="2023-06-08T23:05:11.549" v="483" actId="115"/>
          <ac:spMkLst>
            <pc:docMk/>
            <pc:sldMk cId="2723580211" sldId="281"/>
            <ac:spMk id="3" creationId="{26DF5961-F377-14E3-9639-B618F676272C}"/>
          </ac:spMkLst>
        </pc:spChg>
        <pc:spChg chg="add mod">
          <ac:chgData name="SOTIRIOS CHRISTODOULOU" userId="83a2a357-2a7e-447d-bced-447bc3db8b2c" providerId="ADAL" clId="{144B3C22-22D8-4351-A539-9ED7849E80B7}" dt="2023-06-08T23:06:58.692" v="495" actId="113"/>
          <ac:spMkLst>
            <pc:docMk/>
            <pc:sldMk cId="2723580211" sldId="281"/>
            <ac:spMk id="5" creationId="{F5F3AEDF-274B-2D05-9E86-FB1D7F760CD2}"/>
          </ac:spMkLst>
        </pc:spChg>
      </pc:sldChg>
      <pc:sldChg chg="modSp new mod">
        <pc:chgData name="SOTIRIOS CHRISTODOULOU" userId="83a2a357-2a7e-447d-bced-447bc3db8b2c" providerId="ADAL" clId="{144B3C22-22D8-4351-A539-9ED7849E80B7}" dt="2023-06-08T23:15:27.712" v="611" actId="27636"/>
        <pc:sldMkLst>
          <pc:docMk/>
          <pc:sldMk cId="1709664848" sldId="282"/>
        </pc:sldMkLst>
        <pc:spChg chg="mod">
          <ac:chgData name="SOTIRIOS CHRISTODOULOU" userId="83a2a357-2a7e-447d-bced-447bc3db8b2c" providerId="ADAL" clId="{144B3C22-22D8-4351-A539-9ED7849E80B7}" dt="2023-06-08T23:12:39.875" v="552"/>
          <ac:spMkLst>
            <pc:docMk/>
            <pc:sldMk cId="1709664848" sldId="282"/>
            <ac:spMk id="2" creationId="{9C811C84-C40D-C516-1332-C416212C3762}"/>
          </ac:spMkLst>
        </pc:spChg>
        <pc:spChg chg="mod">
          <ac:chgData name="SOTIRIOS CHRISTODOULOU" userId="83a2a357-2a7e-447d-bced-447bc3db8b2c" providerId="ADAL" clId="{144B3C22-22D8-4351-A539-9ED7849E80B7}" dt="2023-06-08T23:15:27.712" v="611" actId="27636"/>
          <ac:spMkLst>
            <pc:docMk/>
            <pc:sldMk cId="1709664848" sldId="282"/>
            <ac:spMk id="3" creationId="{6114F0C4-C3B3-FAF5-1CAB-75B49C0148E7}"/>
          </ac:spMkLst>
        </pc:spChg>
      </pc:sldChg>
      <pc:sldChg chg="addSp delSp modSp new mod">
        <pc:chgData name="SOTIRIOS CHRISTODOULOU" userId="83a2a357-2a7e-447d-bced-447bc3db8b2c" providerId="ADAL" clId="{144B3C22-22D8-4351-A539-9ED7849E80B7}" dt="2023-06-08T23:18:42.763" v="643" actId="21"/>
        <pc:sldMkLst>
          <pc:docMk/>
          <pc:sldMk cId="2703967813" sldId="283"/>
        </pc:sldMkLst>
        <pc:spChg chg="mod">
          <ac:chgData name="SOTIRIOS CHRISTODOULOU" userId="83a2a357-2a7e-447d-bced-447bc3db8b2c" providerId="ADAL" clId="{144B3C22-22D8-4351-A539-9ED7849E80B7}" dt="2023-06-08T23:08:06.728" v="505"/>
          <ac:spMkLst>
            <pc:docMk/>
            <pc:sldMk cId="2703967813" sldId="283"/>
            <ac:spMk id="2" creationId="{1F942976-CC80-6D87-2C84-0A876CF218E2}"/>
          </ac:spMkLst>
        </pc:spChg>
        <pc:spChg chg="mod">
          <ac:chgData name="SOTIRIOS CHRISTODOULOU" userId="83a2a357-2a7e-447d-bced-447bc3db8b2c" providerId="ADAL" clId="{144B3C22-22D8-4351-A539-9ED7849E80B7}" dt="2023-06-08T23:17:44.973" v="637" actId="207"/>
          <ac:spMkLst>
            <pc:docMk/>
            <pc:sldMk cId="2703967813" sldId="283"/>
            <ac:spMk id="3" creationId="{B5B397F0-FC1D-5DEB-BF1F-74FECCDEEF1B}"/>
          </ac:spMkLst>
        </pc:spChg>
        <pc:picChg chg="add del mod">
          <ac:chgData name="SOTIRIOS CHRISTODOULOU" userId="83a2a357-2a7e-447d-bced-447bc3db8b2c" providerId="ADAL" clId="{144B3C22-22D8-4351-A539-9ED7849E80B7}" dt="2023-06-08T23:18:42.763" v="643" actId="21"/>
          <ac:picMkLst>
            <pc:docMk/>
            <pc:sldMk cId="2703967813" sldId="283"/>
            <ac:picMk id="5" creationId="{07DDE7C5-0668-8C2D-6149-7741CAA94AEA}"/>
          </ac:picMkLst>
        </pc:picChg>
      </pc:sldChg>
      <pc:sldChg chg="addSp modSp new mod ord">
        <pc:chgData name="SOTIRIOS CHRISTODOULOU" userId="83a2a357-2a7e-447d-bced-447bc3db8b2c" providerId="ADAL" clId="{144B3C22-22D8-4351-A539-9ED7849E80B7}" dt="2023-06-08T23:12:28.089" v="547"/>
        <pc:sldMkLst>
          <pc:docMk/>
          <pc:sldMk cId="2189409311" sldId="284"/>
        </pc:sldMkLst>
        <pc:spChg chg="mod">
          <ac:chgData name="SOTIRIOS CHRISTODOULOU" userId="83a2a357-2a7e-447d-bced-447bc3db8b2c" providerId="ADAL" clId="{144B3C22-22D8-4351-A539-9ED7849E80B7}" dt="2023-06-08T23:08:08.945" v="507"/>
          <ac:spMkLst>
            <pc:docMk/>
            <pc:sldMk cId="2189409311" sldId="284"/>
            <ac:spMk id="2" creationId="{104F4349-5653-81F7-122C-00E13A5C491E}"/>
          </ac:spMkLst>
        </pc:spChg>
        <pc:spChg chg="mod">
          <ac:chgData name="SOTIRIOS CHRISTODOULOU" userId="83a2a357-2a7e-447d-bced-447bc3db8b2c" providerId="ADAL" clId="{144B3C22-22D8-4351-A539-9ED7849E80B7}" dt="2023-06-08T23:11:51.406" v="543" actId="27636"/>
          <ac:spMkLst>
            <pc:docMk/>
            <pc:sldMk cId="2189409311" sldId="284"/>
            <ac:spMk id="3" creationId="{BA941A18-47E7-31C8-619C-3B67FFC612E7}"/>
          </ac:spMkLst>
        </pc:spChg>
        <pc:picChg chg="add mod">
          <ac:chgData name="SOTIRIOS CHRISTODOULOU" userId="83a2a357-2a7e-447d-bced-447bc3db8b2c" providerId="ADAL" clId="{144B3C22-22D8-4351-A539-9ED7849E80B7}" dt="2023-06-08T23:12:18.232" v="545" actId="1076"/>
          <ac:picMkLst>
            <pc:docMk/>
            <pc:sldMk cId="2189409311" sldId="284"/>
            <ac:picMk id="5" creationId="{95480222-DBFC-979A-FF9B-8E38302B5172}"/>
          </ac:picMkLst>
        </pc:picChg>
      </pc:sldChg>
      <pc:sldChg chg="addSp modSp new mod">
        <pc:chgData name="SOTIRIOS CHRISTODOULOU" userId="83a2a357-2a7e-447d-bced-447bc3db8b2c" providerId="ADAL" clId="{144B3C22-22D8-4351-A539-9ED7849E80B7}" dt="2023-06-08T23:21:13.334" v="687" actId="20577"/>
        <pc:sldMkLst>
          <pc:docMk/>
          <pc:sldMk cId="3219863469" sldId="285"/>
        </pc:sldMkLst>
        <pc:spChg chg="mod">
          <ac:chgData name="SOTIRIOS CHRISTODOULOU" userId="83a2a357-2a7e-447d-bced-447bc3db8b2c" providerId="ADAL" clId="{144B3C22-22D8-4351-A539-9ED7849E80B7}" dt="2023-06-08T23:19:16.075" v="655" actId="20577"/>
          <ac:spMkLst>
            <pc:docMk/>
            <pc:sldMk cId="3219863469" sldId="285"/>
            <ac:spMk id="2" creationId="{3A16A3C7-938C-0A97-AA46-68D3514B2940}"/>
          </ac:spMkLst>
        </pc:spChg>
        <pc:spChg chg="mod">
          <ac:chgData name="SOTIRIOS CHRISTODOULOU" userId="83a2a357-2a7e-447d-bced-447bc3db8b2c" providerId="ADAL" clId="{144B3C22-22D8-4351-A539-9ED7849E80B7}" dt="2023-06-08T23:21:13.334" v="687" actId="20577"/>
          <ac:spMkLst>
            <pc:docMk/>
            <pc:sldMk cId="3219863469" sldId="285"/>
            <ac:spMk id="3" creationId="{1D5ADE9E-8058-8D97-B015-EEC9A17124F2}"/>
          </ac:spMkLst>
        </pc:spChg>
        <pc:picChg chg="add mod">
          <ac:chgData name="SOTIRIOS CHRISTODOULOU" userId="83a2a357-2a7e-447d-bced-447bc3db8b2c" providerId="ADAL" clId="{144B3C22-22D8-4351-A539-9ED7849E80B7}" dt="2023-06-08T23:19:58.151" v="668" actId="1076"/>
          <ac:picMkLst>
            <pc:docMk/>
            <pc:sldMk cId="3219863469" sldId="285"/>
            <ac:picMk id="4" creationId="{EC5F58E9-53DD-3FF4-19C8-8256D22DD9FD}"/>
          </ac:picMkLst>
        </pc:picChg>
      </pc:sldChg>
      <pc:sldChg chg="modSp new mod">
        <pc:chgData name="SOTIRIOS CHRISTODOULOU" userId="83a2a357-2a7e-447d-bced-447bc3db8b2c" providerId="ADAL" clId="{144B3C22-22D8-4351-A539-9ED7849E80B7}" dt="2023-06-08T23:24:46.649" v="719" actId="20577"/>
        <pc:sldMkLst>
          <pc:docMk/>
          <pc:sldMk cId="911329802" sldId="286"/>
        </pc:sldMkLst>
        <pc:spChg chg="mod">
          <ac:chgData name="SOTIRIOS CHRISTODOULOU" userId="83a2a357-2a7e-447d-bced-447bc3db8b2c" providerId="ADAL" clId="{144B3C22-22D8-4351-A539-9ED7849E80B7}" dt="2023-06-08T23:21:40.942" v="699" actId="20577"/>
          <ac:spMkLst>
            <pc:docMk/>
            <pc:sldMk cId="911329802" sldId="286"/>
            <ac:spMk id="2" creationId="{2F5CC243-A8A9-FE37-363A-08AD22C58372}"/>
          </ac:spMkLst>
        </pc:spChg>
        <pc:spChg chg="mod">
          <ac:chgData name="SOTIRIOS CHRISTODOULOU" userId="83a2a357-2a7e-447d-bced-447bc3db8b2c" providerId="ADAL" clId="{144B3C22-22D8-4351-A539-9ED7849E80B7}" dt="2023-06-08T23:24:46.649" v="719" actId="20577"/>
          <ac:spMkLst>
            <pc:docMk/>
            <pc:sldMk cId="911329802" sldId="286"/>
            <ac:spMk id="3" creationId="{A5EFFD1C-B93D-3059-57E2-2384D446D879}"/>
          </ac:spMkLst>
        </pc:spChg>
      </pc:sldChg>
      <pc:sldChg chg="modSp new mod">
        <pc:chgData name="SOTIRIOS CHRISTODOULOU" userId="83a2a357-2a7e-447d-bced-447bc3db8b2c" providerId="ADAL" clId="{144B3C22-22D8-4351-A539-9ED7849E80B7}" dt="2023-06-08T23:28:51.099" v="766" actId="27636"/>
        <pc:sldMkLst>
          <pc:docMk/>
          <pc:sldMk cId="3902433134" sldId="287"/>
        </pc:sldMkLst>
        <pc:spChg chg="mod">
          <ac:chgData name="SOTIRIOS CHRISTODOULOU" userId="83a2a357-2a7e-447d-bced-447bc3db8b2c" providerId="ADAL" clId="{144B3C22-22D8-4351-A539-9ED7849E80B7}" dt="2023-06-08T23:24:55.918" v="723"/>
          <ac:spMkLst>
            <pc:docMk/>
            <pc:sldMk cId="3902433134" sldId="287"/>
            <ac:spMk id="2" creationId="{F45CD58E-F1B2-531A-F69B-7D74D4776238}"/>
          </ac:spMkLst>
        </pc:spChg>
        <pc:spChg chg="mod">
          <ac:chgData name="SOTIRIOS CHRISTODOULOU" userId="83a2a357-2a7e-447d-bced-447bc3db8b2c" providerId="ADAL" clId="{144B3C22-22D8-4351-A539-9ED7849E80B7}" dt="2023-06-08T23:28:51.099" v="766" actId="27636"/>
          <ac:spMkLst>
            <pc:docMk/>
            <pc:sldMk cId="3902433134" sldId="287"/>
            <ac:spMk id="3" creationId="{3A88A685-FE83-BE9F-490E-79B26CCC9B47}"/>
          </ac:spMkLst>
        </pc:spChg>
      </pc:sldChg>
      <pc:sldChg chg="addSp delSp modSp new mod">
        <pc:chgData name="SOTIRIOS CHRISTODOULOU" userId="83a2a357-2a7e-447d-bced-447bc3db8b2c" providerId="ADAL" clId="{144B3C22-22D8-4351-A539-9ED7849E80B7}" dt="2023-06-08T23:39:06.791" v="873" actId="1076"/>
        <pc:sldMkLst>
          <pc:docMk/>
          <pc:sldMk cId="1184323384" sldId="288"/>
        </pc:sldMkLst>
        <pc:spChg chg="mod">
          <ac:chgData name="SOTIRIOS CHRISTODOULOU" userId="83a2a357-2a7e-447d-bced-447bc3db8b2c" providerId="ADAL" clId="{144B3C22-22D8-4351-A539-9ED7849E80B7}" dt="2023-06-08T23:25:03.481" v="727"/>
          <ac:spMkLst>
            <pc:docMk/>
            <pc:sldMk cId="1184323384" sldId="288"/>
            <ac:spMk id="2" creationId="{A6658120-9E7E-D8C7-56DC-82549C011CC7}"/>
          </ac:spMkLst>
        </pc:spChg>
        <pc:spChg chg="mod">
          <ac:chgData name="SOTIRIOS CHRISTODOULOU" userId="83a2a357-2a7e-447d-bced-447bc3db8b2c" providerId="ADAL" clId="{144B3C22-22D8-4351-A539-9ED7849E80B7}" dt="2023-06-08T23:36:40.734" v="869" actId="207"/>
          <ac:spMkLst>
            <pc:docMk/>
            <pc:sldMk cId="1184323384" sldId="288"/>
            <ac:spMk id="3" creationId="{D31C9EB1-D145-D53A-B2AF-F3DED09BB5E2}"/>
          </ac:spMkLst>
        </pc:spChg>
        <pc:spChg chg="add del">
          <ac:chgData name="SOTIRIOS CHRISTODOULOU" userId="83a2a357-2a7e-447d-bced-447bc3db8b2c" providerId="ADAL" clId="{144B3C22-22D8-4351-A539-9ED7849E80B7}" dt="2023-06-08T23:25:08.195" v="728" actId="478"/>
          <ac:spMkLst>
            <pc:docMk/>
            <pc:sldMk cId="1184323384" sldId="288"/>
            <ac:spMk id="5" creationId="{D8777B02-3C5C-0B73-18E5-E21F4E5832AC}"/>
          </ac:spMkLst>
        </pc:spChg>
        <pc:picChg chg="add mod">
          <ac:chgData name="SOTIRIOS CHRISTODOULOU" userId="83a2a357-2a7e-447d-bced-447bc3db8b2c" providerId="ADAL" clId="{144B3C22-22D8-4351-A539-9ED7849E80B7}" dt="2023-06-08T23:36:31.343" v="861" actId="1076"/>
          <ac:picMkLst>
            <pc:docMk/>
            <pc:sldMk cId="1184323384" sldId="288"/>
            <ac:picMk id="7" creationId="{D127ED8C-35AD-E7D3-035C-70D9B22F6F49}"/>
          </ac:picMkLst>
        </pc:picChg>
        <pc:picChg chg="add mod">
          <ac:chgData name="SOTIRIOS CHRISTODOULOU" userId="83a2a357-2a7e-447d-bced-447bc3db8b2c" providerId="ADAL" clId="{144B3C22-22D8-4351-A539-9ED7849E80B7}" dt="2023-06-08T23:36:32.599" v="862" actId="1076"/>
          <ac:picMkLst>
            <pc:docMk/>
            <pc:sldMk cId="1184323384" sldId="288"/>
            <ac:picMk id="9" creationId="{367B0CF0-B90C-48C3-CDD1-C4C661E2A741}"/>
          </ac:picMkLst>
        </pc:picChg>
        <pc:picChg chg="add mod">
          <ac:chgData name="SOTIRIOS CHRISTODOULOU" userId="83a2a357-2a7e-447d-bced-447bc3db8b2c" providerId="ADAL" clId="{144B3C22-22D8-4351-A539-9ED7849E80B7}" dt="2023-06-08T23:38:48.462" v="871" actId="1076"/>
          <ac:picMkLst>
            <pc:docMk/>
            <pc:sldMk cId="1184323384" sldId="288"/>
            <ac:picMk id="11" creationId="{8DF0C2BA-3C80-5F90-358C-81BD808A2E37}"/>
          </ac:picMkLst>
        </pc:picChg>
        <pc:picChg chg="add mod">
          <ac:chgData name="SOTIRIOS CHRISTODOULOU" userId="83a2a357-2a7e-447d-bced-447bc3db8b2c" providerId="ADAL" clId="{144B3C22-22D8-4351-A539-9ED7849E80B7}" dt="2023-06-08T23:39:06.791" v="873" actId="1076"/>
          <ac:picMkLst>
            <pc:docMk/>
            <pc:sldMk cId="1184323384" sldId="288"/>
            <ac:picMk id="13" creationId="{0433166A-44EE-BF1D-55D7-0801C7FC67BE}"/>
          </ac:picMkLst>
        </pc:picChg>
      </pc:sldChg>
      <pc:sldChg chg="addSp delSp modSp new mod">
        <pc:chgData name="SOTIRIOS CHRISTODOULOU" userId="83a2a357-2a7e-447d-bced-447bc3db8b2c" providerId="ADAL" clId="{144B3C22-22D8-4351-A539-9ED7849E80B7}" dt="2023-06-08T23:41:46.111" v="877" actId="1076"/>
        <pc:sldMkLst>
          <pc:docMk/>
          <pc:sldMk cId="1627936188" sldId="289"/>
        </pc:sldMkLst>
        <pc:spChg chg="mod">
          <ac:chgData name="SOTIRIOS CHRISTODOULOU" userId="83a2a357-2a7e-447d-bced-447bc3db8b2c" providerId="ADAL" clId="{144B3C22-22D8-4351-A539-9ED7849E80B7}" dt="2023-06-08T23:25:00.151" v="725"/>
          <ac:spMkLst>
            <pc:docMk/>
            <pc:sldMk cId="1627936188" sldId="289"/>
            <ac:spMk id="2" creationId="{D18532C0-B10A-7030-2F10-96336FA01C1C}"/>
          </ac:spMkLst>
        </pc:spChg>
        <pc:spChg chg="del">
          <ac:chgData name="SOTIRIOS CHRISTODOULOU" userId="83a2a357-2a7e-447d-bced-447bc3db8b2c" providerId="ADAL" clId="{144B3C22-22D8-4351-A539-9ED7849E80B7}" dt="2023-06-08T23:41:41.917" v="874" actId="478"/>
          <ac:spMkLst>
            <pc:docMk/>
            <pc:sldMk cId="1627936188" sldId="289"/>
            <ac:spMk id="3" creationId="{CF4FAF15-8D5D-551B-2101-F1D4B3D4E8BA}"/>
          </ac:spMkLst>
        </pc:spChg>
        <pc:picChg chg="add mod">
          <ac:chgData name="SOTIRIOS CHRISTODOULOU" userId="83a2a357-2a7e-447d-bced-447bc3db8b2c" providerId="ADAL" clId="{144B3C22-22D8-4351-A539-9ED7849E80B7}" dt="2023-06-08T23:41:46.111" v="877" actId="1076"/>
          <ac:picMkLst>
            <pc:docMk/>
            <pc:sldMk cId="1627936188" sldId="289"/>
            <ac:picMk id="5" creationId="{23A22E44-8EEA-52DF-7BBB-D0F28C80C803}"/>
          </ac:picMkLst>
        </pc:picChg>
      </pc:sldChg>
      <pc:sldChg chg="addSp delSp modSp new mod">
        <pc:chgData name="SOTIRIOS CHRISTODOULOU" userId="83a2a357-2a7e-447d-bced-447bc3db8b2c" providerId="ADAL" clId="{144B3C22-22D8-4351-A539-9ED7849E80B7}" dt="2023-06-08T23:34:06.088" v="841" actId="27636"/>
        <pc:sldMkLst>
          <pc:docMk/>
          <pc:sldMk cId="1097493457" sldId="290"/>
        </pc:sldMkLst>
        <pc:spChg chg="mod">
          <ac:chgData name="SOTIRIOS CHRISTODOULOU" userId="83a2a357-2a7e-447d-bced-447bc3db8b2c" providerId="ADAL" clId="{144B3C22-22D8-4351-A539-9ED7849E80B7}" dt="2023-06-08T23:29:01.479" v="768"/>
          <ac:spMkLst>
            <pc:docMk/>
            <pc:sldMk cId="1097493457" sldId="290"/>
            <ac:spMk id="2" creationId="{BF1CE980-6190-4EF6-4EE7-994FBCC29A56}"/>
          </ac:spMkLst>
        </pc:spChg>
        <pc:spChg chg="add del mod">
          <ac:chgData name="SOTIRIOS CHRISTODOULOU" userId="83a2a357-2a7e-447d-bced-447bc3db8b2c" providerId="ADAL" clId="{144B3C22-22D8-4351-A539-9ED7849E80B7}" dt="2023-06-08T23:34:06.088" v="841" actId="27636"/>
          <ac:spMkLst>
            <pc:docMk/>
            <pc:sldMk cId="1097493457" sldId="290"/>
            <ac:spMk id="3" creationId="{3EC2AFC4-AECD-AA60-8202-9F6DC3DDEA65}"/>
          </ac:spMkLst>
        </pc:spChg>
        <pc:picChg chg="add del mod ord">
          <ac:chgData name="SOTIRIOS CHRISTODOULOU" userId="83a2a357-2a7e-447d-bced-447bc3db8b2c" providerId="ADAL" clId="{144B3C22-22D8-4351-A539-9ED7849E80B7}" dt="2023-06-08T23:29:28.640" v="772" actId="22"/>
          <ac:picMkLst>
            <pc:docMk/>
            <pc:sldMk cId="1097493457" sldId="290"/>
            <ac:picMk id="5" creationId="{2F18108C-AAAD-677F-559C-DD6DE56F6947}"/>
          </ac:picMkLst>
        </pc:picChg>
        <pc:picChg chg="add mod">
          <ac:chgData name="SOTIRIOS CHRISTODOULOU" userId="83a2a357-2a7e-447d-bced-447bc3db8b2c" providerId="ADAL" clId="{144B3C22-22D8-4351-A539-9ED7849E80B7}" dt="2023-06-08T23:34:03.490" v="839" actId="1076"/>
          <ac:picMkLst>
            <pc:docMk/>
            <pc:sldMk cId="1097493457" sldId="290"/>
            <ac:picMk id="7" creationId="{457E24FE-C0E7-96EF-2C7C-DA4588B63715}"/>
          </ac:picMkLst>
        </pc:picChg>
        <pc:picChg chg="add mod">
          <ac:chgData name="SOTIRIOS CHRISTODOULOU" userId="83a2a357-2a7e-447d-bced-447bc3db8b2c" providerId="ADAL" clId="{144B3C22-22D8-4351-A539-9ED7849E80B7}" dt="2023-06-08T23:32:47.383" v="830" actId="1076"/>
          <ac:picMkLst>
            <pc:docMk/>
            <pc:sldMk cId="1097493457" sldId="290"/>
            <ac:picMk id="9" creationId="{309A5839-B474-E14C-B304-0F874A8EF58C}"/>
          </ac:picMkLst>
        </pc:picChg>
        <pc:picChg chg="add mod">
          <ac:chgData name="SOTIRIOS CHRISTODOULOU" userId="83a2a357-2a7e-447d-bced-447bc3db8b2c" providerId="ADAL" clId="{144B3C22-22D8-4351-A539-9ED7849E80B7}" dt="2023-06-08T23:32:58.086" v="832" actId="1076"/>
          <ac:picMkLst>
            <pc:docMk/>
            <pc:sldMk cId="1097493457" sldId="290"/>
            <ac:picMk id="11" creationId="{0CD0E7DD-6EAE-50D4-94F7-B0567B714CE9}"/>
          </ac:picMkLst>
        </pc:picChg>
        <pc:picChg chg="add mod">
          <ac:chgData name="SOTIRIOS CHRISTODOULOU" userId="83a2a357-2a7e-447d-bced-447bc3db8b2c" providerId="ADAL" clId="{144B3C22-22D8-4351-A539-9ED7849E80B7}" dt="2023-06-08T23:33:33.942" v="834" actId="1076"/>
          <ac:picMkLst>
            <pc:docMk/>
            <pc:sldMk cId="1097493457" sldId="290"/>
            <ac:picMk id="13" creationId="{B75D9C1C-26A5-18F6-DAB6-4317A3E7FA5A}"/>
          </ac:picMkLst>
        </pc:picChg>
      </pc:sldChg>
      <pc:sldChg chg="addSp modSp new mod">
        <pc:chgData name="SOTIRIOS CHRISTODOULOU" userId="83a2a357-2a7e-447d-bced-447bc3db8b2c" providerId="ADAL" clId="{144B3C22-22D8-4351-A539-9ED7849E80B7}" dt="2023-06-08T23:47:51.109" v="976" actId="20577"/>
        <pc:sldMkLst>
          <pc:docMk/>
          <pc:sldMk cId="377478691" sldId="291"/>
        </pc:sldMkLst>
        <pc:spChg chg="mod">
          <ac:chgData name="SOTIRIOS CHRISTODOULOU" userId="83a2a357-2a7e-447d-bced-447bc3db8b2c" providerId="ADAL" clId="{144B3C22-22D8-4351-A539-9ED7849E80B7}" dt="2023-06-08T23:47:51.109" v="976" actId="20577"/>
          <ac:spMkLst>
            <pc:docMk/>
            <pc:sldMk cId="377478691" sldId="291"/>
            <ac:spMk id="2" creationId="{C4E53D2A-4BB2-4FF5-BC8F-50467091906C}"/>
          </ac:spMkLst>
        </pc:spChg>
        <pc:spChg chg="mod">
          <ac:chgData name="SOTIRIOS CHRISTODOULOU" userId="83a2a357-2a7e-447d-bced-447bc3db8b2c" providerId="ADAL" clId="{144B3C22-22D8-4351-A539-9ED7849E80B7}" dt="2023-06-08T23:44:14.165" v="915" actId="1076"/>
          <ac:spMkLst>
            <pc:docMk/>
            <pc:sldMk cId="377478691" sldId="291"/>
            <ac:spMk id="3" creationId="{338E8798-0179-C320-595A-16213F108B1F}"/>
          </ac:spMkLst>
        </pc:spChg>
        <pc:picChg chg="add mod">
          <ac:chgData name="SOTIRIOS CHRISTODOULOU" userId="83a2a357-2a7e-447d-bced-447bc3db8b2c" providerId="ADAL" clId="{144B3C22-22D8-4351-A539-9ED7849E80B7}" dt="2023-06-08T23:44:46.718" v="918" actId="1076"/>
          <ac:picMkLst>
            <pc:docMk/>
            <pc:sldMk cId="377478691" sldId="291"/>
            <ac:picMk id="5" creationId="{0C29E1B3-8E25-DB15-96F5-A23D16600C27}"/>
          </ac:picMkLst>
        </pc:picChg>
        <pc:picChg chg="add mod">
          <ac:chgData name="SOTIRIOS CHRISTODOULOU" userId="83a2a357-2a7e-447d-bced-447bc3db8b2c" providerId="ADAL" clId="{144B3C22-22D8-4351-A539-9ED7849E80B7}" dt="2023-06-08T23:45:05.126" v="920" actId="1076"/>
          <ac:picMkLst>
            <pc:docMk/>
            <pc:sldMk cId="377478691" sldId="291"/>
            <ac:picMk id="7" creationId="{EE224DA3-E29F-CC87-2E86-AF2746917589}"/>
          </ac:picMkLst>
        </pc:picChg>
      </pc:sldChg>
      <pc:sldChg chg="modSp new mod">
        <pc:chgData name="SOTIRIOS CHRISTODOULOU" userId="83a2a357-2a7e-447d-bced-447bc3db8b2c" providerId="ADAL" clId="{144B3C22-22D8-4351-A539-9ED7849E80B7}" dt="2023-06-08T23:47:57.457" v="984" actId="20577"/>
        <pc:sldMkLst>
          <pc:docMk/>
          <pc:sldMk cId="1966534323" sldId="292"/>
        </pc:sldMkLst>
        <pc:spChg chg="mod">
          <ac:chgData name="SOTIRIOS CHRISTODOULOU" userId="83a2a357-2a7e-447d-bced-447bc3db8b2c" providerId="ADAL" clId="{144B3C22-22D8-4351-A539-9ED7849E80B7}" dt="2023-06-08T23:47:57.457" v="984" actId="20577"/>
          <ac:spMkLst>
            <pc:docMk/>
            <pc:sldMk cId="1966534323" sldId="292"/>
            <ac:spMk id="2" creationId="{47BE48FD-0583-85B6-B08C-EBEB725F69B7}"/>
          </ac:spMkLst>
        </pc:spChg>
        <pc:spChg chg="mod">
          <ac:chgData name="SOTIRIOS CHRISTODOULOU" userId="83a2a357-2a7e-447d-bced-447bc3db8b2c" providerId="ADAL" clId="{144B3C22-22D8-4351-A539-9ED7849E80B7}" dt="2023-06-08T23:47:08.486" v="939" actId="1076"/>
          <ac:spMkLst>
            <pc:docMk/>
            <pc:sldMk cId="1966534323" sldId="292"/>
            <ac:spMk id="3" creationId="{C9E795B7-A839-7E86-9713-1FF78F16D886}"/>
          </ac:spMkLst>
        </pc:spChg>
      </pc:sldChg>
      <pc:sldChg chg="addSp modSp new mod">
        <pc:chgData name="SOTIRIOS CHRISTODOULOU" userId="83a2a357-2a7e-447d-bced-447bc3db8b2c" providerId="ADAL" clId="{144B3C22-22D8-4351-A539-9ED7849E80B7}" dt="2023-06-08T23:49:24.341" v="1004" actId="1076"/>
        <pc:sldMkLst>
          <pc:docMk/>
          <pc:sldMk cId="2152076266" sldId="293"/>
        </pc:sldMkLst>
        <pc:spChg chg="mod">
          <ac:chgData name="SOTIRIOS CHRISTODOULOU" userId="83a2a357-2a7e-447d-bced-447bc3db8b2c" providerId="ADAL" clId="{144B3C22-22D8-4351-A539-9ED7849E80B7}" dt="2023-06-08T23:48:32.045" v="991" actId="27636"/>
          <ac:spMkLst>
            <pc:docMk/>
            <pc:sldMk cId="2152076266" sldId="293"/>
            <ac:spMk id="2" creationId="{71D1E5BE-2AA4-DE2D-894A-4AF1B8EA2D37}"/>
          </ac:spMkLst>
        </pc:spChg>
        <pc:spChg chg="mod">
          <ac:chgData name="SOTIRIOS CHRISTODOULOU" userId="83a2a357-2a7e-447d-bced-447bc3db8b2c" providerId="ADAL" clId="{144B3C22-22D8-4351-A539-9ED7849E80B7}" dt="2023-06-08T23:49:21.885" v="1002" actId="14100"/>
          <ac:spMkLst>
            <pc:docMk/>
            <pc:sldMk cId="2152076266" sldId="293"/>
            <ac:spMk id="3" creationId="{99D5AE87-CB92-DB12-2865-9F41FE22E160}"/>
          </ac:spMkLst>
        </pc:spChg>
        <pc:picChg chg="add mod">
          <ac:chgData name="SOTIRIOS CHRISTODOULOU" userId="83a2a357-2a7e-447d-bced-447bc3db8b2c" providerId="ADAL" clId="{144B3C22-22D8-4351-A539-9ED7849E80B7}" dt="2023-06-08T23:49:24.341" v="1004" actId="1076"/>
          <ac:picMkLst>
            <pc:docMk/>
            <pc:sldMk cId="2152076266" sldId="293"/>
            <ac:picMk id="5" creationId="{1EAC0178-7475-4922-602D-F01FBC38EA67}"/>
          </ac:picMkLst>
        </pc:picChg>
      </pc:sldChg>
      <pc:sldChg chg="modSp new mod">
        <pc:chgData name="SOTIRIOS CHRISTODOULOU" userId="83a2a357-2a7e-447d-bced-447bc3db8b2c" providerId="ADAL" clId="{144B3C22-22D8-4351-A539-9ED7849E80B7}" dt="2023-06-08T23:58:07.743" v="1034" actId="1076"/>
        <pc:sldMkLst>
          <pc:docMk/>
          <pc:sldMk cId="790664148" sldId="294"/>
        </pc:sldMkLst>
        <pc:spChg chg="mod">
          <ac:chgData name="SOTIRIOS CHRISTODOULOU" userId="83a2a357-2a7e-447d-bced-447bc3db8b2c" providerId="ADAL" clId="{144B3C22-22D8-4351-A539-9ED7849E80B7}" dt="2023-06-08T23:49:38.535" v="1018" actId="20577"/>
          <ac:spMkLst>
            <pc:docMk/>
            <pc:sldMk cId="790664148" sldId="294"/>
            <ac:spMk id="2" creationId="{D3286226-B79F-81FC-6505-F924479A7CD1}"/>
          </ac:spMkLst>
        </pc:spChg>
        <pc:spChg chg="mod">
          <ac:chgData name="SOTIRIOS CHRISTODOULOU" userId="83a2a357-2a7e-447d-bced-447bc3db8b2c" providerId="ADAL" clId="{144B3C22-22D8-4351-A539-9ED7849E80B7}" dt="2023-06-08T23:58:07.743" v="1034" actId="1076"/>
          <ac:spMkLst>
            <pc:docMk/>
            <pc:sldMk cId="790664148" sldId="294"/>
            <ac:spMk id="3" creationId="{0FDFD075-A54C-E9C3-A669-50BCF6926721}"/>
          </ac:spMkLst>
        </pc:spChg>
      </pc:sldChg>
      <pc:sldChg chg="modSp add mod">
        <pc:chgData name="SOTIRIOS CHRISTODOULOU" userId="83a2a357-2a7e-447d-bced-447bc3db8b2c" providerId="ADAL" clId="{144B3C22-22D8-4351-A539-9ED7849E80B7}" dt="2023-06-09T00:01:57.757" v="1067" actId="1076"/>
        <pc:sldMkLst>
          <pc:docMk/>
          <pc:sldMk cId="2636901776" sldId="295"/>
        </pc:sldMkLst>
        <pc:spChg chg="mod">
          <ac:chgData name="SOTIRIOS CHRISTODOULOU" userId="83a2a357-2a7e-447d-bced-447bc3db8b2c" providerId="ADAL" clId="{144B3C22-22D8-4351-A539-9ED7849E80B7}" dt="2023-06-09T00:01:54.108" v="1066" actId="1076"/>
          <ac:spMkLst>
            <pc:docMk/>
            <pc:sldMk cId="2636901776" sldId="295"/>
            <ac:spMk id="2" creationId="{D3286226-B79F-81FC-6505-F924479A7CD1}"/>
          </ac:spMkLst>
        </pc:spChg>
        <pc:spChg chg="mod">
          <ac:chgData name="SOTIRIOS CHRISTODOULOU" userId="83a2a357-2a7e-447d-bced-447bc3db8b2c" providerId="ADAL" clId="{144B3C22-22D8-4351-A539-9ED7849E80B7}" dt="2023-06-09T00:01:57.757" v="1067" actId="1076"/>
          <ac:spMkLst>
            <pc:docMk/>
            <pc:sldMk cId="2636901776" sldId="295"/>
            <ac:spMk id="3" creationId="{0FDFD075-A54C-E9C3-A669-50BCF6926721}"/>
          </ac:spMkLst>
        </pc:spChg>
      </pc:sldChg>
      <pc:sldChg chg="modSp add mod">
        <pc:chgData name="SOTIRIOS CHRISTODOULOU" userId="83a2a357-2a7e-447d-bced-447bc3db8b2c" providerId="ADAL" clId="{144B3C22-22D8-4351-A539-9ED7849E80B7}" dt="2023-06-09T00:05:56.285" v="1090" actId="14100"/>
        <pc:sldMkLst>
          <pc:docMk/>
          <pc:sldMk cId="2670397199" sldId="296"/>
        </pc:sldMkLst>
        <pc:spChg chg="mod">
          <ac:chgData name="SOTIRIOS CHRISTODOULOU" userId="83a2a357-2a7e-447d-bced-447bc3db8b2c" providerId="ADAL" clId="{144B3C22-22D8-4351-A539-9ED7849E80B7}" dt="2023-06-09T00:05:56.285" v="1090" actId="14100"/>
          <ac:spMkLst>
            <pc:docMk/>
            <pc:sldMk cId="2670397199" sldId="296"/>
            <ac:spMk id="3" creationId="{0FDFD075-A54C-E9C3-A669-50BCF6926721}"/>
          </ac:spMkLst>
        </pc:spChg>
      </pc:sldChg>
      <pc:sldChg chg="addSp delSp modSp new mod">
        <pc:chgData name="SOTIRIOS CHRISTODOULOU" userId="83a2a357-2a7e-447d-bced-447bc3db8b2c" providerId="ADAL" clId="{144B3C22-22D8-4351-A539-9ED7849E80B7}" dt="2023-06-09T00:09:46.163" v="1120" actId="113"/>
        <pc:sldMkLst>
          <pc:docMk/>
          <pc:sldMk cId="789985" sldId="297"/>
        </pc:sldMkLst>
        <pc:spChg chg="mod">
          <ac:chgData name="SOTIRIOS CHRISTODOULOU" userId="83a2a357-2a7e-447d-bced-447bc3db8b2c" providerId="ADAL" clId="{144B3C22-22D8-4351-A539-9ED7849E80B7}" dt="2023-06-09T00:06:05.620" v="1094"/>
          <ac:spMkLst>
            <pc:docMk/>
            <pc:sldMk cId="789985" sldId="297"/>
            <ac:spMk id="2" creationId="{E1329721-E53E-3B07-C57D-0D637AE89EF6}"/>
          </ac:spMkLst>
        </pc:spChg>
        <pc:spChg chg="mod">
          <ac:chgData name="SOTIRIOS CHRISTODOULOU" userId="83a2a357-2a7e-447d-bced-447bc3db8b2c" providerId="ADAL" clId="{144B3C22-22D8-4351-A539-9ED7849E80B7}" dt="2023-06-09T00:09:46.163" v="1120" actId="113"/>
          <ac:spMkLst>
            <pc:docMk/>
            <pc:sldMk cId="789985" sldId="297"/>
            <ac:spMk id="3" creationId="{2ABC30F0-EA36-F6BF-74EC-D49E3C5541CA}"/>
          </ac:spMkLst>
        </pc:spChg>
        <pc:spChg chg="add del">
          <ac:chgData name="SOTIRIOS CHRISTODOULOU" userId="83a2a357-2a7e-447d-bced-447bc3db8b2c" providerId="ADAL" clId="{144B3C22-22D8-4351-A539-9ED7849E80B7}" dt="2023-06-09T00:07:48.185" v="1098" actId="22"/>
          <ac:spMkLst>
            <pc:docMk/>
            <pc:sldMk cId="789985" sldId="297"/>
            <ac:spMk id="5" creationId="{B20DF667-A7E0-5694-6E31-554363D9E172}"/>
          </ac:spMkLst>
        </pc:spChg>
        <pc:picChg chg="add mod">
          <ac:chgData name="SOTIRIOS CHRISTODOULOU" userId="83a2a357-2a7e-447d-bced-447bc3db8b2c" providerId="ADAL" clId="{144B3C22-22D8-4351-A539-9ED7849E80B7}" dt="2023-06-09T00:08:25.230" v="1105" actId="1076"/>
          <ac:picMkLst>
            <pc:docMk/>
            <pc:sldMk cId="789985" sldId="297"/>
            <ac:picMk id="7" creationId="{254B9490-97AB-AF16-0830-429778585327}"/>
          </ac:picMkLst>
        </pc:picChg>
      </pc:sldChg>
      <pc:sldChg chg="addSp modSp new mod">
        <pc:chgData name="SOTIRIOS CHRISTODOULOU" userId="83a2a357-2a7e-447d-bced-447bc3db8b2c" providerId="ADAL" clId="{144B3C22-22D8-4351-A539-9ED7849E80B7}" dt="2023-06-09T00:11:16.541" v="1130" actId="1076"/>
        <pc:sldMkLst>
          <pc:docMk/>
          <pc:sldMk cId="3158113885" sldId="298"/>
        </pc:sldMkLst>
        <pc:spChg chg="mod">
          <ac:chgData name="SOTIRIOS CHRISTODOULOU" userId="83a2a357-2a7e-447d-bced-447bc3db8b2c" providerId="ADAL" clId="{144B3C22-22D8-4351-A539-9ED7849E80B7}" dt="2023-06-09T00:06:07.540" v="1095"/>
          <ac:spMkLst>
            <pc:docMk/>
            <pc:sldMk cId="3158113885" sldId="298"/>
            <ac:spMk id="2" creationId="{BBC55A9D-348A-82CA-3D6C-3AE57FB6B31E}"/>
          </ac:spMkLst>
        </pc:spChg>
        <pc:spChg chg="mod">
          <ac:chgData name="SOTIRIOS CHRISTODOULOU" userId="83a2a357-2a7e-447d-bced-447bc3db8b2c" providerId="ADAL" clId="{144B3C22-22D8-4351-A539-9ED7849E80B7}" dt="2023-06-09T00:11:13.956" v="1128" actId="14100"/>
          <ac:spMkLst>
            <pc:docMk/>
            <pc:sldMk cId="3158113885" sldId="298"/>
            <ac:spMk id="3" creationId="{A5ACBC24-5CDB-C0F9-EB12-19B82346AD2D}"/>
          </ac:spMkLst>
        </pc:spChg>
        <pc:picChg chg="add mod">
          <ac:chgData name="SOTIRIOS CHRISTODOULOU" userId="83a2a357-2a7e-447d-bced-447bc3db8b2c" providerId="ADAL" clId="{144B3C22-22D8-4351-A539-9ED7849E80B7}" dt="2023-06-09T00:11:16.541" v="1130" actId="1076"/>
          <ac:picMkLst>
            <pc:docMk/>
            <pc:sldMk cId="3158113885" sldId="298"/>
            <ac:picMk id="5" creationId="{9B7970A2-5491-820E-1EC4-0FD0C8836B77}"/>
          </ac:picMkLst>
        </pc:picChg>
      </pc:sldChg>
      <pc:sldChg chg="addSp modSp new mod">
        <pc:chgData name="SOTIRIOS CHRISTODOULOU" userId="83a2a357-2a7e-447d-bced-447bc3db8b2c" providerId="ADAL" clId="{144B3C22-22D8-4351-A539-9ED7849E80B7}" dt="2023-06-09T00:15:44.747" v="1162" actId="1076"/>
        <pc:sldMkLst>
          <pc:docMk/>
          <pc:sldMk cId="2158654017" sldId="299"/>
        </pc:sldMkLst>
        <pc:spChg chg="mod">
          <ac:chgData name="SOTIRIOS CHRISTODOULOU" userId="83a2a357-2a7e-447d-bced-447bc3db8b2c" providerId="ADAL" clId="{144B3C22-22D8-4351-A539-9ED7849E80B7}" dt="2023-06-09T00:06:09.456" v="1096"/>
          <ac:spMkLst>
            <pc:docMk/>
            <pc:sldMk cId="2158654017" sldId="299"/>
            <ac:spMk id="2" creationId="{AE463320-AA2E-183A-57A9-FB8090746E95}"/>
          </ac:spMkLst>
        </pc:spChg>
        <pc:spChg chg="mod">
          <ac:chgData name="SOTIRIOS CHRISTODOULOU" userId="83a2a357-2a7e-447d-bced-447bc3db8b2c" providerId="ADAL" clId="{144B3C22-22D8-4351-A539-9ED7849E80B7}" dt="2023-06-09T00:15:43.304" v="1161" actId="27636"/>
          <ac:spMkLst>
            <pc:docMk/>
            <pc:sldMk cId="2158654017" sldId="299"/>
            <ac:spMk id="3" creationId="{3B7AFA5E-1B16-4148-C4A6-174A2FEE343E}"/>
          </ac:spMkLst>
        </pc:spChg>
        <pc:picChg chg="add mod">
          <ac:chgData name="SOTIRIOS CHRISTODOULOU" userId="83a2a357-2a7e-447d-bced-447bc3db8b2c" providerId="ADAL" clId="{144B3C22-22D8-4351-A539-9ED7849E80B7}" dt="2023-06-09T00:13:30.876" v="1142" actId="1076"/>
          <ac:picMkLst>
            <pc:docMk/>
            <pc:sldMk cId="2158654017" sldId="299"/>
            <ac:picMk id="5" creationId="{3D81BFBB-6154-0C29-DF5B-005E1C18D5CD}"/>
          </ac:picMkLst>
        </pc:picChg>
        <pc:picChg chg="add mod">
          <ac:chgData name="SOTIRIOS CHRISTODOULOU" userId="83a2a357-2a7e-447d-bced-447bc3db8b2c" providerId="ADAL" clId="{144B3C22-22D8-4351-A539-9ED7849E80B7}" dt="2023-06-09T00:15:44.747" v="1162" actId="1076"/>
          <ac:picMkLst>
            <pc:docMk/>
            <pc:sldMk cId="2158654017" sldId="299"/>
            <ac:picMk id="7" creationId="{E62CE5A8-1CF6-3665-7918-83F0C31FDE02}"/>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CFC7C3-7E97-4C32-9611-20EF44B3562E}" type="datetimeFigureOut">
              <a:rPr lang="el-GR" smtClean="0"/>
              <a:pPr/>
              <a:t>27/03/2024</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7D47FDE-7583-4730-8F58-2489AC0B2A19}" type="slidenum">
              <a:rPr lang="el-GR" smtClean="0"/>
              <a:pPr/>
              <a:t>‹#›</a:t>
            </a:fld>
            <a:endParaRPr lang="el-GR"/>
          </a:p>
        </p:txBody>
      </p:sp>
    </p:spTree>
    <p:extLst>
      <p:ext uri="{BB962C8B-B14F-4D97-AF65-F5344CB8AC3E}">
        <p14:creationId xmlns:p14="http://schemas.microsoft.com/office/powerpoint/2010/main" xmlns="" val="3395745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CFC7C3-7E97-4C32-9611-20EF44B3562E}" type="datetimeFigureOut">
              <a:rPr lang="el-GR" smtClean="0"/>
              <a:pPr/>
              <a:t>27/03/2024</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7D47FDE-7583-4730-8F58-2489AC0B2A19}" type="slidenum">
              <a:rPr lang="el-GR" smtClean="0"/>
              <a:pPr/>
              <a:t>‹#›</a:t>
            </a:fld>
            <a:endParaRPr lang="el-GR"/>
          </a:p>
        </p:txBody>
      </p:sp>
    </p:spTree>
    <p:extLst>
      <p:ext uri="{BB962C8B-B14F-4D97-AF65-F5344CB8AC3E}">
        <p14:creationId xmlns:p14="http://schemas.microsoft.com/office/powerpoint/2010/main" xmlns="" val="716860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CFC7C3-7E97-4C32-9611-20EF44B3562E}" type="datetimeFigureOut">
              <a:rPr lang="el-GR" smtClean="0"/>
              <a:pPr/>
              <a:t>27/03/2024</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7D47FDE-7583-4730-8F58-2489AC0B2A19}" type="slidenum">
              <a:rPr lang="el-GR" smtClean="0"/>
              <a:pPr/>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145141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78CFC7C3-7E97-4C32-9611-20EF44B3562E}" type="datetimeFigureOut">
              <a:rPr lang="el-GR" smtClean="0"/>
              <a:pPr/>
              <a:t>27/03/2024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D47FDE-7583-4730-8F58-2489AC0B2A19}" type="slidenum">
              <a:rPr lang="el-GR" smtClean="0"/>
              <a:pPr/>
              <a:t>‹#›</a:t>
            </a:fld>
            <a:endParaRPr lang="el-GR"/>
          </a:p>
        </p:txBody>
      </p:sp>
    </p:spTree>
    <p:extLst>
      <p:ext uri="{BB962C8B-B14F-4D97-AF65-F5344CB8AC3E}">
        <p14:creationId xmlns:p14="http://schemas.microsoft.com/office/powerpoint/2010/main" xmlns="" val="7692864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78CFC7C3-7E97-4C32-9611-20EF44B3562E}" type="datetimeFigureOut">
              <a:rPr lang="el-GR" smtClean="0"/>
              <a:pPr/>
              <a:t>27/03/2024</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D47FDE-7583-4730-8F58-2489AC0B2A19}" type="slidenum">
              <a:rPr lang="el-GR" smtClean="0"/>
              <a:pPr/>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42209848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78CFC7C3-7E97-4C32-9611-20EF44B3562E}" type="datetimeFigureOut">
              <a:rPr lang="el-GR" smtClean="0"/>
              <a:pPr/>
              <a:t>27/03/2024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D47FDE-7583-4730-8F58-2489AC0B2A19}" type="slidenum">
              <a:rPr lang="el-GR" smtClean="0"/>
              <a:pPr/>
              <a:t>‹#›</a:t>
            </a:fld>
            <a:endParaRPr lang="el-GR"/>
          </a:p>
        </p:txBody>
      </p:sp>
    </p:spTree>
    <p:extLst>
      <p:ext uri="{BB962C8B-B14F-4D97-AF65-F5344CB8AC3E}">
        <p14:creationId xmlns:p14="http://schemas.microsoft.com/office/powerpoint/2010/main" xmlns="" val="2942456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CFC7C3-7E97-4C32-9611-20EF44B3562E}" type="datetimeFigureOut">
              <a:rPr lang="el-GR" smtClean="0"/>
              <a:pPr/>
              <a:t>27/03/2024</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D47FDE-7583-4730-8F58-2489AC0B2A19}" type="slidenum">
              <a:rPr lang="el-GR" smtClean="0"/>
              <a:pPr/>
              <a:t>‹#›</a:t>
            </a:fld>
            <a:endParaRPr lang="el-GR"/>
          </a:p>
        </p:txBody>
      </p:sp>
    </p:spTree>
    <p:extLst>
      <p:ext uri="{BB962C8B-B14F-4D97-AF65-F5344CB8AC3E}">
        <p14:creationId xmlns:p14="http://schemas.microsoft.com/office/powerpoint/2010/main" xmlns="" val="2120479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CFC7C3-7E97-4C32-9611-20EF44B3562E}" type="datetimeFigureOut">
              <a:rPr lang="el-GR" smtClean="0"/>
              <a:pPr/>
              <a:t>27/03/2024</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D47FDE-7583-4730-8F58-2489AC0B2A19}" type="slidenum">
              <a:rPr lang="el-GR" smtClean="0"/>
              <a:pPr/>
              <a:t>‹#›</a:t>
            </a:fld>
            <a:endParaRPr lang="el-GR"/>
          </a:p>
        </p:txBody>
      </p:sp>
    </p:spTree>
    <p:extLst>
      <p:ext uri="{BB962C8B-B14F-4D97-AF65-F5344CB8AC3E}">
        <p14:creationId xmlns:p14="http://schemas.microsoft.com/office/powerpoint/2010/main" xmlns="" val="1470662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CFC7C3-7E97-4C32-9611-20EF44B3562E}" type="datetimeFigureOut">
              <a:rPr lang="el-GR" smtClean="0"/>
              <a:pPr/>
              <a:t>27/03/2024</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D47FDE-7583-4730-8F58-2489AC0B2A19}" type="slidenum">
              <a:rPr lang="el-GR" smtClean="0"/>
              <a:pPr/>
              <a:t>‹#›</a:t>
            </a:fld>
            <a:endParaRPr lang="el-GR"/>
          </a:p>
        </p:txBody>
      </p:sp>
    </p:spTree>
    <p:extLst>
      <p:ext uri="{BB962C8B-B14F-4D97-AF65-F5344CB8AC3E}">
        <p14:creationId xmlns:p14="http://schemas.microsoft.com/office/powerpoint/2010/main" xmlns="" val="2027118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CFC7C3-7E97-4C32-9611-20EF44B3562E}" type="datetimeFigureOut">
              <a:rPr lang="el-GR" smtClean="0"/>
              <a:pPr/>
              <a:t>27/03/2024</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7D47FDE-7583-4730-8F58-2489AC0B2A19}" type="slidenum">
              <a:rPr lang="el-GR" smtClean="0"/>
              <a:pPr/>
              <a:t>‹#›</a:t>
            </a:fld>
            <a:endParaRPr lang="el-GR"/>
          </a:p>
        </p:txBody>
      </p:sp>
    </p:spTree>
    <p:extLst>
      <p:ext uri="{BB962C8B-B14F-4D97-AF65-F5344CB8AC3E}">
        <p14:creationId xmlns:p14="http://schemas.microsoft.com/office/powerpoint/2010/main" xmlns="" val="76381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8CFC7C3-7E97-4C32-9611-20EF44B3562E}" type="datetimeFigureOut">
              <a:rPr lang="el-GR" smtClean="0"/>
              <a:pPr/>
              <a:t>27/03/2024</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7D47FDE-7583-4730-8F58-2489AC0B2A19}" type="slidenum">
              <a:rPr lang="el-GR" smtClean="0"/>
              <a:pPr/>
              <a:t>‹#›</a:t>
            </a:fld>
            <a:endParaRPr lang="el-GR"/>
          </a:p>
        </p:txBody>
      </p:sp>
    </p:spTree>
    <p:extLst>
      <p:ext uri="{BB962C8B-B14F-4D97-AF65-F5344CB8AC3E}">
        <p14:creationId xmlns:p14="http://schemas.microsoft.com/office/powerpoint/2010/main" xmlns="" val="3836264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8CFC7C3-7E97-4C32-9611-20EF44B3562E}" type="datetimeFigureOut">
              <a:rPr lang="el-GR" smtClean="0"/>
              <a:pPr/>
              <a:t>27/03/2024</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7D47FDE-7583-4730-8F58-2489AC0B2A19}" type="slidenum">
              <a:rPr lang="el-GR" smtClean="0"/>
              <a:pPr/>
              <a:t>‹#›</a:t>
            </a:fld>
            <a:endParaRPr lang="el-GR"/>
          </a:p>
        </p:txBody>
      </p:sp>
    </p:spTree>
    <p:extLst>
      <p:ext uri="{BB962C8B-B14F-4D97-AF65-F5344CB8AC3E}">
        <p14:creationId xmlns:p14="http://schemas.microsoft.com/office/powerpoint/2010/main" xmlns="" val="1224315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8CFC7C3-7E97-4C32-9611-20EF44B3562E}" type="datetimeFigureOut">
              <a:rPr lang="el-GR" smtClean="0"/>
              <a:pPr/>
              <a:t>27/03/2024</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7D47FDE-7583-4730-8F58-2489AC0B2A19}" type="slidenum">
              <a:rPr lang="el-GR" smtClean="0"/>
              <a:pPr/>
              <a:t>‹#›</a:t>
            </a:fld>
            <a:endParaRPr lang="el-GR"/>
          </a:p>
        </p:txBody>
      </p:sp>
    </p:spTree>
    <p:extLst>
      <p:ext uri="{BB962C8B-B14F-4D97-AF65-F5344CB8AC3E}">
        <p14:creationId xmlns:p14="http://schemas.microsoft.com/office/powerpoint/2010/main" xmlns="" val="1293658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CFC7C3-7E97-4C32-9611-20EF44B3562E}" type="datetimeFigureOut">
              <a:rPr lang="el-GR" smtClean="0"/>
              <a:pPr/>
              <a:t>27/03/2024</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7D47FDE-7583-4730-8F58-2489AC0B2A19}" type="slidenum">
              <a:rPr lang="el-GR" smtClean="0"/>
              <a:pPr/>
              <a:t>‹#›</a:t>
            </a:fld>
            <a:endParaRPr lang="el-GR"/>
          </a:p>
        </p:txBody>
      </p:sp>
    </p:spTree>
    <p:extLst>
      <p:ext uri="{BB962C8B-B14F-4D97-AF65-F5344CB8AC3E}">
        <p14:creationId xmlns:p14="http://schemas.microsoft.com/office/powerpoint/2010/main" xmlns="" val="3412329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CFC7C3-7E97-4C32-9611-20EF44B3562E}" type="datetimeFigureOut">
              <a:rPr lang="el-GR" smtClean="0"/>
              <a:pPr/>
              <a:t>27/03/2024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7D47FDE-7583-4730-8F58-2489AC0B2A19}" type="slidenum">
              <a:rPr lang="el-GR" smtClean="0"/>
              <a:pPr/>
              <a:t>‹#›</a:t>
            </a:fld>
            <a:endParaRPr lang="el-GR"/>
          </a:p>
        </p:txBody>
      </p:sp>
    </p:spTree>
    <p:extLst>
      <p:ext uri="{BB962C8B-B14F-4D97-AF65-F5344CB8AC3E}">
        <p14:creationId xmlns:p14="http://schemas.microsoft.com/office/powerpoint/2010/main" xmlns="" val="3669540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CFC7C3-7E97-4C32-9611-20EF44B3562E}" type="datetimeFigureOut">
              <a:rPr lang="el-GR" smtClean="0"/>
              <a:pPr/>
              <a:t>27/03/2024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D47FDE-7583-4730-8F58-2489AC0B2A19}" type="slidenum">
              <a:rPr lang="el-GR" smtClean="0"/>
              <a:pPr/>
              <a:t>‹#›</a:t>
            </a:fld>
            <a:endParaRPr lang="el-GR"/>
          </a:p>
        </p:txBody>
      </p:sp>
    </p:spTree>
    <p:extLst>
      <p:ext uri="{BB962C8B-B14F-4D97-AF65-F5344CB8AC3E}">
        <p14:creationId xmlns:p14="http://schemas.microsoft.com/office/powerpoint/2010/main" xmlns="" val="409913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8CFC7C3-7E97-4C32-9611-20EF44B3562E}" type="datetimeFigureOut">
              <a:rPr lang="el-GR" smtClean="0"/>
              <a:pPr/>
              <a:t>27/03/2024</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7D47FDE-7583-4730-8F58-2489AC0B2A19}" type="slidenum">
              <a:rPr lang="el-GR" smtClean="0"/>
              <a:pPr/>
              <a:t>‹#›</a:t>
            </a:fld>
            <a:endParaRPr lang="el-GR"/>
          </a:p>
        </p:txBody>
      </p:sp>
    </p:spTree>
    <p:extLst>
      <p:ext uri="{BB962C8B-B14F-4D97-AF65-F5344CB8AC3E}">
        <p14:creationId xmlns:p14="http://schemas.microsoft.com/office/powerpoint/2010/main" xmlns="" val="290421033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3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3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10174F-453E-A528-1EC2-3D74CA5ED8AC}"/>
              </a:ext>
            </a:extLst>
          </p:cNvPr>
          <p:cNvSpPr>
            <a:spLocks noGrp="1"/>
          </p:cNvSpPr>
          <p:nvPr>
            <p:ph type="ctrTitle"/>
          </p:nvPr>
        </p:nvSpPr>
        <p:spPr/>
        <p:txBody>
          <a:bodyPr/>
          <a:lstStyle/>
          <a:p>
            <a:r>
              <a:rPr lang="el-GR" dirty="0" err="1"/>
              <a:t>Θεωρια</a:t>
            </a:r>
            <a:r>
              <a:rPr lang="el-GR" dirty="0"/>
              <a:t> </a:t>
            </a:r>
            <a:r>
              <a:rPr lang="en-US" dirty="0"/>
              <a:t>python</a:t>
            </a:r>
            <a:endParaRPr lang="el-GR" dirty="0"/>
          </a:p>
        </p:txBody>
      </p:sp>
      <p:sp>
        <p:nvSpPr>
          <p:cNvPr id="3" name="Subtitle 2">
            <a:extLst>
              <a:ext uri="{FF2B5EF4-FFF2-40B4-BE49-F238E27FC236}">
                <a16:creationId xmlns:a16="http://schemas.microsoft.com/office/drawing/2014/main" xmlns="" id="{4911EC1D-70F0-FA4F-8158-953907F29E24}"/>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xmlns="" val="2422902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F1B0C8-EF2A-B8F1-C316-B13E5B82B489}"/>
              </a:ext>
            </a:extLst>
          </p:cNvPr>
          <p:cNvSpPr>
            <a:spLocks noGrp="1"/>
          </p:cNvSpPr>
          <p:nvPr>
            <p:ph type="title"/>
          </p:nvPr>
        </p:nvSpPr>
        <p:spPr/>
        <p:txBody>
          <a:bodyPr/>
          <a:lstStyle/>
          <a:p>
            <a:r>
              <a:rPr lang="el-GR" dirty="0"/>
              <a:t>Κεφάλαιο 3: Επίπεδα αφαίρεσης σε Τύπους Δεδομένων</a:t>
            </a:r>
          </a:p>
        </p:txBody>
      </p:sp>
      <p:sp>
        <p:nvSpPr>
          <p:cNvPr id="3" name="Content Placeholder 2">
            <a:extLst>
              <a:ext uri="{FF2B5EF4-FFF2-40B4-BE49-F238E27FC236}">
                <a16:creationId xmlns:a16="http://schemas.microsoft.com/office/drawing/2014/main" xmlns="" id="{FDA835EA-55A0-74A9-0795-0C123CC70C06}"/>
              </a:ext>
            </a:extLst>
          </p:cNvPr>
          <p:cNvSpPr>
            <a:spLocks noGrp="1"/>
          </p:cNvSpPr>
          <p:nvPr>
            <p:ph idx="1"/>
          </p:nvPr>
        </p:nvSpPr>
        <p:spPr/>
        <p:txBody>
          <a:bodyPr>
            <a:normAutofit lnSpcReduction="10000"/>
          </a:bodyPr>
          <a:lstStyle/>
          <a:p>
            <a:r>
              <a:rPr lang="el-GR" dirty="0"/>
              <a:t>Ένας τύπος δεδομένων αρχικά και στο στάδιο σχεδίασης, υπάρχει μόνο διανοητικά, ορίζοντας έτσι έναν αφηρημένο τύπο δεδομένων </a:t>
            </a:r>
            <a:r>
              <a:rPr lang="el-GR" b="1" dirty="0"/>
              <a:t>ΑΤΔ (</a:t>
            </a:r>
            <a:r>
              <a:rPr lang="el-GR" b="1" dirty="0" err="1"/>
              <a:t>Abstract</a:t>
            </a:r>
            <a:r>
              <a:rPr lang="el-GR" b="1" dirty="0"/>
              <a:t> </a:t>
            </a:r>
            <a:r>
              <a:rPr lang="el-GR" b="1" dirty="0" err="1"/>
              <a:t>data</a:t>
            </a:r>
            <a:r>
              <a:rPr lang="el-GR" b="1" dirty="0"/>
              <a:t> </a:t>
            </a:r>
            <a:r>
              <a:rPr lang="el-GR" b="1" dirty="0" err="1"/>
              <a:t>type</a:t>
            </a:r>
            <a:r>
              <a:rPr lang="el-GR" b="1" dirty="0"/>
              <a:t>)</a:t>
            </a:r>
            <a:r>
              <a:rPr lang="el-GR" dirty="0"/>
              <a:t>. </a:t>
            </a:r>
            <a:r>
              <a:rPr lang="el-GR" u="sng" dirty="0"/>
              <a:t>Στο στάδιο αυτό έχει οριστεί με βάση τις λειτουργίες που επιτελεί, κρατώντας κρυφή την εκτέλεση</a:t>
            </a:r>
            <a:r>
              <a:rPr lang="el-GR" dirty="0"/>
              <a:t>. </a:t>
            </a:r>
            <a:r>
              <a:rPr lang="el-GR" b="1" dirty="0"/>
              <a:t>Οι περισσότερες </a:t>
            </a:r>
            <a:r>
              <a:rPr lang="el-GR" b="1" dirty="0" err="1"/>
              <a:t>αντικειμενοστρεφείς</a:t>
            </a:r>
            <a:r>
              <a:rPr lang="el-GR" b="1" dirty="0"/>
              <a:t> γλώσσες προγραμματισμού παρέχουν τη δυνατότητα να καθορίζονται από το χρήστη τύποι αφηρημένων στοιχείων</a:t>
            </a:r>
            <a:r>
              <a:rPr lang="el-GR" dirty="0"/>
              <a:t>. Δεν μας απασχολεί, στο επίπεδο αυτό, ούτε ο τρόπος με τον οποίο θα αναπαρασταθούν τα δεδομένα ούτε ο τρόπος που θα υλοποιηθούν οι λειτουργίες σε κώδικα (</a:t>
            </a:r>
            <a:r>
              <a:rPr lang="el-GR" dirty="0" err="1"/>
              <a:t>code</a:t>
            </a:r>
            <a:r>
              <a:rPr lang="el-GR" dirty="0"/>
              <a:t> </a:t>
            </a:r>
            <a:r>
              <a:rPr lang="el-GR" dirty="0" err="1"/>
              <a:t>implementation</a:t>
            </a:r>
            <a:r>
              <a:rPr lang="el-GR" dirty="0"/>
              <a:t>). Μας ενδιαφέρει δηλαδή, το τι θα υπολογιστεί και όχι το πώς. </a:t>
            </a:r>
            <a:r>
              <a:rPr lang="el-GR" b="1" dirty="0"/>
              <a:t>Με την παραπάνω λογική οι Σύνθετοι Τύποι Δεδομένων μπορούν να χαρακτηριστούν ως ΑΤΔ</a:t>
            </a:r>
            <a:r>
              <a:rPr lang="el-GR" dirty="0"/>
              <a:t>. Έτσι, για παράδειγμα, μια γέφυρα είναι δυνατόν είτε να την βλέπουμε ως μια οντότητα (υψηλό επίπεδο αφαίρεσης) είτε ως πολλά τμήματα -δοκοί, στερεωτικά κ.ά., όπως θα την έβλεπε ένας Μηχανικός.</a:t>
            </a:r>
          </a:p>
        </p:txBody>
      </p:sp>
    </p:spTree>
    <p:extLst>
      <p:ext uri="{BB962C8B-B14F-4D97-AF65-F5344CB8AC3E}">
        <p14:creationId xmlns:p14="http://schemas.microsoft.com/office/powerpoint/2010/main" xmlns="" val="2076291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7B6D43-5F5B-C503-57EB-D74912BA27F5}"/>
              </a:ext>
            </a:extLst>
          </p:cNvPr>
          <p:cNvSpPr>
            <a:spLocks noGrp="1"/>
          </p:cNvSpPr>
          <p:nvPr>
            <p:ph type="title"/>
          </p:nvPr>
        </p:nvSpPr>
        <p:spPr/>
        <p:txBody>
          <a:bodyPr/>
          <a:lstStyle/>
          <a:p>
            <a:r>
              <a:rPr lang="el-GR" dirty="0"/>
              <a:t>Κεφάλαιο 4</a:t>
            </a:r>
          </a:p>
        </p:txBody>
      </p:sp>
      <p:sp>
        <p:nvSpPr>
          <p:cNvPr id="3" name="Content Placeholder 2">
            <a:extLst>
              <a:ext uri="{FF2B5EF4-FFF2-40B4-BE49-F238E27FC236}">
                <a16:creationId xmlns:a16="http://schemas.microsoft.com/office/drawing/2014/main" xmlns="" id="{C3A94049-DA88-238A-C0F6-10D57D064DC6}"/>
              </a:ext>
            </a:extLst>
          </p:cNvPr>
          <p:cNvSpPr>
            <a:spLocks noGrp="1"/>
          </p:cNvSpPr>
          <p:nvPr>
            <p:ph idx="1"/>
          </p:nvPr>
        </p:nvSpPr>
        <p:spPr>
          <a:xfrm>
            <a:off x="2424455" y="1359243"/>
            <a:ext cx="8915400" cy="3777622"/>
          </a:xfrm>
        </p:spPr>
        <p:txBody>
          <a:bodyPr/>
          <a:lstStyle/>
          <a:p>
            <a:r>
              <a:rPr lang="el-GR" dirty="0"/>
              <a:t>τη δομή ακολουθίας: ● η σειρά των βημάτων είναι καθορισμένη ● όλα τα βήματα εκτελούνται πάντοτε ● δεν υπάρχουν εξαιρέσεις.</a:t>
            </a:r>
          </a:p>
          <a:p>
            <a:r>
              <a:rPr lang="el-GR" dirty="0"/>
              <a:t>Δομή Επιλογής:</a:t>
            </a:r>
          </a:p>
          <a:p>
            <a:pPr lvl="1"/>
            <a:r>
              <a:rPr lang="el-GR" b="1" dirty="0"/>
              <a:t>Απλή δομή επιλογής  </a:t>
            </a:r>
            <a:r>
              <a:rPr lang="el-GR" dirty="0"/>
              <a:t>(διάγραμμα ροής)</a:t>
            </a:r>
          </a:p>
          <a:p>
            <a:pPr lvl="1"/>
            <a:r>
              <a:rPr lang="el-GR" b="1" dirty="0"/>
              <a:t>Σύνθετη δομή επιλογής</a:t>
            </a:r>
          </a:p>
          <a:p>
            <a:pPr lvl="1"/>
            <a:r>
              <a:rPr lang="el-GR" b="1" dirty="0"/>
              <a:t>Πολλαπλή Επιλογή</a:t>
            </a:r>
            <a:r>
              <a:rPr lang="el-GR" dirty="0"/>
              <a:t>:</a:t>
            </a:r>
          </a:p>
          <a:p>
            <a:pPr lvl="1"/>
            <a:r>
              <a:rPr lang="el-GR" b="1" dirty="0" err="1"/>
              <a:t>Εμφωλευμένες</a:t>
            </a:r>
            <a:r>
              <a:rPr lang="el-GR" dirty="0"/>
              <a:t> δομές επιλογής: </a:t>
            </a:r>
            <a:r>
              <a:rPr lang="el-GR" b="1" dirty="0"/>
              <a:t>Οι πολλαπλές επιλογές μπορούν να υλοποιηθούν και με </a:t>
            </a:r>
            <a:r>
              <a:rPr lang="el-GR" b="1" dirty="0" err="1"/>
              <a:t>εμφωλευμένες</a:t>
            </a:r>
            <a:r>
              <a:rPr lang="el-GR" b="1" dirty="0"/>
              <a:t> δομές Αν-αλλιώς</a:t>
            </a:r>
          </a:p>
        </p:txBody>
      </p:sp>
      <p:pic>
        <p:nvPicPr>
          <p:cNvPr id="5" name="Picture 4">
            <a:extLst>
              <a:ext uri="{FF2B5EF4-FFF2-40B4-BE49-F238E27FC236}">
                <a16:creationId xmlns:a16="http://schemas.microsoft.com/office/drawing/2014/main" xmlns="" id="{92724B2C-99B2-E507-E3BB-889DB0C1654C}"/>
              </a:ext>
            </a:extLst>
          </p:cNvPr>
          <p:cNvPicPr>
            <a:picLocks noChangeAspect="1"/>
          </p:cNvPicPr>
          <p:nvPr/>
        </p:nvPicPr>
        <p:blipFill>
          <a:blip r:embed="rId2"/>
          <a:stretch>
            <a:fillRect/>
          </a:stretch>
        </p:blipFill>
        <p:spPr>
          <a:xfrm>
            <a:off x="7444055" y="194011"/>
            <a:ext cx="4076700" cy="1038225"/>
          </a:xfrm>
          <a:prstGeom prst="rect">
            <a:avLst/>
          </a:prstGeom>
        </p:spPr>
      </p:pic>
      <p:pic>
        <p:nvPicPr>
          <p:cNvPr id="7" name="Picture 6">
            <a:extLst>
              <a:ext uri="{FF2B5EF4-FFF2-40B4-BE49-F238E27FC236}">
                <a16:creationId xmlns:a16="http://schemas.microsoft.com/office/drawing/2014/main" xmlns="" id="{8B524A96-E18F-1B4E-5EB7-5FE12034C088}"/>
              </a:ext>
            </a:extLst>
          </p:cNvPr>
          <p:cNvPicPr>
            <a:picLocks noChangeAspect="1"/>
          </p:cNvPicPr>
          <p:nvPr/>
        </p:nvPicPr>
        <p:blipFill>
          <a:blip r:embed="rId3"/>
          <a:stretch>
            <a:fillRect/>
          </a:stretch>
        </p:blipFill>
        <p:spPr>
          <a:xfrm>
            <a:off x="7186955" y="2062609"/>
            <a:ext cx="4791075" cy="1019175"/>
          </a:xfrm>
          <a:prstGeom prst="rect">
            <a:avLst/>
          </a:prstGeom>
        </p:spPr>
      </p:pic>
      <p:pic>
        <p:nvPicPr>
          <p:cNvPr id="9" name="Picture 8">
            <a:extLst>
              <a:ext uri="{FF2B5EF4-FFF2-40B4-BE49-F238E27FC236}">
                <a16:creationId xmlns:a16="http://schemas.microsoft.com/office/drawing/2014/main" xmlns="" id="{D14CE973-E5F7-AEB5-4A72-DFD4EDBE22E1}"/>
              </a:ext>
            </a:extLst>
          </p:cNvPr>
          <p:cNvPicPr>
            <a:picLocks noChangeAspect="1"/>
          </p:cNvPicPr>
          <p:nvPr/>
        </p:nvPicPr>
        <p:blipFill>
          <a:blip r:embed="rId4"/>
          <a:stretch>
            <a:fillRect/>
          </a:stretch>
        </p:blipFill>
        <p:spPr>
          <a:xfrm>
            <a:off x="7048768" y="4258569"/>
            <a:ext cx="4867275" cy="2038350"/>
          </a:xfrm>
          <a:prstGeom prst="rect">
            <a:avLst/>
          </a:prstGeom>
        </p:spPr>
      </p:pic>
    </p:spTree>
    <p:extLst>
      <p:ext uri="{BB962C8B-B14F-4D97-AF65-F5344CB8AC3E}">
        <p14:creationId xmlns:p14="http://schemas.microsoft.com/office/powerpoint/2010/main" xmlns="" val="1566809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5431C0-CD42-E8FB-34D0-8539AB18E30F}"/>
              </a:ext>
            </a:extLst>
          </p:cNvPr>
          <p:cNvSpPr>
            <a:spLocks noGrp="1"/>
          </p:cNvSpPr>
          <p:nvPr>
            <p:ph type="title"/>
          </p:nvPr>
        </p:nvSpPr>
        <p:spPr>
          <a:xfrm>
            <a:off x="1638300" y="385212"/>
            <a:ext cx="8911687" cy="702182"/>
          </a:xfrm>
        </p:spPr>
        <p:txBody>
          <a:bodyPr/>
          <a:lstStyle/>
          <a:p>
            <a:r>
              <a:rPr lang="el-GR" dirty="0"/>
              <a:t>Κεφάλαιο 4: δομή Επανάληψης</a:t>
            </a:r>
          </a:p>
        </p:txBody>
      </p:sp>
      <p:sp>
        <p:nvSpPr>
          <p:cNvPr id="3" name="Content Placeholder 2">
            <a:extLst>
              <a:ext uri="{FF2B5EF4-FFF2-40B4-BE49-F238E27FC236}">
                <a16:creationId xmlns:a16="http://schemas.microsoft.com/office/drawing/2014/main" xmlns="" id="{88DEBDFF-4FA3-4DBD-E840-9D26DCC3ECA1}"/>
              </a:ext>
            </a:extLst>
          </p:cNvPr>
          <p:cNvSpPr>
            <a:spLocks noGrp="1"/>
          </p:cNvSpPr>
          <p:nvPr>
            <p:ph idx="1"/>
          </p:nvPr>
        </p:nvSpPr>
        <p:spPr>
          <a:xfrm>
            <a:off x="1638300" y="1540189"/>
            <a:ext cx="8915400" cy="3777622"/>
          </a:xfrm>
        </p:spPr>
        <p:txBody>
          <a:bodyPr/>
          <a:lstStyle/>
          <a:p>
            <a:r>
              <a:rPr lang="el-GR" dirty="0"/>
              <a:t>Υπάρχουν δύο τύποι επαναλήψεων:</a:t>
            </a:r>
          </a:p>
          <a:p>
            <a:pPr lvl="1"/>
            <a:r>
              <a:rPr lang="el-GR" dirty="0"/>
              <a:t> ● Οι </a:t>
            </a:r>
            <a:r>
              <a:rPr lang="el-GR" b="1" dirty="0"/>
              <a:t>προκαθορισμένοι</a:t>
            </a:r>
            <a:r>
              <a:rPr lang="el-GR" dirty="0"/>
              <a:t>, όπου το πλήθος των επαναλήψεων είναι δεδομένο, πριν αρχίσουν οι επαναλήψεις. </a:t>
            </a:r>
            <a:r>
              <a:rPr lang="en-US" dirty="0"/>
              <a:t> (for)</a:t>
            </a:r>
            <a:endParaRPr lang="el-GR" dirty="0"/>
          </a:p>
          <a:p>
            <a:pPr lvl="1"/>
            <a:r>
              <a:rPr lang="el-GR" dirty="0"/>
              <a:t>● Οι </a:t>
            </a:r>
            <a:r>
              <a:rPr lang="el-GR" b="1" dirty="0"/>
              <a:t>μη προκαθορισμένοι</a:t>
            </a:r>
            <a:r>
              <a:rPr lang="el-GR" dirty="0"/>
              <a:t>, όπου το πλήθος των επαναλήψεων καθορίζεται κατά τη διάρκεια της εκτέλεσης των εντολών του σώματος της επανάληψης. </a:t>
            </a:r>
            <a:r>
              <a:rPr lang="en-US" dirty="0"/>
              <a:t> (while)</a:t>
            </a:r>
          </a:p>
          <a:p>
            <a:pPr lvl="1"/>
            <a:r>
              <a:rPr lang="el-GR" dirty="0"/>
              <a:t>Μια συνήθης εφαρμογή του </a:t>
            </a:r>
            <a:r>
              <a:rPr lang="el-GR" dirty="0" err="1"/>
              <a:t>while</a:t>
            </a:r>
            <a:r>
              <a:rPr lang="el-GR" dirty="0"/>
              <a:t> βρόχου είναι να ελέγχει την </a:t>
            </a:r>
            <a:r>
              <a:rPr lang="el-GR" b="1" dirty="0"/>
              <a:t>εγκυρότητα των δεδομένων εισόδου από το χρήστη</a:t>
            </a:r>
            <a:endParaRPr lang="en-US" b="1" dirty="0"/>
          </a:p>
          <a:p>
            <a:pPr lvl="1"/>
            <a:r>
              <a:rPr lang="el-GR" dirty="0"/>
              <a:t>H εντολή "</a:t>
            </a:r>
            <a:r>
              <a:rPr lang="el-GR" dirty="0" err="1"/>
              <a:t>import</a:t>
            </a:r>
            <a:r>
              <a:rPr lang="el-GR" dirty="0"/>
              <a:t> </a:t>
            </a:r>
            <a:r>
              <a:rPr lang="el-GR" b="1" dirty="0" err="1"/>
              <a:t>random</a:t>
            </a:r>
            <a:r>
              <a:rPr lang="el-GR" dirty="0"/>
              <a:t>" εισάγει μια βιβλιοθήκη συναρτήσεων για την παραγωγή τυχαίων αριθμών</a:t>
            </a:r>
            <a:r>
              <a:rPr lang="en-US" dirty="0"/>
              <a:t> (</a:t>
            </a:r>
            <a:r>
              <a:rPr lang="en-US" dirty="0" err="1"/>
              <a:t>randint</a:t>
            </a:r>
            <a:r>
              <a:rPr lang="en-US" dirty="0"/>
              <a:t>(), random()   </a:t>
            </a:r>
            <a:endParaRPr lang="el-GR" b="1" dirty="0"/>
          </a:p>
        </p:txBody>
      </p:sp>
      <p:pic>
        <p:nvPicPr>
          <p:cNvPr id="5" name="Picture 4">
            <a:extLst>
              <a:ext uri="{FF2B5EF4-FFF2-40B4-BE49-F238E27FC236}">
                <a16:creationId xmlns:a16="http://schemas.microsoft.com/office/drawing/2014/main" xmlns="" id="{C8B1644B-95B4-9F4B-E832-7FBAF1CFF1D0}"/>
              </a:ext>
            </a:extLst>
          </p:cNvPr>
          <p:cNvPicPr>
            <a:picLocks noChangeAspect="1"/>
          </p:cNvPicPr>
          <p:nvPr/>
        </p:nvPicPr>
        <p:blipFill>
          <a:blip r:embed="rId2"/>
          <a:stretch>
            <a:fillRect/>
          </a:stretch>
        </p:blipFill>
        <p:spPr>
          <a:xfrm>
            <a:off x="9148247" y="225739"/>
            <a:ext cx="2924175" cy="1447800"/>
          </a:xfrm>
          <a:prstGeom prst="rect">
            <a:avLst/>
          </a:prstGeom>
        </p:spPr>
      </p:pic>
      <p:pic>
        <p:nvPicPr>
          <p:cNvPr id="7" name="Picture 6">
            <a:extLst>
              <a:ext uri="{FF2B5EF4-FFF2-40B4-BE49-F238E27FC236}">
                <a16:creationId xmlns:a16="http://schemas.microsoft.com/office/drawing/2014/main" xmlns="" id="{65A10C7F-A8FA-01E9-52A8-C3DFEF34696A}"/>
              </a:ext>
            </a:extLst>
          </p:cNvPr>
          <p:cNvPicPr>
            <a:picLocks noChangeAspect="1"/>
          </p:cNvPicPr>
          <p:nvPr/>
        </p:nvPicPr>
        <p:blipFill>
          <a:blip r:embed="rId3"/>
          <a:stretch>
            <a:fillRect/>
          </a:stretch>
        </p:blipFill>
        <p:spPr>
          <a:xfrm>
            <a:off x="7048768" y="5317811"/>
            <a:ext cx="4800600" cy="1314450"/>
          </a:xfrm>
          <a:prstGeom prst="rect">
            <a:avLst/>
          </a:prstGeom>
        </p:spPr>
      </p:pic>
    </p:spTree>
    <p:extLst>
      <p:ext uri="{BB962C8B-B14F-4D97-AF65-F5344CB8AC3E}">
        <p14:creationId xmlns:p14="http://schemas.microsoft.com/office/powerpoint/2010/main" xmlns="" val="1902500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D067F5-A9EA-A0B0-426B-2F7A6C6129DF}"/>
              </a:ext>
            </a:extLst>
          </p:cNvPr>
          <p:cNvSpPr>
            <a:spLocks noGrp="1"/>
          </p:cNvSpPr>
          <p:nvPr>
            <p:ph type="title"/>
          </p:nvPr>
        </p:nvSpPr>
        <p:spPr>
          <a:xfrm>
            <a:off x="2592925" y="624110"/>
            <a:ext cx="8911687" cy="693944"/>
          </a:xfrm>
        </p:spPr>
        <p:txBody>
          <a:bodyPr/>
          <a:lstStyle/>
          <a:p>
            <a:r>
              <a:rPr lang="el-GR" dirty="0"/>
              <a:t>Κεφάλαιο 4: Συναρτήσεις</a:t>
            </a:r>
          </a:p>
        </p:txBody>
      </p:sp>
      <p:sp>
        <p:nvSpPr>
          <p:cNvPr id="3" name="Content Placeholder 2">
            <a:extLst>
              <a:ext uri="{FF2B5EF4-FFF2-40B4-BE49-F238E27FC236}">
                <a16:creationId xmlns:a16="http://schemas.microsoft.com/office/drawing/2014/main" xmlns="" id="{1D291CAB-55A2-7617-0723-F381538FEF74}"/>
              </a:ext>
            </a:extLst>
          </p:cNvPr>
          <p:cNvSpPr>
            <a:spLocks noGrp="1"/>
          </p:cNvSpPr>
          <p:nvPr>
            <p:ph idx="1"/>
          </p:nvPr>
        </p:nvSpPr>
        <p:spPr>
          <a:xfrm>
            <a:off x="2589212" y="1235676"/>
            <a:ext cx="8915400" cy="4675546"/>
          </a:xfrm>
        </p:spPr>
        <p:txBody>
          <a:bodyPr/>
          <a:lstStyle/>
          <a:p>
            <a:r>
              <a:rPr lang="el-GR" dirty="0"/>
              <a:t>Οι </a:t>
            </a:r>
            <a:r>
              <a:rPr lang="el-GR" b="1" dirty="0"/>
              <a:t>συναρτήσεις</a:t>
            </a:r>
            <a:r>
              <a:rPr lang="el-GR" dirty="0"/>
              <a:t> είναι </a:t>
            </a:r>
            <a:r>
              <a:rPr lang="el-GR" b="1" dirty="0"/>
              <a:t>επαναχρησιμοποιήσιμα</a:t>
            </a:r>
            <a:r>
              <a:rPr lang="el-GR" dirty="0"/>
              <a:t> μέρη προγραμμάτων</a:t>
            </a:r>
          </a:p>
          <a:p>
            <a:r>
              <a:rPr lang="el-GR" dirty="0"/>
              <a:t>Μας επιτρέπουν να δίνουμε ένα όνομα σε ένα σύνολο εντολών και να το εκτελούμε καλώντας το όνομα αυτό, από οπουδήποτε στο πρόγραμμα και όσες φορές θέλουμε, διαδικασία που </a:t>
            </a:r>
            <a:r>
              <a:rPr lang="el-GR" b="1" dirty="0"/>
              <a:t>ονομάζεται κλήση (</a:t>
            </a:r>
            <a:r>
              <a:rPr lang="el-GR" b="1" dirty="0" err="1"/>
              <a:t>calling</a:t>
            </a:r>
            <a:r>
              <a:rPr lang="el-GR" b="1" dirty="0"/>
              <a:t>) της συνάρτησης.</a:t>
            </a:r>
          </a:p>
          <a:p>
            <a:r>
              <a:rPr lang="el-GR" dirty="0"/>
              <a:t>Για να ορίσουμε μια δική μας συνάρτηση χρησιμοποιούμε τη χαρακτηριστική λέξη </a:t>
            </a:r>
            <a:r>
              <a:rPr lang="el-GR" b="1" dirty="0" err="1"/>
              <a:t>def</a:t>
            </a:r>
            <a:endParaRPr lang="el-GR" b="1" dirty="0"/>
          </a:p>
          <a:p>
            <a:r>
              <a:rPr lang="el-GR" dirty="0"/>
              <a:t>Μια συνάρτηση </a:t>
            </a:r>
            <a:r>
              <a:rPr lang="el-GR" b="1" dirty="0"/>
              <a:t>δέχεται δεδομένα </a:t>
            </a:r>
            <a:r>
              <a:rPr lang="el-GR" b="1" u="sng" dirty="0"/>
              <a:t>μέσω των παραμέτρων </a:t>
            </a:r>
            <a:r>
              <a:rPr lang="el-GR" dirty="0"/>
              <a:t>και </a:t>
            </a:r>
            <a:r>
              <a:rPr lang="el-GR" b="1" dirty="0"/>
              <a:t>επιστρέφει</a:t>
            </a:r>
            <a:r>
              <a:rPr lang="el-GR" dirty="0"/>
              <a:t> τα αποτελέσματα </a:t>
            </a:r>
            <a:r>
              <a:rPr lang="el-GR" b="1" dirty="0"/>
              <a:t>μέσω άλλων ή και των ίδιων παραμέτρων </a:t>
            </a:r>
            <a:r>
              <a:rPr lang="el-GR" dirty="0"/>
              <a:t>στο πρόγραμμα ή σε άλλη συνάρτηση</a:t>
            </a:r>
          </a:p>
          <a:p>
            <a:r>
              <a:rPr lang="el-GR" b="1" dirty="0">
                <a:solidFill>
                  <a:srgbClr val="FF0000"/>
                </a:solidFill>
              </a:rPr>
              <a:t>Οι παράμετροι καθορίζονται μέσα στο ζευγάρι των παρενθέσεων στον ορισμό της συνάρτησης και διαχωρίζονται με κόμμα.</a:t>
            </a:r>
          </a:p>
          <a:p>
            <a:r>
              <a:rPr lang="el-GR" b="1" dirty="0">
                <a:solidFill>
                  <a:srgbClr val="FF0000"/>
                </a:solidFill>
              </a:rPr>
              <a:t> Όταν καλούμε τη συνάρτηση, δίνουμε και τις τιμές με τον ίδιο τρόπο, οι οποίες τιμές ονομάζονται ορίσματα.</a:t>
            </a:r>
          </a:p>
          <a:p>
            <a:endParaRPr lang="el-GR" b="1" dirty="0"/>
          </a:p>
          <a:p>
            <a:endParaRPr lang="el-GR" b="1" dirty="0"/>
          </a:p>
        </p:txBody>
      </p:sp>
    </p:spTree>
    <p:extLst>
      <p:ext uri="{BB962C8B-B14F-4D97-AF65-F5344CB8AC3E}">
        <p14:creationId xmlns:p14="http://schemas.microsoft.com/office/powerpoint/2010/main" xmlns="" val="2744777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DE42ED-0815-EDCE-575F-CDB915F8C552}"/>
              </a:ext>
            </a:extLst>
          </p:cNvPr>
          <p:cNvSpPr>
            <a:spLocks noGrp="1"/>
          </p:cNvSpPr>
          <p:nvPr>
            <p:ph type="title"/>
          </p:nvPr>
        </p:nvSpPr>
        <p:spPr/>
        <p:txBody>
          <a:bodyPr/>
          <a:lstStyle/>
          <a:p>
            <a:r>
              <a:rPr lang="el-GR" dirty="0"/>
              <a:t>Κεφάλαιο 4: Συναρτήσεις</a:t>
            </a:r>
          </a:p>
        </p:txBody>
      </p:sp>
      <p:sp>
        <p:nvSpPr>
          <p:cNvPr id="3" name="Content Placeholder 2">
            <a:extLst>
              <a:ext uri="{FF2B5EF4-FFF2-40B4-BE49-F238E27FC236}">
                <a16:creationId xmlns:a16="http://schemas.microsoft.com/office/drawing/2014/main" xmlns="" id="{A48FDB25-6247-7384-F8BC-CB37DE5EBD03}"/>
              </a:ext>
            </a:extLst>
          </p:cNvPr>
          <p:cNvSpPr>
            <a:spLocks noGrp="1"/>
          </p:cNvSpPr>
          <p:nvPr>
            <p:ph idx="1"/>
          </p:nvPr>
        </p:nvSpPr>
        <p:spPr/>
        <p:txBody>
          <a:bodyPr/>
          <a:lstStyle/>
          <a:p>
            <a:r>
              <a:rPr lang="el-GR" dirty="0"/>
              <a:t>συναρτήσεις που έχουμε ήδη συναντήσει, </a:t>
            </a:r>
            <a:r>
              <a:rPr lang="el-GR" b="1" dirty="0"/>
              <a:t>δεν απαιτούν ορίσματα</a:t>
            </a:r>
            <a:r>
              <a:rPr lang="el-GR" dirty="0"/>
              <a:t>, όπως, για παράδειγμα, όταν καλούμε τη </a:t>
            </a:r>
            <a:r>
              <a:rPr lang="el-GR" dirty="0" err="1"/>
              <a:t>math.pi</a:t>
            </a:r>
            <a:r>
              <a:rPr lang="el-GR" dirty="0"/>
              <a:t>. Σε άλλες όμως, συναρτήσεις </a:t>
            </a:r>
            <a:r>
              <a:rPr lang="el-GR" b="1" dirty="0"/>
              <a:t>απαιτούνται ένα ή και περισσότερα ορίσματα</a:t>
            </a:r>
            <a:r>
              <a:rPr lang="el-GR" dirty="0"/>
              <a:t>, όπως στη </a:t>
            </a:r>
            <a:r>
              <a:rPr lang="el-GR" dirty="0" err="1"/>
              <a:t>math.pow</a:t>
            </a:r>
            <a:r>
              <a:rPr lang="el-GR" dirty="0"/>
              <a:t>, η οποία υπολογίζει την ύψωση σε δύναμη ακεραίων, που απαιτούνται δύο, ένα για τη βάση και ένα για τον εκθέτη.</a:t>
            </a:r>
            <a:endParaRPr lang="en-US" dirty="0"/>
          </a:p>
          <a:p>
            <a:endParaRPr lang="el-GR" dirty="0"/>
          </a:p>
        </p:txBody>
      </p:sp>
    </p:spTree>
    <p:extLst>
      <p:ext uri="{BB962C8B-B14F-4D97-AF65-F5344CB8AC3E}">
        <p14:creationId xmlns:p14="http://schemas.microsoft.com/office/powerpoint/2010/main" xmlns="" val="1530377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6B4B15-67C6-30E6-6B00-C57D4545DC62}"/>
              </a:ext>
            </a:extLst>
          </p:cNvPr>
          <p:cNvSpPr>
            <a:spLocks noGrp="1"/>
          </p:cNvSpPr>
          <p:nvPr>
            <p:ph type="title"/>
          </p:nvPr>
        </p:nvSpPr>
        <p:spPr/>
        <p:txBody>
          <a:bodyPr/>
          <a:lstStyle/>
          <a:p>
            <a:r>
              <a:rPr lang="el-GR" dirty="0"/>
              <a:t>Κεφάλαιο 5</a:t>
            </a:r>
          </a:p>
        </p:txBody>
      </p:sp>
      <p:sp>
        <p:nvSpPr>
          <p:cNvPr id="3" name="Content Placeholder 2">
            <a:extLst>
              <a:ext uri="{FF2B5EF4-FFF2-40B4-BE49-F238E27FC236}">
                <a16:creationId xmlns:a16="http://schemas.microsoft.com/office/drawing/2014/main" xmlns="" id="{F4283B47-3396-5264-D5F2-25018174DFC0}"/>
              </a:ext>
            </a:extLst>
          </p:cNvPr>
          <p:cNvSpPr>
            <a:spLocks noGrp="1"/>
          </p:cNvSpPr>
          <p:nvPr>
            <p:ph idx="1"/>
          </p:nvPr>
        </p:nvSpPr>
        <p:spPr>
          <a:xfrm>
            <a:off x="2592925" y="1297506"/>
            <a:ext cx="8915400" cy="3777622"/>
          </a:xfrm>
        </p:spPr>
        <p:txBody>
          <a:bodyPr>
            <a:normAutofit fontScale="85000" lnSpcReduction="10000"/>
          </a:bodyPr>
          <a:lstStyle/>
          <a:p>
            <a:r>
              <a:rPr lang="el-GR" b="1" dirty="0"/>
              <a:t>Σειριακής αναζήτησης</a:t>
            </a:r>
            <a:r>
              <a:rPr lang="el-GR" dirty="0"/>
              <a:t>. Ο αλγόριθμος αυτός στην </a:t>
            </a:r>
            <a:r>
              <a:rPr lang="el-GR" b="1" dirty="0"/>
              <a:t>χειρότερη περίπτωση</a:t>
            </a:r>
            <a:r>
              <a:rPr lang="el-GR" dirty="0"/>
              <a:t>, όπου το στοιχείο </a:t>
            </a:r>
            <a:r>
              <a:rPr lang="el-GR" b="1" dirty="0"/>
              <a:t>δεν υπάρχει </a:t>
            </a:r>
            <a:r>
              <a:rPr lang="el-GR" dirty="0"/>
              <a:t>στο σύνολο δεδομένων </a:t>
            </a:r>
            <a:r>
              <a:rPr lang="el-GR" b="1" dirty="0"/>
              <a:t>ή είναι το τελευταίο </a:t>
            </a:r>
            <a:r>
              <a:rPr lang="el-GR" dirty="0"/>
              <a:t>στη σειρά, θα ελέγξει όλα τα στοιχεία του συνόλου στο οποίο ψάχνουμε</a:t>
            </a:r>
          </a:p>
          <a:p>
            <a:r>
              <a:rPr lang="el-GR" b="1" dirty="0"/>
              <a:t>Δυαδική αναζήτηση </a:t>
            </a:r>
            <a:r>
              <a:rPr lang="el-GR" b="1" u="sng" dirty="0"/>
              <a:t>εκμεταλλεύεται τη διάταξη των στοιχείων </a:t>
            </a:r>
            <a:r>
              <a:rPr lang="el-GR" dirty="0"/>
              <a:t>του συνόλου, διαμερίζοντας κάθε φορά το σύνολο σε δυο ίσα μέρη, και εφαρμόζοντας πάλι την ίδια μέθοδο</a:t>
            </a:r>
          </a:p>
          <a:p>
            <a:r>
              <a:rPr lang="el-GR" b="1" dirty="0"/>
              <a:t>Μπορείτε να υπολογίσετε πόσες συγκρίσεις θα θέλαμε, αν είχαμε 1024 = 2</a:t>
            </a:r>
            <a:r>
              <a:rPr lang="el-GR" b="1" baseline="30000" dirty="0"/>
              <a:t>10</a:t>
            </a:r>
            <a:r>
              <a:rPr lang="el-GR" b="1" dirty="0"/>
              <a:t> στοιχεία</a:t>
            </a:r>
            <a:r>
              <a:rPr lang="el-GR" dirty="0"/>
              <a:t>;</a:t>
            </a:r>
          </a:p>
          <a:p>
            <a:r>
              <a:rPr lang="el-GR" dirty="0"/>
              <a:t>ο αλγόριθμος της </a:t>
            </a:r>
            <a:r>
              <a:rPr lang="el-GR" b="1" dirty="0"/>
              <a:t>δυαδικής αναζήτησης </a:t>
            </a:r>
            <a:r>
              <a:rPr lang="el-GR" dirty="0"/>
              <a:t>μπορεί να εφαρμοστεί μόνο όταν τα στοιχεία </a:t>
            </a:r>
            <a:r>
              <a:rPr lang="el-GR" b="1" dirty="0"/>
              <a:t>είναι διατεταγμένα σε αύξουσα ή φθίνουσα σειρά.</a:t>
            </a:r>
          </a:p>
          <a:p>
            <a:r>
              <a:rPr lang="el-GR" dirty="0">
                <a:solidFill>
                  <a:srgbClr val="FF0000"/>
                </a:solidFill>
              </a:rPr>
              <a:t>οι παραπάνω αλγόριθμοι ισχύουν για </a:t>
            </a:r>
            <a:r>
              <a:rPr lang="el-GR" b="1" dirty="0">
                <a:solidFill>
                  <a:srgbClr val="FF0000"/>
                </a:solidFill>
              </a:rPr>
              <a:t>όλους τους τύπους δεδομένων για τους οποίους ορίζονται οι συγκριτικοί τελεστές ==, &lt; .</a:t>
            </a:r>
            <a:r>
              <a:rPr lang="el-GR" dirty="0">
                <a:solidFill>
                  <a:srgbClr val="FF0000"/>
                </a:solidFill>
              </a:rPr>
              <a:t> Δηλαδή, μπορούν </a:t>
            </a:r>
            <a:r>
              <a:rPr lang="el-GR" u="sng" dirty="0">
                <a:solidFill>
                  <a:srgbClr val="FF0000"/>
                </a:solidFill>
              </a:rPr>
              <a:t>να χρησιμοποιηθούν για ακέραιους ή πραγματικούς αριθμούς, αλφαριθμητικά ή ακόμα και σύνθετους τύπους για τους οποίους έχουμε ορίσει τους συγκεκριμένους τελεστές</a:t>
            </a:r>
            <a:r>
              <a:rPr lang="el-GR" dirty="0">
                <a:solidFill>
                  <a:srgbClr val="FF0000"/>
                </a:solidFill>
              </a:rPr>
              <a:t>. Αυτό το χαρακτηριστικό που είναι γνωστό ως </a:t>
            </a:r>
            <a:r>
              <a:rPr lang="el-GR" b="1" i="1" u="sng" dirty="0">
                <a:solidFill>
                  <a:srgbClr val="FF0000"/>
                </a:solidFill>
              </a:rPr>
              <a:t>πολυμορφισμός</a:t>
            </a:r>
            <a:r>
              <a:rPr lang="el-GR" dirty="0">
                <a:solidFill>
                  <a:srgbClr val="FF0000"/>
                </a:solidFill>
              </a:rPr>
              <a:t> είναι ένα από τα βασικά πλεονεκτήματα της </a:t>
            </a:r>
            <a:r>
              <a:rPr lang="el-GR" dirty="0" err="1">
                <a:solidFill>
                  <a:srgbClr val="FF0000"/>
                </a:solidFill>
              </a:rPr>
              <a:t>Python</a:t>
            </a:r>
            <a:r>
              <a:rPr lang="el-GR" dirty="0">
                <a:solidFill>
                  <a:srgbClr val="FF0000"/>
                </a:solidFill>
              </a:rPr>
              <a:t>.</a:t>
            </a:r>
            <a:endParaRPr lang="el-GR" b="1" dirty="0">
              <a:solidFill>
                <a:srgbClr val="FF0000"/>
              </a:solidFill>
            </a:endParaRPr>
          </a:p>
          <a:p>
            <a:endParaRPr lang="el-GR" dirty="0"/>
          </a:p>
        </p:txBody>
      </p:sp>
      <p:pic>
        <p:nvPicPr>
          <p:cNvPr id="5" name="Picture 4">
            <a:extLst>
              <a:ext uri="{FF2B5EF4-FFF2-40B4-BE49-F238E27FC236}">
                <a16:creationId xmlns:a16="http://schemas.microsoft.com/office/drawing/2014/main" xmlns="" id="{ADF7A89B-7C9C-F667-2154-A3018CFC5ACC}"/>
              </a:ext>
            </a:extLst>
          </p:cNvPr>
          <p:cNvPicPr>
            <a:picLocks noChangeAspect="1"/>
          </p:cNvPicPr>
          <p:nvPr/>
        </p:nvPicPr>
        <p:blipFill>
          <a:blip r:embed="rId2"/>
          <a:stretch>
            <a:fillRect/>
          </a:stretch>
        </p:blipFill>
        <p:spPr>
          <a:xfrm>
            <a:off x="6096000" y="395510"/>
            <a:ext cx="4352925" cy="438150"/>
          </a:xfrm>
          <a:prstGeom prst="rect">
            <a:avLst/>
          </a:prstGeom>
        </p:spPr>
      </p:pic>
      <p:pic>
        <p:nvPicPr>
          <p:cNvPr id="7" name="Picture 6">
            <a:extLst>
              <a:ext uri="{FF2B5EF4-FFF2-40B4-BE49-F238E27FC236}">
                <a16:creationId xmlns:a16="http://schemas.microsoft.com/office/drawing/2014/main" xmlns="" id="{0C7AEAAC-F20A-1B2F-E421-5F1E4329A144}"/>
              </a:ext>
            </a:extLst>
          </p:cNvPr>
          <p:cNvPicPr>
            <a:picLocks noChangeAspect="1"/>
          </p:cNvPicPr>
          <p:nvPr/>
        </p:nvPicPr>
        <p:blipFill>
          <a:blip r:embed="rId3"/>
          <a:stretch>
            <a:fillRect/>
          </a:stretch>
        </p:blipFill>
        <p:spPr>
          <a:xfrm>
            <a:off x="3453971" y="4965181"/>
            <a:ext cx="5086350" cy="1190625"/>
          </a:xfrm>
          <a:prstGeom prst="rect">
            <a:avLst/>
          </a:prstGeom>
        </p:spPr>
      </p:pic>
    </p:spTree>
    <p:extLst>
      <p:ext uri="{BB962C8B-B14F-4D97-AF65-F5344CB8AC3E}">
        <p14:creationId xmlns:p14="http://schemas.microsoft.com/office/powerpoint/2010/main" xmlns="" val="3440789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CCD540-6BCE-C779-D265-7806519E4933}"/>
              </a:ext>
            </a:extLst>
          </p:cNvPr>
          <p:cNvSpPr>
            <a:spLocks noGrp="1"/>
          </p:cNvSpPr>
          <p:nvPr>
            <p:ph type="title"/>
          </p:nvPr>
        </p:nvSpPr>
        <p:spPr/>
        <p:txBody>
          <a:bodyPr/>
          <a:lstStyle/>
          <a:p>
            <a:r>
              <a:rPr lang="el-GR" dirty="0"/>
              <a:t>Κεφάλαιο 5</a:t>
            </a:r>
          </a:p>
        </p:txBody>
      </p:sp>
      <p:sp>
        <p:nvSpPr>
          <p:cNvPr id="3" name="Content Placeholder 2">
            <a:extLst>
              <a:ext uri="{FF2B5EF4-FFF2-40B4-BE49-F238E27FC236}">
                <a16:creationId xmlns:a16="http://schemas.microsoft.com/office/drawing/2014/main" xmlns="" id="{394F1360-9C72-02CD-63E3-0479B40BB4CB}"/>
              </a:ext>
            </a:extLst>
          </p:cNvPr>
          <p:cNvSpPr>
            <a:spLocks noGrp="1"/>
          </p:cNvSpPr>
          <p:nvPr>
            <p:ph idx="1"/>
          </p:nvPr>
        </p:nvSpPr>
        <p:spPr>
          <a:xfrm>
            <a:off x="1285103" y="1264555"/>
            <a:ext cx="10219509" cy="3777622"/>
          </a:xfrm>
        </p:spPr>
        <p:txBody>
          <a:bodyPr>
            <a:normAutofit lnSpcReduction="10000"/>
          </a:bodyPr>
          <a:lstStyle/>
          <a:p>
            <a:r>
              <a:rPr lang="el-GR" dirty="0"/>
              <a:t>ο αλγόριθμος </a:t>
            </a:r>
            <a:r>
              <a:rPr lang="el-GR" b="1" dirty="0"/>
              <a:t>ταξινόμησης με επιλογή (</a:t>
            </a:r>
            <a:r>
              <a:rPr lang="el-GR" b="1" dirty="0" err="1"/>
              <a:t>selection</a:t>
            </a:r>
            <a:r>
              <a:rPr lang="el-GR" b="1" dirty="0"/>
              <a:t> </a:t>
            </a:r>
            <a:r>
              <a:rPr lang="el-GR" b="1" dirty="0" err="1"/>
              <a:t>sort</a:t>
            </a:r>
            <a:r>
              <a:rPr lang="el-GR" b="1" dirty="0"/>
              <a:t>). </a:t>
            </a:r>
            <a:r>
              <a:rPr lang="el-GR" dirty="0"/>
              <a:t>Ένα από τα χαρακτηριστικά αυτού του αλγορίθμου είναι ότι </a:t>
            </a:r>
            <a:r>
              <a:rPr lang="el-GR" b="1" dirty="0"/>
              <a:t>εκτελεί πάντα τον ίδιο αριθμό συγκρίσεων για συλλογές δεδομένων με το ίδιο μέγεθος, ακόμα και για αυτές που είναι ήδη ταξινομημένες.</a:t>
            </a:r>
          </a:p>
          <a:p>
            <a:r>
              <a:rPr lang="el-GR" dirty="0"/>
              <a:t>στην περίπτωση των </a:t>
            </a:r>
            <a:r>
              <a:rPr lang="el-GR" b="1" dirty="0"/>
              <a:t>Ν στοιχείων όπου Ν-1 </a:t>
            </a:r>
            <a:r>
              <a:rPr lang="el-GR" dirty="0"/>
              <a:t>περάσματα αρκούν για την ταξινόμηση της λίστας (</a:t>
            </a:r>
            <a:r>
              <a:rPr lang="el-GR" b="1" dirty="0"/>
              <a:t>δηλαδή για i=0 μέχρι και i=N-2</a:t>
            </a:r>
            <a:r>
              <a:rPr lang="el-GR" dirty="0"/>
              <a:t>).</a:t>
            </a:r>
          </a:p>
          <a:p>
            <a:r>
              <a:rPr lang="el-GR" dirty="0"/>
              <a:t>O αλγόριθμος αυτός ονομάζεται αλγόριθμος </a:t>
            </a:r>
            <a:r>
              <a:rPr lang="el-GR" b="1" dirty="0"/>
              <a:t>ταξινόμησης ευθείας ανταλλαγής (</a:t>
            </a:r>
            <a:r>
              <a:rPr lang="el-GR" b="1" dirty="0" err="1"/>
              <a:t>straight</a:t>
            </a:r>
            <a:r>
              <a:rPr lang="el-GR" b="1" dirty="0"/>
              <a:t> </a:t>
            </a:r>
            <a:r>
              <a:rPr lang="el-GR" b="1" dirty="0" err="1"/>
              <a:t>exchange</a:t>
            </a:r>
            <a:r>
              <a:rPr lang="el-GR" b="1" dirty="0"/>
              <a:t> </a:t>
            </a:r>
            <a:r>
              <a:rPr lang="el-GR" b="1" dirty="0" err="1"/>
              <a:t>sort</a:t>
            </a:r>
            <a:r>
              <a:rPr lang="el-GR" dirty="0"/>
              <a:t>), και είναι ευρύτερα γνωστός ως </a:t>
            </a:r>
            <a:r>
              <a:rPr lang="el-GR" b="1" dirty="0"/>
              <a:t>αλγόριθμος ταξινόμησης φυσαλίδας (</a:t>
            </a:r>
            <a:r>
              <a:rPr lang="el-GR" b="1" dirty="0" err="1"/>
              <a:t>bubble</a:t>
            </a:r>
            <a:r>
              <a:rPr lang="el-GR" b="1" dirty="0"/>
              <a:t> </a:t>
            </a:r>
            <a:r>
              <a:rPr lang="el-GR" b="1" dirty="0" err="1"/>
              <a:t>sort</a:t>
            </a:r>
            <a:r>
              <a:rPr lang="el-GR" b="1" dirty="0"/>
              <a:t>). </a:t>
            </a:r>
            <a:r>
              <a:rPr lang="el-GR" dirty="0"/>
              <a:t>Αυτό διότι σε κάθε πέρασμα, το αμέσως μικρότερο στοιχείο ανεβαίνει, όπως μια φυσαλίδα, στην επιφάνεια του νερού. Ο αλγόριθμος βασίζεται στη σύγκριση και αντιμετάθεση ζευγών που δεν ακολουθούν τη διάταξη της ταξινόμησης.</a:t>
            </a:r>
          </a:p>
          <a:p>
            <a:r>
              <a:rPr lang="el-GR" b="1" dirty="0"/>
              <a:t>Ο αλγόριθμος ευθείας ανταλλαγής</a:t>
            </a:r>
            <a:r>
              <a:rPr lang="el-GR" dirty="0"/>
              <a:t>, αν και θεωρείται από τους πιο αργούς αλγορίθμους ταξινόμησης, έχει ένα πολύ </a:t>
            </a:r>
            <a:r>
              <a:rPr lang="el-GR" b="1" dirty="0"/>
              <a:t>σημαντικό πλεονέκτημα</a:t>
            </a:r>
            <a:r>
              <a:rPr lang="el-GR" dirty="0"/>
              <a:t>: </a:t>
            </a:r>
            <a:r>
              <a:rPr lang="el-GR" u="sng" dirty="0"/>
              <a:t>ότι μπορεί να τροποποιηθεί, ώστε να τερματίσει μόλις διαπιστώσει ότι η λίστα έχει ταξινομηθεί</a:t>
            </a:r>
          </a:p>
          <a:p>
            <a:endParaRPr lang="el-GR" b="1" u="sng" dirty="0"/>
          </a:p>
        </p:txBody>
      </p:sp>
    </p:spTree>
    <p:extLst>
      <p:ext uri="{BB962C8B-B14F-4D97-AF65-F5344CB8AC3E}">
        <p14:creationId xmlns:p14="http://schemas.microsoft.com/office/powerpoint/2010/main" xmlns="" val="2779318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B6476E-51BB-5A22-A293-6656C441089A}"/>
              </a:ext>
            </a:extLst>
          </p:cNvPr>
          <p:cNvSpPr>
            <a:spLocks noGrp="1"/>
          </p:cNvSpPr>
          <p:nvPr>
            <p:ph type="title"/>
          </p:nvPr>
        </p:nvSpPr>
        <p:spPr>
          <a:xfrm>
            <a:off x="2592925" y="236932"/>
            <a:ext cx="8911687" cy="1280890"/>
          </a:xfrm>
        </p:spPr>
        <p:txBody>
          <a:bodyPr/>
          <a:lstStyle/>
          <a:p>
            <a:r>
              <a:rPr lang="el-GR" dirty="0"/>
              <a:t>Κεφάλαιο 6</a:t>
            </a:r>
          </a:p>
        </p:txBody>
      </p:sp>
      <p:sp>
        <p:nvSpPr>
          <p:cNvPr id="3" name="Content Placeholder 2">
            <a:extLst>
              <a:ext uri="{FF2B5EF4-FFF2-40B4-BE49-F238E27FC236}">
                <a16:creationId xmlns:a16="http://schemas.microsoft.com/office/drawing/2014/main" xmlns="" id="{44760A9B-F2D2-FECC-0C5A-2BB459562F5C}"/>
              </a:ext>
            </a:extLst>
          </p:cNvPr>
          <p:cNvSpPr>
            <a:spLocks noGrp="1"/>
          </p:cNvSpPr>
          <p:nvPr>
            <p:ph idx="1"/>
          </p:nvPr>
        </p:nvSpPr>
        <p:spPr>
          <a:xfrm>
            <a:off x="2383266" y="1132749"/>
            <a:ext cx="8915400" cy="5259813"/>
          </a:xfrm>
        </p:spPr>
        <p:txBody>
          <a:bodyPr>
            <a:normAutofit fontScale="92500" lnSpcReduction="20000"/>
          </a:bodyPr>
          <a:lstStyle/>
          <a:p>
            <a:r>
              <a:rPr lang="el-GR" dirty="0"/>
              <a:t>Θέλουμε να διαβάζουμε δεδομένα από ένα αρχείο του υπολογιστή στο οποίο βρίσκονται αποθηκευμένα και να γράφουμε ένα αποτέλεσμα στο ίδιο ή εναλλακτικά σε άλλο αρχείο. Αυτή η διεργασία ανάγνωσης και εγγραφής, ονομάζεται </a:t>
            </a:r>
            <a:r>
              <a:rPr lang="el-GR" b="1" dirty="0"/>
              <a:t>Είσοδος/Έξοδος Αρχείου </a:t>
            </a:r>
            <a:r>
              <a:rPr lang="el-GR" dirty="0"/>
              <a:t>και στην </a:t>
            </a:r>
            <a:r>
              <a:rPr lang="el-GR" b="1" dirty="0" err="1"/>
              <a:t>Python</a:t>
            </a:r>
            <a:r>
              <a:rPr lang="el-GR" dirty="0"/>
              <a:t> υλοποιείται μέσω </a:t>
            </a:r>
            <a:r>
              <a:rPr lang="el-GR" b="1" dirty="0"/>
              <a:t>ενσωματωμένων συναρτήσεων </a:t>
            </a:r>
            <a:r>
              <a:rPr lang="el-GR" dirty="0"/>
              <a:t>(</a:t>
            </a:r>
            <a:r>
              <a:rPr lang="el-GR" b="1" dirty="0"/>
              <a:t>μεθόδων</a:t>
            </a:r>
            <a:r>
              <a:rPr lang="el-GR" dirty="0"/>
              <a:t>)</a:t>
            </a:r>
          </a:p>
          <a:p>
            <a:r>
              <a:rPr lang="el-GR" dirty="0"/>
              <a:t>χρησιμοποιούμε </a:t>
            </a:r>
            <a:r>
              <a:rPr lang="el-GR" b="1" u="sng" dirty="0"/>
              <a:t>δύο τύπους αρχείων</a:t>
            </a:r>
            <a:r>
              <a:rPr lang="el-GR" dirty="0"/>
              <a:t>: αυτά που </a:t>
            </a:r>
            <a:r>
              <a:rPr lang="el-GR" b="1" dirty="0"/>
              <a:t>περιέχουν το πρόγραμμα </a:t>
            </a:r>
            <a:r>
              <a:rPr lang="el-GR" dirty="0"/>
              <a:t>που θα εκτελέσουμε και εκείνα που </a:t>
            </a:r>
            <a:r>
              <a:rPr lang="el-GR" b="1" dirty="0"/>
              <a:t>περιέχουν τα δεδομένα</a:t>
            </a:r>
            <a:r>
              <a:rPr lang="el-GR" dirty="0"/>
              <a:t>, τα οποία, όταν εκτελεστεί το πρόγραμμα, τα διαβάζει και πιθανά τα ενημερώνει</a:t>
            </a:r>
          </a:p>
          <a:p>
            <a:r>
              <a:rPr lang="el-GR" dirty="0"/>
              <a:t>Ως </a:t>
            </a:r>
            <a:r>
              <a:rPr lang="el-GR" b="1" dirty="0"/>
              <a:t>αρχεία δεδομένων </a:t>
            </a:r>
            <a:r>
              <a:rPr lang="el-GR" dirty="0"/>
              <a:t>χρησιμοποιούνται </a:t>
            </a:r>
            <a:r>
              <a:rPr lang="el-GR" b="1" dirty="0"/>
              <a:t>συνήθως αρχεία κειμένου</a:t>
            </a:r>
            <a:r>
              <a:rPr lang="el-GR" dirty="0"/>
              <a:t>. Ένα αρχείο κειμένου είναι ένα αρχείο το οποίο περιέχει μια </a:t>
            </a:r>
            <a:r>
              <a:rPr lang="el-GR" b="1" dirty="0"/>
              <a:t>ακολουθία χαρακτήρων</a:t>
            </a:r>
            <a:r>
              <a:rPr lang="el-GR" dirty="0"/>
              <a:t> και βρίσκεται αποθηκευμένο σε ένα μέσο </a:t>
            </a:r>
            <a:r>
              <a:rPr lang="el-GR" b="1" dirty="0"/>
              <a:t>μόνιμης αποθήκευσης</a:t>
            </a:r>
            <a:r>
              <a:rPr lang="el-GR" dirty="0"/>
              <a:t>, όπως ο σκληρός δίσκος</a:t>
            </a:r>
          </a:p>
          <a:p>
            <a:r>
              <a:rPr lang="el-GR" dirty="0"/>
              <a:t>Η </a:t>
            </a:r>
            <a:r>
              <a:rPr lang="el-GR" b="1" dirty="0"/>
              <a:t>συνάρτηση </a:t>
            </a:r>
            <a:r>
              <a:rPr lang="el-GR" b="1" dirty="0" err="1"/>
              <a:t>open</a:t>
            </a:r>
            <a:r>
              <a:rPr lang="el-GR" b="1" dirty="0"/>
              <a:t>() </a:t>
            </a:r>
            <a:r>
              <a:rPr lang="el-GR" dirty="0"/>
              <a:t>μας επιστρέφει ένα αντικείμενο του αρχείου και μπορούμε να το χρησιμοποιήσουμε για να εκτελέσουμε διάφορες λειτουργίες σε αυτό. </a:t>
            </a:r>
            <a:r>
              <a:rPr lang="el-GR" b="1" dirty="0" err="1"/>
              <a:t>open</a:t>
            </a:r>
            <a:r>
              <a:rPr lang="el-GR" b="1" dirty="0"/>
              <a:t> (“</a:t>
            </a:r>
            <a:r>
              <a:rPr lang="el-GR" b="1" dirty="0" err="1"/>
              <a:t>όνομα_αρχείου</a:t>
            </a:r>
            <a:r>
              <a:rPr lang="el-GR" b="1" dirty="0"/>
              <a:t>”, “τρόπος προσπέλασης”)</a:t>
            </a:r>
          </a:p>
          <a:p>
            <a:r>
              <a:rPr lang="el-GR" b="1" dirty="0"/>
              <a:t>Το πρώτο </a:t>
            </a:r>
            <a:r>
              <a:rPr lang="el-GR" dirty="0"/>
              <a:t>είναι το όνομα του αρχείου, με το οποίο το αναγνωρίζει το λειτουργικό σύστημα</a:t>
            </a:r>
            <a:r>
              <a:rPr lang="el-GR" b="1" dirty="0"/>
              <a:t>. Το δεύτερο είναι ένα ειδικό σύμβολο (σημαία </a:t>
            </a:r>
            <a:r>
              <a:rPr lang="el-GR" b="1" dirty="0" err="1"/>
              <a:t>flag</a:t>
            </a:r>
            <a:r>
              <a:rPr lang="el-GR" b="1" dirty="0"/>
              <a:t>) </a:t>
            </a:r>
            <a:r>
              <a:rPr lang="el-GR" dirty="0"/>
              <a:t>που καθορίζει τον τρόπο προσπέλασης του αρχείου</a:t>
            </a:r>
          </a:p>
          <a:p>
            <a:r>
              <a:rPr lang="el-GR" b="1" dirty="0"/>
              <a:t>Αν δε χρησιμοποιηθεί το δεύτερο αυτό όρισμα</a:t>
            </a:r>
            <a:r>
              <a:rPr lang="el-GR" dirty="0"/>
              <a:t>, τότε θεωρείται εξ ορισμού (προεπιλογή) </a:t>
            </a:r>
            <a:r>
              <a:rPr lang="el-GR" b="1" dirty="0"/>
              <a:t>ότι είναι το “r”.</a:t>
            </a:r>
          </a:p>
          <a:p>
            <a:endParaRPr lang="el-GR" dirty="0"/>
          </a:p>
          <a:p>
            <a:endParaRPr lang="el-GR" dirty="0"/>
          </a:p>
        </p:txBody>
      </p:sp>
    </p:spTree>
    <p:extLst>
      <p:ext uri="{BB962C8B-B14F-4D97-AF65-F5344CB8AC3E}">
        <p14:creationId xmlns:p14="http://schemas.microsoft.com/office/powerpoint/2010/main" xmlns="" val="324543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91E8B0-1E51-ABA8-C2F1-EF54EADDB9A0}"/>
              </a:ext>
            </a:extLst>
          </p:cNvPr>
          <p:cNvSpPr>
            <a:spLocks noGrp="1"/>
          </p:cNvSpPr>
          <p:nvPr>
            <p:ph type="title"/>
          </p:nvPr>
        </p:nvSpPr>
        <p:spPr>
          <a:xfrm>
            <a:off x="2312839" y="170901"/>
            <a:ext cx="8911687" cy="669231"/>
          </a:xfrm>
        </p:spPr>
        <p:txBody>
          <a:bodyPr/>
          <a:lstStyle/>
          <a:p>
            <a:r>
              <a:rPr lang="el-GR" dirty="0"/>
              <a:t>Κεφάλαιο 6</a:t>
            </a:r>
          </a:p>
        </p:txBody>
      </p:sp>
      <p:sp>
        <p:nvSpPr>
          <p:cNvPr id="3" name="Content Placeholder 2">
            <a:extLst>
              <a:ext uri="{FF2B5EF4-FFF2-40B4-BE49-F238E27FC236}">
                <a16:creationId xmlns:a16="http://schemas.microsoft.com/office/drawing/2014/main" xmlns="" id="{45D7BE3B-A8A4-7BAB-D215-36BCA00341B5}"/>
              </a:ext>
            </a:extLst>
          </p:cNvPr>
          <p:cNvSpPr>
            <a:spLocks noGrp="1"/>
          </p:cNvSpPr>
          <p:nvPr>
            <p:ph idx="1"/>
          </p:nvPr>
        </p:nvSpPr>
        <p:spPr>
          <a:xfrm>
            <a:off x="3165861" y="840132"/>
            <a:ext cx="8915400" cy="4617881"/>
          </a:xfrm>
        </p:spPr>
        <p:txBody>
          <a:bodyPr>
            <a:normAutofit fontScale="85000" lnSpcReduction="10000"/>
          </a:bodyPr>
          <a:lstStyle/>
          <a:p>
            <a:r>
              <a:rPr lang="nl-NL" dirty="0"/>
              <a:t>fin = open('words.txt',’w’)</a:t>
            </a:r>
            <a:r>
              <a:rPr lang="el-GR" dirty="0"/>
              <a:t> ανοίγουμε το αρχείο κειμένου “words.txt” και αποδίδουμε το αποτέλεσμα στον </a:t>
            </a:r>
            <a:r>
              <a:rPr lang="el-GR" b="1" dirty="0" err="1"/>
              <a:t>περιγραφέα</a:t>
            </a:r>
            <a:r>
              <a:rPr lang="el-GR" b="1" dirty="0"/>
              <a:t> αρχείου </a:t>
            </a:r>
            <a:r>
              <a:rPr lang="el-GR" b="1" dirty="0" err="1"/>
              <a:t>fin</a:t>
            </a:r>
            <a:endParaRPr lang="el-GR" b="1" dirty="0"/>
          </a:p>
          <a:p>
            <a:r>
              <a:rPr lang="el-GR" b="1" dirty="0"/>
              <a:t>Πως δημιουργούμε νέο αρχείο-</a:t>
            </a:r>
            <a:r>
              <a:rPr lang="el-GR" dirty="0"/>
              <a:t>Μπορούμε να δημιουργήσουμε </a:t>
            </a:r>
            <a:r>
              <a:rPr lang="el-GR" b="1" dirty="0"/>
              <a:t>ένα αρχείο δεδομένων είτε χρησιμοποιώντας ένα συντάκτη (</a:t>
            </a:r>
            <a:r>
              <a:rPr lang="el-GR" b="1" dirty="0" err="1"/>
              <a:t>editor</a:t>
            </a:r>
            <a:r>
              <a:rPr lang="el-GR" b="1" dirty="0"/>
              <a:t>)</a:t>
            </a:r>
            <a:r>
              <a:rPr lang="el-GR" dirty="0"/>
              <a:t>, όπως το </a:t>
            </a:r>
            <a:r>
              <a:rPr lang="el-GR" dirty="0" err="1"/>
              <a:t>notepad</a:t>
            </a:r>
            <a:r>
              <a:rPr lang="el-GR" dirty="0"/>
              <a:t> </a:t>
            </a:r>
            <a:r>
              <a:rPr lang="el-GR" b="1" dirty="0"/>
              <a:t>είτε τη συνάρτηση </a:t>
            </a:r>
            <a:r>
              <a:rPr lang="el-GR" b="1" dirty="0" err="1"/>
              <a:t>open</a:t>
            </a:r>
            <a:r>
              <a:rPr lang="el-GR" b="1" dirty="0"/>
              <a:t> στο περιβάλλον της γλώσσας, με το όρισμα “w¨, όπως για παράδειγμα: </a:t>
            </a:r>
            <a:r>
              <a:rPr lang="el-GR" b="1" dirty="0" err="1"/>
              <a:t>open</a:t>
            </a:r>
            <a:r>
              <a:rPr lang="el-GR" b="1" dirty="0"/>
              <a:t>(“words.txt”, “w”). </a:t>
            </a:r>
            <a:r>
              <a:rPr lang="el-GR" dirty="0"/>
              <a:t>Η συνάρτηση αυτή, αν δεν υπάρχει το αρχείο words.txt, τότε το δημιουργεί, ενώ αν αυτό υπάρχει, τότε θα έχουμε ως αποτέλεσμα να χαθούν τα περιεχόμενά του. </a:t>
            </a:r>
            <a:r>
              <a:rPr lang="el-GR" b="1" dirty="0"/>
              <a:t>Εναλλακτικά, μπορούμε να χρησιμοποιήσουμε τη συνάρτηση με το όρισμα “a”, για παράδειγμα </a:t>
            </a:r>
            <a:r>
              <a:rPr lang="el-GR" b="1" dirty="0" err="1"/>
              <a:t>open</a:t>
            </a:r>
            <a:r>
              <a:rPr lang="el-GR" b="1" dirty="0"/>
              <a:t>(“words.txt”, “a”), </a:t>
            </a:r>
            <a:r>
              <a:rPr lang="el-GR" dirty="0"/>
              <a:t>η οποία, αν δεν υπάρχει το αρχείο, το δημιουργεί, ενώ, αν υπάρχει, το ανοίγει σε κατάσταση προσθήκης δεδομένων στο τέλος του.</a:t>
            </a:r>
            <a:endParaRPr lang="el-GR" b="1" dirty="0"/>
          </a:p>
          <a:p>
            <a:r>
              <a:rPr lang="el-GR" dirty="0"/>
              <a:t>Όταν ολοκληρώσουμε τις λειτουργίες που θέλουμε να εκτελεστούν στο αρχείο, καλούμε απαραίτητα τη </a:t>
            </a:r>
            <a:r>
              <a:rPr lang="el-GR" b="1" dirty="0"/>
              <a:t>συνάρτηση </a:t>
            </a:r>
            <a:r>
              <a:rPr lang="el-GR" b="1" dirty="0" err="1"/>
              <a:t>close</a:t>
            </a:r>
            <a:r>
              <a:rPr lang="el-GR" b="1" dirty="0"/>
              <a:t>(). </a:t>
            </a:r>
            <a:r>
              <a:rPr lang="el-GR" dirty="0"/>
              <a:t>Αυτό δηλώνει ότι τελειώσαμε με τη χρήση του και οδηγεί το </a:t>
            </a:r>
            <a:r>
              <a:rPr lang="el-GR" b="1" dirty="0"/>
              <a:t>Λειτουργικό Σύστημα </a:t>
            </a:r>
            <a:r>
              <a:rPr lang="el-GR" dirty="0"/>
              <a:t>στην αποθήκευση δεδομένων που βρίσκονται ακόμη στη μνήμη και την περάτωση των δικών του διεργασιών με το αρχείο.</a:t>
            </a:r>
          </a:p>
          <a:p>
            <a:r>
              <a:rPr lang="el-GR" b="1" dirty="0">
                <a:solidFill>
                  <a:srgbClr val="FF0000"/>
                </a:solidFill>
              </a:rPr>
              <a:t>Η </a:t>
            </a:r>
            <a:r>
              <a:rPr lang="el-GR" b="1" dirty="0" err="1">
                <a:solidFill>
                  <a:srgbClr val="FF0000"/>
                </a:solidFill>
              </a:rPr>
              <a:t>close</a:t>
            </a:r>
            <a:r>
              <a:rPr lang="el-GR" b="1" dirty="0">
                <a:solidFill>
                  <a:srgbClr val="FF0000"/>
                </a:solidFill>
              </a:rPr>
              <a:t> κλείνει το αρχείο, παρόμοια με την επιλογή </a:t>
            </a:r>
            <a:r>
              <a:rPr lang="el-GR" b="1" dirty="0" err="1">
                <a:solidFill>
                  <a:srgbClr val="FF0000"/>
                </a:solidFill>
              </a:rPr>
              <a:t>File→Save</a:t>
            </a:r>
            <a:r>
              <a:rPr lang="el-GR" b="1" dirty="0">
                <a:solidFill>
                  <a:srgbClr val="FF0000"/>
                </a:solidFill>
              </a:rPr>
              <a:t> στον επεξεργαστή κειμένου.</a:t>
            </a:r>
          </a:p>
          <a:p>
            <a:r>
              <a:rPr lang="el-GR" dirty="0"/>
              <a:t>Για να ελέγξουμε, αν ένα αρχείο όντως έκλεισε, πρέπει να χρησιμοποιήσουμε την ιδιότητα (</a:t>
            </a:r>
            <a:r>
              <a:rPr lang="el-GR" dirty="0" err="1"/>
              <a:t>attribute</a:t>
            </a:r>
            <a:r>
              <a:rPr lang="el-GR" dirty="0"/>
              <a:t>) </a:t>
            </a:r>
            <a:r>
              <a:rPr lang="el-GR" b="1" dirty="0" err="1"/>
              <a:t>closed</a:t>
            </a:r>
            <a:r>
              <a:rPr lang="el-GR" b="1" dirty="0"/>
              <a:t>,</a:t>
            </a:r>
            <a:r>
              <a:rPr lang="el-GR" dirty="0"/>
              <a:t> η οποία επιστρέφει την </a:t>
            </a:r>
            <a:r>
              <a:rPr lang="el-GR" b="1" dirty="0"/>
              <a:t>τιμή </a:t>
            </a:r>
            <a:r>
              <a:rPr lang="el-GR" b="1" dirty="0" err="1"/>
              <a:t>True</a:t>
            </a:r>
            <a:r>
              <a:rPr lang="el-GR" b="1" dirty="0"/>
              <a:t> ή </a:t>
            </a:r>
            <a:r>
              <a:rPr lang="el-GR" b="1" dirty="0" err="1"/>
              <a:t>False</a:t>
            </a:r>
            <a:r>
              <a:rPr lang="el-GR" dirty="0"/>
              <a:t>, ανάλογα, αν είναι κλειστό ή ανοιχτό το αρχείο.</a:t>
            </a:r>
            <a:endParaRPr lang="el-GR" b="1" dirty="0">
              <a:solidFill>
                <a:srgbClr val="FF0000"/>
              </a:solidFill>
            </a:endParaRPr>
          </a:p>
        </p:txBody>
      </p:sp>
      <p:pic>
        <p:nvPicPr>
          <p:cNvPr id="5" name="Picture 4">
            <a:extLst>
              <a:ext uri="{FF2B5EF4-FFF2-40B4-BE49-F238E27FC236}">
                <a16:creationId xmlns:a16="http://schemas.microsoft.com/office/drawing/2014/main" xmlns="" id="{77355B0D-AD5A-219C-F888-AE9CF509F1CB}"/>
              </a:ext>
            </a:extLst>
          </p:cNvPr>
          <p:cNvPicPr>
            <a:picLocks noChangeAspect="1"/>
          </p:cNvPicPr>
          <p:nvPr/>
        </p:nvPicPr>
        <p:blipFill>
          <a:blip r:embed="rId2"/>
          <a:stretch>
            <a:fillRect/>
          </a:stretch>
        </p:blipFill>
        <p:spPr>
          <a:xfrm>
            <a:off x="613450" y="1886465"/>
            <a:ext cx="2781750" cy="1379966"/>
          </a:xfrm>
          <a:prstGeom prst="rect">
            <a:avLst/>
          </a:prstGeom>
        </p:spPr>
      </p:pic>
    </p:spTree>
    <p:extLst>
      <p:ext uri="{BB962C8B-B14F-4D97-AF65-F5344CB8AC3E}">
        <p14:creationId xmlns:p14="http://schemas.microsoft.com/office/powerpoint/2010/main" xmlns="" val="3566251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E5F3FD-19D3-C3F3-E4B2-455A8A08E44B}"/>
              </a:ext>
            </a:extLst>
          </p:cNvPr>
          <p:cNvSpPr>
            <a:spLocks noGrp="1"/>
          </p:cNvSpPr>
          <p:nvPr>
            <p:ph type="title"/>
          </p:nvPr>
        </p:nvSpPr>
        <p:spPr>
          <a:xfrm>
            <a:off x="286332" y="72174"/>
            <a:ext cx="2368784" cy="586852"/>
          </a:xfrm>
        </p:spPr>
        <p:txBody>
          <a:bodyPr>
            <a:normAutofit fontScale="90000"/>
          </a:bodyPr>
          <a:lstStyle/>
          <a:p>
            <a:r>
              <a:rPr lang="el-GR" dirty="0"/>
              <a:t>Κεφάλαιο 6</a:t>
            </a:r>
            <a:endParaRPr lang="el-GR" b="1" dirty="0"/>
          </a:p>
        </p:txBody>
      </p:sp>
      <p:sp>
        <p:nvSpPr>
          <p:cNvPr id="3" name="Content Placeholder 2">
            <a:extLst>
              <a:ext uri="{FF2B5EF4-FFF2-40B4-BE49-F238E27FC236}">
                <a16:creationId xmlns:a16="http://schemas.microsoft.com/office/drawing/2014/main" xmlns="" id="{6BE25CF0-83BC-6675-E85A-885E1F51B8EE}"/>
              </a:ext>
            </a:extLst>
          </p:cNvPr>
          <p:cNvSpPr>
            <a:spLocks noGrp="1"/>
          </p:cNvSpPr>
          <p:nvPr>
            <p:ph idx="1"/>
          </p:nvPr>
        </p:nvSpPr>
        <p:spPr>
          <a:xfrm>
            <a:off x="2729256" y="189470"/>
            <a:ext cx="8915400" cy="5535828"/>
          </a:xfrm>
        </p:spPr>
        <p:txBody>
          <a:bodyPr>
            <a:normAutofit fontScale="92500" lnSpcReduction="10000"/>
          </a:bodyPr>
          <a:lstStyle/>
          <a:p>
            <a:r>
              <a:rPr lang="el-GR" dirty="0"/>
              <a:t>αλλαγή γραμμής με το χαρακτήρα “\n”.</a:t>
            </a:r>
          </a:p>
          <a:p>
            <a:r>
              <a:rPr lang="el-GR" dirty="0"/>
              <a:t>Το όρισμα της μεθόδου </a:t>
            </a:r>
            <a:r>
              <a:rPr lang="el-GR" dirty="0" err="1"/>
              <a:t>write</a:t>
            </a:r>
            <a:r>
              <a:rPr lang="el-GR" dirty="0"/>
              <a:t> πρέπει να είναι συμβολοσειρά (</a:t>
            </a:r>
            <a:r>
              <a:rPr lang="en-US" b="1" dirty="0"/>
              <a:t>str</a:t>
            </a:r>
            <a:r>
              <a:rPr lang="en-US" dirty="0"/>
              <a:t>)</a:t>
            </a:r>
          </a:p>
          <a:p>
            <a:r>
              <a:rPr lang="el-GR" dirty="0"/>
              <a:t>Σύνταξη: </a:t>
            </a:r>
            <a:r>
              <a:rPr lang="el-GR" b="1" dirty="0" err="1"/>
              <a:t>fileObject_despriptor.read</a:t>
            </a:r>
            <a:r>
              <a:rPr lang="el-GR" b="1" dirty="0"/>
              <a:t>([</a:t>
            </a:r>
            <a:r>
              <a:rPr lang="el-GR" b="1" dirty="0" err="1"/>
              <a:t>count</a:t>
            </a:r>
            <a:r>
              <a:rPr lang="el-GR" b="1" dirty="0"/>
              <a:t>]); </a:t>
            </a:r>
            <a:r>
              <a:rPr lang="el-GR" b="1" dirty="0" err="1"/>
              <a:t>count</a:t>
            </a:r>
            <a:r>
              <a:rPr lang="el-GR" dirty="0"/>
              <a:t> </a:t>
            </a:r>
            <a:r>
              <a:rPr lang="el-GR" b="1" dirty="0"/>
              <a:t>καθορίζει τον αριθμό των χαρακτήρων που θα διαβασθούν από το αρχείο, ξεκινώντας την ανάγνωση από την αρχή του μέχρι το πλήθος των χαρακτήρων που ορίζονται με την </a:t>
            </a:r>
            <a:r>
              <a:rPr lang="el-GR" b="1" dirty="0" err="1"/>
              <a:t>count</a:t>
            </a:r>
            <a:r>
              <a:rPr lang="el-GR" dirty="0"/>
              <a:t>. </a:t>
            </a:r>
            <a:r>
              <a:rPr lang="el-GR" u="sng" dirty="0"/>
              <a:t>Στην περίπτωση που η παράμετρος </a:t>
            </a:r>
            <a:r>
              <a:rPr lang="el-GR" u="sng" dirty="0" err="1"/>
              <a:t>count</a:t>
            </a:r>
            <a:r>
              <a:rPr lang="el-GR" u="sng" dirty="0"/>
              <a:t> λείπει, τότε γίνεται ανάγνωση μέχρι να διαβαστεί η ένδειξη τέλους του αρχείου</a:t>
            </a:r>
            <a:r>
              <a:rPr lang="el-GR" dirty="0"/>
              <a:t>.</a:t>
            </a:r>
            <a:endParaRPr lang="en-US" dirty="0"/>
          </a:p>
          <a:p>
            <a:r>
              <a:rPr lang="el-GR" dirty="0"/>
              <a:t>Η </a:t>
            </a:r>
            <a:r>
              <a:rPr lang="el-GR" b="1" dirty="0" err="1"/>
              <a:t>readline</a:t>
            </a:r>
            <a:r>
              <a:rPr lang="el-GR" dirty="0"/>
              <a:t> διαβάζει μια γραμμή του αρχείου, δηλαδή διαβάζει διαδοχικούς χαρακτήρες από ένα αρχείο μέχρι να συναντήσει το χαρακτήρα νέας γραμμής</a:t>
            </a:r>
            <a:endParaRPr lang="en-US" dirty="0"/>
          </a:p>
          <a:p>
            <a:r>
              <a:rPr lang="el-GR" dirty="0"/>
              <a:t>Το </a:t>
            </a:r>
            <a:r>
              <a:rPr lang="el-GR" b="1" dirty="0" err="1"/>
              <a:t>fin</a:t>
            </a:r>
            <a:r>
              <a:rPr lang="el-GR" b="1" dirty="0"/>
              <a:t> καταγράφει τη θέση που βρίσκεται μέσα στο αρχείο </a:t>
            </a:r>
            <a:r>
              <a:rPr lang="el-GR" dirty="0"/>
              <a:t>και έτσι αν ξανακαλέσουμε τη </a:t>
            </a:r>
            <a:r>
              <a:rPr lang="el-GR" dirty="0" err="1"/>
              <a:t>readline</a:t>
            </a:r>
            <a:r>
              <a:rPr lang="el-GR" dirty="0"/>
              <a:t> θα πάρουμε την επόμενη γραμμή</a:t>
            </a:r>
            <a:endParaRPr lang="en-US" dirty="0"/>
          </a:p>
          <a:p>
            <a:r>
              <a:rPr lang="el-GR" dirty="0"/>
              <a:t>H μέθοδος </a:t>
            </a:r>
            <a:r>
              <a:rPr lang="el-GR" b="1" dirty="0" err="1"/>
              <a:t>fin.tell</a:t>
            </a:r>
            <a:r>
              <a:rPr lang="el-GR" b="1" dirty="0"/>
              <a:t>() επιστρέφει έναν ακέραιο </a:t>
            </a:r>
            <a:r>
              <a:rPr lang="el-GR" dirty="0"/>
              <a:t>που περιέχει την τρέχουσα θέση στο αρχείο, υπολογισμένη σε χαρακτήρες (</a:t>
            </a:r>
            <a:r>
              <a:rPr lang="el-GR" dirty="0" err="1"/>
              <a:t>bytes</a:t>
            </a:r>
            <a:r>
              <a:rPr lang="el-GR" dirty="0"/>
              <a:t>) από την αρχή του αρχείου</a:t>
            </a:r>
            <a:r>
              <a:rPr lang="en-US" dirty="0"/>
              <a:t>. </a:t>
            </a:r>
            <a:r>
              <a:rPr lang="en-US" b="1" dirty="0"/>
              <a:t>H </a:t>
            </a:r>
            <a:r>
              <a:rPr lang="el-GR" b="1" dirty="0"/>
              <a:t>επόμενη ανάγνωση </a:t>
            </a:r>
            <a:r>
              <a:rPr lang="el-GR" dirty="0"/>
              <a:t>ή εγγραφή θα γίνει σε εκείνη τη θέση του αρχείου.</a:t>
            </a:r>
            <a:endParaRPr lang="en-US" dirty="0"/>
          </a:p>
          <a:p>
            <a:r>
              <a:rPr lang="el-GR" dirty="0"/>
              <a:t>Για να αλλάξουμε την τρέχουσα θέση του αρχείου, μπορούμε να χρησιμοποιήσουμε την </a:t>
            </a:r>
            <a:r>
              <a:rPr lang="el-GR" b="1" dirty="0" err="1"/>
              <a:t>fin.seek</a:t>
            </a:r>
            <a:r>
              <a:rPr lang="el-GR" b="1" dirty="0"/>
              <a:t>() (</a:t>
            </a:r>
            <a:r>
              <a:rPr lang="el-GR" b="1" dirty="0" err="1"/>
              <a:t>offset</a:t>
            </a:r>
            <a:r>
              <a:rPr lang="el-GR" b="1" dirty="0"/>
              <a:t>[, </a:t>
            </a:r>
            <a:r>
              <a:rPr lang="el-GR" b="1" dirty="0" err="1"/>
              <a:t>from_what</a:t>
            </a:r>
            <a:r>
              <a:rPr lang="el-GR" b="1" dirty="0"/>
              <a:t>]). </a:t>
            </a:r>
            <a:endParaRPr lang="en-US" b="1" dirty="0"/>
          </a:p>
          <a:p>
            <a:r>
              <a:rPr lang="el-GR" dirty="0"/>
              <a:t>Αν το </a:t>
            </a:r>
            <a:r>
              <a:rPr lang="el-GR" dirty="0" err="1"/>
              <a:t>from_what</a:t>
            </a:r>
            <a:r>
              <a:rPr lang="el-GR" dirty="0"/>
              <a:t> έχει τιμή 0, μετρά από την αρχή του αρχείου, αν έχει 1, χρησιμοποιεί την τρέχουσα θέση του αρχείου και αν έχει 2, χρησιμοποιεί το τέλος του αρχείου.</a:t>
            </a:r>
            <a:endParaRPr lang="en-US" b="1" dirty="0"/>
          </a:p>
          <a:p>
            <a:endParaRPr lang="en-US" b="1" dirty="0"/>
          </a:p>
          <a:p>
            <a:endParaRPr lang="en-US" b="1" dirty="0"/>
          </a:p>
          <a:p>
            <a:endParaRPr lang="en-US" dirty="0"/>
          </a:p>
          <a:p>
            <a:endParaRPr lang="en-US" dirty="0"/>
          </a:p>
          <a:p>
            <a:endParaRPr lang="el-GR" dirty="0"/>
          </a:p>
          <a:p>
            <a:endParaRPr lang="el-GR" dirty="0"/>
          </a:p>
          <a:p>
            <a:endParaRPr lang="el-GR" dirty="0"/>
          </a:p>
        </p:txBody>
      </p:sp>
    </p:spTree>
    <p:extLst>
      <p:ext uri="{BB962C8B-B14F-4D97-AF65-F5344CB8AC3E}">
        <p14:creationId xmlns:p14="http://schemas.microsoft.com/office/powerpoint/2010/main" xmlns="" val="1881725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4D9C37-E8EB-DC28-7D3D-E136E702B0F7}"/>
              </a:ext>
            </a:extLst>
          </p:cNvPr>
          <p:cNvSpPr>
            <a:spLocks noGrp="1"/>
          </p:cNvSpPr>
          <p:nvPr>
            <p:ph type="title"/>
          </p:nvPr>
        </p:nvSpPr>
        <p:spPr>
          <a:xfrm>
            <a:off x="2527022" y="135925"/>
            <a:ext cx="8911687" cy="638432"/>
          </a:xfrm>
        </p:spPr>
        <p:txBody>
          <a:bodyPr>
            <a:normAutofit fontScale="90000"/>
          </a:bodyPr>
          <a:lstStyle/>
          <a:p>
            <a:r>
              <a:rPr lang="el-GR" dirty="0"/>
              <a:t>Κεφάλαιο 3</a:t>
            </a:r>
          </a:p>
        </p:txBody>
      </p:sp>
      <p:sp>
        <p:nvSpPr>
          <p:cNvPr id="3" name="Content Placeholder 2">
            <a:extLst>
              <a:ext uri="{FF2B5EF4-FFF2-40B4-BE49-F238E27FC236}">
                <a16:creationId xmlns:a16="http://schemas.microsoft.com/office/drawing/2014/main" xmlns="" id="{67AA70C8-D1A6-CB57-DB58-2BB735EA5996}"/>
              </a:ext>
            </a:extLst>
          </p:cNvPr>
          <p:cNvSpPr>
            <a:spLocks noGrp="1"/>
          </p:cNvSpPr>
          <p:nvPr>
            <p:ph idx="1"/>
          </p:nvPr>
        </p:nvSpPr>
        <p:spPr>
          <a:xfrm>
            <a:off x="2523309" y="1116273"/>
            <a:ext cx="8915400" cy="5457521"/>
          </a:xfrm>
        </p:spPr>
        <p:txBody>
          <a:bodyPr>
            <a:normAutofit lnSpcReduction="10000"/>
          </a:bodyPr>
          <a:lstStyle/>
          <a:p>
            <a:r>
              <a:rPr lang="el-GR" dirty="0"/>
              <a:t>περιέχει πλούσιες βιβλιοθήκες από έτοιμο κώδικα προγραμματισμού και υποστηρίζει τον </a:t>
            </a:r>
            <a:r>
              <a:rPr lang="el-GR" b="1" dirty="0"/>
              <a:t>αρθρωτό προγραμματισμό</a:t>
            </a:r>
          </a:p>
          <a:p>
            <a:r>
              <a:rPr lang="el-GR" dirty="0"/>
              <a:t>Οι </a:t>
            </a:r>
            <a:r>
              <a:rPr lang="el-GR" b="1" dirty="0"/>
              <a:t>χαρακτηριστικοί</a:t>
            </a:r>
            <a:r>
              <a:rPr lang="el-GR" dirty="0"/>
              <a:t> τύποι δεδομένων στην </a:t>
            </a:r>
            <a:r>
              <a:rPr lang="el-GR" dirty="0" err="1"/>
              <a:t>Python</a:t>
            </a:r>
            <a:r>
              <a:rPr lang="el-GR" dirty="0"/>
              <a:t> είναι ο </a:t>
            </a:r>
            <a:r>
              <a:rPr lang="el-GR" b="1" dirty="0"/>
              <a:t>αριθμητικός</a:t>
            </a:r>
            <a:r>
              <a:rPr lang="el-GR" dirty="0"/>
              <a:t>, ο </a:t>
            </a:r>
            <a:r>
              <a:rPr lang="el-GR" b="1" dirty="0"/>
              <a:t>λογικός (</a:t>
            </a:r>
            <a:r>
              <a:rPr lang="el-GR" b="1" dirty="0" err="1"/>
              <a:t>boolean</a:t>
            </a:r>
            <a:r>
              <a:rPr lang="el-GR" b="1" dirty="0"/>
              <a:t>) </a:t>
            </a:r>
            <a:r>
              <a:rPr lang="el-GR" dirty="0"/>
              <a:t>και οι </a:t>
            </a:r>
            <a:r>
              <a:rPr lang="el-GR" b="1" dirty="0"/>
              <a:t>συμβολοσειρές</a:t>
            </a:r>
            <a:r>
              <a:rPr lang="el-GR" dirty="0"/>
              <a:t> ή </a:t>
            </a:r>
            <a:r>
              <a:rPr lang="el-GR" b="1" dirty="0"/>
              <a:t>αλφαριθμητικά</a:t>
            </a:r>
            <a:r>
              <a:rPr lang="el-GR" dirty="0"/>
              <a:t> (</a:t>
            </a:r>
            <a:r>
              <a:rPr lang="el-GR" dirty="0" err="1"/>
              <a:t>strings</a:t>
            </a:r>
            <a:r>
              <a:rPr lang="el-GR" dirty="0"/>
              <a:t>)</a:t>
            </a:r>
          </a:p>
          <a:p>
            <a:r>
              <a:rPr lang="el-GR" dirty="0"/>
              <a:t>Οι αριθμοί στην </a:t>
            </a:r>
            <a:r>
              <a:rPr lang="el-GR" dirty="0" err="1"/>
              <a:t>Python</a:t>
            </a:r>
            <a:r>
              <a:rPr lang="el-GR" dirty="0"/>
              <a:t> είναι κυρίως τριών τύπων: </a:t>
            </a:r>
          </a:p>
          <a:p>
            <a:pPr lvl="2"/>
            <a:r>
              <a:rPr lang="el-GR" dirty="0"/>
              <a:t>ακέραιοι (</a:t>
            </a:r>
            <a:r>
              <a:rPr lang="el-GR" dirty="0" err="1"/>
              <a:t>Integer</a:t>
            </a:r>
            <a:r>
              <a:rPr lang="el-GR" dirty="0"/>
              <a:t>)</a:t>
            </a:r>
          </a:p>
          <a:p>
            <a:pPr lvl="2"/>
            <a:r>
              <a:rPr lang="el-GR" dirty="0"/>
              <a:t>αριθμοί κινητής υποδιαστολής (</a:t>
            </a:r>
            <a:r>
              <a:rPr lang="el-GR" dirty="0" err="1"/>
              <a:t>floating</a:t>
            </a:r>
            <a:r>
              <a:rPr lang="el-GR" dirty="0"/>
              <a:t> </a:t>
            </a:r>
            <a:r>
              <a:rPr lang="el-GR" dirty="0" err="1"/>
              <a:t>point</a:t>
            </a:r>
            <a:r>
              <a:rPr lang="el-GR" dirty="0"/>
              <a:t>)</a:t>
            </a:r>
          </a:p>
          <a:p>
            <a:pPr lvl="2"/>
            <a:r>
              <a:rPr lang="el-GR" dirty="0"/>
              <a:t>μιγαδικοί αριθμοί (</a:t>
            </a:r>
            <a:r>
              <a:rPr lang="el-GR" dirty="0" err="1"/>
              <a:t>complex</a:t>
            </a:r>
            <a:r>
              <a:rPr lang="el-GR" dirty="0"/>
              <a:t> </a:t>
            </a:r>
            <a:r>
              <a:rPr lang="el-GR" dirty="0" err="1"/>
              <a:t>numbers</a:t>
            </a:r>
            <a:r>
              <a:rPr lang="el-GR" dirty="0"/>
              <a:t>), τύπος που δε θα μας απασχολήσει στη συνέχεια</a:t>
            </a:r>
          </a:p>
          <a:p>
            <a:r>
              <a:rPr lang="el-GR" dirty="0"/>
              <a:t>το 28.2E-5 σημαίνει 28.2 * 10</a:t>
            </a:r>
            <a:r>
              <a:rPr lang="el-GR" baseline="30000" dirty="0"/>
              <a:t>-5</a:t>
            </a:r>
            <a:r>
              <a:rPr lang="el-GR" dirty="0"/>
              <a:t>.</a:t>
            </a:r>
            <a:endParaRPr lang="el-GR" b="1" dirty="0"/>
          </a:p>
          <a:p>
            <a:r>
              <a:rPr lang="el-GR" b="1" dirty="0"/>
              <a:t>Ο λογικός τύπος (</a:t>
            </a:r>
            <a:r>
              <a:rPr lang="el-GR" b="1" dirty="0" err="1"/>
              <a:t>boolean</a:t>
            </a:r>
            <a:r>
              <a:rPr lang="el-GR" dirty="0"/>
              <a:t>) που δέχεται μόνο δύο τιμές, την τιμή </a:t>
            </a:r>
            <a:r>
              <a:rPr lang="el-GR" dirty="0" err="1"/>
              <a:t>True</a:t>
            </a:r>
            <a:r>
              <a:rPr lang="el-GR" dirty="0"/>
              <a:t> (Αληθής) και την τιμή </a:t>
            </a:r>
            <a:r>
              <a:rPr lang="el-GR" dirty="0" err="1"/>
              <a:t>False</a:t>
            </a:r>
            <a:r>
              <a:rPr lang="el-GR" dirty="0"/>
              <a:t> (Ψευδής) </a:t>
            </a:r>
          </a:p>
          <a:p>
            <a:r>
              <a:rPr lang="el-GR" dirty="0"/>
              <a:t>Οι </a:t>
            </a:r>
            <a:r>
              <a:rPr lang="el-GR" b="1" dirty="0"/>
              <a:t>συμβολοσειρές</a:t>
            </a:r>
            <a:r>
              <a:rPr lang="el-GR" dirty="0"/>
              <a:t> είναι μια </a:t>
            </a:r>
            <a:r>
              <a:rPr lang="el-GR" b="1" dirty="0"/>
              <a:t>ακολουθία από χαρακτήρες</a:t>
            </a:r>
            <a:r>
              <a:rPr lang="el-GR" dirty="0"/>
              <a:t>. Οι λέξεις μπορούν να είναι σε κάθε γλώσσα που υποστηρίζεται από το πρότυπο </a:t>
            </a:r>
            <a:r>
              <a:rPr lang="el-GR" dirty="0" err="1"/>
              <a:t>Unicode</a:t>
            </a:r>
            <a:r>
              <a:rPr lang="el-GR" dirty="0"/>
              <a:t>, άρα σε ελληνική, αγγλική </a:t>
            </a:r>
            <a:r>
              <a:rPr lang="el-GR" dirty="0" err="1"/>
              <a:t>κ.ο.κ.</a:t>
            </a:r>
            <a:endParaRPr lang="el-GR" dirty="0"/>
          </a:p>
          <a:p>
            <a:r>
              <a:rPr lang="el-GR" dirty="0"/>
              <a:t>Μπορούμε να ορίσουμε μια συμβολοσειρά με μονά εισαγωγικά ή με διπλά, αλλά όχι ανάμικτα. Με ότι ξεκινάμε, θα πρέπει πάλι να κλείνουμε.</a:t>
            </a:r>
          </a:p>
          <a:p>
            <a:r>
              <a:rPr lang="el-GR" dirty="0"/>
              <a:t>Για να ελέγξουμε τον τύπο δεδομένων χρησιμοποιούμε την εντολή </a:t>
            </a:r>
            <a:r>
              <a:rPr lang="el-GR" dirty="0" err="1"/>
              <a:t>type</a:t>
            </a:r>
            <a:r>
              <a:rPr lang="el-GR" dirty="0"/>
              <a:t> ().</a:t>
            </a:r>
          </a:p>
          <a:p>
            <a:endParaRPr lang="el-GR" dirty="0"/>
          </a:p>
          <a:p>
            <a:endParaRPr lang="el-GR" dirty="0"/>
          </a:p>
        </p:txBody>
      </p:sp>
    </p:spTree>
    <p:extLst>
      <p:ext uri="{BB962C8B-B14F-4D97-AF65-F5344CB8AC3E}">
        <p14:creationId xmlns:p14="http://schemas.microsoft.com/office/powerpoint/2010/main" xmlns="" val="4634865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C78719-C0B0-2592-499B-0F30E6215B3F}"/>
              </a:ext>
            </a:extLst>
          </p:cNvPr>
          <p:cNvSpPr>
            <a:spLocks noGrp="1"/>
          </p:cNvSpPr>
          <p:nvPr>
            <p:ph type="title"/>
          </p:nvPr>
        </p:nvSpPr>
        <p:spPr/>
        <p:txBody>
          <a:bodyPr/>
          <a:lstStyle/>
          <a:p>
            <a:r>
              <a:rPr lang="el-GR" dirty="0"/>
              <a:t>Κεφάλαιο 7</a:t>
            </a:r>
          </a:p>
        </p:txBody>
      </p:sp>
      <p:sp>
        <p:nvSpPr>
          <p:cNvPr id="3" name="Content Placeholder 2">
            <a:extLst>
              <a:ext uri="{FF2B5EF4-FFF2-40B4-BE49-F238E27FC236}">
                <a16:creationId xmlns:a16="http://schemas.microsoft.com/office/drawing/2014/main" xmlns="" id="{FDAC6EE0-59C2-1BA3-1353-BADF80450E7C}"/>
              </a:ext>
            </a:extLst>
          </p:cNvPr>
          <p:cNvSpPr>
            <a:spLocks noGrp="1"/>
          </p:cNvSpPr>
          <p:nvPr>
            <p:ph idx="1"/>
          </p:nvPr>
        </p:nvSpPr>
        <p:spPr/>
        <p:txBody>
          <a:bodyPr>
            <a:normAutofit fontScale="85000" lnSpcReduction="10000"/>
          </a:bodyPr>
          <a:lstStyle/>
          <a:p>
            <a:r>
              <a:rPr lang="el-GR" dirty="0"/>
              <a:t>συχνά </a:t>
            </a:r>
            <a:r>
              <a:rPr lang="el-GR" b="1" dirty="0"/>
              <a:t>κάποια ενέργεια ή και ολόκληρο αλγοριθμικό τμήμα</a:t>
            </a:r>
            <a:r>
              <a:rPr lang="el-GR" dirty="0"/>
              <a:t>, είναι αναγκαίο να </a:t>
            </a:r>
            <a:r>
              <a:rPr lang="el-GR" b="1" dirty="0"/>
              <a:t>επαναλαμβάνεται</a:t>
            </a:r>
            <a:r>
              <a:rPr lang="el-GR" dirty="0"/>
              <a:t>, σχεδόν </a:t>
            </a:r>
            <a:r>
              <a:rPr lang="el-GR" b="1" dirty="0"/>
              <a:t>αυτούσια ως λογική επεξεργασία</a:t>
            </a:r>
            <a:r>
              <a:rPr lang="el-GR" dirty="0"/>
              <a:t>, σε πολλά διαφορετικά σημεία του αλγορίθμου, αλλά κάθε φορά να </a:t>
            </a:r>
            <a:r>
              <a:rPr lang="el-GR" b="1" dirty="0"/>
              <a:t>επεξεργάζεται διαφορετικά δεδομένα.</a:t>
            </a:r>
          </a:p>
          <a:p>
            <a:r>
              <a:rPr lang="el-GR" dirty="0"/>
              <a:t>Ο τρόπος αυτός “επανάληψης” </a:t>
            </a:r>
            <a:r>
              <a:rPr lang="el-GR" b="1" dirty="0"/>
              <a:t>δεν μπορεί να υλοποιηθεί με μια δομή επανάληψης</a:t>
            </a:r>
            <a:r>
              <a:rPr lang="el-GR" dirty="0"/>
              <a:t>, λόγω της δυνατότητας επεξεργασίας διαφορετικών δεδομένων κάθε φορά</a:t>
            </a:r>
          </a:p>
          <a:p>
            <a:r>
              <a:rPr lang="el-GR" dirty="0"/>
              <a:t>δυνατότητα </a:t>
            </a:r>
            <a:r>
              <a:rPr lang="el-GR" b="1" dirty="0"/>
              <a:t>πολλαπλής διενέργειας </a:t>
            </a:r>
            <a:r>
              <a:rPr lang="el-GR" dirty="0"/>
              <a:t>μιας επεξεργασίας με συγκεκριμένα δεδομένα κάθε φορά</a:t>
            </a:r>
          </a:p>
          <a:p>
            <a:r>
              <a:rPr lang="el-GR" dirty="0"/>
              <a:t>Μια από τις </a:t>
            </a:r>
            <a:r>
              <a:rPr lang="el-GR" b="1" dirty="0"/>
              <a:t>βασικότερες τεχνικές του διαδικαστικού προγραμματισμού είναι ο Τμηματικός Προγραμματισμός</a:t>
            </a:r>
          </a:p>
          <a:p>
            <a:r>
              <a:rPr lang="el-GR" dirty="0"/>
              <a:t>μπορούμε να γράψουμε ένα πρόγραμμα ως ένα σύνολο από μικρότερα κομμάτια προγράμματος</a:t>
            </a:r>
          </a:p>
          <a:p>
            <a:r>
              <a:rPr lang="el-GR" b="1" dirty="0"/>
              <a:t>Ένα </a:t>
            </a:r>
            <a:r>
              <a:rPr lang="el-GR" b="1" dirty="0" err="1"/>
              <a:t>υποπρόγραμμα</a:t>
            </a:r>
            <a:r>
              <a:rPr lang="el-GR" b="1" dirty="0"/>
              <a:t> λοιπόν είναι ένα κομμάτι προγράμματος που έχει γραφεί ξεχωριστά από το υπόλοιπο πρόγραμμα και επιτελεί ένα αυτόνομο έργο</a:t>
            </a:r>
            <a:r>
              <a:rPr lang="el-GR" dirty="0"/>
              <a:t>.</a:t>
            </a:r>
          </a:p>
          <a:p>
            <a:endParaRPr lang="el-GR" dirty="0"/>
          </a:p>
          <a:p>
            <a:endParaRPr lang="el-GR" b="1" dirty="0"/>
          </a:p>
          <a:p>
            <a:endParaRPr lang="el-GR" dirty="0"/>
          </a:p>
          <a:p>
            <a:endParaRPr lang="el-GR" dirty="0"/>
          </a:p>
        </p:txBody>
      </p:sp>
    </p:spTree>
    <p:extLst>
      <p:ext uri="{BB962C8B-B14F-4D97-AF65-F5344CB8AC3E}">
        <p14:creationId xmlns:p14="http://schemas.microsoft.com/office/powerpoint/2010/main" xmlns="" val="7945720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AC144D-09FA-3A7B-BDEA-B00E994A3BD9}"/>
              </a:ext>
            </a:extLst>
          </p:cNvPr>
          <p:cNvSpPr>
            <a:spLocks noGrp="1"/>
          </p:cNvSpPr>
          <p:nvPr>
            <p:ph type="title"/>
          </p:nvPr>
        </p:nvSpPr>
        <p:spPr/>
        <p:txBody>
          <a:bodyPr/>
          <a:lstStyle/>
          <a:p>
            <a:r>
              <a:rPr lang="el-GR" dirty="0"/>
              <a:t>Κεφάλαιο 7</a:t>
            </a:r>
          </a:p>
        </p:txBody>
      </p:sp>
      <p:sp>
        <p:nvSpPr>
          <p:cNvPr id="3" name="Content Placeholder 2">
            <a:extLst>
              <a:ext uri="{FF2B5EF4-FFF2-40B4-BE49-F238E27FC236}">
                <a16:creationId xmlns:a16="http://schemas.microsoft.com/office/drawing/2014/main" xmlns="" id="{BE922C4B-1EE2-A218-A6F0-342BD69E35AA}"/>
              </a:ext>
            </a:extLst>
          </p:cNvPr>
          <p:cNvSpPr>
            <a:spLocks noGrp="1"/>
          </p:cNvSpPr>
          <p:nvPr>
            <p:ph idx="1"/>
          </p:nvPr>
        </p:nvSpPr>
        <p:spPr/>
        <p:txBody>
          <a:bodyPr/>
          <a:lstStyle/>
          <a:p>
            <a:r>
              <a:rPr lang="el-GR" dirty="0"/>
              <a:t>Κάθε </a:t>
            </a:r>
            <a:r>
              <a:rPr lang="el-GR" b="1" dirty="0" err="1"/>
              <a:t>υποπρόγραμμα</a:t>
            </a:r>
            <a:r>
              <a:rPr lang="el-GR" dirty="0"/>
              <a:t> πρέπει να έχει τα παρακάτω </a:t>
            </a:r>
            <a:r>
              <a:rPr lang="el-GR" b="1" dirty="0"/>
              <a:t>βασικά χαρακτηριστικά</a:t>
            </a:r>
            <a:r>
              <a:rPr lang="el-GR" dirty="0"/>
              <a:t>:</a:t>
            </a:r>
          </a:p>
          <a:p>
            <a:pPr lvl="1"/>
            <a:r>
              <a:rPr lang="el-GR" dirty="0"/>
              <a:t>α) Έχει μόνο </a:t>
            </a:r>
            <a:r>
              <a:rPr lang="el-GR" b="1" dirty="0"/>
              <a:t>ένα σημείο εισόδου </a:t>
            </a:r>
            <a:r>
              <a:rPr lang="el-GR" dirty="0"/>
              <a:t>από το οποίο δέχεται τα δεδομένα του. </a:t>
            </a:r>
          </a:p>
          <a:p>
            <a:pPr lvl="1"/>
            <a:r>
              <a:rPr lang="el-GR" dirty="0"/>
              <a:t>β) Το (</a:t>
            </a:r>
            <a:r>
              <a:rPr lang="el-GR" dirty="0" err="1"/>
              <a:t>υπο</a:t>
            </a:r>
            <a:r>
              <a:rPr lang="el-GR" dirty="0"/>
              <a:t>)πρόγραμμα το οποίο καλεί ένα άλλο </a:t>
            </a:r>
            <a:r>
              <a:rPr lang="el-GR" dirty="0" err="1"/>
              <a:t>υποπρόγραμμα</a:t>
            </a:r>
            <a:r>
              <a:rPr lang="el-GR" dirty="0"/>
              <a:t> </a:t>
            </a:r>
            <a:r>
              <a:rPr lang="el-GR" b="1" dirty="0"/>
              <a:t>σταματάει</a:t>
            </a:r>
            <a:r>
              <a:rPr lang="el-GR" dirty="0"/>
              <a:t> την εκτέλεσή του όσο εκτελείται το καλούμενο </a:t>
            </a:r>
            <a:r>
              <a:rPr lang="el-GR" dirty="0" err="1"/>
              <a:t>υποπρόγραμμα</a:t>
            </a:r>
            <a:r>
              <a:rPr lang="el-GR" dirty="0"/>
              <a:t>. </a:t>
            </a:r>
            <a:r>
              <a:rPr lang="el-GR" b="1" dirty="0"/>
              <a:t>Μόνο ένα </a:t>
            </a:r>
            <a:r>
              <a:rPr lang="el-GR" b="1" dirty="0" err="1"/>
              <a:t>υποπρόγραμμα</a:t>
            </a:r>
            <a:r>
              <a:rPr lang="el-GR" b="1" dirty="0"/>
              <a:t> μπορεί να εκτελείται σε μια χρονική στιγμή</a:t>
            </a:r>
            <a:r>
              <a:rPr lang="el-GR" dirty="0"/>
              <a:t>. </a:t>
            </a:r>
          </a:p>
          <a:p>
            <a:pPr lvl="1"/>
            <a:r>
              <a:rPr lang="el-GR" dirty="0"/>
              <a:t>γ) </a:t>
            </a:r>
            <a:r>
              <a:rPr lang="el-GR" b="1" dirty="0"/>
              <a:t>Ο έλεγχος επιστρέφει </a:t>
            </a:r>
            <a:r>
              <a:rPr lang="el-GR" dirty="0"/>
              <a:t>στο (</a:t>
            </a:r>
            <a:r>
              <a:rPr lang="el-GR" dirty="0" err="1"/>
              <a:t>υπο</a:t>
            </a:r>
            <a:r>
              <a:rPr lang="el-GR" dirty="0"/>
              <a:t>)πρόγραμμα </a:t>
            </a:r>
            <a:r>
              <a:rPr lang="el-GR" b="1" dirty="0"/>
              <a:t>το οποίο καλεί</a:t>
            </a:r>
            <a:r>
              <a:rPr lang="el-GR" dirty="0"/>
              <a:t>, όταν το καλούμενο </a:t>
            </a:r>
            <a:r>
              <a:rPr lang="el-GR" dirty="0" err="1"/>
              <a:t>υποπρόγραμμα</a:t>
            </a:r>
            <a:r>
              <a:rPr lang="el-GR" dirty="0"/>
              <a:t> σταματήσει να εκτελείται. </a:t>
            </a:r>
          </a:p>
          <a:p>
            <a:endParaRPr lang="el-GR" dirty="0"/>
          </a:p>
          <a:p>
            <a:endParaRPr lang="el-GR" dirty="0"/>
          </a:p>
        </p:txBody>
      </p:sp>
    </p:spTree>
    <p:extLst>
      <p:ext uri="{BB962C8B-B14F-4D97-AF65-F5344CB8AC3E}">
        <p14:creationId xmlns:p14="http://schemas.microsoft.com/office/powerpoint/2010/main" xmlns="" val="12986035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EC51D2-F5FC-35C4-11C1-2732DFE7E34D}"/>
              </a:ext>
            </a:extLst>
          </p:cNvPr>
          <p:cNvSpPr>
            <a:spLocks noGrp="1"/>
          </p:cNvSpPr>
          <p:nvPr>
            <p:ph type="title"/>
          </p:nvPr>
        </p:nvSpPr>
        <p:spPr/>
        <p:txBody>
          <a:bodyPr/>
          <a:lstStyle/>
          <a:p>
            <a:r>
              <a:rPr lang="el-GR" dirty="0"/>
              <a:t>Κεφάλαιο 7</a:t>
            </a:r>
          </a:p>
        </p:txBody>
      </p:sp>
      <p:sp>
        <p:nvSpPr>
          <p:cNvPr id="3" name="Content Placeholder 2">
            <a:extLst>
              <a:ext uri="{FF2B5EF4-FFF2-40B4-BE49-F238E27FC236}">
                <a16:creationId xmlns:a16="http://schemas.microsoft.com/office/drawing/2014/main" xmlns="" id="{27ACE6D7-326F-3996-0ED6-C608584B85DF}"/>
              </a:ext>
            </a:extLst>
          </p:cNvPr>
          <p:cNvSpPr>
            <a:spLocks noGrp="1"/>
          </p:cNvSpPr>
          <p:nvPr>
            <p:ph idx="1"/>
          </p:nvPr>
        </p:nvSpPr>
        <p:spPr/>
        <p:txBody>
          <a:bodyPr>
            <a:normAutofit fontScale="92500" lnSpcReduction="20000"/>
          </a:bodyPr>
          <a:lstStyle/>
          <a:p>
            <a:r>
              <a:rPr lang="el-GR" b="1" dirty="0"/>
              <a:t>Καλές πρακτικές </a:t>
            </a:r>
          </a:p>
          <a:p>
            <a:pPr lvl="1"/>
            <a:r>
              <a:rPr lang="el-GR" dirty="0"/>
              <a:t>Πριν ξεκινήσουμε να γράφουμε ένα πρόγραμμα, </a:t>
            </a:r>
            <a:r>
              <a:rPr lang="el-GR" b="1" dirty="0"/>
              <a:t>μελετάμε πώς αυτό μπορεί να αναλυθεί σε επιμέρους τμήματα</a:t>
            </a:r>
            <a:r>
              <a:rPr lang="el-GR" dirty="0"/>
              <a:t> και αποφασίζουμε για τα αντίστοιχα </a:t>
            </a:r>
            <a:r>
              <a:rPr lang="el-GR" b="1" dirty="0" err="1"/>
              <a:t>υποπρογράμματα</a:t>
            </a:r>
            <a:r>
              <a:rPr lang="el-GR" dirty="0"/>
              <a:t>.</a:t>
            </a:r>
          </a:p>
          <a:p>
            <a:pPr lvl="1"/>
            <a:r>
              <a:rPr lang="el-GR" b="1" dirty="0"/>
              <a:t>Εξετάζουμε</a:t>
            </a:r>
            <a:r>
              <a:rPr lang="el-GR" dirty="0"/>
              <a:t> αν κάποια </a:t>
            </a:r>
            <a:r>
              <a:rPr lang="el-GR" dirty="0" err="1"/>
              <a:t>υποπρογράμματα</a:t>
            </a:r>
            <a:r>
              <a:rPr lang="el-GR" dirty="0"/>
              <a:t>, τα οποία έχουμε ήδη γράψει ή </a:t>
            </a:r>
            <a:r>
              <a:rPr lang="el-GR" b="1" dirty="0"/>
              <a:t>υπάρχουν σε έτοιμες βιβλιοθήκες </a:t>
            </a:r>
            <a:r>
              <a:rPr lang="el-GR" dirty="0"/>
              <a:t>προγραμμάτων, μπορούν να χρησιμοποιηθούν, για να κερδίσουμε χρόνο και να αποφύγουμε λάθη.</a:t>
            </a:r>
          </a:p>
          <a:p>
            <a:pPr lvl="1"/>
            <a:r>
              <a:rPr lang="el-GR" dirty="0"/>
              <a:t> Προσπαθούμε κάθε </a:t>
            </a:r>
            <a:r>
              <a:rPr lang="el-GR" dirty="0" err="1"/>
              <a:t>υποπρόγραμμα</a:t>
            </a:r>
            <a:r>
              <a:rPr lang="el-GR" dirty="0"/>
              <a:t> να είναι όσο το δυνατόν </a:t>
            </a:r>
            <a:r>
              <a:rPr lang="el-GR" b="1" dirty="0"/>
              <a:t>πιο ανεξάρτητο από τα άλλα</a:t>
            </a:r>
            <a:r>
              <a:rPr lang="el-GR" dirty="0"/>
              <a:t>. Αυτό μας </a:t>
            </a:r>
            <a:r>
              <a:rPr lang="el-GR" b="1" dirty="0"/>
              <a:t>προφυλάσσει</a:t>
            </a:r>
            <a:r>
              <a:rPr lang="el-GR" dirty="0"/>
              <a:t> από </a:t>
            </a:r>
            <a:r>
              <a:rPr lang="el-GR" b="1" dirty="0"/>
              <a:t>λάθη</a:t>
            </a:r>
            <a:r>
              <a:rPr lang="el-GR" dirty="0"/>
              <a:t> στο πρόγραμμά μας και επιτρέπει τη </a:t>
            </a:r>
            <a:r>
              <a:rPr lang="el-GR" b="1" dirty="0"/>
              <a:t>χρήση του σε άλλα προγράμματα αργότερα</a:t>
            </a:r>
            <a:r>
              <a:rPr lang="el-GR" dirty="0"/>
              <a:t>.</a:t>
            </a:r>
          </a:p>
          <a:p>
            <a:r>
              <a:rPr lang="el-GR" dirty="0"/>
              <a:t>Πολλά από τα ανθρώπινα τεχνουργήματα, φυσικά ή τεχνητά, στηρίζονται στην ιδέα της </a:t>
            </a:r>
            <a:r>
              <a:rPr lang="el-GR" b="1" dirty="0"/>
              <a:t>επαναχρησιμοποίησης</a:t>
            </a:r>
            <a:r>
              <a:rPr lang="el-GR" dirty="0"/>
              <a:t> – </a:t>
            </a:r>
            <a:r>
              <a:rPr lang="el-GR" b="1" dirty="0"/>
              <a:t>συνδυασμού μικρότερων δομικών μονάδων, με αποτέλεσμα την απλότητα και την ποικιλία αντικειμένων και χαρακτηριστικών</a:t>
            </a:r>
            <a:r>
              <a:rPr lang="el-GR" dirty="0"/>
              <a:t>. </a:t>
            </a:r>
          </a:p>
          <a:p>
            <a:r>
              <a:rPr lang="el-GR" b="1" dirty="0"/>
              <a:t>Στην </a:t>
            </a:r>
            <a:r>
              <a:rPr lang="el-GR" b="1" dirty="0" err="1"/>
              <a:t>Python</a:t>
            </a:r>
            <a:r>
              <a:rPr lang="el-GR" b="1" dirty="0"/>
              <a:t>, η τεχνική αυτή υλοποιείται με τις </a:t>
            </a:r>
            <a:r>
              <a:rPr lang="el-GR" b="1" u="sng" dirty="0">
                <a:solidFill>
                  <a:srgbClr val="FF0000"/>
                </a:solidFill>
              </a:rPr>
              <a:t>συναρτήσεις</a:t>
            </a:r>
            <a:r>
              <a:rPr lang="el-GR" b="1" dirty="0"/>
              <a:t>, δίνοντας καλύτερο έλεγχο και υψηλό </a:t>
            </a:r>
            <a:r>
              <a:rPr lang="el-GR" b="1" u="sng" dirty="0">
                <a:solidFill>
                  <a:srgbClr val="FF0000"/>
                </a:solidFill>
              </a:rPr>
              <a:t>επίπεδο αφαίρεσης</a:t>
            </a:r>
            <a:r>
              <a:rPr lang="el-GR" dirty="0"/>
              <a:t>.</a:t>
            </a:r>
          </a:p>
        </p:txBody>
      </p:sp>
    </p:spTree>
    <p:extLst>
      <p:ext uri="{BB962C8B-B14F-4D97-AF65-F5344CB8AC3E}">
        <p14:creationId xmlns:p14="http://schemas.microsoft.com/office/powerpoint/2010/main" xmlns="" val="2900084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D37DA4-4CED-8BFB-CF9B-670E92DFFACB}"/>
              </a:ext>
            </a:extLst>
          </p:cNvPr>
          <p:cNvSpPr>
            <a:spLocks noGrp="1"/>
          </p:cNvSpPr>
          <p:nvPr>
            <p:ph type="title"/>
          </p:nvPr>
        </p:nvSpPr>
        <p:spPr/>
        <p:txBody>
          <a:bodyPr/>
          <a:lstStyle/>
          <a:p>
            <a:r>
              <a:rPr lang="el-GR" dirty="0"/>
              <a:t>Κεφάλαιο 7</a:t>
            </a:r>
          </a:p>
        </p:txBody>
      </p:sp>
      <p:sp>
        <p:nvSpPr>
          <p:cNvPr id="3" name="Content Placeholder 2">
            <a:extLst>
              <a:ext uri="{FF2B5EF4-FFF2-40B4-BE49-F238E27FC236}">
                <a16:creationId xmlns:a16="http://schemas.microsoft.com/office/drawing/2014/main" xmlns="" id="{D6633CFA-047E-889D-28D2-199FF4C80BC9}"/>
              </a:ext>
            </a:extLst>
          </p:cNvPr>
          <p:cNvSpPr>
            <a:spLocks noGrp="1"/>
          </p:cNvSpPr>
          <p:nvPr>
            <p:ph idx="1"/>
          </p:nvPr>
        </p:nvSpPr>
        <p:spPr/>
        <p:txBody>
          <a:bodyPr>
            <a:normAutofit fontScale="92500" lnSpcReduction="20000"/>
          </a:bodyPr>
          <a:lstStyle/>
          <a:p>
            <a:r>
              <a:rPr lang="el-GR" dirty="0"/>
              <a:t>Η </a:t>
            </a:r>
            <a:r>
              <a:rPr lang="el-GR" dirty="0" err="1"/>
              <a:t>Python</a:t>
            </a:r>
            <a:r>
              <a:rPr lang="el-GR" dirty="0"/>
              <a:t> παρέχει </a:t>
            </a:r>
            <a:r>
              <a:rPr lang="el-GR" b="1" dirty="0"/>
              <a:t>ένα μόνο τύπο </a:t>
            </a:r>
            <a:r>
              <a:rPr lang="el-GR" b="1" dirty="0" err="1"/>
              <a:t>υποπρογραμμάτων</a:t>
            </a:r>
            <a:r>
              <a:rPr lang="el-GR" dirty="0"/>
              <a:t>, τις </a:t>
            </a:r>
            <a:r>
              <a:rPr lang="el-GR" b="1" dirty="0"/>
              <a:t>συναρτήσεις</a:t>
            </a:r>
            <a:r>
              <a:rPr lang="el-GR" dirty="0"/>
              <a:t>, τις οποίες τις </a:t>
            </a:r>
            <a:r>
              <a:rPr lang="el-GR" b="1" dirty="0"/>
              <a:t>θεωρεί ως αντικείμενα</a:t>
            </a:r>
            <a:r>
              <a:rPr lang="el-GR" dirty="0"/>
              <a:t>.</a:t>
            </a:r>
          </a:p>
          <a:p>
            <a:r>
              <a:rPr lang="el-GR" dirty="0"/>
              <a:t>Ο </a:t>
            </a:r>
            <a:r>
              <a:rPr lang="el-GR" b="1" dirty="0"/>
              <a:t>ορισμός μιας συνάρτησης </a:t>
            </a:r>
            <a:r>
              <a:rPr lang="el-GR" dirty="0"/>
              <a:t>περιλαμβάνει το </a:t>
            </a:r>
            <a:r>
              <a:rPr lang="el-GR" b="1" dirty="0"/>
              <a:t>όνομά</a:t>
            </a:r>
            <a:r>
              <a:rPr lang="el-GR" dirty="0"/>
              <a:t> της και τις </a:t>
            </a:r>
            <a:r>
              <a:rPr lang="el-GR" b="1" dirty="0"/>
              <a:t>παραμέτρους</a:t>
            </a:r>
            <a:r>
              <a:rPr lang="el-GR" dirty="0"/>
              <a:t> εισόδου και </a:t>
            </a:r>
            <a:r>
              <a:rPr lang="el-GR" b="1" dirty="0"/>
              <a:t>καλείται</a:t>
            </a:r>
            <a:r>
              <a:rPr lang="el-GR" dirty="0"/>
              <a:t> από σημεία του προγράμματος μέσω της λειτουργίας που ονομάζεται </a:t>
            </a:r>
            <a:r>
              <a:rPr lang="el-GR" b="1" dirty="0"/>
              <a:t>κλήση (</a:t>
            </a:r>
            <a:r>
              <a:rPr lang="el-GR" b="1" dirty="0" err="1"/>
              <a:t>calling</a:t>
            </a:r>
            <a:r>
              <a:rPr lang="el-GR" b="1" dirty="0"/>
              <a:t>) της συνάρτησης. </a:t>
            </a:r>
          </a:p>
          <a:p>
            <a:r>
              <a:rPr lang="el-GR" dirty="0"/>
              <a:t>(ο τύπος των παραμέτρων δε δηλώνεται)</a:t>
            </a:r>
            <a:endParaRPr lang="el-GR" b="1" dirty="0"/>
          </a:p>
          <a:p>
            <a:r>
              <a:rPr lang="el-GR" dirty="0"/>
              <a:t>μπορεί να </a:t>
            </a:r>
            <a:r>
              <a:rPr lang="el-GR" b="1" dirty="0"/>
              <a:t>καλείται από διάφορα σημεία του κύριου προγράμματος </a:t>
            </a:r>
            <a:r>
              <a:rPr lang="el-GR" dirty="0"/>
              <a:t>ή και μέσα </a:t>
            </a:r>
            <a:r>
              <a:rPr lang="el-GR" b="1" dirty="0"/>
              <a:t>από μια άλλη συνάρτηση, </a:t>
            </a:r>
            <a:r>
              <a:rPr lang="el-GR" dirty="0"/>
              <a:t>γράφοντας το </a:t>
            </a:r>
            <a:r>
              <a:rPr lang="el-GR" b="1" dirty="0"/>
              <a:t>όνομά</a:t>
            </a:r>
            <a:r>
              <a:rPr lang="el-GR" dirty="0"/>
              <a:t> της και τις </a:t>
            </a:r>
            <a:r>
              <a:rPr lang="el-GR" b="1" dirty="0"/>
              <a:t>κατάλληλες παραμέτρους μέσα σε παρενθέσεις</a:t>
            </a:r>
          </a:p>
          <a:p>
            <a:r>
              <a:rPr lang="el-GR" dirty="0"/>
              <a:t>η συνάρτηση </a:t>
            </a:r>
            <a:r>
              <a:rPr lang="el-GR" b="1" dirty="0"/>
              <a:t>δέχεται ορίσματα </a:t>
            </a:r>
            <a:r>
              <a:rPr lang="el-GR" dirty="0"/>
              <a:t>και </a:t>
            </a:r>
            <a:r>
              <a:rPr lang="el-GR" b="1" dirty="0"/>
              <a:t>επιστρέφει ένα αποτέλεσμα</a:t>
            </a:r>
            <a:r>
              <a:rPr lang="el-GR" dirty="0"/>
              <a:t>. Το αποτέλεσμα αυτό ονομάζεται </a:t>
            </a:r>
            <a:r>
              <a:rPr lang="el-GR" b="1" dirty="0"/>
              <a:t>επιστρεφόμενη τιμή (</a:t>
            </a:r>
            <a:r>
              <a:rPr lang="el-GR" b="1" dirty="0" err="1"/>
              <a:t>return</a:t>
            </a:r>
            <a:r>
              <a:rPr lang="el-GR" b="1" dirty="0"/>
              <a:t> </a:t>
            </a:r>
            <a:r>
              <a:rPr lang="el-GR" b="1" dirty="0" err="1"/>
              <a:t>value</a:t>
            </a:r>
            <a:r>
              <a:rPr lang="el-GR" dirty="0"/>
              <a:t>).</a:t>
            </a:r>
          </a:p>
          <a:p>
            <a:r>
              <a:rPr lang="el-GR" b="1" dirty="0"/>
              <a:t>πολυμορφισμού</a:t>
            </a:r>
            <a:r>
              <a:rPr lang="el-GR" dirty="0"/>
              <a:t> που ισχύει στον </a:t>
            </a:r>
            <a:r>
              <a:rPr lang="el-GR" b="1" dirty="0"/>
              <a:t>τελεστή +</a:t>
            </a:r>
            <a:r>
              <a:rPr lang="el-GR" dirty="0"/>
              <a:t> στην </a:t>
            </a:r>
            <a:r>
              <a:rPr lang="el-GR" dirty="0" err="1"/>
              <a:t>Python</a:t>
            </a:r>
            <a:endParaRPr lang="el-GR" dirty="0"/>
          </a:p>
          <a:p>
            <a:r>
              <a:rPr lang="el-GR" dirty="0">
                <a:solidFill>
                  <a:srgbClr val="FF0000"/>
                </a:solidFill>
              </a:rPr>
              <a:t>Μια συνάρτηση πρέπει να έχει οριστεί πριν χρησιμοποιηθεί. Είναι προφανές ότι οι δηλώσεις (</a:t>
            </a:r>
            <a:r>
              <a:rPr lang="el-GR" dirty="0" err="1">
                <a:solidFill>
                  <a:srgbClr val="FF0000"/>
                </a:solidFill>
              </a:rPr>
              <a:t>statements</a:t>
            </a:r>
            <a:r>
              <a:rPr lang="el-GR" dirty="0">
                <a:solidFill>
                  <a:srgbClr val="FF0000"/>
                </a:solidFill>
              </a:rPr>
              <a:t>) μέσα στη συνάρτηση δεν εκτελούνται μέχρι αυτή να κληθεί</a:t>
            </a:r>
          </a:p>
          <a:p>
            <a:endParaRPr lang="el-GR" b="1" dirty="0">
              <a:solidFill>
                <a:srgbClr val="FF0000"/>
              </a:solidFill>
            </a:endParaRPr>
          </a:p>
          <a:p>
            <a:endParaRPr lang="el-GR" b="1" dirty="0"/>
          </a:p>
          <a:p>
            <a:endParaRPr lang="el-GR" b="1" dirty="0"/>
          </a:p>
          <a:p>
            <a:endParaRPr lang="el-GR" dirty="0"/>
          </a:p>
        </p:txBody>
      </p:sp>
    </p:spTree>
    <p:extLst>
      <p:ext uri="{BB962C8B-B14F-4D97-AF65-F5344CB8AC3E}">
        <p14:creationId xmlns:p14="http://schemas.microsoft.com/office/powerpoint/2010/main" xmlns="" val="17948459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A0380A-5D23-B4DC-2241-01840A770226}"/>
              </a:ext>
            </a:extLst>
          </p:cNvPr>
          <p:cNvSpPr>
            <a:spLocks noGrp="1"/>
          </p:cNvSpPr>
          <p:nvPr>
            <p:ph type="title"/>
          </p:nvPr>
        </p:nvSpPr>
        <p:spPr/>
        <p:txBody>
          <a:bodyPr/>
          <a:lstStyle/>
          <a:p>
            <a:r>
              <a:rPr lang="el-GR" dirty="0"/>
              <a:t>Κεφάλαιο 7</a:t>
            </a:r>
          </a:p>
        </p:txBody>
      </p:sp>
      <p:sp>
        <p:nvSpPr>
          <p:cNvPr id="3" name="Content Placeholder 2">
            <a:extLst>
              <a:ext uri="{FF2B5EF4-FFF2-40B4-BE49-F238E27FC236}">
                <a16:creationId xmlns:a16="http://schemas.microsoft.com/office/drawing/2014/main" xmlns="" id="{FDF6C14B-95FA-37CF-0301-757C6B81B892}"/>
              </a:ext>
            </a:extLst>
          </p:cNvPr>
          <p:cNvSpPr>
            <a:spLocks noGrp="1"/>
          </p:cNvSpPr>
          <p:nvPr>
            <p:ph idx="1"/>
          </p:nvPr>
        </p:nvSpPr>
        <p:spPr/>
        <p:txBody>
          <a:bodyPr/>
          <a:lstStyle/>
          <a:p>
            <a:r>
              <a:rPr lang="el-GR" dirty="0"/>
              <a:t>Μια κλήση συνάρτησης είναι σαν μια παράκαμψη στη ροή της εκτέλεσης.</a:t>
            </a:r>
          </a:p>
          <a:p>
            <a:r>
              <a:rPr lang="el-GR" dirty="0"/>
              <a:t>Κατηγορίες συναρτήσεων</a:t>
            </a:r>
          </a:p>
          <a:p>
            <a:pPr lvl="1"/>
            <a:r>
              <a:rPr lang="el-GR" dirty="0"/>
              <a:t>αυτές οι οποίες </a:t>
            </a:r>
            <a:r>
              <a:rPr lang="el-GR" b="1" dirty="0"/>
              <a:t>δεν τροποποιούν το αντικείμενο στο οποίο εφαρμόζονται</a:t>
            </a:r>
            <a:r>
              <a:rPr lang="el-GR" dirty="0"/>
              <a:t>, όπως:</a:t>
            </a:r>
          </a:p>
          <a:p>
            <a:pPr lvl="2"/>
            <a:r>
              <a:rPr lang="en-GB" dirty="0"/>
              <a:t>&gt;&gt;&gt; a = 'Python' &gt;&gt;&gt; print </a:t>
            </a:r>
            <a:r>
              <a:rPr lang="en-GB" dirty="0" err="1"/>
              <a:t>a.</a:t>
            </a:r>
            <a:r>
              <a:rPr lang="en-GB" b="1" dirty="0" err="1"/>
              <a:t>upper</a:t>
            </a:r>
            <a:r>
              <a:rPr lang="en-GB" dirty="0"/>
              <a:t>( ) PYTHON &gt;&gt;&gt; print a Python</a:t>
            </a:r>
            <a:r>
              <a:rPr lang="el-GR" dirty="0"/>
              <a:t>  (</a:t>
            </a:r>
            <a:r>
              <a:rPr lang="en-US" dirty="0"/>
              <a:t>String)</a:t>
            </a:r>
          </a:p>
          <a:p>
            <a:pPr lvl="1"/>
            <a:r>
              <a:rPr lang="el-GR" dirty="0"/>
              <a:t>εκείνες που </a:t>
            </a:r>
            <a:r>
              <a:rPr lang="el-GR" b="1" dirty="0"/>
              <a:t>μπορούν να αλλάξουν το αντικείμενο </a:t>
            </a:r>
            <a:r>
              <a:rPr lang="el-GR" dirty="0"/>
              <a:t>στο οποίο καλούνται</a:t>
            </a:r>
            <a:endParaRPr lang="en-US" dirty="0"/>
          </a:p>
          <a:p>
            <a:pPr lvl="2"/>
            <a:r>
              <a:rPr lang="en-GB" dirty="0"/>
              <a:t>&gt;&gt;&gt; b = [ 'a' , 'b' , 'c' , 'd' ] &gt;&gt;&gt; print </a:t>
            </a:r>
            <a:r>
              <a:rPr lang="en-GB" dirty="0" err="1"/>
              <a:t>b.append</a:t>
            </a:r>
            <a:r>
              <a:rPr lang="en-GB" dirty="0"/>
              <a:t>('e') None &gt;&gt;&gt; print b ['a', 'b', 'c', 'd', ‘e’]</a:t>
            </a:r>
          </a:p>
          <a:p>
            <a:pPr lvl="1"/>
            <a:r>
              <a:rPr lang="el-GR" dirty="0"/>
              <a:t>αυτές οι οποίες, όταν κληθούν, </a:t>
            </a:r>
            <a:r>
              <a:rPr lang="el-GR" b="1" dirty="0"/>
              <a:t>επιστρέφουν αποτέλεσμα (κάποια τιμή)</a:t>
            </a:r>
            <a:endParaRPr lang="en-US" b="1" dirty="0"/>
          </a:p>
          <a:p>
            <a:pPr lvl="1"/>
            <a:r>
              <a:rPr lang="el-GR" dirty="0"/>
              <a:t>εκείνες που </a:t>
            </a:r>
            <a:r>
              <a:rPr lang="el-GR" b="1" dirty="0">
                <a:solidFill>
                  <a:srgbClr val="FF0000"/>
                </a:solidFill>
              </a:rPr>
              <a:t>δεν επιστρέφουν κάποια τιμή (κενές/</a:t>
            </a:r>
            <a:r>
              <a:rPr lang="el-GR" b="1" dirty="0" err="1">
                <a:solidFill>
                  <a:srgbClr val="FF0000"/>
                </a:solidFill>
              </a:rPr>
              <a:t>void</a:t>
            </a:r>
            <a:r>
              <a:rPr lang="el-GR" b="1" dirty="0">
                <a:solidFill>
                  <a:srgbClr val="FF0000"/>
                </a:solidFill>
              </a:rPr>
              <a:t> συναρτήσεις</a:t>
            </a:r>
            <a:r>
              <a:rPr lang="el-GR" dirty="0"/>
              <a:t>), αλλά εκτελούν ενέργειες μέσω των εντολών τους. Οι κενές αυτές συναρτήσεις μπορεί να εμφανίζουν αποτέλεσμα στην οθόνη ή να έχουν κάποιο άλλο αποτέλεσμα, αλλά δεν επιστρέφουν κάποια τιμή.</a:t>
            </a:r>
          </a:p>
          <a:p>
            <a:pPr lvl="2"/>
            <a:endParaRPr lang="el-GR" dirty="0"/>
          </a:p>
        </p:txBody>
      </p:sp>
    </p:spTree>
    <p:extLst>
      <p:ext uri="{BB962C8B-B14F-4D97-AF65-F5344CB8AC3E}">
        <p14:creationId xmlns:p14="http://schemas.microsoft.com/office/powerpoint/2010/main" xmlns="" val="8545809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6CF8CD-3D49-C40E-C0F7-10ABAC93D7F4}"/>
              </a:ext>
            </a:extLst>
          </p:cNvPr>
          <p:cNvSpPr>
            <a:spLocks noGrp="1"/>
          </p:cNvSpPr>
          <p:nvPr>
            <p:ph type="title"/>
          </p:nvPr>
        </p:nvSpPr>
        <p:spPr/>
        <p:txBody>
          <a:bodyPr/>
          <a:lstStyle/>
          <a:p>
            <a:r>
              <a:rPr lang="el-GR" dirty="0"/>
              <a:t>Κεφάλαιο 7</a:t>
            </a:r>
          </a:p>
        </p:txBody>
      </p:sp>
      <p:sp>
        <p:nvSpPr>
          <p:cNvPr id="3" name="Content Placeholder 2">
            <a:extLst>
              <a:ext uri="{FF2B5EF4-FFF2-40B4-BE49-F238E27FC236}">
                <a16:creationId xmlns:a16="http://schemas.microsoft.com/office/drawing/2014/main" xmlns="" id="{C7485514-C3E4-90C3-EDC7-50D454B434BC}"/>
              </a:ext>
            </a:extLst>
          </p:cNvPr>
          <p:cNvSpPr>
            <a:spLocks noGrp="1"/>
          </p:cNvSpPr>
          <p:nvPr>
            <p:ph idx="1"/>
          </p:nvPr>
        </p:nvSpPr>
        <p:spPr/>
        <p:txBody>
          <a:bodyPr>
            <a:normAutofit fontScale="85000" lnSpcReduction="20000"/>
          </a:bodyPr>
          <a:lstStyle/>
          <a:p>
            <a:r>
              <a:rPr lang="el-GR" dirty="0"/>
              <a:t>Οι τιμές αυτές που </a:t>
            </a:r>
            <a:r>
              <a:rPr lang="el-GR" b="1" dirty="0"/>
              <a:t>μεταβιβάζονται</a:t>
            </a:r>
            <a:r>
              <a:rPr lang="el-GR" dirty="0"/>
              <a:t> από το ένα </a:t>
            </a:r>
            <a:r>
              <a:rPr lang="el-GR" b="1" dirty="0" err="1"/>
              <a:t>υποπρόγραμμα</a:t>
            </a:r>
            <a:r>
              <a:rPr lang="el-GR" dirty="0"/>
              <a:t> στο άλλο λέγονται </a:t>
            </a:r>
            <a:r>
              <a:rPr lang="el-GR" b="1" dirty="0"/>
              <a:t>παράμετροι</a:t>
            </a:r>
            <a:r>
              <a:rPr lang="el-GR" dirty="0"/>
              <a:t> και γενικά σε γλώσσες προγραμματισμού διακρίνονται σε παραμέτρους </a:t>
            </a:r>
            <a:r>
              <a:rPr lang="el-GR" b="1" dirty="0">
                <a:solidFill>
                  <a:srgbClr val="FF0000"/>
                </a:solidFill>
              </a:rPr>
              <a:t>Εισόδου και Εξόδου</a:t>
            </a:r>
            <a:r>
              <a:rPr lang="el-GR" dirty="0"/>
              <a:t>.</a:t>
            </a:r>
            <a:endParaRPr lang="en-US" dirty="0"/>
          </a:p>
          <a:p>
            <a:r>
              <a:rPr lang="el-GR" dirty="0"/>
              <a:t>Οι </a:t>
            </a:r>
            <a:r>
              <a:rPr lang="el-GR" b="1" dirty="0"/>
              <a:t>παράμετροι είναι μεταβλητές</a:t>
            </a:r>
            <a:r>
              <a:rPr lang="el-GR" dirty="0"/>
              <a:t> οι οποίες χρησιμοποιούνται για τη </a:t>
            </a:r>
            <a:r>
              <a:rPr lang="el-GR" b="1" dirty="0"/>
              <a:t>μεταβίβαση τιμών μεταξύ </a:t>
            </a:r>
            <a:r>
              <a:rPr lang="el-GR" b="1" dirty="0" err="1"/>
              <a:t>υποπρογραμμάτων</a:t>
            </a:r>
            <a:r>
              <a:rPr lang="el-GR" b="1" dirty="0"/>
              <a:t> ή </a:t>
            </a:r>
            <a:r>
              <a:rPr lang="el-GR" b="1" dirty="0" err="1"/>
              <a:t>υποπρογραμμάτων</a:t>
            </a:r>
            <a:r>
              <a:rPr lang="el-GR" b="1" dirty="0"/>
              <a:t> </a:t>
            </a:r>
            <a:r>
              <a:rPr lang="el-GR" dirty="0"/>
              <a:t>και κύριου προγράμματος.</a:t>
            </a:r>
            <a:endParaRPr lang="en-US" dirty="0"/>
          </a:p>
          <a:p>
            <a:r>
              <a:rPr lang="el-GR" dirty="0"/>
              <a:t>Οι </a:t>
            </a:r>
            <a:r>
              <a:rPr lang="el-GR" b="1" dirty="0"/>
              <a:t>παράμετροι μοιάζουν με τις μεταβλητές</a:t>
            </a:r>
            <a:r>
              <a:rPr lang="el-GR" dirty="0"/>
              <a:t>, καθορίζονται μέσα στο ζευγάρι των παρενθέσεων, στον ορισμό της συνάρτησης και διαχωρίζονται με κόμμα, ενώ οι τιμές αυτών των μεταβλητών ορίζονται, όταν καλούμε τη συνάρτηση.</a:t>
            </a:r>
            <a:endParaRPr lang="en-US" dirty="0"/>
          </a:p>
          <a:p>
            <a:r>
              <a:rPr lang="el-GR" dirty="0">
                <a:solidFill>
                  <a:srgbClr val="FF0000"/>
                </a:solidFill>
              </a:rPr>
              <a:t>Τα ορίσματα εκχωρούνται σε μεταβλητές οι οποίες ονομάζονται παράμετροι.</a:t>
            </a:r>
            <a:endParaRPr lang="en-US" dirty="0">
              <a:solidFill>
                <a:srgbClr val="FF0000"/>
              </a:solidFill>
            </a:endParaRPr>
          </a:p>
          <a:p>
            <a:r>
              <a:rPr lang="el-GR" dirty="0"/>
              <a:t>Όταν </a:t>
            </a:r>
            <a:r>
              <a:rPr lang="el-GR" b="1" dirty="0"/>
              <a:t>οι παράμετροι περνάνε με αναφορά</a:t>
            </a:r>
            <a:r>
              <a:rPr lang="el-GR" dirty="0"/>
              <a:t>, σημαίνει ότι </a:t>
            </a:r>
            <a:r>
              <a:rPr lang="el-GR" dirty="0">
                <a:solidFill>
                  <a:srgbClr val="FF0000"/>
                </a:solidFill>
              </a:rPr>
              <a:t>αν αλλάξουμε μια παράμετρο μέσα στη συνάρτηση, η αλλαγή είναι μόνιμη και μετά την κλήση της συνάρτησης</a:t>
            </a:r>
            <a:endParaRPr lang="en-US" dirty="0">
              <a:solidFill>
                <a:srgbClr val="FF0000"/>
              </a:solidFill>
            </a:endParaRPr>
          </a:p>
          <a:p>
            <a:pPr lvl="1"/>
            <a:r>
              <a:rPr lang="el-GR" dirty="0" err="1"/>
              <a:t>def</a:t>
            </a:r>
            <a:r>
              <a:rPr lang="el-GR" dirty="0"/>
              <a:t> </a:t>
            </a:r>
            <a:r>
              <a:rPr lang="el-GR" dirty="0" err="1"/>
              <a:t>changeme</a:t>
            </a:r>
            <a:r>
              <a:rPr lang="el-GR" dirty="0"/>
              <a:t>( </a:t>
            </a:r>
            <a:r>
              <a:rPr lang="el-GR" dirty="0" err="1"/>
              <a:t>mylist</a:t>
            </a:r>
            <a:r>
              <a:rPr lang="el-GR" dirty="0"/>
              <a:t> ): # "Αλλάζει τη λίστα που περνά στη συνάρτηση" </a:t>
            </a:r>
            <a:r>
              <a:rPr lang="el-GR" dirty="0" err="1"/>
              <a:t>mylist.append</a:t>
            </a:r>
            <a:r>
              <a:rPr lang="el-GR" dirty="0"/>
              <a:t>([1,2,3,4]); </a:t>
            </a:r>
            <a:r>
              <a:rPr lang="el-GR" dirty="0" err="1"/>
              <a:t>print</a:t>
            </a:r>
            <a:r>
              <a:rPr lang="el-GR" dirty="0"/>
              <a:t> "Τιμές μέσα στη συνάρτηση: ", </a:t>
            </a:r>
            <a:r>
              <a:rPr lang="el-GR" dirty="0" err="1"/>
              <a:t>mylist</a:t>
            </a:r>
            <a:r>
              <a:rPr lang="el-GR" dirty="0"/>
              <a:t> </a:t>
            </a:r>
            <a:r>
              <a:rPr lang="el-GR" dirty="0" err="1"/>
              <a:t>return</a:t>
            </a:r>
            <a:endParaRPr lang="en-US" dirty="0"/>
          </a:p>
          <a:p>
            <a:pPr lvl="1"/>
            <a:r>
              <a:rPr lang="el-GR" b="1" dirty="0">
                <a:solidFill>
                  <a:srgbClr val="FF0000"/>
                </a:solidFill>
              </a:rPr>
              <a:t>ΔΕΝ ΕΙΝΑΙ ΤΟ ΙΔΙΟ </a:t>
            </a:r>
            <a:r>
              <a:rPr lang="en-GB" dirty="0"/>
              <a:t>def </a:t>
            </a:r>
            <a:r>
              <a:rPr lang="en-GB" dirty="0" err="1"/>
              <a:t>changeme</a:t>
            </a:r>
            <a:r>
              <a:rPr lang="en-GB" dirty="0"/>
              <a:t>( </a:t>
            </a:r>
            <a:r>
              <a:rPr lang="en-GB" dirty="0" err="1"/>
              <a:t>mylist</a:t>
            </a:r>
            <a:r>
              <a:rPr lang="en-GB" dirty="0"/>
              <a:t> ): </a:t>
            </a:r>
            <a:r>
              <a:rPr lang="en-GB" dirty="0" err="1"/>
              <a:t>mylist</a:t>
            </a:r>
            <a:r>
              <a:rPr lang="en-GB" dirty="0"/>
              <a:t> = [1,2,3,4]; # </a:t>
            </a:r>
            <a:r>
              <a:rPr lang="el-GR" dirty="0"/>
              <a:t>Δημιουργεί νέα αναφορά στη </a:t>
            </a:r>
            <a:r>
              <a:rPr lang="en-GB" dirty="0" err="1"/>
              <a:t>mylist</a:t>
            </a:r>
            <a:r>
              <a:rPr lang="en-GB" dirty="0"/>
              <a:t> print "</a:t>
            </a:r>
            <a:r>
              <a:rPr lang="el-GR" dirty="0"/>
              <a:t>Τιμές μέσα στη συνάρτηση: ", </a:t>
            </a:r>
            <a:r>
              <a:rPr lang="en-GB" dirty="0" err="1"/>
              <a:t>mylist</a:t>
            </a:r>
            <a:r>
              <a:rPr lang="en-GB" dirty="0"/>
              <a:t> return</a:t>
            </a:r>
            <a:r>
              <a:rPr lang="el-GR" dirty="0"/>
              <a:t> </a:t>
            </a:r>
            <a:r>
              <a:rPr lang="el-GR" dirty="0">
                <a:solidFill>
                  <a:srgbClr val="FF0000"/>
                </a:solidFill>
              </a:rPr>
              <a:t>Η παράμετρος </a:t>
            </a:r>
            <a:r>
              <a:rPr lang="el-GR" dirty="0" err="1">
                <a:solidFill>
                  <a:srgbClr val="FF0000"/>
                </a:solidFill>
              </a:rPr>
              <a:t>mylist</a:t>
            </a:r>
            <a:r>
              <a:rPr lang="el-GR" dirty="0">
                <a:solidFill>
                  <a:srgbClr val="FF0000"/>
                </a:solidFill>
              </a:rPr>
              <a:t> είναι τοπική στη συνάρτηση </a:t>
            </a:r>
            <a:r>
              <a:rPr lang="el-GR" dirty="0" err="1">
                <a:solidFill>
                  <a:srgbClr val="FF0000"/>
                </a:solidFill>
              </a:rPr>
              <a:t>changeme</a:t>
            </a:r>
            <a:endParaRPr lang="el-GR" dirty="0">
              <a:solidFill>
                <a:srgbClr val="FF0000"/>
              </a:solidFill>
            </a:endParaRPr>
          </a:p>
          <a:p>
            <a:pPr lvl="1"/>
            <a:endParaRPr lang="en-US" dirty="0"/>
          </a:p>
          <a:p>
            <a:endParaRPr lang="el-GR" dirty="0">
              <a:solidFill>
                <a:srgbClr val="FF0000"/>
              </a:solidFill>
            </a:endParaRPr>
          </a:p>
        </p:txBody>
      </p:sp>
    </p:spTree>
    <p:extLst>
      <p:ext uri="{BB962C8B-B14F-4D97-AF65-F5344CB8AC3E}">
        <p14:creationId xmlns:p14="http://schemas.microsoft.com/office/powerpoint/2010/main" xmlns="" val="697653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FFE893-2B02-F40B-2893-51B23CB517F1}"/>
              </a:ext>
            </a:extLst>
          </p:cNvPr>
          <p:cNvSpPr>
            <a:spLocks noGrp="1"/>
          </p:cNvSpPr>
          <p:nvPr>
            <p:ph type="title"/>
          </p:nvPr>
        </p:nvSpPr>
        <p:spPr>
          <a:xfrm>
            <a:off x="2592925" y="624110"/>
            <a:ext cx="4104437" cy="1280890"/>
          </a:xfrm>
        </p:spPr>
        <p:txBody>
          <a:bodyPr/>
          <a:lstStyle/>
          <a:p>
            <a:r>
              <a:rPr lang="el-GR" dirty="0"/>
              <a:t>Κεφάλαιο 7</a:t>
            </a:r>
          </a:p>
        </p:txBody>
      </p:sp>
      <p:sp>
        <p:nvSpPr>
          <p:cNvPr id="3" name="Content Placeholder 2">
            <a:extLst>
              <a:ext uri="{FF2B5EF4-FFF2-40B4-BE49-F238E27FC236}">
                <a16:creationId xmlns:a16="http://schemas.microsoft.com/office/drawing/2014/main" xmlns="" id="{26DF5961-F377-14E3-9639-B618F676272C}"/>
              </a:ext>
            </a:extLst>
          </p:cNvPr>
          <p:cNvSpPr>
            <a:spLocks noGrp="1"/>
          </p:cNvSpPr>
          <p:nvPr>
            <p:ph idx="1"/>
          </p:nvPr>
        </p:nvSpPr>
        <p:spPr/>
        <p:txBody>
          <a:bodyPr>
            <a:normAutofit lnSpcReduction="10000"/>
          </a:bodyPr>
          <a:lstStyle/>
          <a:p>
            <a:r>
              <a:rPr lang="el-GR" dirty="0"/>
              <a:t>Όλες οι μεταβλητές σε ένα πρόγραμμα </a:t>
            </a:r>
            <a:r>
              <a:rPr lang="el-GR" b="1" dirty="0"/>
              <a:t>δεν μπορούν να είναι προσπελάσιμες</a:t>
            </a:r>
            <a:r>
              <a:rPr lang="el-GR" dirty="0"/>
              <a:t> από όλα τα μέρη του προγράμματος</a:t>
            </a:r>
          </a:p>
          <a:p>
            <a:r>
              <a:rPr lang="el-GR" dirty="0"/>
              <a:t>Η </a:t>
            </a:r>
            <a:r>
              <a:rPr lang="el-GR" b="1" dirty="0"/>
              <a:t>εμβέλεια (</a:t>
            </a:r>
            <a:r>
              <a:rPr lang="el-GR" b="1" dirty="0" err="1"/>
              <a:t>scope</a:t>
            </a:r>
            <a:r>
              <a:rPr lang="el-GR" b="1" dirty="0"/>
              <a:t>) </a:t>
            </a:r>
            <a:r>
              <a:rPr lang="el-GR" dirty="0"/>
              <a:t>μιας μεταβλητής αναφέρεται στο τμήμα του προγράμματος που </a:t>
            </a:r>
            <a:r>
              <a:rPr lang="el-GR" b="1" dirty="0"/>
              <a:t>μπορεί αυτή να έχει πρόσβαση</a:t>
            </a:r>
            <a:r>
              <a:rPr lang="el-GR" dirty="0"/>
              <a:t>. </a:t>
            </a:r>
          </a:p>
          <a:p>
            <a:r>
              <a:rPr lang="el-GR" b="1" dirty="0"/>
              <a:t>Απεριόριστη εμβέλεια</a:t>
            </a:r>
            <a:r>
              <a:rPr lang="el-GR" dirty="0"/>
              <a:t>: Όλες οι μεταβλητές </a:t>
            </a:r>
            <a:r>
              <a:rPr lang="el-GR" b="1" dirty="0"/>
              <a:t>είναι ορατές </a:t>
            </a:r>
            <a:r>
              <a:rPr lang="el-GR" dirty="0"/>
              <a:t>και </a:t>
            </a:r>
            <a:r>
              <a:rPr lang="el-GR" b="1" dirty="0"/>
              <a:t>μπορούν να χρησιμοποιούνται σε οποιοδήποτε τμήμα του προγράμματος</a:t>
            </a:r>
            <a:r>
              <a:rPr lang="el-GR" dirty="0"/>
              <a:t>, </a:t>
            </a:r>
            <a:r>
              <a:rPr lang="el-GR" b="1" dirty="0"/>
              <a:t>ανεξάρτητα από το πού δηλώθηκαν</a:t>
            </a:r>
            <a:r>
              <a:rPr lang="el-GR" dirty="0"/>
              <a:t>. Αυτού του τύπου οι μεταβλητές χαρακτηρίζονται ως </a:t>
            </a:r>
            <a:r>
              <a:rPr lang="el-GR" b="1" dirty="0"/>
              <a:t>καθολικές (</a:t>
            </a:r>
            <a:r>
              <a:rPr lang="el-GR" b="1" dirty="0" err="1"/>
              <a:t>global</a:t>
            </a:r>
            <a:r>
              <a:rPr lang="el-GR" b="1" dirty="0"/>
              <a:t>). </a:t>
            </a:r>
            <a:r>
              <a:rPr lang="el-GR" dirty="0">
                <a:solidFill>
                  <a:srgbClr val="FF0000"/>
                </a:solidFill>
              </a:rPr>
              <a:t>Το μειονέκτημα είναι ότι περιορίζεται έτσι η ανεξαρτησία των </a:t>
            </a:r>
            <a:r>
              <a:rPr lang="el-GR" dirty="0" err="1">
                <a:solidFill>
                  <a:srgbClr val="FF0000"/>
                </a:solidFill>
              </a:rPr>
              <a:t>υποπρογραμμάτων</a:t>
            </a:r>
            <a:r>
              <a:rPr lang="el-GR" dirty="0"/>
              <a:t>. </a:t>
            </a:r>
          </a:p>
          <a:p>
            <a:r>
              <a:rPr lang="el-GR" b="1" dirty="0"/>
              <a:t>Περιορισμένη εμβέλεια</a:t>
            </a:r>
            <a:r>
              <a:rPr lang="el-GR" dirty="0"/>
              <a:t>: Αυτές οι μεταβλητές </a:t>
            </a:r>
            <a:r>
              <a:rPr lang="el-GR" b="1" dirty="0"/>
              <a:t>είναι τοπικές (</a:t>
            </a:r>
            <a:r>
              <a:rPr lang="el-GR" b="1" dirty="0" err="1"/>
              <a:t>local</a:t>
            </a:r>
            <a:r>
              <a:rPr lang="el-GR" dirty="0"/>
              <a:t>), ισχύουν δηλαδή </a:t>
            </a:r>
            <a:r>
              <a:rPr lang="el-GR" b="1" dirty="0"/>
              <a:t>για το </a:t>
            </a:r>
            <a:r>
              <a:rPr lang="el-GR" b="1" dirty="0" err="1"/>
              <a:t>υποπρόγραμμα</a:t>
            </a:r>
            <a:r>
              <a:rPr lang="el-GR" b="1" dirty="0"/>
              <a:t> στο οποίο δηλώθηκαν</a:t>
            </a:r>
            <a:r>
              <a:rPr lang="el-GR" dirty="0"/>
              <a:t>. </a:t>
            </a:r>
            <a:r>
              <a:rPr lang="el-GR" u="sng" dirty="0"/>
              <a:t>Η περιορισμένη εμβέλεια απαιτεί όλες οι μεταβλητές που χρησιμοποιούνται σε ένα τμήμα προγράμματος, να δηλώνονται σε αυτό το τμήμα.</a:t>
            </a:r>
          </a:p>
          <a:p>
            <a:endParaRPr lang="el-GR" dirty="0"/>
          </a:p>
        </p:txBody>
      </p:sp>
      <p:sp>
        <p:nvSpPr>
          <p:cNvPr id="5" name="TextBox 4">
            <a:extLst>
              <a:ext uri="{FF2B5EF4-FFF2-40B4-BE49-F238E27FC236}">
                <a16:creationId xmlns:a16="http://schemas.microsoft.com/office/drawing/2014/main" xmlns="" id="{F5F3AEDF-274B-2D05-9E86-FB1D7F760CD2}"/>
              </a:ext>
            </a:extLst>
          </p:cNvPr>
          <p:cNvSpPr txBox="1"/>
          <p:nvPr/>
        </p:nvSpPr>
        <p:spPr>
          <a:xfrm>
            <a:off x="8306207" y="363263"/>
            <a:ext cx="1645101" cy="1477328"/>
          </a:xfrm>
          <a:prstGeom prst="rect">
            <a:avLst/>
          </a:prstGeom>
          <a:noFill/>
        </p:spPr>
        <p:txBody>
          <a:bodyPr wrap="square">
            <a:spAutoFit/>
          </a:bodyPr>
          <a:lstStyle/>
          <a:p>
            <a:r>
              <a:rPr lang="el-GR" b="1" dirty="0" err="1">
                <a:solidFill>
                  <a:srgbClr val="FF0000"/>
                </a:solidFill>
              </a:rPr>
              <a:t>def</a:t>
            </a:r>
            <a:r>
              <a:rPr lang="el-GR" b="1" dirty="0">
                <a:solidFill>
                  <a:srgbClr val="FF0000"/>
                </a:solidFill>
              </a:rPr>
              <a:t> a():</a:t>
            </a:r>
            <a:endParaRPr lang="en-US" b="1" dirty="0">
              <a:solidFill>
                <a:srgbClr val="FF0000"/>
              </a:solidFill>
            </a:endParaRPr>
          </a:p>
          <a:p>
            <a:r>
              <a:rPr lang="el-GR" b="1" dirty="0">
                <a:solidFill>
                  <a:srgbClr val="FF0000"/>
                </a:solidFill>
              </a:rPr>
              <a:t>    </a:t>
            </a:r>
            <a:r>
              <a:rPr lang="el-GR" b="1" dirty="0" err="1">
                <a:solidFill>
                  <a:srgbClr val="FF0000"/>
                </a:solidFill>
              </a:rPr>
              <a:t>global</a:t>
            </a:r>
            <a:r>
              <a:rPr lang="el-GR" b="1" dirty="0">
                <a:solidFill>
                  <a:srgbClr val="FF0000"/>
                </a:solidFill>
              </a:rPr>
              <a:t> x</a:t>
            </a:r>
            <a:endParaRPr lang="en-US" b="1" dirty="0">
              <a:solidFill>
                <a:srgbClr val="FF0000"/>
              </a:solidFill>
            </a:endParaRPr>
          </a:p>
          <a:p>
            <a:r>
              <a:rPr lang="el-GR" b="1" dirty="0">
                <a:solidFill>
                  <a:srgbClr val="FF0000"/>
                </a:solidFill>
              </a:rPr>
              <a:t>    x=5</a:t>
            </a:r>
            <a:endParaRPr lang="en-US" b="1" dirty="0">
              <a:solidFill>
                <a:srgbClr val="FF0000"/>
              </a:solidFill>
            </a:endParaRPr>
          </a:p>
          <a:p>
            <a:r>
              <a:rPr lang="el-GR" b="1" dirty="0">
                <a:solidFill>
                  <a:srgbClr val="FF0000"/>
                </a:solidFill>
              </a:rPr>
              <a:t>a()</a:t>
            </a:r>
            <a:endParaRPr lang="en-US" b="1" dirty="0">
              <a:solidFill>
                <a:srgbClr val="FF0000"/>
              </a:solidFill>
            </a:endParaRPr>
          </a:p>
          <a:p>
            <a:r>
              <a:rPr lang="el-GR" b="1" dirty="0" err="1">
                <a:solidFill>
                  <a:srgbClr val="FF0000"/>
                </a:solidFill>
              </a:rPr>
              <a:t>print</a:t>
            </a:r>
            <a:r>
              <a:rPr lang="el-GR" b="1" dirty="0">
                <a:solidFill>
                  <a:srgbClr val="FF0000"/>
                </a:solidFill>
              </a:rPr>
              <a:t> x</a:t>
            </a:r>
          </a:p>
        </p:txBody>
      </p:sp>
    </p:spTree>
    <p:extLst>
      <p:ext uri="{BB962C8B-B14F-4D97-AF65-F5344CB8AC3E}">
        <p14:creationId xmlns:p14="http://schemas.microsoft.com/office/powerpoint/2010/main" xmlns="" val="27235802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4F4349-5653-81F7-122C-00E13A5C491E}"/>
              </a:ext>
            </a:extLst>
          </p:cNvPr>
          <p:cNvSpPr>
            <a:spLocks noGrp="1"/>
          </p:cNvSpPr>
          <p:nvPr>
            <p:ph type="title"/>
          </p:nvPr>
        </p:nvSpPr>
        <p:spPr/>
        <p:txBody>
          <a:bodyPr/>
          <a:lstStyle/>
          <a:p>
            <a:r>
              <a:rPr lang="el-GR" dirty="0"/>
              <a:t>Κεφάλαιο 7</a:t>
            </a:r>
          </a:p>
        </p:txBody>
      </p:sp>
      <p:sp>
        <p:nvSpPr>
          <p:cNvPr id="3" name="Content Placeholder 2">
            <a:extLst>
              <a:ext uri="{FF2B5EF4-FFF2-40B4-BE49-F238E27FC236}">
                <a16:creationId xmlns:a16="http://schemas.microsoft.com/office/drawing/2014/main" xmlns="" id="{BA941A18-47E7-31C8-619C-3B67FFC612E7}"/>
              </a:ext>
            </a:extLst>
          </p:cNvPr>
          <p:cNvSpPr>
            <a:spLocks noGrp="1"/>
          </p:cNvSpPr>
          <p:nvPr>
            <p:ph idx="1"/>
          </p:nvPr>
        </p:nvSpPr>
        <p:spPr/>
        <p:txBody>
          <a:bodyPr>
            <a:normAutofit fontScale="92500" lnSpcReduction="20000"/>
          </a:bodyPr>
          <a:lstStyle/>
          <a:p>
            <a:r>
              <a:rPr lang="el-GR" dirty="0"/>
              <a:t>Οι μεταβλητές που έχουν οριστεί </a:t>
            </a:r>
            <a:r>
              <a:rPr lang="el-GR" b="1" dirty="0"/>
              <a:t>μέσα στο σώμα της συνάρτησης</a:t>
            </a:r>
            <a:r>
              <a:rPr lang="el-GR" dirty="0"/>
              <a:t>, έχουν </a:t>
            </a:r>
            <a:r>
              <a:rPr lang="el-GR" b="1" dirty="0"/>
              <a:t>τοπική εμβέλεια</a:t>
            </a:r>
            <a:r>
              <a:rPr lang="el-GR" dirty="0"/>
              <a:t>, ενώ αυτές που ορίστηκαν </a:t>
            </a:r>
            <a:r>
              <a:rPr lang="el-GR" b="1" dirty="0"/>
              <a:t>έξω</a:t>
            </a:r>
            <a:r>
              <a:rPr lang="el-GR" dirty="0"/>
              <a:t> από αυτό έχουν </a:t>
            </a:r>
            <a:r>
              <a:rPr lang="el-GR" b="1" dirty="0"/>
              <a:t>καθολική εμβέλεια</a:t>
            </a:r>
            <a:r>
              <a:rPr lang="el-GR" dirty="0"/>
              <a:t>.</a:t>
            </a:r>
            <a:endParaRPr lang="en-US" dirty="0"/>
          </a:p>
          <a:p>
            <a:r>
              <a:rPr lang="el-GR" dirty="0"/>
              <a:t>Όταν δηλώνουμε μεταβλητές μέσα σε έναν ορισμό συνάρτησης, αυτές δεν έχουν καμία σχέση με άλλες μεταβλητές που έχουν την ίδια ονομασία και χρησιμοποιούνται έξω από αυτήν τη συνάρτηση. Έτσι, σε μια συνάρτηση τα ονόματα των μεταβλητών χρησιμοποιούνται μόνο τοπικά.</a:t>
            </a:r>
            <a:endParaRPr lang="en-US" dirty="0"/>
          </a:p>
          <a:p>
            <a:r>
              <a:rPr lang="el-GR" dirty="0"/>
              <a:t>Οι </a:t>
            </a:r>
            <a:r>
              <a:rPr lang="el-GR" b="1" dirty="0"/>
              <a:t>τοπικές μεταβλητές που ορίζονται σε μια συνάρτηση</a:t>
            </a:r>
            <a:r>
              <a:rPr lang="el-GR" dirty="0"/>
              <a:t>, </a:t>
            </a:r>
            <a:r>
              <a:rPr lang="el-GR" dirty="0">
                <a:solidFill>
                  <a:srgbClr val="FF0000"/>
                </a:solidFill>
              </a:rPr>
              <a:t>χάνονται</a:t>
            </a:r>
            <a:r>
              <a:rPr lang="el-GR" dirty="0"/>
              <a:t> </a:t>
            </a:r>
            <a:r>
              <a:rPr lang="el-GR" b="1" dirty="0"/>
              <a:t>όταν τελειώσει η εκτέλεση της συνάρτησης</a:t>
            </a:r>
            <a:r>
              <a:rPr lang="el-GR" dirty="0"/>
              <a:t>, ενώ </a:t>
            </a:r>
            <a:r>
              <a:rPr lang="el-GR" b="1" dirty="0">
                <a:solidFill>
                  <a:srgbClr val="FF0000"/>
                </a:solidFill>
              </a:rPr>
              <a:t>η κλήση μιας συνάρτησης δημιουργεί νέες τοπικές μεταβλητές</a:t>
            </a:r>
            <a:r>
              <a:rPr lang="el-GR" dirty="0"/>
              <a:t>. </a:t>
            </a:r>
            <a:r>
              <a:rPr lang="el-GR" b="1" dirty="0"/>
              <a:t>Άλλωστε και οι παράμετροι είναι τοπικές μεταβλητές</a:t>
            </a:r>
            <a:r>
              <a:rPr lang="el-GR" dirty="0"/>
              <a:t>.</a:t>
            </a:r>
            <a:endParaRPr lang="en-US" dirty="0"/>
          </a:p>
          <a:p>
            <a:r>
              <a:rPr lang="el-GR" dirty="0"/>
              <a:t>Εάν θέλουμε </a:t>
            </a:r>
            <a:r>
              <a:rPr lang="el-GR" b="1" dirty="0"/>
              <a:t>μέσα σε μια συνάρτηση </a:t>
            </a:r>
            <a:r>
              <a:rPr lang="el-GR" dirty="0"/>
              <a:t>να </a:t>
            </a:r>
            <a:r>
              <a:rPr lang="el-GR" b="1" dirty="0"/>
              <a:t>αλλάξουμε</a:t>
            </a:r>
            <a:r>
              <a:rPr lang="el-GR" dirty="0"/>
              <a:t> </a:t>
            </a:r>
            <a:r>
              <a:rPr lang="el-GR" b="1" dirty="0"/>
              <a:t>την τιμή μιας καθολικής μεταβλητής</a:t>
            </a:r>
            <a:r>
              <a:rPr lang="en-US" b="1" dirty="0"/>
              <a:t>--</a:t>
            </a:r>
            <a:r>
              <a:rPr lang="en-US" b="1" dirty="0">
                <a:sym typeface="Wingdings" panose="05000000000000000000" pitchFamily="2" charset="2"/>
              </a:rPr>
              <a:t></a:t>
            </a:r>
            <a:r>
              <a:rPr lang="el-GR" dirty="0"/>
              <a:t>με τη χρήση της </a:t>
            </a:r>
            <a:r>
              <a:rPr lang="el-GR" b="1" dirty="0">
                <a:solidFill>
                  <a:srgbClr val="FF0000"/>
                </a:solidFill>
              </a:rPr>
              <a:t>εντολής </a:t>
            </a:r>
            <a:r>
              <a:rPr lang="el-GR" b="1" dirty="0" err="1">
                <a:solidFill>
                  <a:srgbClr val="FF0000"/>
                </a:solidFill>
              </a:rPr>
              <a:t>globa</a:t>
            </a:r>
            <a:r>
              <a:rPr lang="en-US" b="1" dirty="0">
                <a:solidFill>
                  <a:srgbClr val="FF0000"/>
                </a:solidFill>
              </a:rPr>
              <a:t>l</a:t>
            </a:r>
          </a:p>
          <a:p>
            <a:r>
              <a:rPr lang="el-GR" dirty="0"/>
              <a:t>Αν απλώς διαβάζει μια τιμή από τη μεταβλητή και αυτή δεν υπάρχει τοπικά, τότε προσπαθεί να την αναζητήσει σε οποιαδήποτε δυνατή εμβέλεια, για παράδειγμα καθολική.</a:t>
            </a:r>
            <a:endParaRPr lang="el-GR" b="1" dirty="0">
              <a:solidFill>
                <a:srgbClr val="FF0000"/>
              </a:solidFill>
            </a:endParaRPr>
          </a:p>
        </p:txBody>
      </p:sp>
      <p:pic>
        <p:nvPicPr>
          <p:cNvPr id="5" name="Picture 4">
            <a:extLst>
              <a:ext uri="{FF2B5EF4-FFF2-40B4-BE49-F238E27FC236}">
                <a16:creationId xmlns:a16="http://schemas.microsoft.com/office/drawing/2014/main" xmlns="" id="{95480222-DBFC-979A-FF9B-8E38302B5172}"/>
              </a:ext>
            </a:extLst>
          </p:cNvPr>
          <p:cNvPicPr>
            <a:picLocks noChangeAspect="1"/>
          </p:cNvPicPr>
          <p:nvPr/>
        </p:nvPicPr>
        <p:blipFill>
          <a:blip r:embed="rId2"/>
          <a:stretch>
            <a:fillRect/>
          </a:stretch>
        </p:blipFill>
        <p:spPr>
          <a:xfrm>
            <a:off x="385634" y="1705618"/>
            <a:ext cx="1485900" cy="1914525"/>
          </a:xfrm>
          <a:prstGeom prst="rect">
            <a:avLst/>
          </a:prstGeom>
        </p:spPr>
      </p:pic>
    </p:spTree>
    <p:extLst>
      <p:ext uri="{BB962C8B-B14F-4D97-AF65-F5344CB8AC3E}">
        <p14:creationId xmlns:p14="http://schemas.microsoft.com/office/powerpoint/2010/main" xmlns="" val="21894093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811C84-C40D-C516-1332-C416212C3762}"/>
              </a:ext>
            </a:extLst>
          </p:cNvPr>
          <p:cNvSpPr>
            <a:spLocks noGrp="1"/>
          </p:cNvSpPr>
          <p:nvPr>
            <p:ph type="title"/>
          </p:nvPr>
        </p:nvSpPr>
        <p:spPr/>
        <p:txBody>
          <a:bodyPr/>
          <a:lstStyle/>
          <a:p>
            <a:r>
              <a:rPr lang="el-GR" dirty="0"/>
              <a:t>Κεφάλαιο 7</a:t>
            </a:r>
            <a:r>
              <a:rPr lang="en-US" dirty="0"/>
              <a:t>: </a:t>
            </a:r>
            <a:r>
              <a:rPr lang="el-GR" dirty="0" err="1"/>
              <a:t>Αρθρώματα</a:t>
            </a:r>
            <a:r>
              <a:rPr lang="el-GR" dirty="0"/>
              <a:t> (</a:t>
            </a:r>
            <a:r>
              <a:rPr lang="en-GB" dirty="0"/>
              <a:t>Modules)</a:t>
            </a:r>
            <a:endParaRPr lang="el-GR" dirty="0"/>
          </a:p>
        </p:txBody>
      </p:sp>
      <p:sp>
        <p:nvSpPr>
          <p:cNvPr id="3" name="Content Placeholder 2">
            <a:extLst>
              <a:ext uri="{FF2B5EF4-FFF2-40B4-BE49-F238E27FC236}">
                <a16:creationId xmlns:a16="http://schemas.microsoft.com/office/drawing/2014/main" xmlns="" id="{6114F0C4-C3B3-FAF5-1CAB-75B49C0148E7}"/>
              </a:ext>
            </a:extLst>
          </p:cNvPr>
          <p:cNvSpPr>
            <a:spLocks noGrp="1"/>
          </p:cNvSpPr>
          <p:nvPr>
            <p:ph idx="1"/>
          </p:nvPr>
        </p:nvSpPr>
        <p:spPr/>
        <p:txBody>
          <a:bodyPr>
            <a:normAutofit fontScale="92500" lnSpcReduction="20000"/>
          </a:bodyPr>
          <a:lstStyle/>
          <a:p>
            <a:r>
              <a:rPr lang="el-GR" dirty="0"/>
              <a:t>Ένα </a:t>
            </a:r>
            <a:r>
              <a:rPr lang="el-GR" dirty="0" err="1"/>
              <a:t>άρθρωμα</a:t>
            </a:r>
            <a:r>
              <a:rPr lang="el-GR" dirty="0"/>
              <a:t> μας επιτρέπει να οργανώσουμε με λογικό τρόπο έναν κώδικα </a:t>
            </a:r>
            <a:r>
              <a:rPr lang="el-GR" dirty="0" err="1"/>
              <a:t>Python</a:t>
            </a:r>
            <a:endParaRPr lang="en-US" dirty="0"/>
          </a:p>
          <a:p>
            <a:r>
              <a:rPr lang="el-GR" dirty="0"/>
              <a:t>ένα </a:t>
            </a:r>
            <a:r>
              <a:rPr lang="el-GR" dirty="0" err="1"/>
              <a:t>άρθρωμα</a:t>
            </a:r>
            <a:r>
              <a:rPr lang="el-GR" dirty="0"/>
              <a:t> είναι ένα αρχείο αποτελούμενο από κώδικα </a:t>
            </a:r>
            <a:r>
              <a:rPr lang="el-GR" dirty="0" err="1"/>
              <a:t>Python</a:t>
            </a:r>
            <a:r>
              <a:rPr lang="el-GR" dirty="0"/>
              <a:t> και μπορεί να ορίσει συναρτήσεις, κλάσεις και μεταβλητές</a:t>
            </a:r>
            <a:endParaRPr lang="en-US" dirty="0"/>
          </a:p>
          <a:p>
            <a:r>
              <a:rPr lang="el-GR" b="1" dirty="0"/>
              <a:t>γραφή </a:t>
            </a:r>
            <a:r>
              <a:rPr lang="el-GR" b="1" dirty="0" err="1"/>
              <a:t>αρθρωμάτων</a:t>
            </a:r>
            <a:r>
              <a:rPr lang="el-GR" b="1" dirty="0"/>
              <a:t>, </a:t>
            </a:r>
            <a:r>
              <a:rPr lang="el-GR" dirty="0"/>
              <a:t>είναι δημιουργώντας ένα αρχείο </a:t>
            </a:r>
            <a:r>
              <a:rPr lang="el-GR" b="1" dirty="0"/>
              <a:t>με επέκταση .</a:t>
            </a:r>
            <a:r>
              <a:rPr lang="el-GR" b="1" dirty="0" err="1"/>
              <a:t>py</a:t>
            </a:r>
            <a:r>
              <a:rPr lang="el-GR" dirty="0"/>
              <a:t>, το οποίο θα περιέχει συναρτήσεις και μεταβλητές</a:t>
            </a:r>
          </a:p>
          <a:p>
            <a:r>
              <a:rPr lang="el-GR" dirty="0"/>
              <a:t>Για να χρησιμοποιήσουμε ένα </a:t>
            </a:r>
            <a:r>
              <a:rPr lang="el-GR" dirty="0" err="1"/>
              <a:t>άρθρωμα</a:t>
            </a:r>
            <a:r>
              <a:rPr lang="el-GR" dirty="0"/>
              <a:t> στο πρόγραμμά μας, θα πρέπει να το "</a:t>
            </a:r>
            <a:r>
              <a:rPr lang="el-GR" b="1" dirty="0"/>
              <a:t>εισάγουμε</a:t>
            </a:r>
            <a:r>
              <a:rPr lang="el-GR" dirty="0"/>
              <a:t>" σε αυτό. Αυτό γίνεται με τη δήλωση </a:t>
            </a:r>
            <a:r>
              <a:rPr lang="el-GR" b="1" dirty="0" err="1"/>
              <a:t>import</a:t>
            </a:r>
            <a:r>
              <a:rPr lang="el-GR" dirty="0"/>
              <a:t>.</a:t>
            </a:r>
          </a:p>
          <a:p>
            <a:r>
              <a:rPr lang="en-GB" dirty="0"/>
              <a:t>import module1[, module2[,... </a:t>
            </a:r>
            <a:r>
              <a:rPr lang="en-GB" dirty="0" err="1"/>
              <a:t>moduleN</a:t>
            </a:r>
            <a:r>
              <a:rPr lang="en-GB" dirty="0"/>
              <a:t>]</a:t>
            </a:r>
            <a:endParaRPr lang="el-GR" dirty="0"/>
          </a:p>
          <a:p>
            <a:r>
              <a:rPr lang="en-GB" dirty="0"/>
              <a:t>from </a:t>
            </a:r>
            <a:r>
              <a:rPr lang="en-GB" dirty="0" err="1"/>
              <a:t>modname</a:t>
            </a:r>
            <a:r>
              <a:rPr lang="en-GB" dirty="0"/>
              <a:t> import name1[, name2[, ... </a:t>
            </a:r>
            <a:r>
              <a:rPr lang="en-GB" dirty="0" err="1"/>
              <a:t>nameN</a:t>
            </a:r>
            <a:r>
              <a:rPr lang="en-GB" dirty="0"/>
              <a:t>]]</a:t>
            </a:r>
            <a:endParaRPr lang="el-GR" dirty="0"/>
          </a:p>
          <a:p>
            <a:r>
              <a:rPr lang="el-GR" dirty="0"/>
              <a:t>Η δήλωση </a:t>
            </a:r>
            <a:r>
              <a:rPr lang="en-GB" dirty="0"/>
              <a:t>from...import *</a:t>
            </a:r>
            <a:r>
              <a:rPr lang="el-GR" dirty="0"/>
              <a:t> (Όμως δεν ενδείκνυται η συχνή χρήση του)</a:t>
            </a:r>
          </a:p>
          <a:p>
            <a:r>
              <a:rPr lang="el-GR" dirty="0"/>
              <a:t>συμβολισμός με τελεία (</a:t>
            </a:r>
            <a:r>
              <a:rPr lang="el-GR" dirty="0" err="1"/>
              <a:t>dot</a:t>
            </a:r>
            <a:r>
              <a:rPr lang="el-GR" dirty="0"/>
              <a:t> </a:t>
            </a:r>
            <a:r>
              <a:rPr lang="el-GR" dirty="0" err="1"/>
              <a:t>notation</a:t>
            </a:r>
            <a:r>
              <a:rPr lang="el-GR" dirty="0"/>
              <a:t>).</a:t>
            </a:r>
          </a:p>
          <a:p>
            <a:endParaRPr lang="el-GR" dirty="0"/>
          </a:p>
        </p:txBody>
      </p:sp>
    </p:spTree>
    <p:extLst>
      <p:ext uri="{BB962C8B-B14F-4D97-AF65-F5344CB8AC3E}">
        <p14:creationId xmlns:p14="http://schemas.microsoft.com/office/powerpoint/2010/main" xmlns="" val="17096648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942976-CC80-6D87-2C84-0A876CF218E2}"/>
              </a:ext>
            </a:extLst>
          </p:cNvPr>
          <p:cNvSpPr>
            <a:spLocks noGrp="1"/>
          </p:cNvSpPr>
          <p:nvPr>
            <p:ph type="title"/>
          </p:nvPr>
        </p:nvSpPr>
        <p:spPr/>
        <p:txBody>
          <a:bodyPr/>
          <a:lstStyle/>
          <a:p>
            <a:r>
              <a:rPr lang="el-GR" dirty="0"/>
              <a:t>Κεφάλαιο 7</a:t>
            </a:r>
          </a:p>
        </p:txBody>
      </p:sp>
      <p:sp>
        <p:nvSpPr>
          <p:cNvPr id="3" name="Content Placeholder 2">
            <a:extLst>
              <a:ext uri="{FF2B5EF4-FFF2-40B4-BE49-F238E27FC236}">
                <a16:creationId xmlns:a16="http://schemas.microsoft.com/office/drawing/2014/main" xmlns="" id="{B5B397F0-FC1D-5DEB-BF1F-74FECCDEEF1B}"/>
              </a:ext>
            </a:extLst>
          </p:cNvPr>
          <p:cNvSpPr>
            <a:spLocks noGrp="1"/>
          </p:cNvSpPr>
          <p:nvPr>
            <p:ph idx="1"/>
          </p:nvPr>
        </p:nvSpPr>
        <p:spPr>
          <a:xfrm>
            <a:off x="2424455" y="1264554"/>
            <a:ext cx="8915400" cy="5259813"/>
          </a:xfrm>
        </p:spPr>
        <p:txBody>
          <a:bodyPr/>
          <a:lstStyle/>
          <a:p>
            <a:r>
              <a:rPr lang="el-GR" dirty="0"/>
              <a:t>Σε ένα πρόγραμμα μπορούν να συνυπάρχουν τρεις κατηγορίες συναρτήσεων. </a:t>
            </a:r>
          </a:p>
          <a:p>
            <a:pPr lvl="1"/>
            <a:r>
              <a:rPr lang="el-GR" dirty="0"/>
              <a:t>ενσωματωμένες στο περιβάλλον (</a:t>
            </a:r>
            <a:r>
              <a:rPr lang="el-GR" dirty="0" err="1"/>
              <a:t>built</a:t>
            </a:r>
            <a:r>
              <a:rPr lang="el-GR" dirty="0"/>
              <a:t>-in) που είναι πάντα διαθέσιμες για χρήση,</a:t>
            </a:r>
          </a:p>
          <a:p>
            <a:pPr lvl="1"/>
            <a:r>
              <a:rPr lang="el-GR" dirty="0"/>
              <a:t>συναρτήσεις που περιέχονται σε εξωτερικά </a:t>
            </a:r>
            <a:r>
              <a:rPr lang="el-GR" dirty="0" err="1"/>
              <a:t>αρθρώματα</a:t>
            </a:r>
            <a:r>
              <a:rPr lang="el-GR" dirty="0"/>
              <a:t>, τα οποία πρέπει πρώτα να εισαχθούν</a:t>
            </a:r>
          </a:p>
          <a:p>
            <a:pPr lvl="1"/>
            <a:r>
              <a:rPr lang="el-GR" dirty="0"/>
              <a:t> και τέλος συναρτήσεις που ορίζονται από τον προγραμματιστή (με το </a:t>
            </a:r>
            <a:r>
              <a:rPr lang="el-GR" dirty="0" err="1"/>
              <a:t>def</a:t>
            </a:r>
            <a:r>
              <a:rPr lang="el-GR" dirty="0"/>
              <a:t> )</a:t>
            </a:r>
          </a:p>
          <a:p>
            <a:r>
              <a:rPr lang="el-GR" dirty="0"/>
              <a:t>Μια </a:t>
            </a:r>
            <a:r>
              <a:rPr lang="el-GR" b="1" dirty="0"/>
              <a:t>βιβλιοθήκη (</a:t>
            </a:r>
            <a:r>
              <a:rPr lang="el-GR" b="1" dirty="0" err="1"/>
              <a:t>library</a:t>
            </a:r>
            <a:r>
              <a:rPr lang="el-GR" b="1" dirty="0"/>
              <a:t>), </a:t>
            </a:r>
            <a:r>
              <a:rPr lang="el-GR" dirty="0"/>
              <a:t>σε οποιαδήποτε γλώσσα προγραμματισμού, είναι μια </a:t>
            </a:r>
            <a:r>
              <a:rPr lang="el-GR" b="1" dirty="0"/>
              <a:t>συλλογή εργαλείων </a:t>
            </a:r>
            <a:r>
              <a:rPr lang="el-GR" dirty="0"/>
              <a:t>που μπορεί να έχουν γραφτεί και από άλλους </a:t>
            </a:r>
            <a:r>
              <a:rPr lang="el-GR" b="1" dirty="0"/>
              <a:t>προγραμματιστές</a:t>
            </a:r>
            <a:r>
              <a:rPr lang="el-GR" dirty="0"/>
              <a:t>, προκειμένου να εκτελούνται συγκεκριμένες λειτουργίες.</a:t>
            </a:r>
          </a:p>
          <a:p>
            <a:r>
              <a:rPr lang="el-GR" dirty="0"/>
              <a:t>Η </a:t>
            </a:r>
            <a:r>
              <a:rPr lang="el-GR" b="1" dirty="0"/>
              <a:t>πρότυπη βιβλιοθήκη της </a:t>
            </a:r>
            <a:r>
              <a:rPr lang="el-GR" b="1" dirty="0" err="1"/>
              <a:t>Python</a:t>
            </a:r>
            <a:r>
              <a:rPr lang="el-GR" b="1" dirty="0"/>
              <a:t> </a:t>
            </a:r>
            <a:r>
              <a:rPr lang="el-GR" dirty="0"/>
              <a:t>περιέχει έναν τεράστιο αριθμό χρήσιμων </a:t>
            </a:r>
            <a:r>
              <a:rPr lang="el-GR" dirty="0" err="1"/>
              <a:t>αρθρωμάτων</a:t>
            </a:r>
            <a:r>
              <a:rPr lang="el-GR" dirty="0"/>
              <a:t> και είναι μέρος κάθε πρότυπης εγκατάστασης </a:t>
            </a:r>
            <a:r>
              <a:rPr lang="el-GR" dirty="0" err="1"/>
              <a:t>Python</a:t>
            </a:r>
            <a:r>
              <a:rPr lang="el-GR" dirty="0"/>
              <a:t>.</a:t>
            </a:r>
          </a:p>
          <a:p>
            <a:r>
              <a:rPr lang="el-GR" dirty="0">
                <a:solidFill>
                  <a:srgbClr val="FF0000"/>
                </a:solidFill>
              </a:rPr>
              <a:t>Περιλαμβάνει τμήματα για προγραμματισμό γραφικών (</a:t>
            </a:r>
            <a:r>
              <a:rPr lang="el-GR" dirty="0" err="1">
                <a:solidFill>
                  <a:srgbClr val="FF0000"/>
                </a:solidFill>
              </a:rPr>
              <a:t>Tkinter</a:t>
            </a:r>
            <a:r>
              <a:rPr lang="el-GR" dirty="0">
                <a:solidFill>
                  <a:srgbClr val="FF0000"/>
                </a:solidFill>
              </a:rPr>
              <a:t>), αριθμητική επεξεργασία, </a:t>
            </a:r>
            <a:r>
              <a:rPr lang="el-GR" dirty="0" err="1">
                <a:solidFill>
                  <a:srgbClr val="FF0000"/>
                </a:solidFill>
              </a:rPr>
              <a:t>web</a:t>
            </a:r>
            <a:r>
              <a:rPr lang="el-GR" dirty="0">
                <a:solidFill>
                  <a:srgbClr val="FF0000"/>
                </a:solidFill>
              </a:rPr>
              <a:t> συνδεσιμότητα, βάσεις δεδομένων (Sqlite3, </a:t>
            </a:r>
            <a:r>
              <a:rPr lang="el-GR" dirty="0" err="1">
                <a:solidFill>
                  <a:srgbClr val="FF0000"/>
                </a:solidFill>
              </a:rPr>
              <a:t>Anydbm</a:t>
            </a:r>
            <a:r>
              <a:rPr lang="el-GR" dirty="0">
                <a:solidFill>
                  <a:srgbClr val="FF0000"/>
                </a:solidFill>
              </a:rPr>
              <a:t>), </a:t>
            </a:r>
            <a:r>
              <a:rPr lang="el-GR" dirty="0" err="1">
                <a:solidFill>
                  <a:srgbClr val="FF0000"/>
                </a:solidFill>
              </a:rPr>
              <a:t>Βιοπληροφορική</a:t>
            </a:r>
            <a:r>
              <a:rPr lang="el-GR" dirty="0">
                <a:solidFill>
                  <a:srgbClr val="FF0000"/>
                </a:solidFill>
              </a:rPr>
              <a:t> (</a:t>
            </a:r>
            <a:r>
              <a:rPr lang="el-GR" dirty="0" err="1">
                <a:solidFill>
                  <a:srgbClr val="FF0000"/>
                </a:solidFill>
              </a:rPr>
              <a:t>Biopython</a:t>
            </a:r>
            <a:r>
              <a:rPr lang="el-GR" dirty="0">
                <a:solidFill>
                  <a:srgbClr val="FF0000"/>
                </a:solidFill>
              </a:rPr>
              <a:t>) κ.ά. Επίσης, βιβλιοθήκες από πολλές άλλες γλώσσες προγραμματισμού, μπορούν να χρησιμοποιηθούν στην </a:t>
            </a:r>
            <a:r>
              <a:rPr lang="el-GR" dirty="0" err="1">
                <a:solidFill>
                  <a:srgbClr val="FF0000"/>
                </a:solidFill>
              </a:rPr>
              <a:t>Python</a:t>
            </a:r>
            <a:r>
              <a:rPr lang="el-GR" dirty="0">
                <a:solidFill>
                  <a:srgbClr val="FF0000"/>
                </a:solidFill>
              </a:rPr>
              <a:t>.</a:t>
            </a:r>
          </a:p>
          <a:p>
            <a:endParaRPr lang="el-GR" dirty="0"/>
          </a:p>
        </p:txBody>
      </p:sp>
    </p:spTree>
    <p:extLst>
      <p:ext uri="{BB962C8B-B14F-4D97-AF65-F5344CB8AC3E}">
        <p14:creationId xmlns:p14="http://schemas.microsoft.com/office/powerpoint/2010/main" xmlns="" val="2703967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68BA82-F8BE-45E4-74B9-88452F1189C6}"/>
              </a:ext>
            </a:extLst>
          </p:cNvPr>
          <p:cNvSpPr>
            <a:spLocks noGrp="1"/>
          </p:cNvSpPr>
          <p:nvPr>
            <p:ph type="title"/>
          </p:nvPr>
        </p:nvSpPr>
        <p:spPr/>
        <p:txBody>
          <a:bodyPr/>
          <a:lstStyle/>
          <a:p>
            <a:r>
              <a:rPr lang="el-GR" dirty="0"/>
              <a:t>Κεφάλαιο 3</a:t>
            </a:r>
          </a:p>
        </p:txBody>
      </p:sp>
      <p:sp>
        <p:nvSpPr>
          <p:cNvPr id="3" name="Content Placeholder 2">
            <a:extLst>
              <a:ext uri="{FF2B5EF4-FFF2-40B4-BE49-F238E27FC236}">
                <a16:creationId xmlns:a16="http://schemas.microsoft.com/office/drawing/2014/main" xmlns="" id="{4DBF59B4-9784-BED1-B813-B8659519347D}"/>
              </a:ext>
            </a:extLst>
          </p:cNvPr>
          <p:cNvSpPr>
            <a:spLocks noGrp="1"/>
          </p:cNvSpPr>
          <p:nvPr>
            <p:ph idx="1"/>
          </p:nvPr>
        </p:nvSpPr>
        <p:spPr>
          <a:xfrm>
            <a:off x="2383267" y="1264554"/>
            <a:ext cx="8915400" cy="5441045"/>
          </a:xfrm>
        </p:spPr>
        <p:txBody>
          <a:bodyPr>
            <a:normAutofit/>
          </a:bodyPr>
          <a:lstStyle/>
          <a:p>
            <a:r>
              <a:rPr lang="el-GR" dirty="0"/>
              <a:t>Οι </a:t>
            </a:r>
            <a:r>
              <a:rPr lang="el-GR" b="1" dirty="0"/>
              <a:t>τελεστές</a:t>
            </a:r>
            <a:r>
              <a:rPr lang="el-GR" dirty="0"/>
              <a:t> (</a:t>
            </a:r>
            <a:r>
              <a:rPr lang="el-GR" b="1" dirty="0" err="1"/>
              <a:t>operators</a:t>
            </a:r>
            <a:r>
              <a:rPr lang="el-GR" dirty="0"/>
              <a:t>) είναι σύμβολα ή λέξεις για τη δημιουργία αριθμητικών και λογικών εκφράσεων.</a:t>
            </a:r>
          </a:p>
          <a:p>
            <a:r>
              <a:rPr lang="el-GR" b="1" dirty="0"/>
              <a:t>Αριθμητικοί τελεστές</a:t>
            </a:r>
            <a:r>
              <a:rPr lang="el-GR" dirty="0"/>
              <a:t>: Είναι τα σύμβολα που χρησιμοποιούμε για να κάνουμε μαθηματικές πράξεις (+, -, *, **, %,/)</a:t>
            </a:r>
          </a:p>
          <a:p>
            <a:r>
              <a:rPr lang="el-GR" b="1" dirty="0"/>
              <a:t>Ιεραρχία πράξεων</a:t>
            </a:r>
            <a:r>
              <a:rPr lang="el-GR" dirty="0"/>
              <a:t>.  Ύψωση σε δύναμη. 2. Πολλαπλασιασμός, διαίρεση, υπόλοιπο ακέραιας διαίρεσης. 3. Πρόσθεση, αφαίρεση</a:t>
            </a:r>
          </a:p>
          <a:p>
            <a:r>
              <a:rPr lang="el-GR" dirty="0"/>
              <a:t>Αν θέλουμε να αλλάξουμε την ιεραρχία των πράξεων, μπορούμε να χρησιμοποιήσουμε παρενθέσεις. </a:t>
            </a:r>
          </a:p>
          <a:p>
            <a:r>
              <a:rPr lang="el-GR" b="1" dirty="0"/>
              <a:t>Σχεσιακοί (ή συγκριτικοί) </a:t>
            </a:r>
            <a:r>
              <a:rPr lang="el-GR" dirty="0"/>
              <a:t>τελεστές: χρησιμοποιούνται για τη σύγκριση δύο τιμών ή μεταβλητών, με το αποτέλεσμα μιας σύγκρισης να είναι είτε </a:t>
            </a:r>
            <a:r>
              <a:rPr lang="el-GR" dirty="0" err="1"/>
              <a:t>True</a:t>
            </a:r>
            <a:r>
              <a:rPr lang="el-GR" dirty="0"/>
              <a:t> (Αληθής) είτε </a:t>
            </a:r>
            <a:r>
              <a:rPr lang="el-GR" dirty="0" err="1"/>
              <a:t>False</a:t>
            </a:r>
            <a:r>
              <a:rPr lang="el-GR" dirty="0"/>
              <a:t> (Ψευδής) (&lt;,&gt;,&lt;=,&gt;=,==, !=)</a:t>
            </a:r>
          </a:p>
          <a:p>
            <a:r>
              <a:rPr lang="el-GR" b="1" dirty="0"/>
              <a:t>Τελεστές λογικών πράξεων</a:t>
            </a:r>
            <a:r>
              <a:rPr lang="el-GR" dirty="0"/>
              <a:t>: Στις λογικές πράξεις και εκφράσεις χρησιμοποιούνται οι λογικοί τελεστές </a:t>
            </a:r>
            <a:r>
              <a:rPr lang="el-GR" dirty="0" err="1"/>
              <a:t>not</a:t>
            </a:r>
            <a:r>
              <a:rPr lang="el-GR" dirty="0"/>
              <a:t> (ΟΧΙ), and (ΚΑΙ), </a:t>
            </a:r>
            <a:r>
              <a:rPr lang="el-GR" dirty="0" err="1"/>
              <a:t>or</a:t>
            </a:r>
            <a:r>
              <a:rPr lang="el-GR" dirty="0"/>
              <a:t> (Ή)</a:t>
            </a:r>
          </a:p>
          <a:p>
            <a:endParaRPr lang="el-GR" dirty="0"/>
          </a:p>
          <a:p>
            <a:endParaRPr lang="el-GR" dirty="0"/>
          </a:p>
        </p:txBody>
      </p:sp>
    </p:spTree>
    <p:extLst>
      <p:ext uri="{BB962C8B-B14F-4D97-AF65-F5344CB8AC3E}">
        <p14:creationId xmlns:p14="http://schemas.microsoft.com/office/powerpoint/2010/main" xmlns="" val="39939015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16A3C7-938C-0A97-AA46-68D3514B2940}"/>
              </a:ext>
            </a:extLst>
          </p:cNvPr>
          <p:cNvSpPr>
            <a:spLocks noGrp="1"/>
          </p:cNvSpPr>
          <p:nvPr>
            <p:ph type="title"/>
          </p:nvPr>
        </p:nvSpPr>
        <p:spPr>
          <a:xfrm>
            <a:off x="1909185" y="302530"/>
            <a:ext cx="8911687" cy="1280890"/>
          </a:xfrm>
        </p:spPr>
        <p:txBody>
          <a:bodyPr/>
          <a:lstStyle/>
          <a:p>
            <a:r>
              <a:rPr lang="el-GR" dirty="0"/>
              <a:t>Κεφάλαιο 7: Πακέτα</a:t>
            </a:r>
          </a:p>
        </p:txBody>
      </p:sp>
      <p:sp>
        <p:nvSpPr>
          <p:cNvPr id="3" name="Content Placeholder 2">
            <a:extLst>
              <a:ext uri="{FF2B5EF4-FFF2-40B4-BE49-F238E27FC236}">
                <a16:creationId xmlns:a16="http://schemas.microsoft.com/office/drawing/2014/main" xmlns="" id="{1D5ADE9E-8058-8D97-B015-EEC9A17124F2}"/>
              </a:ext>
            </a:extLst>
          </p:cNvPr>
          <p:cNvSpPr>
            <a:spLocks noGrp="1"/>
          </p:cNvSpPr>
          <p:nvPr>
            <p:ph idx="1"/>
          </p:nvPr>
        </p:nvSpPr>
        <p:spPr>
          <a:xfrm>
            <a:off x="1253857" y="1771135"/>
            <a:ext cx="8915400" cy="3777622"/>
          </a:xfrm>
        </p:spPr>
        <p:txBody>
          <a:bodyPr/>
          <a:lstStyle/>
          <a:p>
            <a:r>
              <a:rPr lang="el-GR" dirty="0"/>
              <a:t>Ιεραρχία: Οι </a:t>
            </a:r>
            <a:r>
              <a:rPr lang="el-GR" b="1" dirty="0"/>
              <a:t>μεταβλητές</a:t>
            </a:r>
            <a:r>
              <a:rPr lang="el-GR" dirty="0"/>
              <a:t>, συνήθως, </a:t>
            </a:r>
            <a:r>
              <a:rPr lang="el-GR" b="1" dirty="0"/>
              <a:t>πηγαίνουν μέσα στις συναρτήσεις</a:t>
            </a:r>
            <a:r>
              <a:rPr lang="el-GR" dirty="0"/>
              <a:t>, ενώ οι </a:t>
            </a:r>
            <a:r>
              <a:rPr lang="el-GR" b="1" dirty="0"/>
              <a:t>συναρτήσεις</a:t>
            </a:r>
            <a:r>
              <a:rPr lang="el-GR" dirty="0"/>
              <a:t> και οι </a:t>
            </a:r>
            <a:r>
              <a:rPr lang="el-GR" b="1" dirty="0"/>
              <a:t>καθολικές μεταβλητές </a:t>
            </a:r>
            <a:r>
              <a:rPr lang="el-GR" dirty="0"/>
              <a:t>πηγαίνουν συχνά μέσα στα </a:t>
            </a:r>
            <a:r>
              <a:rPr lang="el-GR" b="1" dirty="0" err="1"/>
              <a:t>αρθρώματα</a:t>
            </a:r>
            <a:r>
              <a:rPr lang="el-GR" dirty="0"/>
              <a:t>. </a:t>
            </a:r>
            <a:r>
              <a:rPr lang="el-GR" b="1" dirty="0">
                <a:solidFill>
                  <a:srgbClr val="FF0000"/>
                </a:solidFill>
              </a:rPr>
              <a:t>Τι θα γινόταν όμως, αν θέλαμε να οργανώσουμε τα </a:t>
            </a:r>
            <a:r>
              <a:rPr lang="el-GR" b="1" dirty="0" err="1">
                <a:solidFill>
                  <a:srgbClr val="FF0000"/>
                </a:solidFill>
              </a:rPr>
              <a:t>αρθρώματα</a:t>
            </a:r>
            <a:r>
              <a:rPr lang="el-GR" b="1" dirty="0">
                <a:solidFill>
                  <a:srgbClr val="FF0000"/>
                </a:solidFill>
              </a:rPr>
              <a:t>;</a:t>
            </a:r>
          </a:p>
          <a:p>
            <a:r>
              <a:rPr lang="el-GR" b="1" dirty="0" err="1">
                <a:solidFill>
                  <a:srgbClr val="FF0000"/>
                </a:solidFill>
              </a:rPr>
              <a:t>Tα</a:t>
            </a:r>
            <a:r>
              <a:rPr lang="el-GR" b="1" dirty="0">
                <a:solidFill>
                  <a:srgbClr val="FF0000"/>
                </a:solidFill>
              </a:rPr>
              <a:t> πακέτα είναι ένα εργαλείο για την ιεραρχική οργάνωση των </a:t>
            </a:r>
            <a:r>
              <a:rPr lang="el-GR" b="1" dirty="0" err="1">
                <a:solidFill>
                  <a:srgbClr val="FF0000"/>
                </a:solidFill>
              </a:rPr>
              <a:t>αρθρωμάτων</a:t>
            </a:r>
            <a:r>
              <a:rPr lang="el-GR" dirty="0"/>
              <a:t>. </a:t>
            </a:r>
          </a:p>
          <a:p>
            <a:r>
              <a:rPr lang="el-GR" dirty="0">
                <a:solidFill>
                  <a:srgbClr val="FF0000"/>
                </a:solidFill>
              </a:rPr>
              <a:t>Η </a:t>
            </a:r>
            <a:r>
              <a:rPr lang="el-GR" dirty="0" err="1">
                <a:solidFill>
                  <a:srgbClr val="FF0000"/>
                </a:solidFill>
              </a:rPr>
              <a:t>Python</a:t>
            </a:r>
            <a:r>
              <a:rPr lang="el-GR" dirty="0">
                <a:solidFill>
                  <a:srgbClr val="FF0000"/>
                </a:solidFill>
              </a:rPr>
              <a:t> παρέχει ένα απλό σύστημα δημιουργίας πακέτων, ως επέκταση του μηχανισμού των </a:t>
            </a:r>
            <a:r>
              <a:rPr lang="el-GR" dirty="0" err="1">
                <a:solidFill>
                  <a:srgbClr val="FF0000"/>
                </a:solidFill>
              </a:rPr>
              <a:t>αρθρωμάτων</a:t>
            </a:r>
            <a:r>
              <a:rPr lang="el-GR" dirty="0">
                <a:solidFill>
                  <a:srgbClr val="FF0000"/>
                </a:solidFill>
              </a:rPr>
              <a:t>. Κάθε κατάλογος με ένα _init_.py αρχείο αναφέρεται ως ένα </a:t>
            </a:r>
            <a:r>
              <a:rPr lang="el-GR" dirty="0" err="1">
                <a:solidFill>
                  <a:srgbClr val="FF0000"/>
                </a:solidFill>
              </a:rPr>
              <a:t>Python</a:t>
            </a:r>
            <a:r>
              <a:rPr lang="el-GR" dirty="0">
                <a:solidFill>
                  <a:srgbClr val="FF0000"/>
                </a:solidFill>
              </a:rPr>
              <a:t> πακέτο. </a:t>
            </a:r>
          </a:p>
        </p:txBody>
      </p:sp>
      <p:pic>
        <p:nvPicPr>
          <p:cNvPr id="4" name="Picture 3">
            <a:extLst>
              <a:ext uri="{FF2B5EF4-FFF2-40B4-BE49-F238E27FC236}">
                <a16:creationId xmlns:a16="http://schemas.microsoft.com/office/drawing/2014/main" xmlns="" id="{EC5F58E9-53DD-3FF4-19C8-8256D22DD9FD}"/>
              </a:ext>
            </a:extLst>
          </p:cNvPr>
          <p:cNvPicPr>
            <a:picLocks noChangeAspect="1"/>
          </p:cNvPicPr>
          <p:nvPr/>
        </p:nvPicPr>
        <p:blipFill>
          <a:blip r:embed="rId2"/>
          <a:stretch>
            <a:fillRect/>
          </a:stretch>
        </p:blipFill>
        <p:spPr>
          <a:xfrm>
            <a:off x="9759746" y="65388"/>
            <a:ext cx="2356793" cy="1834629"/>
          </a:xfrm>
          <a:prstGeom prst="rect">
            <a:avLst/>
          </a:prstGeom>
        </p:spPr>
      </p:pic>
    </p:spTree>
    <p:extLst>
      <p:ext uri="{BB962C8B-B14F-4D97-AF65-F5344CB8AC3E}">
        <p14:creationId xmlns:p14="http://schemas.microsoft.com/office/powerpoint/2010/main" xmlns="" val="32198634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5CC243-A8A9-FE37-363A-08AD22C58372}"/>
              </a:ext>
            </a:extLst>
          </p:cNvPr>
          <p:cNvSpPr>
            <a:spLocks noGrp="1"/>
          </p:cNvSpPr>
          <p:nvPr>
            <p:ph type="title"/>
          </p:nvPr>
        </p:nvSpPr>
        <p:spPr/>
        <p:txBody>
          <a:bodyPr/>
          <a:lstStyle/>
          <a:p>
            <a:r>
              <a:rPr lang="el-GR" dirty="0"/>
              <a:t>Κεφάλαιο 8</a:t>
            </a:r>
          </a:p>
        </p:txBody>
      </p:sp>
      <p:sp>
        <p:nvSpPr>
          <p:cNvPr id="3" name="Content Placeholder 2">
            <a:extLst>
              <a:ext uri="{FF2B5EF4-FFF2-40B4-BE49-F238E27FC236}">
                <a16:creationId xmlns:a16="http://schemas.microsoft.com/office/drawing/2014/main" xmlns="" id="{A5EFFD1C-B93D-3059-57E2-2384D446D879}"/>
              </a:ext>
            </a:extLst>
          </p:cNvPr>
          <p:cNvSpPr>
            <a:spLocks noGrp="1"/>
          </p:cNvSpPr>
          <p:nvPr>
            <p:ph idx="1"/>
          </p:nvPr>
        </p:nvSpPr>
        <p:spPr/>
        <p:txBody>
          <a:bodyPr/>
          <a:lstStyle/>
          <a:p>
            <a:r>
              <a:rPr lang="el-GR" dirty="0"/>
              <a:t>Τα </a:t>
            </a:r>
            <a:r>
              <a:rPr lang="el-GR" b="1" dirty="0"/>
              <a:t>αλφαριθμητικά</a:t>
            </a:r>
            <a:r>
              <a:rPr lang="el-GR" dirty="0"/>
              <a:t> ή </a:t>
            </a:r>
            <a:r>
              <a:rPr lang="el-GR" b="1" dirty="0"/>
              <a:t>συμβολοσειρές</a:t>
            </a:r>
            <a:r>
              <a:rPr lang="el-GR" dirty="0"/>
              <a:t> στην </a:t>
            </a:r>
            <a:r>
              <a:rPr lang="el-GR" dirty="0" err="1"/>
              <a:t>Python</a:t>
            </a:r>
            <a:r>
              <a:rPr lang="el-GR" dirty="0"/>
              <a:t> είναι ακολουθίες από χαρακτήρες που έχουν σταθερό μέγεθος και </a:t>
            </a:r>
            <a:r>
              <a:rPr lang="el-GR" b="1" dirty="0"/>
              <a:t>μη μεταβαλλόμενα περιεχόμενα</a:t>
            </a:r>
          </a:p>
          <a:p>
            <a:r>
              <a:rPr lang="el-GR" dirty="0"/>
              <a:t>Ο </a:t>
            </a:r>
            <a:r>
              <a:rPr lang="el-GR" b="1" dirty="0"/>
              <a:t>τύπος των αλφαριθμητικών </a:t>
            </a:r>
            <a:r>
              <a:rPr lang="el-GR" dirty="0"/>
              <a:t>στην </a:t>
            </a:r>
            <a:r>
              <a:rPr lang="el-GR" dirty="0" err="1"/>
              <a:t>Python</a:t>
            </a:r>
            <a:r>
              <a:rPr lang="el-GR" dirty="0"/>
              <a:t> ονομάζεται </a:t>
            </a:r>
            <a:r>
              <a:rPr lang="el-GR" dirty="0" err="1"/>
              <a:t>str</a:t>
            </a:r>
            <a:r>
              <a:rPr lang="el-GR" dirty="0"/>
              <a:t>, από τα αρχικά της λέξης </a:t>
            </a:r>
            <a:r>
              <a:rPr lang="el-GR" b="1" dirty="0" err="1"/>
              <a:t>string</a:t>
            </a:r>
            <a:r>
              <a:rPr lang="el-GR" dirty="0"/>
              <a:t>.</a:t>
            </a:r>
          </a:p>
          <a:p>
            <a:r>
              <a:rPr lang="el-GR" dirty="0"/>
              <a:t>η συνάρτηση </a:t>
            </a:r>
            <a:r>
              <a:rPr lang="el-GR" dirty="0" err="1"/>
              <a:t>len</a:t>
            </a:r>
            <a:r>
              <a:rPr lang="el-GR" dirty="0"/>
              <a:t> επιστρέφει το μήκος, δηλαδή το πλήθος των χαρακτήρων του αλφαριθμητικού </a:t>
            </a:r>
          </a:p>
          <a:p>
            <a:r>
              <a:rPr lang="el-GR" dirty="0"/>
              <a:t>ο τελεστής + όταν εφαρμόζεται σε αντικείμενα τύπου </a:t>
            </a:r>
            <a:r>
              <a:rPr lang="el-GR" dirty="0" err="1"/>
              <a:t>string</a:t>
            </a:r>
            <a:r>
              <a:rPr lang="el-GR" dirty="0"/>
              <a:t>, έχει σαν αποτέλεσμα τη συνένωσή τους σε μια συμβολοσειρά </a:t>
            </a:r>
          </a:p>
          <a:p>
            <a:r>
              <a:rPr lang="el-GR" dirty="0"/>
              <a:t>η συνάρτηση </a:t>
            </a:r>
            <a:r>
              <a:rPr lang="el-GR" dirty="0" err="1"/>
              <a:t>str</a:t>
            </a:r>
            <a:r>
              <a:rPr lang="el-GR" dirty="0"/>
              <a:t> μετατρέπει μια τιμή σε συμβολοσειρά </a:t>
            </a:r>
          </a:p>
          <a:p>
            <a:r>
              <a:rPr lang="el-GR" dirty="0"/>
              <a:t>με τη συνάρτηση </a:t>
            </a:r>
            <a:r>
              <a:rPr lang="el-GR" dirty="0" err="1"/>
              <a:t>int</a:t>
            </a:r>
            <a:r>
              <a:rPr lang="el-GR" dirty="0"/>
              <a:t> μπορούμε να μετατρέψουμε ένα αλφαριθμητικό στον ακέραιο αριθμό που αναπαριστά</a:t>
            </a:r>
            <a:endParaRPr lang="el-GR" b="1" dirty="0"/>
          </a:p>
          <a:p>
            <a:endParaRPr lang="el-GR" b="1" dirty="0"/>
          </a:p>
        </p:txBody>
      </p:sp>
    </p:spTree>
    <p:extLst>
      <p:ext uri="{BB962C8B-B14F-4D97-AF65-F5344CB8AC3E}">
        <p14:creationId xmlns:p14="http://schemas.microsoft.com/office/powerpoint/2010/main" xmlns="" val="9113298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5CD58E-F1B2-531A-F69B-7D74D4776238}"/>
              </a:ext>
            </a:extLst>
          </p:cNvPr>
          <p:cNvSpPr>
            <a:spLocks noGrp="1"/>
          </p:cNvSpPr>
          <p:nvPr>
            <p:ph type="title"/>
          </p:nvPr>
        </p:nvSpPr>
        <p:spPr/>
        <p:txBody>
          <a:bodyPr/>
          <a:lstStyle/>
          <a:p>
            <a:r>
              <a:rPr lang="el-GR" dirty="0"/>
              <a:t>Κεφάλαιο 8</a:t>
            </a:r>
          </a:p>
        </p:txBody>
      </p:sp>
      <p:sp>
        <p:nvSpPr>
          <p:cNvPr id="3" name="Content Placeholder 2">
            <a:extLst>
              <a:ext uri="{FF2B5EF4-FFF2-40B4-BE49-F238E27FC236}">
                <a16:creationId xmlns:a16="http://schemas.microsoft.com/office/drawing/2014/main" xmlns="" id="{3A88A685-FE83-BE9F-490E-79B26CCC9B47}"/>
              </a:ext>
            </a:extLst>
          </p:cNvPr>
          <p:cNvSpPr>
            <a:spLocks noGrp="1"/>
          </p:cNvSpPr>
          <p:nvPr>
            <p:ph idx="1"/>
          </p:nvPr>
        </p:nvSpPr>
        <p:spPr>
          <a:xfrm>
            <a:off x="2589212" y="1351005"/>
            <a:ext cx="8915400" cy="4560217"/>
          </a:xfrm>
        </p:spPr>
        <p:txBody>
          <a:bodyPr>
            <a:normAutofit lnSpcReduction="10000"/>
          </a:bodyPr>
          <a:lstStyle/>
          <a:p>
            <a:r>
              <a:rPr lang="el-GR" dirty="0"/>
              <a:t>υπαρξιακός τελεστής </a:t>
            </a:r>
            <a:r>
              <a:rPr lang="en-GB" dirty="0"/>
              <a:t>in</a:t>
            </a:r>
            <a:endParaRPr lang="el-GR" dirty="0"/>
          </a:p>
          <a:p>
            <a:r>
              <a:rPr lang="el-GR" dirty="0"/>
              <a:t>Επίσης, οι γνωστοί συγκριτικοί τελεστές (&lt;=, &gt;, &gt;=, ==, !=) ισχύουν και στις συμβολοσειρές, η λειτουργία των οποίων βασίζεται στη </a:t>
            </a:r>
            <a:r>
              <a:rPr lang="el-GR" b="1" dirty="0"/>
              <a:t>λεξικογραφική διάταξη των χαρακτήρων</a:t>
            </a:r>
          </a:p>
          <a:p>
            <a:r>
              <a:rPr lang="el-GR" dirty="0"/>
              <a:t>Η </a:t>
            </a:r>
            <a:r>
              <a:rPr lang="el-GR" b="1" dirty="0"/>
              <a:t>λίστα</a:t>
            </a:r>
            <a:r>
              <a:rPr lang="el-GR" dirty="0"/>
              <a:t> είναι μια </a:t>
            </a:r>
            <a:r>
              <a:rPr lang="el-GR" b="1" dirty="0"/>
              <a:t>διατεταγμένη</a:t>
            </a:r>
            <a:r>
              <a:rPr lang="el-GR" dirty="0"/>
              <a:t> ακολουθία αντικειμένων, </a:t>
            </a:r>
            <a:r>
              <a:rPr lang="el-GR" b="1" dirty="0"/>
              <a:t>όχι απαραίτητα του ίδιου τύπου </a:t>
            </a:r>
            <a:r>
              <a:rPr lang="el-GR" dirty="0"/>
              <a:t>και αποτελεί τη </a:t>
            </a:r>
            <a:r>
              <a:rPr lang="el-GR" b="1" dirty="0">
                <a:solidFill>
                  <a:srgbClr val="FF0000"/>
                </a:solidFill>
              </a:rPr>
              <a:t>βασική δομή δεδομένων της </a:t>
            </a:r>
            <a:r>
              <a:rPr lang="el-GR" b="1" dirty="0" err="1">
                <a:solidFill>
                  <a:srgbClr val="FF0000"/>
                </a:solidFill>
              </a:rPr>
              <a:t>Python</a:t>
            </a:r>
            <a:r>
              <a:rPr lang="el-GR" dirty="0"/>
              <a:t>. </a:t>
            </a:r>
          </a:p>
          <a:p>
            <a:r>
              <a:rPr lang="el-GR" dirty="0"/>
              <a:t>Μπορεί κανείς ανά πάσα στιγμή να προσθέσει, να αφαιρέσει ή να τροποποιήσει οποιοδήποτε στοιχείο της λίστας.</a:t>
            </a:r>
          </a:p>
          <a:p>
            <a:r>
              <a:rPr lang="el-GR" b="1" dirty="0"/>
              <a:t>Λίστα = Λίστα + [ στοιχείο ] </a:t>
            </a:r>
            <a:r>
              <a:rPr lang="el-GR" dirty="0"/>
              <a:t>και </a:t>
            </a:r>
            <a:r>
              <a:rPr lang="el-GR" b="1" dirty="0"/>
              <a:t>Λίστα = [ στοιχείο ] + Λίστα</a:t>
            </a:r>
          </a:p>
          <a:p>
            <a:pPr lvl="1"/>
            <a:r>
              <a:rPr lang="el-GR" dirty="0"/>
              <a:t>οι παραπάνω εντολές </a:t>
            </a:r>
            <a:r>
              <a:rPr lang="el-GR" b="1" dirty="0"/>
              <a:t>δεν προσθέτουν το στοιχείο </a:t>
            </a:r>
            <a:r>
              <a:rPr lang="el-GR" dirty="0"/>
              <a:t>στην ήδη υπάρχουσα λίστα αλλά </a:t>
            </a:r>
            <a:r>
              <a:rPr lang="el-GR" b="1" dirty="0"/>
              <a:t>δημιουργούν μια νέα λίστα </a:t>
            </a:r>
            <a:r>
              <a:rPr lang="el-GR" dirty="0"/>
              <a:t>κάθε φορά</a:t>
            </a:r>
          </a:p>
          <a:p>
            <a:r>
              <a:rPr lang="el-GR" dirty="0"/>
              <a:t>Για αυτό </a:t>
            </a:r>
            <a:r>
              <a:rPr lang="el-GR" b="1" dirty="0"/>
              <a:t>αν θέλουμε να προσθέσουμε </a:t>
            </a:r>
            <a:r>
              <a:rPr lang="el-GR" dirty="0"/>
              <a:t>ένα στοιχείο στο τέλος της λίστας προτιμούμε τον τελεστή += , όπως φαίνεται παρακάτω: </a:t>
            </a:r>
          </a:p>
          <a:p>
            <a:pPr lvl="1"/>
            <a:r>
              <a:rPr lang="el-GR" dirty="0"/>
              <a:t>Λίστα += [στοιχείο]</a:t>
            </a:r>
            <a:endParaRPr lang="el-GR" b="1" dirty="0"/>
          </a:p>
        </p:txBody>
      </p:sp>
    </p:spTree>
    <p:extLst>
      <p:ext uri="{BB962C8B-B14F-4D97-AF65-F5344CB8AC3E}">
        <p14:creationId xmlns:p14="http://schemas.microsoft.com/office/powerpoint/2010/main" xmlns="" val="39024331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1CE980-6190-4EF6-4EE7-994FBCC29A56}"/>
              </a:ext>
            </a:extLst>
          </p:cNvPr>
          <p:cNvSpPr>
            <a:spLocks noGrp="1"/>
          </p:cNvSpPr>
          <p:nvPr>
            <p:ph type="title"/>
          </p:nvPr>
        </p:nvSpPr>
        <p:spPr/>
        <p:txBody>
          <a:bodyPr/>
          <a:lstStyle/>
          <a:p>
            <a:r>
              <a:rPr lang="el-GR" dirty="0"/>
              <a:t>Κεφάλαιο 8</a:t>
            </a:r>
          </a:p>
        </p:txBody>
      </p:sp>
      <p:sp>
        <p:nvSpPr>
          <p:cNvPr id="3" name="Content Placeholder 2">
            <a:extLst>
              <a:ext uri="{FF2B5EF4-FFF2-40B4-BE49-F238E27FC236}">
                <a16:creationId xmlns:a16="http://schemas.microsoft.com/office/drawing/2014/main" xmlns="" id="{3EC2AFC4-AECD-AA60-8202-9F6DC3DDEA65}"/>
              </a:ext>
            </a:extLst>
          </p:cNvPr>
          <p:cNvSpPr>
            <a:spLocks noGrp="1"/>
          </p:cNvSpPr>
          <p:nvPr>
            <p:ph idx="1"/>
          </p:nvPr>
        </p:nvSpPr>
        <p:spPr>
          <a:xfrm>
            <a:off x="1983325" y="3073856"/>
            <a:ext cx="8915400" cy="1829718"/>
          </a:xfrm>
        </p:spPr>
        <p:txBody>
          <a:bodyPr>
            <a:normAutofit fontScale="77500" lnSpcReduction="20000"/>
          </a:bodyPr>
          <a:lstStyle/>
          <a:p>
            <a:r>
              <a:rPr lang="el-GR" dirty="0"/>
              <a:t>Στις λίστες μπορούμε να χρησιμοποιήσουμε τον υπαρξιακό τελεστή </a:t>
            </a:r>
            <a:r>
              <a:rPr lang="el-GR" b="1" dirty="0"/>
              <a:t>in</a:t>
            </a:r>
            <a:r>
              <a:rPr lang="el-GR" dirty="0"/>
              <a:t>, τη συνάρτηση </a:t>
            </a:r>
            <a:r>
              <a:rPr lang="el-GR" b="1" dirty="0" err="1"/>
              <a:t>len</a:t>
            </a:r>
            <a:r>
              <a:rPr lang="el-GR" dirty="0"/>
              <a:t> ή και τον τελεστή συνένωσης </a:t>
            </a:r>
            <a:r>
              <a:rPr lang="el-GR" b="1" dirty="0"/>
              <a:t>‘+’</a:t>
            </a:r>
            <a:r>
              <a:rPr lang="el-GR" dirty="0"/>
              <a:t>, ακριβώς όπως στις συμβολοσειρές.</a:t>
            </a:r>
          </a:p>
          <a:p>
            <a:r>
              <a:rPr lang="el-GR" dirty="0"/>
              <a:t>Επειδή οι λίστες και οι συμβολοσειρές ανήκουν και οι δύο σε μια πιο γενική κατηγορία δομών, </a:t>
            </a:r>
            <a:r>
              <a:rPr lang="el-GR" b="1" dirty="0"/>
              <a:t>τις </a:t>
            </a:r>
            <a:r>
              <a:rPr lang="el-GR" b="1" dirty="0" err="1"/>
              <a:t>ακολουθιακές</a:t>
            </a:r>
            <a:r>
              <a:rPr lang="el-GR" b="1" dirty="0"/>
              <a:t> δομές (</a:t>
            </a:r>
            <a:r>
              <a:rPr lang="el-GR" b="1" dirty="0" err="1"/>
              <a:t>sequences</a:t>
            </a:r>
            <a:r>
              <a:rPr lang="el-GR" b="1" dirty="0"/>
              <a:t>) </a:t>
            </a:r>
            <a:r>
              <a:rPr lang="el-GR" dirty="0"/>
              <a:t>της </a:t>
            </a:r>
            <a:r>
              <a:rPr lang="el-GR" dirty="0" err="1"/>
              <a:t>Python</a:t>
            </a:r>
            <a:r>
              <a:rPr lang="el-GR" dirty="0"/>
              <a:t>, ισχύουν οι ίδιοι τελεστές: </a:t>
            </a:r>
            <a:r>
              <a:rPr lang="en-US" dirty="0"/>
              <a:t> in ….not in</a:t>
            </a:r>
          </a:p>
          <a:p>
            <a:r>
              <a:rPr lang="el-GR" dirty="0"/>
              <a:t>υπάρχουν και συναρτήσεις που παίρνουν ως όρισμα μια λίστα</a:t>
            </a:r>
            <a:endParaRPr lang="en-US" dirty="0"/>
          </a:p>
          <a:p>
            <a:r>
              <a:rPr lang="el-GR" dirty="0"/>
              <a:t>Η συνάρτηση </a:t>
            </a:r>
            <a:r>
              <a:rPr lang="el-GR" b="1" dirty="0" err="1"/>
              <a:t>range</a:t>
            </a:r>
            <a:r>
              <a:rPr lang="el-GR" b="1" dirty="0"/>
              <a:t> επιστρέφει, αν δώσουμε την αρχική, την τελική τιμή και το βήμα, μια λίστα από αριθμούς</a:t>
            </a:r>
            <a:endParaRPr lang="en-US" b="1" dirty="0"/>
          </a:p>
          <a:p>
            <a:endParaRPr lang="el-GR" b="1" dirty="0"/>
          </a:p>
          <a:p>
            <a:endParaRPr lang="el-GR" dirty="0"/>
          </a:p>
        </p:txBody>
      </p:sp>
      <p:pic>
        <p:nvPicPr>
          <p:cNvPr id="7" name="Picture 6">
            <a:extLst>
              <a:ext uri="{FF2B5EF4-FFF2-40B4-BE49-F238E27FC236}">
                <a16:creationId xmlns:a16="http://schemas.microsoft.com/office/drawing/2014/main" xmlns="" id="{457E24FE-C0E7-96EF-2C7C-DA4588B63715}"/>
              </a:ext>
            </a:extLst>
          </p:cNvPr>
          <p:cNvPicPr>
            <a:picLocks noChangeAspect="1"/>
          </p:cNvPicPr>
          <p:nvPr/>
        </p:nvPicPr>
        <p:blipFill>
          <a:blip r:embed="rId2"/>
          <a:stretch>
            <a:fillRect/>
          </a:stretch>
        </p:blipFill>
        <p:spPr>
          <a:xfrm>
            <a:off x="2038866" y="1340305"/>
            <a:ext cx="5181600" cy="1733550"/>
          </a:xfrm>
          <a:prstGeom prst="rect">
            <a:avLst/>
          </a:prstGeom>
        </p:spPr>
      </p:pic>
      <p:pic>
        <p:nvPicPr>
          <p:cNvPr id="9" name="Picture 8">
            <a:extLst>
              <a:ext uri="{FF2B5EF4-FFF2-40B4-BE49-F238E27FC236}">
                <a16:creationId xmlns:a16="http://schemas.microsoft.com/office/drawing/2014/main" xmlns="" id="{309A5839-B474-E14C-B304-0F874A8EF58C}"/>
              </a:ext>
            </a:extLst>
          </p:cNvPr>
          <p:cNvPicPr>
            <a:picLocks noChangeAspect="1"/>
          </p:cNvPicPr>
          <p:nvPr/>
        </p:nvPicPr>
        <p:blipFill>
          <a:blip r:embed="rId3"/>
          <a:stretch>
            <a:fillRect/>
          </a:stretch>
        </p:blipFill>
        <p:spPr>
          <a:xfrm>
            <a:off x="656453" y="5168669"/>
            <a:ext cx="4914900" cy="1038225"/>
          </a:xfrm>
          <a:prstGeom prst="rect">
            <a:avLst/>
          </a:prstGeom>
        </p:spPr>
      </p:pic>
      <p:pic>
        <p:nvPicPr>
          <p:cNvPr id="11" name="Picture 10">
            <a:extLst>
              <a:ext uri="{FF2B5EF4-FFF2-40B4-BE49-F238E27FC236}">
                <a16:creationId xmlns:a16="http://schemas.microsoft.com/office/drawing/2014/main" xmlns="" id="{0CD0E7DD-6EAE-50D4-94F7-B0567B714CE9}"/>
              </a:ext>
            </a:extLst>
          </p:cNvPr>
          <p:cNvPicPr>
            <a:picLocks noChangeAspect="1"/>
          </p:cNvPicPr>
          <p:nvPr/>
        </p:nvPicPr>
        <p:blipFill>
          <a:blip r:embed="rId4"/>
          <a:stretch>
            <a:fillRect/>
          </a:stretch>
        </p:blipFill>
        <p:spPr>
          <a:xfrm>
            <a:off x="5858004" y="4849581"/>
            <a:ext cx="4924425" cy="1676400"/>
          </a:xfrm>
          <a:prstGeom prst="rect">
            <a:avLst/>
          </a:prstGeom>
        </p:spPr>
      </p:pic>
      <p:pic>
        <p:nvPicPr>
          <p:cNvPr id="13" name="Picture 12">
            <a:extLst>
              <a:ext uri="{FF2B5EF4-FFF2-40B4-BE49-F238E27FC236}">
                <a16:creationId xmlns:a16="http://schemas.microsoft.com/office/drawing/2014/main" xmlns="" id="{B75D9C1C-26A5-18F6-DAB6-4317A3E7FA5A}"/>
              </a:ext>
            </a:extLst>
          </p:cNvPr>
          <p:cNvPicPr>
            <a:picLocks noChangeAspect="1"/>
          </p:cNvPicPr>
          <p:nvPr/>
        </p:nvPicPr>
        <p:blipFill>
          <a:blip r:embed="rId5"/>
          <a:stretch>
            <a:fillRect/>
          </a:stretch>
        </p:blipFill>
        <p:spPr>
          <a:xfrm>
            <a:off x="7678437" y="432710"/>
            <a:ext cx="4438650" cy="2286000"/>
          </a:xfrm>
          <a:prstGeom prst="rect">
            <a:avLst/>
          </a:prstGeom>
        </p:spPr>
      </p:pic>
    </p:spTree>
    <p:extLst>
      <p:ext uri="{BB962C8B-B14F-4D97-AF65-F5344CB8AC3E}">
        <p14:creationId xmlns:p14="http://schemas.microsoft.com/office/powerpoint/2010/main" xmlns="" val="10974934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658120-9E7E-D8C7-56DC-82549C011CC7}"/>
              </a:ext>
            </a:extLst>
          </p:cNvPr>
          <p:cNvSpPr>
            <a:spLocks noGrp="1"/>
          </p:cNvSpPr>
          <p:nvPr>
            <p:ph type="title"/>
          </p:nvPr>
        </p:nvSpPr>
        <p:spPr/>
        <p:txBody>
          <a:bodyPr/>
          <a:lstStyle/>
          <a:p>
            <a:r>
              <a:rPr lang="el-GR" dirty="0"/>
              <a:t>Κεφάλαιο 8</a:t>
            </a:r>
            <a:endParaRPr lang="el-GR" b="1" dirty="0"/>
          </a:p>
        </p:txBody>
      </p:sp>
      <p:sp>
        <p:nvSpPr>
          <p:cNvPr id="3" name="Content Placeholder 2">
            <a:extLst>
              <a:ext uri="{FF2B5EF4-FFF2-40B4-BE49-F238E27FC236}">
                <a16:creationId xmlns:a16="http://schemas.microsoft.com/office/drawing/2014/main" xmlns="" id="{D31C9EB1-D145-D53A-B2AF-F3DED09BB5E2}"/>
              </a:ext>
            </a:extLst>
          </p:cNvPr>
          <p:cNvSpPr>
            <a:spLocks noGrp="1"/>
          </p:cNvSpPr>
          <p:nvPr>
            <p:ph idx="1"/>
          </p:nvPr>
        </p:nvSpPr>
        <p:spPr>
          <a:xfrm>
            <a:off x="2020801" y="1425145"/>
            <a:ext cx="8915400" cy="2446639"/>
          </a:xfrm>
        </p:spPr>
        <p:txBody>
          <a:bodyPr>
            <a:normAutofit lnSpcReduction="10000"/>
          </a:bodyPr>
          <a:lstStyle/>
          <a:p>
            <a:r>
              <a:rPr lang="el-GR" b="1" dirty="0"/>
              <a:t>τελεστής </a:t>
            </a:r>
            <a:r>
              <a:rPr lang="el-GR" b="1" dirty="0" err="1"/>
              <a:t>διαμέρισης</a:t>
            </a:r>
            <a:r>
              <a:rPr lang="el-GR" b="1" dirty="0"/>
              <a:t> </a:t>
            </a:r>
            <a:r>
              <a:rPr lang="el-GR" dirty="0"/>
              <a:t>(</a:t>
            </a:r>
            <a:r>
              <a:rPr lang="en-GB" dirty="0"/>
              <a:t>slice operator)</a:t>
            </a:r>
          </a:p>
          <a:p>
            <a:r>
              <a:rPr lang="el-GR" dirty="0"/>
              <a:t>Ο τελεστής : είναι πολύ σημαντικός στην επεξεργασία λιστών στην </a:t>
            </a:r>
            <a:r>
              <a:rPr lang="el-GR" dirty="0" err="1"/>
              <a:t>Python</a:t>
            </a:r>
            <a:r>
              <a:rPr lang="el-GR" dirty="0"/>
              <a:t>, γιατί μπορούμε να τον χρησιμοποιήσουμε για να πάρουμε ένα </a:t>
            </a:r>
            <a:r>
              <a:rPr lang="el-GR" b="1" dirty="0"/>
              <a:t>αντίγραφο μιας λίστας</a:t>
            </a:r>
            <a:endParaRPr lang="en-US" b="1" dirty="0"/>
          </a:p>
          <a:p>
            <a:r>
              <a:rPr lang="el-GR" b="1" dirty="0">
                <a:solidFill>
                  <a:srgbClr val="FF0000"/>
                </a:solidFill>
              </a:rPr>
              <a:t>Προσοχή! Δεν μπορεί να γίνει το ίδιο με τις συμβολοσειρές. Δηλαδή η εντολή </a:t>
            </a:r>
            <a:r>
              <a:rPr lang="el-GR" b="1" dirty="0" err="1">
                <a:solidFill>
                  <a:srgbClr val="FF0000"/>
                </a:solidFill>
              </a:rPr>
              <a:t>word</a:t>
            </a:r>
            <a:r>
              <a:rPr lang="el-GR" b="1" dirty="0">
                <a:solidFill>
                  <a:srgbClr val="FF0000"/>
                </a:solidFill>
              </a:rPr>
              <a:t>[:] δεν δημιουργεί αντίγραφο της συμβολοσειράς </a:t>
            </a:r>
            <a:r>
              <a:rPr lang="el-GR" b="1" dirty="0" err="1">
                <a:solidFill>
                  <a:srgbClr val="FF0000"/>
                </a:solidFill>
              </a:rPr>
              <a:t>word</a:t>
            </a:r>
            <a:r>
              <a:rPr lang="el-GR" b="1" dirty="0">
                <a:solidFill>
                  <a:srgbClr val="FF0000"/>
                </a:solidFill>
              </a:rPr>
              <a:t>. Αυτό μπορείτε να το διαπιστώσετε με χρήση της συνάρτησης </a:t>
            </a:r>
            <a:r>
              <a:rPr lang="el-GR" b="1" dirty="0" err="1">
                <a:solidFill>
                  <a:srgbClr val="FF0000"/>
                </a:solidFill>
              </a:rPr>
              <a:t>id</a:t>
            </a:r>
            <a:r>
              <a:rPr lang="el-GR" b="1" dirty="0">
                <a:solidFill>
                  <a:srgbClr val="FF0000"/>
                </a:solidFill>
              </a:rPr>
              <a:t> που δείχνει τη διεύθυνση στη μνήμη του κάθε αντικειμένου</a:t>
            </a:r>
          </a:p>
        </p:txBody>
      </p:sp>
      <p:pic>
        <p:nvPicPr>
          <p:cNvPr id="7" name="Picture 6">
            <a:extLst>
              <a:ext uri="{FF2B5EF4-FFF2-40B4-BE49-F238E27FC236}">
                <a16:creationId xmlns:a16="http://schemas.microsoft.com/office/drawing/2014/main" xmlns="" id="{D127ED8C-35AD-E7D3-035C-70D9B22F6F49}"/>
              </a:ext>
            </a:extLst>
          </p:cNvPr>
          <p:cNvPicPr>
            <a:picLocks noChangeAspect="1"/>
          </p:cNvPicPr>
          <p:nvPr/>
        </p:nvPicPr>
        <p:blipFill>
          <a:blip r:embed="rId2"/>
          <a:stretch>
            <a:fillRect/>
          </a:stretch>
        </p:blipFill>
        <p:spPr>
          <a:xfrm>
            <a:off x="1300292" y="5071547"/>
            <a:ext cx="4286250" cy="1657350"/>
          </a:xfrm>
          <a:prstGeom prst="rect">
            <a:avLst/>
          </a:prstGeom>
        </p:spPr>
      </p:pic>
      <p:pic>
        <p:nvPicPr>
          <p:cNvPr id="9" name="Picture 8">
            <a:extLst>
              <a:ext uri="{FF2B5EF4-FFF2-40B4-BE49-F238E27FC236}">
                <a16:creationId xmlns:a16="http://schemas.microsoft.com/office/drawing/2014/main" xmlns="" id="{367B0CF0-B90C-48C3-CDD1-C4C661E2A741}"/>
              </a:ext>
            </a:extLst>
          </p:cNvPr>
          <p:cNvPicPr>
            <a:picLocks noChangeAspect="1"/>
          </p:cNvPicPr>
          <p:nvPr/>
        </p:nvPicPr>
        <p:blipFill>
          <a:blip r:embed="rId3"/>
          <a:stretch>
            <a:fillRect/>
          </a:stretch>
        </p:blipFill>
        <p:spPr>
          <a:xfrm>
            <a:off x="7048768" y="3951200"/>
            <a:ext cx="3695700" cy="2695575"/>
          </a:xfrm>
          <a:prstGeom prst="rect">
            <a:avLst/>
          </a:prstGeom>
        </p:spPr>
      </p:pic>
      <p:pic>
        <p:nvPicPr>
          <p:cNvPr id="11" name="Picture 10">
            <a:extLst>
              <a:ext uri="{FF2B5EF4-FFF2-40B4-BE49-F238E27FC236}">
                <a16:creationId xmlns:a16="http://schemas.microsoft.com/office/drawing/2014/main" xmlns="" id="{8DF0C2BA-3C80-5F90-358C-81BD808A2E37}"/>
              </a:ext>
            </a:extLst>
          </p:cNvPr>
          <p:cNvPicPr>
            <a:picLocks noChangeAspect="1"/>
          </p:cNvPicPr>
          <p:nvPr/>
        </p:nvPicPr>
        <p:blipFill>
          <a:blip r:embed="rId4"/>
          <a:stretch>
            <a:fillRect/>
          </a:stretch>
        </p:blipFill>
        <p:spPr>
          <a:xfrm>
            <a:off x="6561695" y="211225"/>
            <a:ext cx="1885950" cy="1400175"/>
          </a:xfrm>
          <a:prstGeom prst="rect">
            <a:avLst/>
          </a:prstGeom>
        </p:spPr>
      </p:pic>
      <p:pic>
        <p:nvPicPr>
          <p:cNvPr id="13" name="Picture 12">
            <a:extLst>
              <a:ext uri="{FF2B5EF4-FFF2-40B4-BE49-F238E27FC236}">
                <a16:creationId xmlns:a16="http://schemas.microsoft.com/office/drawing/2014/main" xmlns="" id="{0433166A-44EE-BF1D-55D7-0801C7FC67BE}"/>
              </a:ext>
            </a:extLst>
          </p:cNvPr>
          <p:cNvPicPr>
            <a:picLocks noChangeAspect="1"/>
          </p:cNvPicPr>
          <p:nvPr/>
        </p:nvPicPr>
        <p:blipFill>
          <a:blip r:embed="rId5"/>
          <a:stretch>
            <a:fillRect/>
          </a:stretch>
        </p:blipFill>
        <p:spPr>
          <a:xfrm>
            <a:off x="9256712" y="360565"/>
            <a:ext cx="2247900" cy="447675"/>
          </a:xfrm>
          <a:prstGeom prst="rect">
            <a:avLst/>
          </a:prstGeom>
        </p:spPr>
      </p:pic>
    </p:spTree>
    <p:extLst>
      <p:ext uri="{BB962C8B-B14F-4D97-AF65-F5344CB8AC3E}">
        <p14:creationId xmlns:p14="http://schemas.microsoft.com/office/powerpoint/2010/main" xmlns="" val="1184323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8532C0-B10A-7030-2F10-96336FA01C1C}"/>
              </a:ext>
            </a:extLst>
          </p:cNvPr>
          <p:cNvSpPr>
            <a:spLocks noGrp="1"/>
          </p:cNvSpPr>
          <p:nvPr>
            <p:ph type="title"/>
          </p:nvPr>
        </p:nvSpPr>
        <p:spPr/>
        <p:txBody>
          <a:bodyPr/>
          <a:lstStyle/>
          <a:p>
            <a:r>
              <a:rPr lang="el-GR" dirty="0"/>
              <a:t>Κεφάλαιο 8</a:t>
            </a:r>
          </a:p>
        </p:txBody>
      </p:sp>
      <p:pic>
        <p:nvPicPr>
          <p:cNvPr id="5" name="Picture 4">
            <a:extLst>
              <a:ext uri="{FF2B5EF4-FFF2-40B4-BE49-F238E27FC236}">
                <a16:creationId xmlns:a16="http://schemas.microsoft.com/office/drawing/2014/main" xmlns="" id="{23A22E44-8EEA-52DF-7BBB-D0F28C80C803}"/>
              </a:ext>
            </a:extLst>
          </p:cNvPr>
          <p:cNvPicPr>
            <a:picLocks noChangeAspect="1"/>
          </p:cNvPicPr>
          <p:nvPr/>
        </p:nvPicPr>
        <p:blipFill>
          <a:blip r:embed="rId2"/>
          <a:stretch>
            <a:fillRect/>
          </a:stretch>
        </p:blipFill>
        <p:spPr>
          <a:xfrm>
            <a:off x="1679457" y="1508682"/>
            <a:ext cx="7919618" cy="3681156"/>
          </a:xfrm>
          <a:prstGeom prst="rect">
            <a:avLst/>
          </a:prstGeom>
        </p:spPr>
      </p:pic>
    </p:spTree>
    <p:extLst>
      <p:ext uri="{BB962C8B-B14F-4D97-AF65-F5344CB8AC3E}">
        <p14:creationId xmlns:p14="http://schemas.microsoft.com/office/powerpoint/2010/main" xmlns="" val="16279361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E53D2A-4BB2-4FF5-BC8F-50467091906C}"/>
              </a:ext>
            </a:extLst>
          </p:cNvPr>
          <p:cNvSpPr>
            <a:spLocks noGrp="1"/>
          </p:cNvSpPr>
          <p:nvPr>
            <p:ph type="title"/>
          </p:nvPr>
        </p:nvSpPr>
        <p:spPr>
          <a:xfrm>
            <a:off x="1983325" y="212218"/>
            <a:ext cx="8911687" cy="512712"/>
          </a:xfrm>
        </p:spPr>
        <p:txBody>
          <a:bodyPr>
            <a:normAutofit fontScale="90000"/>
          </a:bodyPr>
          <a:lstStyle/>
          <a:p>
            <a:r>
              <a:rPr lang="el-GR" dirty="0"/>
              <a:t>Κεφάλαιο 8</a:t>
            </a:r>
            <a:r>
              <a:rPr lang="en-US" dirty="0"/>
              <a:t> :</a:t>
            </a:r>
            <a:r>
              <a:rPr lang="el-GR" dirty="0"/>
              <a:t> ΣΤΟΙΒΑ</a:t>
            </a:r>
          </a:p>
        </p:txBody>
      </p:sp>
      <p:sp>
        <p:nvSpPr>
          <p:cNvPr id="3" name="Content Placeholder 2">
            <a:extLst>
              <a:ext uri="{FF2B5EF4-FFF2-40B4-BE49-F238E27FC236}">
                <a16:creationId xmlns:a16="http://schemas.microsoft.com/office/drawing/2014/main" xmlns="" id="{338E8798-0179-C320-595A-16213F108B1F}"/>
              </a:ext>
            </a:extLst>
          </p:cNvPr>
          <p:cNvSpPr>
            <a:spLocks noGrp="1"/>
          </p:cNvSpPr>
          <p:nvPr>
            <p:ph idx="1"/>
          </p:nvPr>
        </p:nvSpPr>
        <p:spPr>
          <a:xfrm>
            <a:off x="1638300" y="910328"/>
            <a:ext cx="8915400" cy="3777622"/>
          </a:xfrm>
        </p:spPr>
        <p:txBody>
          <a:bodyPr>
            <a:normAutofit fontScale="77500" lnSpcReduction="20000"/>
          </a:bodyPr>
          <a:lstStyle/>
          <a:p>
            <a:r>
              <a:rPr lang="el-GR" dirty="0"/>
              <a:t>Στη λίστα αυτή το στοιχείο που </a:t>
            </a:r>
            <a:r>
              <a:rPr lang="el-GR" b="1" dirty="0"/>
              <a:t>προστέθηκε τελευταίο </a:t>
            </a:r>
            <a:r>
              <a:rPr lang="el-GR" dirty="0"/>
              <a:t>είναι και </a:t>
            </a:r>
            <a:r>
              <a:rPr lang="el-GR" b="1" dirty="0"/>
              <a:t>το πρώτο που θα εξαχθεί</a:t>
            </a:r>
            <a:r>
              <a:rPr lang="el-GR" dirty="0"/>
              <a:t>, έχουμε δηλαδή μια λειτουργία τύπου </a:t>
            </a:r>
            <a:r>
              <a:rPr lang="el-GR" b="1" dirty="0"/>
              <a:t>LIFO (</a:t>
            </a:r>
            <a:r>
              <a:rPr lang="el-GR" b="1" dirty="0" err="1"/>
              <a:t>Last</a:t>
            </a:r>
            <a:r>
              <a:rPr lang="el-GR" b="1" dirty="0"/>
              <a:t> In First </a:t>
            </a:r>
            <a:r>
              <a:rPr lang="el-GR" b="1" dirty="0" err="1"/>
              <a:t>Out</a:t>
            </a:r>
            <a:r>
              <a:rPr lang="el-GR" b="1" dirty="0"/>
              <a:t>), </a:t>
            </a:r>
            <a:r>
              <a:rPr lang="el-GR" dirty="0"/>
              <a:t>δηλαδή ο τελευταίος που εισέρχεται στη λίστα, είναι και ο πρώτος που θα εξαχθεί. </a:t>
            </a:r>
            <a:endParaRPr lang="en-US" dirty="0"/>
          </a:p>
          <a:p>
            <a:r>
              <a:rPr lang="el-GR" dirty="0"/>
              <a:t>Η συγκεκριμένη δομή δεδομένων ονομάζεται </a:t>
            </a:r>
            <a:r>
              <a:rPr lang="el-GR" b="1" dirty="0"/>
              <a:t>Στοίβα</a:t>
            </a:r>
            <a:r>
              <a:rPr lang="el-GR" dirty="0"/>
              <a:t> και οι λειτουργίες εισαγωγής και εξαγωγής είναι γνωστές στη βιβλιογραφία ως </a:t>
            </a:r>
            <a:r>
              <a:rPr lang="el-GR" b="1" dirty="0"/>
              <a:t>ώθηση και απώθηση.</a:t>
            </a:r>
            <a:endParaRPr lang="en-US" b="1" dirty="0"/>
          </a:p>
          <a:p>
            <a:r>
              <a:rPr lang="el-GR" dirty="0"/>
              <a:t>Η στοίβα αποτελεί μια από τις σημαντικότερες δομές δεδομένων της επιστήμης της Πληροφορικής και χρησιμοποιείται σε πολλά πεδία της, όπως είναι η θεωρία αλγορίθμων, η ανάπτυξη μεταγλωττιστών, η τεχνητή νοημοσύνη κ.ά.</a:t>
            </a:r>
            <a:endParaRPr lang="en-US" dirty="0"/>
          </a:p>
          <a:p>
            <a:r>
              <a:rPr lang="el-GR" dirty="0"/>
              <a:t>Άρα οι βασικές λειτουργίες που πρέπει να υποστηρίζει η υλοποίηση μιας στοίβας είναι: </a:t>
            </a:r>
            <a:endParaRPr lang="en-US" dirty="0"/>
          </a:p>
          <a:p>
            <a:pPr lvl="1"/>
            <a:r>
              <a:rPr lang="el-GR" dirty="0"/>
              <a:t>Δημιουργία μιας κενής στοίβας. </a:t>
            </a:r>
            <a:endParaRPr lang="en-US" dirty="0"/>
          </a:p>
          <a:p>
            <a:pPr lvl="1"/>
            <a:r>
              <a:rPr lang="el-GR" dirty="0"/>
              <a:t> Έλεγχος, αν η στοίβα είναι κενή. </a:t>
            </a:r>
            <a:endParaRPr lang="en-US" dirty="0"/>
          </a:p>
          <a:p>
            <a:pPr lvl="1"/>
            <a:r>
              <a:rPr lang="el-GR" dirty="0"/>
              <a:t>Ώθηση ενός στοιχείου στη στοίβα. </a:t>
            </a:r>
            <a:endParaRPr lang="en-US" dirty="0"/>
          </a:p>
          <a:p>
            <a:pPr lvl="1"/>
            <a:r>
              <a:rPr lang="el-GR" dirty="0"/>
              <a:t>Απώθηση ενός στοιχείου από τη στοίβα</a:t>
            </a:r>
            <a:endParaRPr lang="en-US" dirty="0"/>
          </a:p>
          <a:p>
            <a:r>
              <a:rPr lang="el-GR" b="1" dirty="0">
                <a:solidFill>
                  <a:srgbClr val="FF0000"/>
                </a:solidFill>
              </a:rPr>
              <a:t>Η δομή της στοίβας μπορεί να υλοποιηθεί στην </a:t>
            </a:r>
            <a:r>
              <a:rPr lang="el-GR" b="1" dirty="0" err="1">
                <a:solidFill>
                  <a:srgbClr val="FF0000"/>
                </a:solidFill>
              </a:rPr>
              <a:t>Python</a:t>
            </a:r>
            <a:r>
              <a:rPr lang="el-GR" b="1" dirty="0">
                <a:solidFill>
                  <a:srgbClr val="FF0000"/>
                </a:solidFill>
              </a:rPr>
              <a:t> με μια λίστα στην οποία οι εισαγωγές και οι εξαγωγές στοιχείων γίνονται μόνο από το ένα άκρο.</a:t>
            </a:r>
          </a:p>
        </p:txBody>
      </p:sp>
      <p:pic>
        <p:nvPicPr>
          <p:cNvPr id="5" name="Picture 4">
            <a:extLst>
              <a:ext uri="{FF2B5EF4-FFF2-40B4-BE49-F238E27FC236}">
                <a16:creationId xmlns:a16="http://schemas.microsoft.com/office/drawing/2014/main" xmlns="" id="{0C29E1B3-8E25-DB15-96F5-A23D16600C27}"/>
              </a:ext>
            </a:extLst>
          </p:cNvPr>
          <p:cNvPicPr>
            <a:picLocks noChangeAspect="1"/>
          </p:cNvPicPr>
          <p:nvPr/>
        </p:nvPicPr>
        <p:blipFill>
          <a:blip r:embed="rId2"/>
          <a:stretch>
            <a:fillRect/>
          </a:stretch>
        </p:blipFill>
        <p:spPr>
          <a:xfrm>
            <a:off x="607025" y="4591272"/>
            <a:ext cx="4914900" cy="2085975"/>
          </a:xfrm>
          <a:prstGeom prst="rect">
            <a:avLst/>
          </a:prstGeom>
        </p:spPr>
      </p:pic>
      <p:pic>
        <p:nvPicPr>
          <p:cNvPr id="7" name="Picture 6">
            <a:extLst>
              <a:ext uri="{FF2B5EF4-FFF2-40B4-BE49-F238E27FC236}">
                <a16:creationId xmlns:a16="http://schemas.microsoft.com/office/drawing/2014/main" xmlns="" id="{EE224DA3-E29F-CC87-2E86-AF2746917589}"/>
              </a:ext>
            </a:extLst>
          </p:cNvPr>
          <p:cNvPicPr>
            <a:picLocks noChangeAspect="1"/>
          </p:cNvPicPr>
          <p:nvPr/>
        </p:nvPicPr>
        <p:blipFill>
          <a:blip r:embed="rId3"/>
          <a:stretch>
            <a:fillRect/>
          </a:stretch>
        </p:blipFill>
        <p:spPr>
          <a:xfrm>
            <a:off x="6553200" y="4528810"/>
            <a:ext cx="4943475" cy="1714500"/>
          </a:xfrm>
          <a:prstGeom prst="rect">
            <a:avLst/>
          </a:prstGeom>
        </p:spPr>
      </p:pic>
    </p:spTree>
    <p:extLst>
      <p:ext uri="{BB962C8B-B14F-4D97-AF65-F5344CB8AC3E}">
        <p14:creationId xmlns:p14="http://schemas.microsoft.com/office/powerpoint/2010/main" xmlns="" val="3774786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BE48FD-0583-85B6-B08C-EBEB725F69B7}"/>
              </a:ext>
            </a:extLst>
          </p:cNvPr>
          <p:cNvSpPr>
            <a:spLocks noGrp="1"/>
          </p:cNvSpPr>
          <p:nvPr>
            <p:ph type="title"/>
          </p:nvPr>
        </p:nvSpPr>
        <p:spPr/>
        <p:txBody>
          <a:bodyPr/>
          <a:lstStyle/>
          <a:p>
            <a:r>
              <a:rPr lang="el-GR" dirty="0"/>
              <a:t>Κεφάλαιο 8</a:t>
            </a:r>
            <a:r>
              <a:rPr lang="en-US" dirty="0"/>
              <a:t> :</a:t>
            </a:r>
            <a:r>
              <a:rPr lang="el-GR" dirty="0"/>
              <a:t> ΣΤΟΙΒΑ</a:t>
            </a:r>
          </a:p>
        </p:txBody>
      </p:sp>
      <p:sp>
        <p:nvSpPr>
          <p:cNvPr id="3" name="Content Placeholder 2">
            <a:extLst>
              <a:ext uri="{FF2B5EF4-FFF2-40B4-BE49-F238E27FC236}">
                <a16:creationId xmlns:a16="http://schemas.microsoft.com/office/drawing/2014/main" xmlns="" id="{C9E795B7-A839-7E86-9713-1FF78F16D886}"/>
              </a:ext>
            </a:extLst>
          </p:cNvPr>
          <p:cNvSpPr>
            <a:spLocks noGrp="1"/>
          </p:cNvSpPr>
          <p:nvPr>
            <p:ph idx="1"/>
          </p:nvPr>
        </p:nvSpPr>
        <p:spPr>
          <a:xfrm>
            <a:off x="2589212" y="1905000"/>
            <a:ext cx="8915400" cy="3777622"/>
          </a:xfrm>
        </p:spPr>
        <p:txBody>
          <a:bodyPr>
            <a:normAutofit lnSpcReduction="10000"/>
          </a:bodyPr>
          <a:lstStyle/>
          <a:p>
            <a:r>
              <a:rPr lang="el-GR" dirty="0"/>
              <a:t>Παρατηρήστε ότι στο παραπάνω πρόγραμμα </a:t>
            </a:r>
            <a:r>
              <a:rPr lang="el-GR" b="1" dirty="0"/>
              <a:t>δεν φαίνεται ποια υλοποίηση χρησιμοποιείται.</a:t>
            </a:r>
            <a:r>
              <a:rPr lang="el-GR" dirty="0"/>
              <a:t> </a:t>
            </a:r>
            <a:endParaRPr lang="en-US" dirty="0"/>
          </a:p>
          <a:p>
            <a:r>
              <a:rPr lang="el-GR" dirty="0"/>
              <a:t>Αν </a:t>
            </a:r>
            <a:r>
              <a:rPr lang="el-GR" b="1" dirty="0"/>
              <a:t>τροποποιήσουμε</a:t>
            </a:r>
            <a:r>
              <a:rPr lang="el-GR" dirty="0"/>
              <a:t> την υλοποίηση της ώθησης, </a:t>
            </a:r>
            <a:r>
              <a:rPr lang="el-GR" b="1" dirty="0"/>
              <a:t>δε θα χρειαστεί να αλλάξουμε τίποτα στο πρόγραμμα</a:t>
            </a:r>
            <a:r>
              <a:rPr lang="el-GR" dirty="0"/>
              <a:t>. </a:t>
            </a:r>
            <a:endParaRPr lang="en-US" dirty="0"/>
          </a:p>
          <a:p>
            <a:r>
              <a:rPr lang="el-GR" dirty="0"/>
              <a:t>Αυτό είναι γνωστό </a:t>
            </a:r>
            <a:r>
              <a:rPr lang="el-GR" b="1" dirty="0"/>
              <a:t>ως διαχωρισμός </a:t>
            </a:r>
            <a:r>
              <a:rPr lang="el-GR" b="1" dirty="0" err="1"/>
              <a:t>διεπαφής</a:t>
            </a:r>
            <a:r>
              <a:rPr lang="el-GR" b="1" dirty="0"/>
              <a:t> (διασύνδεσης) – υλοποίησης (</a:t>
            </a:r>
            <a:r>
              <a:rPr lang="el-GR" b="1" dirty="0" err="1"/>
              <a:t>interface</a:t>
            </a:r>
            <a:r>
              <a:rPr lang="el-GR" b="1" dirty="0"/>
              <a:t> / </a:t>
            </a:r>
            <a:r>
              <a:rPr lang="el-GR" b="1" dirty="0" err="1"/>
              <a:t>implementation</a:t>
            </a:r>
            <a:r>
              <a:rPr lang="el-GR" b="1" dirty="0"/>
              <a:t>), </a:t>
            </a:r>
            <a:r>
              <a:rPr lang="el-GR" dirty="0"/>
              <a:t>αφού οι εφαρμογές που χρησιμοποιούν δομές δεδομένων όπως η στοίβα, είναι απολύτως ανεξάρτητες από την υλοποίηση</a:t>
            </a:r>
            <a:endParaRPr lang="en-US" dirty="0"/>
          </a:p>
          <a:p>
            <a:r>
              <a:rPr lang="el-GR" b="1" dirty="0"/>
              <a:t>Το σύνολο των επικεφαλίδων </a:t>
            </a:r>
            <a:r>
              <a:rPr lang="el-GR" dirty="0"/>
              <a:t>των συναρτήσεων το οποίο είναι διαθέσιμο στον προγραμματιστή που χρησιμοποιεί τη στοίβα, το ονομάζουμε </a:t>
            </a:r>
            <a:r>
              <a:rPr lang="el-GR" b="1" dirty="0" err="1"/>
              <a:t>διεπαφή</a:t>
            </a:r>
            <a:r>
              <a:rPr lang="el-GR" b="1" dirty="0"/>
              <a:t> ή διασύνδεση (</a:t>
            </a:r>
            <a:r>
              <a:rPr lang="el-GR" b="1" dirty="0" err="1"/>
              <a:t>interface</a:t>
            </a:r>
            <a:r>
              <a:rPr lang="el-GR" b="1" dirty="0"/>
              <a:t>) της δομής αυτής.</a:t>
            </a:r>
            <a:endParaRPr lang="en-US" b="1" dirty="0"/>
          </a:p>
          <a:p>
            <a:r>
              <a:rPr lang="el-GR" dirty="0"/>
              <a:t>Η </a:t>
            </a:r>
            <a:r>
              <a:rPr lang="el-GR" b="1" dirty="0" err="1"/>
              <a:t>διεπαφή</a:t>
            </a:r>
            <a:r>
              <a:rPr lang="el-GR" dirty="0"/>
              <a:t> μιας δομής ορίζει τι μπορεί να κάνει η δομή και όχι τον τρόπο με τον οποίο το κάνει. Το τελευταίο είναι ο ρόλος της </a:t>
            </a:r>
            <a:r>
              <a:rPr lang="el-GR" b="1" dirty="0"/>
              <a:t>υλοποίησης</a:t>
            </a:r>
          </a:p>
        </p:txBody>
      </p:sp>
    </p:spTree>
    <p:extLst>
      <p:ext uri="{BB962C8B-B14F-4D97-AF65-F5344CB8AC3E}">
        <p14:creationId xmlns:p14="http://schemas.microsoft.com/office/powerpoint/2010/main" xmlns="" val="19665343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D1E5BE-2AA4-DE2D-894A-4AF1B8EA2D37}"/>
              </a:ext>
            </a:extLst>
          </p:cNvPr>
          <p:cNvSpPr>
            <a:spLocks noGrp="1"/>
          </p:cNvSpPr>
          <p:nvPr>
            <p:ph type="title"/>
          </p:nvPr>
        </p:nvSpPr>
        <p:spPr>
          <a:xfrm>
            <a:off x="2592925" y="624110"/>
            <a:ext cx="8911687" cy="636279"/>
          </a:xfrm>
        </p:spPr>
        <p:txBody>
          <a:bodyPr>
            <a:normAutofit fontScale="90000"/>
          </a:bodyPr>
          <a:lstStyle/>
          <a:p>
            <a:r>
              <a:rPr lang="el-GR" dirty="0"/>
              <a:t>Κεφάλαιο 8</a:t>
            </a:r>
            <a:r>
              <a:rPr lang="en-US" dirty="0"/>
              <a:t> :</a:t>
            </a:r>
            <a:r>
              <a:rPr lang="el-GR" dirty="0"/>
              <a:t> ΟΥΡΑ</a:t>
            </a:r>
          </a:p>
        </p:txBody>
      </p:sp>
      <p:sp>
        <p:nvSpPr>
          <p:cNvPr id="3" name="Content Placeholder 2">
            <a:extLst>
              <a:ext uri="{FF2B5EF4-FFF2-40B4-BE49-F238E27FC236}">
                <a16:creationId xmlns:a16="http://schemas.microsoft.com/office/drawing/2014/main" xmlns="" id="{99D5AE87-CB92-DB12-2865-9F41FE22E160}"/>
              </a:ext>
            </a:extLst>
          </p:cNvPr>
          <p:cNvSpPr>
            <a:spLocks noGrp="1"/>
          </p:cNvSpPr>
          <p:nvPr>
            <p:ph idx="1"/>
          </p:nvPr>
        </p:nvSpPr>
        <p:spPr>
          <a:xfrm>
            <a:off x="1312347" y="1400433"/>
            <a:ext cx="8915400" cy="2166551"/>
          </a:xfrm>
        </p:spPr>
        <p:txBody>
          <a:bodyPr/>
          <a:lstStyle/>
          <a:p>
            <a:r>
              <a:rPr lang="el-GR" dirty="0"/>
              <a:t>η λειτουργία της ουράς είναι γνωστή στη βιβλιογραφία ως </a:t>
            </a:r>
            <a:r>
              <a:rPr lang="el-GR" b="1" dirty="0"/>
              <a:t>FIFO (First In First </a:t>
            </a:r>
            <a:r>
              <a:rPr lang="el-GR" b="1" dirty="0" err="1"/>
              <a:t>Out</a:t>
            </a:r>
            <a:r>
              <a:rPr lang="el-GR" b="1" dirty="0"/>
              <a:t>), </a:t>
            </a:r>
            <a:r>
              <a:rPr lang="el-GR" dirty="0"/>
              <a:t>αφού το κάθε στοιχείο της ουράς εξυπηρετείται με τη σειρά που έφτασε στην ουρά.</a:t>
            </a:r>
          </a:p>
          <a:p>
            <a:r>
              <a:rPr lang="el-GR" dirty="0"/>
              <a:t>Εισαγωγή στοιχείου, η οποία γίνεται στο πίσω μέρος της ουράς.</a:t>
            </a:r>
          </a:p>
          <a:p>
            <a:r>
              <a:rPr lang="el-GR" dirty="0"/>
              <a:t>Εξαγωγή στοιχείου, η οποία γίνεται από το εμπρός μέρος της ουράς</a:t>
            </a:r>
          </a:p>
        </p:txBody>
      </p:sp>
      <p:pic>
        <p:nvPicPr>
          <p:cNvPr id="5" name="Picture 4">
            <a:extLst>
              <a:ext uri="{FF2B5EF4-FFF2-40B4-BE49-F238E27FC236}">
                <a16:creationId xmlns:a16="http://schemas.microsoft.com/office/drawing/2014/main" xmlns="" id="{1EAC0178-7475-4922-602D-F01FBC38EA67}"/>
              </a:ext>
            </a:extLst>
          </p:cNvPr>
          <p:cNvPicPr>
            <a:picLocks noChangeAspect="1"/>
          </p:cNvPicPr>
          <p:nvPr/>
        </p:nvPicPr>
        <p:blipFill>
          <a:blip r:embed="rId2"/>
          <a:stretch>
            <a:fillRect/>
          </a:stretch>
        </p:blipFill>
        <p:spPr>
          <a:xfrm>
            <a:off x="4972050" y="3523992"/>
            <a:ext cx="2247900" cy="1933575"/>
          </a:xfrm>
          <a:prstGeom prst="rect">
            <a:avLst/>
          </a:prstGeom>
        </p:spPr>
      </p:pic>
    </p:spTree>
    <p:extLst>
      <p:ext uri="{BB962C8B-B14F-4D97-AF65-F5344CB8AC3E}">
        <p14:creationId xmlns:p14="http://schemas.microsoft.com/office/powerpoint/2010/main" xmlns="" val="21520762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286226-B79F-81FC-6505-F924479A7CD1}"/>
              </a:ext>
            </a:extLst>
          </p:cNvPr>
          <p:cNvSpPr>
            <a:spLocks noGrp="1"/>
          </p:cNvSpPr>
          <p:nvPr>
            <p:ph type="title"/>
          </p:nvPr>
        </p:nvSpPr>
        <p:spPr/>
        <p:txBody>
          <a:bodyPr/>
          <a:lstStyle/>
          <a:p>
            <a:r>
              <a:rPr lang="el-GR" dirty="0"/>
              <a:t>Κεφάλαιο 11</a:t>
            </a:r>
          </a:p>
        </p:txBody>
      </p:sp>
      <p:sp>
        <p:nvSpPr>
          <p:cNvPr id="3" name="Content Placeholder 2">
            <a:extLst>
              <a:ext uri="{FF2B5EF4-FFF2-40B4-BE49-F238E27FC236}">
                <a16:creationId xmlns:a16="http://schemas.microsoft.com/office/drawing/2014/main" xmlns="" id="{0FDFD075-A54C-E9C3-A669-50BCF6926721}"/>
              </a:ext>
            </a:extLst>
          </p:cNvPr>
          <p:cNvSpPr>
            <a:spLocks noGrp="1"/>
          </p:cNvSpPr>
          <p:nvPr>
            <p:ph idx="1"/>
          </p:nvPr>
        </p:nvSpPr>
        <p:spPr>
          <a:xfrm>
            <a:off x="2506833" y="1622854"/>
            <a:ext cx="8915400" cy="3777622"/>
          </a:xfrm>
        </p:spPr>
        <p:txBody>
          <a:bodyPr/>
          <a:lstStyle/>
          <a:p>
            <a:r>
              <a:rPr lang="el-GR" dirty="0"/>
              <a:t>Πριν την εμφάνιση του </a:t>
            </a:r>
            <a:r>
              <a:rPr lang="el-GR" dirty="0" err="1"/>
              <a:t>αντικειμενοστρεφούς</a:t>
            </a:r>
            <a:r>
              <a:rPr lang="el-GR" dirty="0"/>
              <a:t> προγραμματισμού, τα προγράμματα </a:t>
            </a:r>
            <a:r>
              <a:rPr lang="el-GR" b="1" dirty="0"/>
              <a:t>δομούνταν πάνω στην ιδέα της προτεραιότητας των ενεργειών έναντι των εννοιών/δεδομένων/οντοτήτων</a:t>
            </a:r>
            <a:r>
              <a:rPr lang="el-GR" dirty="0"/>
              <a:t>.</a:t>
            </a:r>
          </a:p>
          <a:p>
            <a:r>
              <a:rPr lang="el-GR" b="1" dirty="0"/>
              <a:t>Ο </a:t>
            </a:r>
            <a:r>
              <a:rPr lang="el-GR" b="1" dirty="0" err="1"/>
              <a:t>Αντικειμενοστρεφής</a:t>
            </a:r>
            <a:r>
              <a:rPr lang="el-GR" b="1" dirty="0"/>
              <a:t> προγραμματισμός αλλάζει την εστίαση του προγραμματισμού από τις διαδικασίες στις έννοιες</a:t>
            </a:r>
          </a:p>
          <a:p>
            <a:r>
              <a:rPr lang="el-GR" dirty="0"/>
              <a:t>Σε αυτές αναθέτει </a:t>
            </a:r>
            <a:r>
              <a:rPr lang="el-GR" b="1" dirty="0"/>
              <a:t>χαρακτηριστικά</a:t>
            </a:r>
            <a:r>
              <a:rPr lang="el-GR" dirty="0"/>
              <a:t>, τα οποία ονομάζουμε </a:t>
            </a:r>
            <a:r>
              <a:rPr lang="el-GR" b="1" dirty="0"/>
              <a:t>ιδιότητες</a:t>
            </a:r>
            <a:r>
              <a:rPr lang="el-GR" dirty="0"/>
              <a:t> (</a:t>
            </a:r>
            <a:r>
              <a:rPr lang="el-GR" b="1" dirty="0" err="1"/>
              <a:t>attributes</a:t>
            </a:r>
            <a:r>
              <a:rPr lang="el-GR" dirty="0"/>
              <a:t>), και τα οποία </a:t>
            </a:r>
            <a:r>
              <a:rPr lang="el-GR" b="1" dirty="0"/>
              <a:t>επεξεργάζεται</a:t>
            </a:r>
            <a:r>
              <a:rPr lang="el-GR" dirty="0"/>
              <a:t> μέσω ειδικών συναρτήσεων που ονομάζουμε </a:t>
            </a:r>
            <a:r>
              <a:rPr lang="el-GR" b="1" dirty="0"/>
              <a:t>μεθόδους</a:t>
            </a:r>
            <a:r>
              <a:rPr lang="el-GR" dirty="0"/>
              <a:t>.</a:t>
            </a:r>
          </a:p>
          <a:p>
            <a:r>
              <a:rPr lang="el-GR" dirty="0"/>
              <a:t> Οι ιδιότητες δεν είναι άλλες από τα σχετικά με το αντικείμενο </a:t>
            </a:r>
            <a:r>
              <a:rPr lang="el-GR" b="1" dirty="0"/>
              <a:t>δεδομένα</a:t>
            </a:r>
            <a:r>
              <a:rPr lang="el-GR" dirty="0"/>
              <a:t>, και οι μέθοδοι αποτελούν περιγραφές </a:t>
            </a:r>
            <a:r>
              <a:rPr lang="el-GR" b="1" dirty="0"/>
              <a:t>ενεργειών</a:t>
            </a:r>
            <a:r>
              <a:rPr lang="el-GR" dirty="0"/>
              <a:t> που αφορούν συγκεκριμένα σε αυτές τις ιδιότητες.</a:t>
            </a:r>
            <a:endParaRPr lang="el-GR" b="1" dirty="0"/>
          </a:p>
        </p:txBody>
      </p:sp>
    </p:spTree>
    <p:extLst>
      <p:ext uri="{BB962C8B-B14F-4D97-AF65-F5344CB8AC3E}">
        <p14:creationId xmlns:p14="http://schemas.microsoft.com/office/powerpoint/2010/main" xmlns="" val="790664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99FC03-EBA6-1DDC-48F1-69FFDB6B3BF2}"/>
              </a:ext>
            </a:extLst>
          </p:cNvPr>
          <p:cNvSpPr>
            <a:spLocks noGrp="1"/>
          </p:cNvSpPr>
          <p:nvPr>
            <p:ph type="title"/>
          </p:nvPr>
        </p:nvSpPr>
        <p:spPr/>
        <p:txBody>
          <a:bodyPr/>
          <a:lstStyle/>
          <a:p>
            <a:r>
              <a:rPr lang="el-GR" dirty="0"/>
              <a:t>Κεφάλαιο 3</a:t>
            </a:r>
          </a:p>
        </p:txBody>
      </p:sp>
      <p:sp>
        <p:nvSpPr>
          <p:cNvPr id="3" name="Content Placeholder 2">
            <a:extLst>
              <a:ext uri="{FF2B5EF4-FFF2-40B4-BE49-F238E27FC236}">
                <a16:creationId xmlns:a16="http://schemas.microsoft.com/office/drawing/2014/main" xmlns="" id="{53230FD2-EE25-A973-3A11-E7869199CCAB}"/>
              </a:ext>
            </a:extLst>
          </p:cNvPr>
          <p:cNvSpPr>
            <a:spLocks noGrp="1"/>
          </p:cNvSpPr>
          <p:nvPr>
            <p:ph idx="1"/>
          </p:nvPr>
        </p:nvSpPr>
        <p:spPr/>
        <p:txBody>
          <a:bodyPr>
            <a:normAutofit fontScale="92500" lnSpcReduction="10000"/>
          </a:bodyPr>
          <a:lstStyle/>
          <a:p>
            <a:r>
              <a:rPr lang="el-GR" dirty="0"/>
              <a:t>Για τη χρησιμοποίηση μιας </a:t>
            </a:r>
            <a:r>
              <a:rPr lang="el-GR" b="1" dirty="0"/>
              <a:t>μεταβλητής</a:t>
            </a:r>
            <a:r>
              <a:rPr lang="el-GR" dirty="0"/>
              <a:t> </a:t>
            </a:r>
            <a:r>
              <a:rPr lang="el-GR" b="1" dirty="0"/>
              <a:t>δεν απαιτείται η δήλωσή της</a:t>
            </a:r>
            <a:r>
              <a:rPr lang="el-GR" dirty="0"/>
              <a:t>, ενώ μπορεί να εκχωρήσουμε διαφορετικούς τύπους τιμών σε μια μεταβλητή</a:t>
            </a:r>
          </a:p>
          <a:p>
            <a:r>
              <a:rPr lang="el-GR" b="1" dirty="0" err="1"/>
              <a:t>Ονοματολογία</a:t>
            </a:r>
            <a:r>
              <a:rPr lang="el-GR" dirty="0" err="1"/>
              <a:t>:δεν</a:t>
            </a:r>
            <a:r>
              <a:rPr lang="el-GR" dirty="0"/>
              <a:t> επιτρέπεται να ξεκινά το όνομα μιας μεταβλητής με αριθμό και το όνομα που θα δώσουμε δεν πρέπει να είναι όμοιο με κάποιο όνομα ενσωματωμένης συνάρτησης ή εντολής, δεν πρέπει να περιέχει ειδικούς χαρακτήρες (εκτός «_»). Είναι </a:t>
            </a:r>
            <a:r>
              <a:rPr lang="en-US" dirty="0"/>
              <a:t>case sensitive, </a:t>
            </a:r>
            <a:r>
              <a:rPr lang="el-GR" dirty="0"/>
              <a:t> </a:t>
            </a:r>
          </a:p>
          <a:p>
            <a:r>
              <a:rPr lang="en-US" dirty="0"/>
              <a:t>“</a:t>
            </a:r>
            <a:r>
              <a:rPr lang="el-GR" dirty="0"/>
              <a:t>=</a:t>
            </a:r>
            <a:r>
              <a:rPr lang="en-US" dirty="0"/>
              <a:t>“</a:t>
            </a:r>
            <a:r>
              <a:rPr lang="el-GR" dirty="0"/>
              <a:t>: εντολή </a:t>
            </a:r>
            <a:r>
              <a:rPr lang="el-GR" b="1" dirty="0"/>
              <a:t>εκχώρησης</a:t>
            </a:r>
          </a:p>
          <a:p>
            <a:r>
              <a:rPr lang="el-GR" dirty="0"/>
              <a:t>Στην </a:t>
            </a:r>
            <a:r>
              <a:rPr lang="el-GR" dirty="0" err="1"/>
              <a:t>Python</a:t>
            </a:r>
            <a:r>
              <a:rPr lang="el-GR" dirty="0"/>
              <a:t>, τα </a:t>
            </a:r>
            <a:r>
              <a:rPr lang="el-GR" b="1" dirty="0"/>
              <a:t>σχόλια</a:t>
            </a:r>
            <a:r>
              <a:rPr lang="el-GR" dirty="0"/>
              <a:t> εισάγονται θέτοντας μπροστά από αυτά το σύμβολο #</a:t>
            </a:r>
            <a:endParaRPr lang="en-US" dirty="0"/>
          </a:p>
          <a:p>
            <a:r>
              <a:rPr lang="el-GR" dirty="0"/>
              <a:t>Ό,τι βρίσκεται δεξιά από το #, αγνοείται από το διερμηνευτή</a:t>
            </a:r>
            <a:endParaRPr lang="en-US" dirty="0"/>
          </a:p>
          <a:p>
            <a:r>
              <a:rPr lang="el-GR" dirty="0"/>
              <a:t>Η </a:t>
            </a:r>
            <a:r>
              <a:rPr lang="el-GR" dirty="0" err="1"/>
              <a:t>Python</a:t>
            </a:r>
            <a:r>
              <a:rPr lang="el-GR" dirty="0"/>
              <a:t> παρέχει μια </a:t>
            </a:r>
            <a:r>
              <a:rPr lang="el-GR" b="1" dirty="0"/>
              <a:t>ποικιλία ενσωματωμένων συναρτήσεων </a:t>
            </a:r>
            <a:r>
              <a:rPr lang="el-GR" dirty="0"/>
              <a:t>για τη μετατροπή τιμών δεδομένων από έναν τύπο σε έναν άλλο, όπως οι: </a:t>
            </a:r>
            <a:r>
              <a:rPr lang="el-GR" b="1" dirty="0" err="1"/>
              <a:t>int</a:t>
            </a:r>
            <a:r>
              <a:rPr lang="el-GR" dirty="0"/>
              <a:t>(), </a:t>
            </a:r>
            <a:r>
              <a:rPr lang="el-GR" b="1" dirty="0" err="1"/>
              <a:t>float</a:t>
            </a:r>
            <a:r>
              <a:rPr lang="el-GR" dirty="0"/>
              <a:t>() και </a:t>
            </a:r>
            <a:r>
              <a:rPr lang="el-GR" b="1" dirty="0" err="1"/>
              <a:t>str</a:t>
            </a:r>
            <a:r>
              <a:rPr lang="el-GR" dirty="0"/>
              <a:t>()</a:t>
            </a:r>
            <a:endParaRPr lang="en-US" dirty="0"/>
          </a:p>
          <a:p>
            <a:r>
              <a:rPr lang="el-GR" dirty="0"/>
              <a:t> </a:t>
            </a:r>
          </a:p>
          <a:p>
            <a:endParaRPr lang="el-GR" dirty="0"/>
          </a:p>
        </p:txBody>
      </p:sp>
    </p:spTree>
    <p:extLst>
      <p:ext uri="{BB962C8B-B14F-4D97-AF65-F5344CB8AC3E}">
        <p14:creationId xmlns:p14="http://schemas.microsoft.com/office/powerpoint/2010/main" xmlns="" val="18260504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286226-B79F-81FC-6505-F924479A7CD1}"/>
              </a:ext>
            </a:extLst>
          </p:cNvPr>
          <p:cNvSpPr>
            <a:spLocks noGrp="1"/>
          </p:cNvSpPr>
          <p:nvPr>
            <p:ph type="title"/>
          </p:nvPr>
        </p:nvSpPr>
        <p:spPr>
          <a:xfrm>
            <a:off x="2106893" y="135924"/>
            <a:ext cx="8911687" cy="1280890"/>
          </a:xfrm>
        </p:spPr>
        <p:txBody>
          <a:bodyPr/>
          <a:lstStyle/>
          <a:p>
            <a:r>
              <a:rPr lang="el-GR" dirty="0"/>
              <a:t>Κεφάλαιο 11</a:t>
            </a:r>
          </a:p>
        </p:txBody>
      </p:sp>
      <p:sp>
        <p:nvSpPr>
          <p:cNvPr id="3" name="Content Placeholder 2">
            <a:extLst>
              <a:ext uri="{FF2B5EF4-FFF2-40B4-BE49-F238E27FC236}">
                <a16:creationId xmlns:a16="http://schemas.microsoft.com/office/drawing/2014/main" xmlns="" id="{0FDFD075-A54C-E9C3-A669-50BCF6926721}"/>
              </a:ext>
            </a:extLst>
          </p:cNvPr>
          <p:cNvSpPr>
            <a:spLocks noGrp="1"/>
          </p:cNvSpPr>
          <p:nvPr>
            <p:ph idx="1"/>
          </p:nvPr>
        </p:nvSpPr>
        <p:spPr>
          <a:xfrm>
            <a:off x="1971373" y="776369"/>
            <a:ext cx="8915400" cy="5099222"/>
          </a:xfrm>
        </p:spPr>
        <p:txBody>
          <a:bodyPr/>
          <a:lstStyle/>
          <a:p>
            <a:r>
              <a:rPr lang="el-GR" dirty="0"/>
              <a:t>Οι </a:t>
            </a:r>
            <a:r>
              <a:rPr lang="el-GR" b="1" dirty="0"/>
              <a:t>μέθοδοι επιτρέπουν στα αντικείμενα να κάνουν διάφορες ενέργειες</a:t>
            </a:r>
            <a:r>
              <a:rPr lang="el-GR" dirty="0"/>
              <a:t>, μέσω των οποίων, μπορούμε να ελέγχουμε τις ιδιότητες του αντικειμένου, όπως για παράδειγμα να ελέγχουμε την ταχύτητα του αυτοκινήτου.</a:t>
            </a:r>
          </a:p>
          <a:p>
            <a:r>
              <a:rPr lang="el-GR" dirty="0"/>
              <a:t>ένα αντικείμενο </a:t>
            </a:r>
            <a:r>
              <a:rPr lang="el-GR" b="1" dirty="0"/>
              <a:t>δημιουργείται από μια ειδική μέθοδο </a:t>
            </a:r>
            <a:r>
              <a:rPr lang="el-GR" dirty="0"/>
              <a:t>που στην </a:t>
            </a:r>
            <a:r>
              <a:rPr lang="el-GR" dirty="0" err="1"/>
              <a:t>αντικειμενοστρεφή</a:t>
            </a:r>
            <a:r>
              <a:rPr lang="el-GR" dirty="0"/>
              <a:t> ορολογία ονομάζεται κατασκευαστής (</a:t>
            </a:r>
            <a:r>
              <a:rPr lang="el-GR" b="1" dirty="0" err="1"/>
              <a:t>constructor</a:t>
            </a:r>
            <a:r>
              <a:rPr lang="el-GR" dirty="0"/>
              <a:t>). </a:t>
            </a:r>
          </a:p>
          <a:p>
            <a:r>
              <a:rPr lang="el-GR" dirty="0"/>
              <a:t>Αυτά τα </a:t>
            </a:r>
            <a:r>
              <a:rPr lang="el-GR" b="1" dirty="0"/>
              <a:t>πρότυπα</a:t>
            </a:r>
            <a:r>
              <a:rPr lang="el-GR" dirty="0"/>
              <a:t> που συγκεντρώνουν τα </a:t>
            </a:r>
            <a:r>
              <a:rPr lang="el-GR" b="1" dirty="0"/>
              <a:t>κοινά στοιχεία άλλων αντικειμένων</a:t>
            </a:r>
            <a:r>
              <a:rPr lang="el-GR" dirty="0"/>
              <a:t>, έχουν ένα ειδικό όνομα και ονομάζονται κλάσεις (</a:t>
            </a:r>
            <a:r>
              <a:rPr lang="el-GR" b="1" dirty="0" err="1"/>
              <a:t>classes</a:t>
            </a:r>
            <a:r>
              <a:rPr lang="el-GR" dirty="0"/>
              <a:t>). </a:t>
            </a:r>
          </a:p>
          <a:p>
            <a:r>
              <a:rPr lang="el-GR" dirty="0"/>
              <a:t>Αυτή, </a:t>
            </a:r>
            <a:r>
              <a:rPr lang="el-GR" b="1" dirty="0"/>
              <a:t>η μεταβίβαση ιδιοτήτων </a:t>
            </a:r>
            <a:r>
              <a:rPr lang="el-GR" dirty="0"/>
              <a:t>και μεθόδων ονομάζεται </a:t>
            </a:r>
            <a:r>
              <a:rPr lang="el-GR" b="1" dirty="0"/>
              <a:t>κληρονομικότητα</a:t>
            </a:r>
            <a:r>
              <a:rPr lang="el-GR" dirty="0"/>
              <a:t> (</a:t>
            </a:r>
            <a:r>
              <a:rPr lang="el-GR" b="1" dirty="0" err="1"/>
              <a:t>inheritance</a:t>
            </a:r>
            <a:r>
              <a:rPr lang="el-GR" dirty="0"/>
              <a:t>).</a:t>
            </a:r>
          </a:p>
          <a:p>
            <a:r>
              <a:rPr lang="el-GR" dirty="0"/>
              <a:t>Σε κάθε </a:t>
            </a:r>
            <a:r>
              <a:rPr lang="el-GR" dirty="0" err="1"/>
              <a:t>υποκλάση</a:t>
            </a:r>
            <a:r>
              <a:rPr lang="el-GR" dirty="0"/>
              <a:t> ορίζονται οι ιδιότητες και οι μέθοδοι που δεν καλύπτονται από την πατρική κλάση.</a:t>
            </a:r>
          </a:p>
          <a:p>
            <a:r>
              <a:rPr lang="el-GR" dirty="0"/>
              <a:t>Η ύπαρξη της κλάσης δε σημαίνει και την αυτόματη ύπαρξη ενός αντικειμένου αυτής της κλάσης</a:t>
            </a:r>
          </a:p>
          <a:p>
            <a:r>
              <a:rPr lang="el-GR" dirty="0"/>
              <a:t>η μέθοδος που αποτελεί τον </a:t>
            </a:r>
            <a:r>
              <a:rPr lang="el-GR" b="1" dirty="0"/>
              <a:t>κατασκευαστή</a:t>
            </a:r>
            <a:r>
              <a:rPr lang="el-GR" dirty="0"/>
              <a:t> των αντικειμένων και καλείται επίσης </a:t>
            </a:r>
            <a:r>
              <a:rPr lang="el-GR" b="1" dirty="0"/>
              <a:t>μέθοδος αρχικοποίησης τιμών</a:t>
            </a:r>
          </a:p>
          <a:p>
            <a:endParaRPr lang="el-GR" b="1" dirty="0"/>
          </a:p>
          <a:p>
            <a:endParaRPr lang="el-GR" b="1" dirty="0"/>
          </a:p>
        </p:txBody>
      </p:sp>
    </p:spTree>
    <p:extLst>
      <p:ext uri="{BB962C8B-B14F-4D97-AF65-F5344CB8AC3E}">
        <p14:creationId xmlns:p14="http://schemas.microsoft.com/office/powerpoint/2010/main" xmlns="" val="26369017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286226-B79F-81FC-6505-F924479A7CD1}"/>
              </a:ext>
            </a:extLst>
          </p:cNvPr>
          <p:cNvSpPr>
            <a:spLocks noGrp="1"/>
          </p:cNvSpPr>
          <p:nvPr>
            <p:ph type="title"/>
          </p:nvPr>
        </p:nvSpPr>
        <p:spPr/>
        <p:txBody>
          <a:bodyPr/>
          <a:lstStyle/>
          <a:p>
            <a:r>
              <a:rPr lang="el-GR" dirty="0"/>
              <a:t>Κεφάλαιο 11</a:t>
            </a:r>
          </a:p>
        </p:txBody>
      </p:sp>
      <p:sp>
        <p:nvSpPr>
          <p:cNvPr id="3" name="Content Placeholder 2">
            <a:extLst>
              <a:ext uri="{FF2B5EF4-FFF2-40B4-BE49-F238E27FC236}">
                <a16:creationId xmlns:a16="http://schemas.microsoft.com/office/drawing/2014/main" xmlns="" id="{0FDFD075-A54C-E9C3-A669-50BCF6926721}"/>
              </a:ext>
            </a:extLst>
          </p:cNvPr>
          <p:cNvSpPr>
            <a:spLocks noGrp="1"/>
          </p:cNvSpPr>
          <p:nvPr>
            <p:ph idx="1"/>
          </p:nvPr>
        </p:nvSpPr>
        <p:spPr>
          <a:xfrm>
            <a:off x="2506833" y="1622853"/>
            <a:ext cx="8915400" cy="4547287"/>
          </a:xfrm>
        </p:spPr>
        <p:txBody>
          <a:bodyPr/>
          <a:lstStyle/>
          <a:p>
            <a:r>
              <a:rPr lang="en-US" dirty="0" err="1"/>
              <a:t>mybeetle</a:t>
            </a:r>
            <a:r>
              <a:rPr lang="en-US" dirty="0"/>
              <a:t> = Vehicle('yellow', 2000.00, 4, 80).</a:t>
            </a:r>
            <a:endParaRPr lang="el-GR" dirty="0"/>
          </a:p>
          <a:p>
            <a:r>
              <a:rPr lang="el-GR" dirty="0" err="1"/>
              <a:t>To</a:t>
            </a:r>
            <a:r>
              <a:rPr lang="el-GR" dirty="0"/>
              <a:t> </a:t>
            </a:r>
            <a:r>
              <a:rPr lang="el-GR" b="1" dirty="0" err="1"/>
              <a:t>mybeetle</a:t>
            </a:r>
            <a:r>
              <a:rPr lang="el-GR" dirty="0"/>
              <a:t> είναι ένα </a:t>
            </a:r>
            <a:r>
              <a:rPr lang="el-GR" b="1" dirty="0"/>
              <a:t>αντικείμενο</a:t>
            </a:r>
            <a:r>
              <a:rPr lang="el-GR" dirty="0"/>
              <a:t>, ανήκει στην </a:t>
            </a:r>
            <a:r>
              <a:rPr lang="el-GR" b="1" dirty="0"/>
              <a:t>κλάση όχημα (</a:t>
            </a:r>
            <a:r>
              <a:rPr lang="el-GR" b="1" dirty="0" err="1"/>
              <a:t>Vehicle</a:t>
            </a:r>
            <a:r>
              <a:rPr lang="el-GR" dirty="0"/>
              <a:t>) και έχει συγκεκριμένες τιμές για τις ιδιότητες του οχήματος, αυτές που ορίσαμε με την κλήση της. </a:t>
            </a:r>
            <a:r>
              <a:rPr lang="el-GR" b="1" dirty="0"/>
              <a:t>Ένα τέτοιο αντικείμενο ονομάζεται στιγμιότυπο της κλάσης.</a:t>
            </a:r>
          </a:p>
          <a:p>
            <a:r>
              <a:rPr lang="el-GR" b="1" dirty="0"/>
              <a:t>Η </a:t>
            </a:r>
            <a:r>
              <a:rPr lang="el-GR" b="1" dirty="0" err="1">
                <a:solidFill>
                  <a:srgbClr val="FF0000"/>
                </a:solidFill>
              </a:rPr>
              <a:t>self</a:t>
            </a:r>
            <a:r>
              <a:rPr lang="el-GR" b="1" dirty="0"/>
              <a:t> εμφανίζεται ως πρώτη παράμετρος σε όλες τις μεθόδους της κλάσης. Αυτή η παράμετρος επιτρέπει στη μέθοδο να αναφέρεται </a:t>
            </a:r>
            <a:r>
              <a:rPr lang="el-GR" b="1" dirty="0">
                <a:solidFill>
                  <a:srgbClr val="FF0000"/>
                </a:solidFill>
              </a:rPr>
              <a:t>στο ίδιο το αντικείμεν</a:t>
            </a:r>
            <a:r>
              <a:rPr lang="el-GR" b="1" dirty="0"/>
              <a:t>ο και όχι σε ολόκληρη την κλάση, </a:t>
            </a:r>
          </a:p>
          <a:p>
            <a:r>
              <a:rPr lang="el-GR" dirty="0"/>
              <a:t>Τοποθετώντας στη </a:t>
            </a:r>
            <a:r>
              <a:rPr lang="el-GR" dirty="0" err="1"/>
              <a:t>self</a:t>
            </a:r>
            <a:r>
              <a:rPr lang="el-GR" dirty="0"/>
              <a:t> το όνομα του αντικειμένου, διασφαλίζουμε ότι μια μέθοδος που θα κληθεί μέσω ενός αντικειμένου, θα επιδράσει μόνο σε αυτό.</a:t>
            </a:r>
          </a:p>
          <a:p>
            <a:r>
              <a:rPr lang="el-GR" b="1" dirty="0">
                <a:solidFill>
                  <a:srgbClr val="FF0000"/>
                </a:solidFill>
              </a:rPr>
              <a:t>Προσοχή!!! </a:t>
            </a:r>
            <a:r>
              <a:rPr lang="el-GR" dirty="0"/>
              <a:t>Η λέξη </a:t>
            </a:r>
            <a:r>
              <a:rPr lang="el-GR" dirty="0" err="1"/>
              <a:t>self</a:t>
            </a:r>
            <a:r>
              <a:rPr lang="el-GR" dirty="0"/>
              <a:t> δεν αποτελεί δεσμευμένη λέξη της </a:t>
            </a:r>
            <a:r>
              <a:rPr lang="el-GR" dirty="0" err="1"/>
              <a:t>python</a:t>
            </a:r>
            <a:r>
              <a:rPr lang="el-GR" dirty="0"/>
              <a:t> αλλά μια σύμβαση μεταξύ των προγραμματιστών της γλώσσας.</a:t>
            </a:r>
            <a:endParaRPr lang="el-GR" b="1" dirty="0"/>
          </a:p>
        </p:txBody>
      </p:sp>
    </p:spTree>
    <p:extLst>
      <p:ext uri="{BB962C8B-B14F-4D97-AF65-F5344CB8AC3E}">
        <p14:creationId xmlns:p14="http://schemas.microsoft.com/office/powerpoint/2010/main" xmlns="" val="26703971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329721-E53E-3B07-C57D-0D637AE89EF6}"/>
              </a:ext>
            </a:extLst>
          </p:cNvPr>
          <p:cNvSpPr>
            <a:spLocks noGrp="1"/>
          </p:cNvSpPr>
          <p:nvPr>
            <p:ph type="title"/>
          </p:nvPr>
        </p:nvSpPr>
        <p:spPr/>
        <p:txBody>
          <a:bodyPr/>
          <a:lstStyle/>
          <a:p>
            <a:r>
              <a:rPr lang="el-GR" dirty="0"/>
              <a:t>Κεφάλαιο 11</a:t>
            </a:r>
          </a:p>
        </p:txBody>
      </p:sp>
      <p:sp>
        <p:nvSpPr>
          <p:cNvPr id="3" name="Content Placeholder 2">
            <a:extLst>
              <a:ext uri="{FF2B5EF4-FFF2-40B4-BE49-F238E27FC236}">
                <a16:creationId xmlns:a16="http://schemas.microsoft.com/office/drawing/2014/main" xmlns="" id="{2ABC30F0-EA36-F6BF-74EC-D49E3C5541CA}"/>
              </a:ext>
            </a:extLst>
          </p:cNvPr>
          <p:cNvSpPr>
            <a:spLocks noGrp="1"/>
          </p:cNvSpPr>
          <p:nvPr>
            <p:ph idx="1"/>
          </p:nvPr>
        </p:nvSpPr>
        <p:spPr>
          <a:xfrm>
            <a:off x="1638300" y="4252784"/>
            <a:ext cx="8915400" cy="2222801"/>
          </a:xfrm>
        </p:spPr>
        <p:txBody>
          <a:bodyPr>
            <a:normAutofit/>
          </a:bodyPr>
          <a:lstStyle/>
          <a:p>
            <a:r>
              <a:rPr lang="el-GR" dirty="0"/>
              <a:t>Σημαντικό είναι όταν </a:t>
            </a:r>
            <a:r>
              <a:rPr lang="el-GR" b="1" dirty="0"/>
              <a:t>ορίζουμε κατασκευαστές</a:t>
            </a:r>
            <a:r>
              <a:rPr lang="el-GR" dirty="0"/>
              <a:t>, να θυμόμαστε ότι κάθε ιδιότητα που χρησιμοποιείται από άλλες μεθόδους, </a:t>
            </a:r>
            <a:r>
              <a:rPr lang="el-GR" b="1" dirty="0"/>
              <a:t>πρέπει να </a:t>
            </a:r>
            <a:r>
              <a:rPr lang="el-GR" b="1" dirty="0" err="1"/>
              <a:t>αρχικοποιείται</a:t>
            </a:r>
            <a:r>
              <a:rPr lang="el-GR" b="1" dirty="0"/>
              <a:t>, πριν χρησιμοποιηθεί</a:t>
            </a:r>
            <a:r>
              <a:rPr lang="el-GR" dirty="0"/>
              <a:t>. Ο πιο εύκολος τρόπος για την αποφυγή λαθών είναι, να ορίζονται όλες μέσα στην </a:t>
            </a:r>
            <a:r>
              <a:rPr lang="en-US" dirty="0"/>
              <a:t>_</a:t>
            </a:r>
            <a:r>
              <a:rPr lang="el-GR" dirty="0" err="1"/>
              <a:t>init</a:t>
            </a:r>
            <a:r>
              <a:rPr lang="en-US" dirty="0"/>
              <a:t>_</a:t>
            </a:r>
            <a:r>
              <a:rPr lang="el-GR" dirty="0"/>
              <a:t>, καθώς δεν υπάρχει τρόπος, να πούμε στο πρόγραμμα να τρέξει δύο μεθόδους για αρχικοποίηση</a:t>
            </a:r>
            <a:endParaRPr lang="en-US" dirty="0"/>
          </a:p>
          <a:p>
            <a:r>
              <a:rPr lang="el-GR" dirty="0"/>
              <a:t>Η </a:t>
            </a:r>
            <a:r>
              <a:rPr lang="el-GR" b="1" dirty="0"/>
              <a:t>αρχικοποίηση των ιδιοτήτων </a:t>
            </a:r>
            <a:r>
              <a:rPr lang="el-GR" dirty="0"/>
              <a:t>των αντικειμένων </a:t>
            </a:r>
            <a:r>
              <a:rPr lang="el-GR" b="1" dirty="0"/>
              <a:t>έξω από την —</a:t>
            </a:r>
            <a:r>
              <a:rPr lang="el-GR" b="1" dirty="0" err="1"/>
              <a:t>init</a:t>
            </a:r>
            <a:r>
              <a:rPr lang="el-GR" b="1" dirty="0"/>
              <a:t>— </a:t>
            </a:r>
            <a:r>
              <a:rPr lang="el-GR" dirty="0"/>
              <a:t>αποτελεί κακή πρακτική και θα </a:t>
            </a:r>
            <a:r>
              <a:rPr lang="el-GR" b="1" dirty="0"/>
              <a:t>πρέπει να αποφεύγεται</a:t>
            </a:r>
            <a:r>
              <a:rPr lang="el-GR" dirty="0"/>
              <a:t>. </a:t>
            </a:r>
          </a:p>
        </p:txBody>
      </p:sp>
      <p:pic>
        <p:nvPicPr>
          <p:cNvPr id="7" name="Picture 6">
            <a:extLst>
              <a:ext uri="{FF2B5EF4-FFF2-40B4-BE49-F238E27FC236}">
                <a16:creationId xmlns:a16="http://schemas.microsoft.com/office/drawing/2014/main" xmlns="" id="{254B9490-97AB-AF16-0830-429778585327}"/>
              </a:ext>
            </a:extLst>
          </p:cNvPr>
          <p:cNvPicPr>
            <a:picLocks noChangeAspect="1"/>
          </p:cNvPicPr>
          <p:nvPr/>
        </p:nvPicPr>
        <p:blipFill>
          <a:blip r:embed="rId2"/>
          <a:stretch>
            <a:fillRect/>
          </a:stretch>
        </p:blipFill>
        <p:spPr>
          <a:xfrm>
            <a:off x="6626053" y="382415"/>
            <a:ext cx="5200650" cy="3209925"/>
          </a:xfrm>
          <a:prstGeom prst="rect">
            <a:avLst/>
          </a:prstGeom>
        </p:spPr>
      </p:pic>
    </p:spTree>
    <p:extLst>
      <p:ext uri="{BB962C8B-B14F-4D97-AF65-F5344CB8AC3E}">
        <p14:creationId xmlns:p14="http://schemas.microsoft.com/office/powerpoint/2010/main" xmlns="" val="7899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C55A9D-348A-82CA-3D6C-3AE57FB6B31E}"/>
              </a:ext>
            </a:extLst>
          </p:cNvPr>
          <p:cNvSpPr>
            <a:spLocks noGrp="1"/>
          </p:cNvSpPr>
          <p:nvPr>
            <p:ph type="title"/>
          </p:nvPr>
        </p:nvSpPr>
        <p:spPr/>
        <p:txBody>
          <a:bodyPr/>
          <a:lstStyle/>
          <a:p>
            <a:r>
              <a:rPr lang="el-GR" dirty="0"/>
              <a:t>Κεφάλαιο 11</a:t>
            </a:r>
          </a:p>
        </p:txBody>
      </p:sp>
      <p:sp>
        <p:nvSpPr>
          <p:cNvPr id="3" name="Content Placeholder 2">
            <a:extLst>
              <a:ext uri="{FF2B5EF4-FFF2-40B4-BE49-F238E27FC236}">
                <a16:creationId xmlns:a16="http://schemas.microsoft.com/office/drawing/2014/main" xmlns="" id="{A5ACBC24-5CDB-C0F9-EB12-19B82346AD2D}"/>
              </a:ext>
            </a:extLst>
          </p:cNvPr>
          <p:cNvSpPr>
            <a:spLocks noGrp="1"/>
          </p:cNvSpPr>
          <p:nvPr>
            <p:ph idx="1"/>
          </p:nvPr>
        </p:nvSpPr>
        <p:spPr>
          <a:xfrm>
            <a:off x="1790142" y="1466335"/>
            <a:ext cx="8915400" cy="1367481"/>
          </a:xfrm>
        </p:spPr>
        <p:txBody>
          <a:bodyPr/>
          <a:lstStyle/>
          <a:p>
            <a:r>
              <a:rPr lang="el-GR" dirty="0"/>
              <a:t>Ορισμός ιδιοτήτων (</a:t>
            </a:r>
            <a:r>
              <a:rPr lang="en-GB" dirty="0"/>
              <a:t>attributes)</a:t>
            </a:r>
          </a:p>
          <a:p>
            <a:pPr lvl="1"/>
            <a:r>
              <a:rPr lang="el-GR" dirty="0"/>
              <a:t>μέσα στην κλάση</a:t>
            </a:r>
            <a:endParaRPr lang="en-GB" dirty="0"/>
          </a:p>
          <a:p>
            <a:pPr lvl="1"/>
            <a:r>
              <a:rPr lang="el-GR" dirty="0"/>
              <a:t>Όμως μια ιδιότητα μπορεί να δημιουργηθεί και από το στιγμιότυπο (αντικείμενο) </a:t>
            </a:r>
          </a:p>
        </p:txBody>
      </p:sp>
      <p:pic>
        <p:nvPicPr>
          <p:cNvPr id="5" name="Picture 4">
            <a:extLst>
              <a:ext uri="{FF2B5EF4-FFF2-40B4-BE49-F238E27FC236}">
                <a16:creationId xmlns:a16="http://schemas.microsoft.com/office/drawing/2014/main" xmlns="" id="{9B7970A2-5491-820E-1EC4-0FD0C8836B77}"/>
              </a:ext>
            </a:extLst>
          </p:cNvPr>
          <p:cNvPicPr>
            <a:picLocks noChangeAspect="1"/>
          </p:cNvPicPr>
          <p:nvPr/>
        </p:nvPicPr>
        <p:blipFill>
          <a:blip r:embed="rId2"/>
          <a:stretch>
            <a:fillRect/>
          </a:stretch>
        </p:blipFill>
        <p:spPr>
          <a:xfrm>
            <a:off x="3103348" y="3047872"/>
            <a:ext cx="5276850" cy="1952625"/>
          </a:xfrm>
          <a:prstGeom prst="rect">
            <a:avLst/>
          </a:prstGeom>
        </p:spPr>
      </p:pic>
    </p:spTree>
    <p:extLst>
      <p:ext uri="{BB962C8B-B14F-4D97-AF65-F5344CB8AC3E}">
        <p14:creationId xmlns:p14="http://schemas.microsoft.com/office/powerpoint/2010/main" xmlns="" val="31581138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463320-AA2E-183A-57A9-FB8090746E95}"/>
              </a:ext>
            </a:extLst>
          </p:cNvPr>
          <p:cNvSpPr>
            <a:spLocks noGrp="1"/>
          </p:cNvSpPr>
          <p:nvPr>
            <p:ph type="title"/>
          </p:nvPr>
        </p:nvSpPr>
        <p:spPr/>
        <p:txBody>
          <a:bodyPr/>
          <a:lstStyle/>
          <a:p>
            <a:r>
              <a:rPr lang="el-GR" dirty="0"/>
              <a:t>Κεφάλαιο 11</a:t>
            </a:r>
          </a:p>
        </p:txBody>
      </p:sp>
      <p:sp>
        <p:nvSpPr>
          <p:cNvPr id="3" name="Content Placeholder 2">
            <a:extLst>
              <a:ext uri="{FF2B5EF4-FFF2-40B4-BE49-F238E27FC236}">
                <a16:creationId xmlns:a16="http://schemas.microsoft.com/office/drawing/2014/main" xmlns="" id="{3B7AFA5E-1B16-4148-C4A6-174A2FEE343E}"/>
              </a:ext>
            </a:extLst>
          </p:cNvPr>
          <p:cNvSpPr>
            <a:spLocks noGrp="1"/>
          </p:cNvSpPr>
          <p:nvPr>
            <p:ph idx="1"/>
          </p:nvPr>
        </p:nvSpPr>
        <p:spPr>
          <a:xfrm>
            <a:off x="3435178" y="2133599"/>
            <a:ext cx="8069434" cy="4613189"/>
          </a:xfrm>
        </p:spPr>
        <p:txBody>
          <a:bodyPr>
            <a:normAutofit fontScale="92500" lnSpcReduction="10000"/>
          </a:bodyPr>
          <a:lstStyle/>
          <a:p>
            <a:r>
              <a:rPr lang="el-GR" dirty="0"/>
              <a:t>Μια ιδιαίτερη περίπτωση μεθόδου είναι οι λεγόμενες στατικές μέθοδοι.</a:t>
            </a:r>
            <a:endParaRPr lang="en-US" dirty="0"/>
          </a:p>
          <a:p>
            <a:r>
              <a:rPr lang="el-GR" dirty="0"/>
              <a:t>Ανεξάρτητα με το ποιο στιγμιότυπο καλεί τη συνάρτηση, το αποτέλεσμα θα είναι το ίδιο έτσι όπως την έχουμε ορίσει</a:t>
            </a:r>
            <a:endParaRPr lang="en-US" dirty="0"/>
          </a:p>
          <a:p>
            <a:r>
              <a:rPr lang="el-GR" dirty="0"/>
              <a:t>Σε αυτή την περίπτωση η παράμετρος </a:t>
            </a:r>
            <a:r>
              <a:rPr lang="el-GR" dirty="0" err="1"/>
              <a:t>self</a:t>
            </a:r>
            <a:r>
              <a:rPr lang="el-GR" dirty="0"/>
              <a:t> είναι περιττή</a:t>
            </a:r>
            <a:endParaRPr lang="en-US" dirty="0"/>
          </a:p>
          <a:p>
            <a:r>
              <a:rPr lang="el-GR" dirty="0"/>
              <a:t>@staticmethod, που προηγείται της συνάρτησης</a:t>
            </a:r>
            <a:endParaRPr lang="en-US" dirty="0"/>
          </a:p>
          <a:p>
            <a:r>
              <a:rPr lang="el-GR" b="1" dirty="0">
                <a:solidFill>
                  <a:srgbClr val="FF0000"/>
                </a:solidFill>
              </a:rPr>
              <a:t>Μια μέθοδος με το διακριτικό @staticmethod είναι στην πράξη μια κλασική συνάρτηση την οποία όμως έχουμε τοποθετήσει μέσα σε μια κλάση</a:t>
            </a:r>
            <a:endParaRPr lang="en-US" b="1" dirty="0">
              <a:solidFill>
                <a:srgbClr val="FF0000"/>
              </a:solidFill>
            </a:endParaRPr>
          </a:p>
          <a:p>
            <a:r>
              <a:rPr lang="el-GR" dirty="0"/>
              <a:t>Μπορούμε επίσης, να χρησιμοποιήσουμε </a:t>
            </a:r>
            <a:r>
              <a:rPr lang="el-GR" b="1" dirty="0"/>
              <a:t>μια μέθοδο κλάσης</a:t>
            </a:r>
            <a:r>
              <a:rPr lang="el-GR" dirty="0"/>
              <a:t>, μέσω του διακριτικού </a:t>
            </a:r>
            <a:r>
              <a:rPr lang="el-GR" b="1" dirty="0"/>
              <a:t>@classmethod</a:t>
            </a:r>
            <a:r>
              <a:rPr lang="el-GR" dirty="0"/>
              <a:t>. </a:t>
            </a:r>
            <a:r>
              <a:rPr lang="el-GR" dirty="0">
                <a:solidFill>
                  <a:srgbClr val="FF0000"/>
                </a:solidFill>
              </a:rPr>
              <a:t>Όσο δεν ασχολούμαστε με </a:t>
            </a:r>
            <a:r>
              <a:rPr lang="el-GR" dirty="0" err="1">
                <a:solidFill>
                  <a:srgbClr val="FF0000"/>
                </a:solidFill>
              </a:rPr>
              <a:t>υποκλάσεις</a:t>
            </a:r>
            <a:r>
              <a:rPr lang="el-GR" dirty="0">
                <a:solidFill>
                  <a:srgbClr val="FF0000"/>
                </a:solidFill>
              </a:rPr>
              <a:t> και κληρονομικότητα, μια μέθοδος κλάσης λειτουργεί όπως μια στατική μέθοδος.</a:t>
            </a:r>
            <a:endParaRPr lang="en-US" b="1" dirty="0">
              <a:solidFill>
                <a:srgbClr val="FF0000"/>
              </a:solidFill>
            </a:endParaRPr>
          </a:p>
          <a:p>
            <a:r>
              <a:rPr lang="el-GR" dirty="0"/>
              <a:t>Όμως μια μέθοδος κλάσης είναι κληρονομήσιμη και άρα, αν κληθεί από μια </a:t>
            </a:r>
            <a:r>
              <a:rPr lang="el-GR" dirty="0" err="1"/>
              <a:t>υποκλάση</a:t>
            </a:r>
            <a:r>
              <a:rPr lang="el-GR" dirty="0"/>
              <a:t>, θα αφορά αυτή. </a:t>
            </a:r>
            <a:r>
              <a:rPr lang="el-GR" b="1" dirty="0"/>
              <a:t>Για τον ορισμό μιας μεθόδου κλάσης περνάμε ως πρώτη παράμετρο την κλάση, αντί του αντικειμένου, με τη δεσμευμένη λέξη </a:t>
            </a:r>
            <a:r>
              <a:rPr lang="el-GR" b="1" dirty="0" err="1"/>
              <a:t>cls</a:t>
            </a:r>
            <a:r>
              <a:rPr lang="el-GR" b="1" dirty="0"/>
              <a:t> που εννοεί την κλάση που την καλεί</a:t>
            </a:r>
            <a:r>
              <a:rPr lang="el-GR" dirty="0"/>
              <a:t>.</a:t>
            </a:r>
            <a:endParaRPr lang="el-GR" b="1" dirty="0">
              <a:solidFill>
                <a:srgbClr val="FF0000"/>
              </a:solidFill>
            </a:endParaRPr>
          </a:p>
        </p:txBody>
      </p:sp>
      <p:pic>
        <p:nvPicPr>
          <p:cNvPr id="5" name="Picture 4">
            <a:extLst>
              <a:ext uri="{FF2B5EF4-FFF2-40B4-BE49-F238E27FC236}">
                <a16:creationId xmlns:a16="http://schemas.microsoft.com/office/drawing/2014/main" xmlns="" id="{3D81BFBB-6154-0C29-DF5B-005E1C18D5CD}"/>
              </a:ext>
            </a:extLst>
          </p:cNvPr>
          <p:cNvPicPr>
            <a:picLocks noChangeAspect="1"/>
          </p:cNvPicPr>
          <p:nvPr/>
        </p:nvPicPr>
        <p:blipFill>
          <a:blip r:embed="rId2"/>
          <a:stretch>
            <a:fillRect/>
          </a:stretch>
        </p:blipFill>
        <p:spPr>
          <a:xfrm>
            <a:off x="8087111" y="624110"/>
            <a:ext cx="2657475" cy="1114425"/>
          </a:xfrm>
          <a:prstGeom prst="rect">
            <a:avLst/>
          </a:prstGeom>
        </p:spPr>
      </p:pic>
      <p:pic>
        <p:nvPicPr>
          <p:cNvPr id="7" name="Picture 6">
            <a:extLst>
              <a:ext uri="{FF2B5EF4-FFF2-40B4-BE49-F238E27FC236}">
                <a16:creationId xmlns:a16="http://schemas.microsoft.com/office/drawing/2014/main" xmlns="" id="{E62CE5A8-1CF6-3665-7918-83F0C31FDE02}"/>
              </a:ext>
            </a:extLst>
          </p:cNvPr>
          <p:cNvPicPr>
            <a:picLocks noChangeAspect="1"/>
          </p:cNvPicPr>
          <p:nvPr/>
        </p:nvPicPr>
        <p:blipFill>
          <a:blip r:embed="rId3"/>
          <a:stretch>
            <a:fillRect/>
          </a:stretch>
        </p:blipFill>
        <p:spPr>
          <a:xfrm>
            <a:off x="313767" y="2399270"/>
            <a:ext cx="2695575" cy="1828800"/>
          </a:xfrm>
          <a:prstGeom prst="rect">
            <a:avLst/>
          </a:prstGeom>
        </p:spPr>
      </p:pic>
    </p:spTree>
    <p:extLst>
      <p:ext uri="{BB962C8B-B14F-4D97-AF65-F5344CB8AC3E}">
        <p14:creationId xmlns:p14="http://schemas.microsoft.com/office/powerpoint/2010/main" xmlns="" val="2158654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13A110-BE37-AC3E-3D7E-8223B242C7A6}"/>
              </a:ext>
            </a:extLst>
          </p:cNvPr>
          <p:cNvSpPr>
            <a:spLocks noGrp="1"/>
          </p:cNvSpPr>
          <p:nvPr>
            <p:ph type="title"/>
          </p:nvPr>
        </p:nvSpPr>
        <p:spPr/>
        <p:txBody>
          <a:bodyPr/>
          <a:lstStyle/>
          <a:p>
            <a:r>
              <a:rPr lang="el-GR" dirty="0"/>
              <a:t>Κεφάλαιο 3</a:t>
            </a:r>
          </a:p>
        </p:txBody>
      </p:sp>
      <p:sp>
        <p:nvSpPr>
          <p:cNvPr id="3" name="Content Placeholder 2">
            <a:extLst>
              <a:ext uri="{FF2B5EF4-FFF2-40B4-BE49-F238E27FC236}">
                <a16:creationId xmlns:a16="http://schemas.microsoft.com/office/drawing/2014/main" xmlns="" id="{9E73C85E-6A9F-5475-552A-159D8AFAA3D2}"/>
              </a:ext>
            </a:extLst>
          </p:cNvPr>
          <p:cNvSpPr>
            <a:spLocks noGrp="1"/>
          </p:cNvSpPr>
          <p:nvPr>
            <p:ph idx="1"/>
          </p:nvPr>
        </p:nvSpPr>
        <p:spPr/>
        <p:txBody>
          <a:bodyPr/>
          <a:lstStyle/>
          <a:p>
            <a:r>
              <a:rPr lang="el-GR" b="1" dirty="0"/>
              <a:t>Όλα τα δεδομένα </a:t>
            </a:r>
            <a:r>
              <a:rPr lang="el-GR" dirty="0"/>
              <a:t>σε ένα πρόγραμμα </a:t>
            </a:r>
            <a:r>
              <a:rPr lang="el-GR" b="1" dirty="0" err="1"/>
              <a:t>Python</a:t>
            </a:r>
            <a:r>
              <a:rPr lang="el-GR" b="1" dirty="0"/>
              <a:t> αναπαρίστανται με αντικείμενα </a:t>
            </a:r>
            <a:r>
              <a:rPr lang="el-GR" dirty="0"/>
              <a:t>ή </a:t>
            </a:r>
            <a:r>
              <a:rPr lang="el-GR" b="1" dirty="0"/>
              <a:t>με σχέσεις μεταξύ των αντικειμένων</a:t>
            </a:r>
            <a:r>
              <a:rPr lang="el-GR" dirty="0"/>
              <a:t>, με κάθε αντικείμενο να έχει μια </a:t>
            </a:r>
            <a:r>
              <a:rPr lang="el-GR" b="1" dirty="0"/>
              <a:t>ταυτότητα (</a:t>
            </a:r>
            <a:r>
              <a:rPr lang="el-GR" b="1" dirty="0" err="1"/>
              <a:t>identity</a:t>
            </a:r>
            <a:r>
              <a:rPr lang="el-GR" b="1" dirty="0"/>
              <a:t>), </a:t>
            </a:r>
            <a:r>
              <a:rPr lang="el-GR" dirty="0"/>
              <a:t>έναν </a:t>
            </a:r>
            <a:r>
              <a:rPr lang="el-GR" b="1" dirty="0"/>
              <a:t>τύπο</a:t>
            </a:r>
            <a:r>
              <a:rPr lang="el-GR" dirty="0"/>
              <a:t> και μία </a:t>
            </a:r>
            <a:r>
              <a:rPr lang="el-GR" b="1" dirty="0"/>
              <a:t>τιμή</a:t>
            </a:r>
            <a:r>
              <a:rPr lang="el-GR" dirty="0"/>
              <a:t>. </a:t>
            </a:r>
            <a:r>
              <a:rPr lang="el-GR" u="sng" dirty="0"/>
              <a:t>Για παράδειγμα, το 12 είναι ένα αντικείμενο με τιμή 12, τύπου </a:t>
            </a:r>
            <a:r>
              <a:rPr lang="el-GR" u="sng" dirty="0" err="1"/>
              <a:t>int</a:t>
            </a:r>
            <a:r>
              <a:rPr lang="el-GR" u="sng" dirty="0"/>
              <a:t> (ακέραιος).</a:t>
            </a:r>
          </a:p>
          <a:p>
            <a:r>
              <a:rPr lang="el-GR" dirty="0"/>
              <a:t>Α=125  Το σύμβολο "=" δημιουργεί ένα είδος δεσίματος μεταξύ του αντικειμένου 125 και της μεταβλητής με όνομα</a:t>
            </a:r>
          </a:p>
          <a:p>
            <a:r>
              <a:rPr lang="el-GR" dirty="0"/>
              <a:t>Όταν θέσουμε στη συνέχεια a = 250.0, η μεταβλητή a παύει πλέον να δείχνει το αντικείμενο με τιμή 125 και δημιουργείται ένα νέο “δέσιμο”</a:t>
            </a:r>
          </a:p>
          <a:p>
            <a:r>
              <a:rPr lang="el-GR" b="1" dirty="0"/>
              <a:t>Η </a:t>
            </a:r>
            <a:r>
              <a:rPr lang="el-GR" b="1" dirty="0" err="1"/>
              <a:t>Python</a:t>
            </a:r>
            <a:r>
              <a:rPr lang="el-GR" b="1" dirty="0"/>
              <a:t> παρακολουθεί όλες τις τιμές και τις διαγράφει όταν πάψουν να υπάρχουν μεταβλητές που να αναφέρονται σε αυτές. Η διαδικασία αυτή ονομάζεται συλλογή σκουπιδιών (</a:t>
            </a:r>
            <a:r>
              <a:rPr lang="el-GR" b="1" dirty="0" err="1"/>
              <a:t>garbage</a:t>
            </a:r>
            <a:r>
              <a:rPr lang="el-GR" b="1" dirty="0"/>
              <a:t> </a:t>
            </a:r>
            <a:r>
              <a:rPr lang="el-GR" b="1" dirty="0" err="1"/>
              <a:t>collection</a:t>
            </a:r>
            <a:r>
              <a:rPr lang="el-GR" b="1" dirty="0"/>
              <a:t>)</a:t>
            </a:r>
          </a:p>
          <a:p>
            <a:endParaRPr lang="el-GR" b="1" u="sng" dirty="0"/>
          </a:p>
          <a:p>
            <a:endParaRPr lang="el-GR" u="sng" dirty="0"/>
          </a:p>
          <a:p>
            <a:endParaRPr lang="el-GR" dirty="0"/>
          </a:p>
        </p:txBody>
      </p:sp>
    </p:spTree>
    <p:extLst>
      <p:ext uri="{BB962C8B-B14F-4D97-AF65-F5344CB8AC3E}">
        <p14:creationId xmlns:p14="http://schemas.microsoft.com/office/powerpoint/2010/main" xmlns="" val="2911580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3FC668-8265-C8F8-0C26-BE6E626C2C67}"/>
              </a:ext>
            </a:extLst>
          </p:cNvPr>
          <p:cNvSpPr>
            <a:spLocks noGrp="1"/>
          </p:cNvSpPr>
          <p:nvPr>
            <p:ph type="title"/>
          </p:nvPr>
        </p:nvSpPr>
        <p:spPr/>
        <p:txBody>
          <a:bodyPr/>
          <a:lstStyle/>
          <a:p>
            <a:r>
              <a:rPr lang="el-GR" dirty="0"/>
              <a:t>Κεφάλαιο 3</a:t>
            </a:r>
          </a:p>
        </p:txBody>
      </p:sp>
      <p:sp>
        <p:nvSpPr>
          <p:cNvPr id="3" name="Content Placeholder 2">
            <a:extLst>
              <a:ext uri="{FF2B5EF4-FFF2-40B4-BE49-F238E27FC236}">
                <a16:creationId xmlns:a16="http://schemas.microsoft.com/office/drawing/2014/main" xmlns="" id="{9122ADB8-5936-D3B1-E13F-33249EA664C8}"/>
              </a:ext>
            </a:extLst>
          </p:cNvPr>
          <p:cNvSpPr>
            <a:spLocks noGrp="1"/>
          </p:cNvSpPr>
          <p:nvPr>
            <p:ph idx="1"/>
          </p:nvPr>
        </p:nvSpPr>
        <p:spPr/>
        <p:txBody>
          <a:bodyPr/>
          <a:lstStyle/>
          <a:p>
            <a:r>
              <a:rPr lang="el-GR" dirty="0"/>
              <a:t>Στο περιβάλλον της γλώσσας </a:t>
            </a:r>
            <a:r>
              <a:rPr lang="el-GR" dirty="0" err="1"/>
              <a:t>Python</a:t>
            </a:r>
            <a:r>
              <a:rPr lang="el-GR" dirty="0"/>
              <a:t>, επαληθεύστε τις </a:t>
            </a:r>
            <a:r>
              <a:rPr lang="el-GR" b="1" dirty="0"/>
              <a:t>παρακάτω συναρτήσεις: </a:t>
            </a:r>
            <a:endParaRPr lang="en-US" b="1" dirty="0"/>
          </a:p>
          <a:p>
            <a:pPr lvl="1"/>
            <a:r>
              <a:rPr lang="el-GR" dirty="0"/>
              <a:t>Η </a:t>
            </a:r>
            <a:r>
              <a:rPr lang="el-GR" b="1" dirty="0" err="1"/>
              <a:t>float</a:t>
            </a:r>
            <a:r>
              <a:rPr lang="el-GR" dirty="0"/>
              <a:t>() μετατρέπει ακεραίους και συμβολοσειρές σε δεκαδικούς αριθμούς. </a:t>
            </a:r>
            <a:endParaRPr lang="en-US" dirty="0"/>
          </a:p>
          <a:p>
            <a:pPr lvl="1"/>
            <a:r>
              <a:rPr lang="el-GR" dirty="0"/>
              <a:t>Η </a:t>
            </a:r>
            <a:r>
              <a:rPr lang="el-GR" b="1" dirty="0" err="1"/>
              <a:t>int</a:t>
            </a:r>
            <a:r>
              <a:rPr lang="el-GR" dirty="0"/>
              <a:t>() δέχεται οποιαδήποτε αριθμητική τιμή και τη μετατρέπει σε ακέραιο κόβοντας τα δεκαδικά ψηφία, αν υπάρχουν. </a:t>
            </a:r>
            <a:endParaRPr lang="en-US" dirty="0"/>
          </a:p>
          <a:p>
            <a:pPr lvl="1"/>
            <a:r>
              <a:rPr lang="el-GR" dirty="0"/>
              <a:t>H </a:t>
            </a:r>
            <a:r>
              <a:rPr lang="el-GR" b="1" dirty="0" err="1"/>
              <a:t>str</a:t>
            </a:r>
            <a:r>
              <a:rPr lang="el-GR" dirty="0"/>
              <a:t>() δέχεται οποιαδήποτε τιμή και την μετατρέπει σε συμβολοσειρά. </a:t>
            </a:r>
            <a:endParaRPr lang="en-US" dirty="0"/>
          </a:p>
          <a:p>
            <a:pPr lvl="1"/>
            <a:r>
              <a:rPr lang="el-GR" dirty="0"/>
              <a:t>Η </a:t>
            </a:r>
            <a:r>
              <a:rPr lang="el-GR" b="1" dirty="0" err="1"/>
              <a:t>abs</a:t>
            </a:r>
            <a:r>
              <a:rPr lang="el-GR" dirty="0"/>
              <a:t>() επιστρέφει την απόλυτη τιμή ενός αριθμού.</a:t>
            </a:r>
            <a:endParaRPr lang="en-US" dirty="0"/>
          </a:p>
          <a:p>
            <a:pPr lvl="1"/>
            <a:r>
              <a:rPr lang="el-GR" dirty="0"/>
              <a:t>Η </a:t>
            </a:r>
            <a:r>
              <a:rPr lang="el-GR" b="1" dirty="0" err="1"/>
              <a:t>pow</a:t>
            </a:r>
            <a:r>
              <a:rPr lang="el-GR" b="1" dirty="0"/>
              <a:t>(</a:t>
            </a:r>
            <a:r>
              <a:rPr lang="el-GR" b="1" dirty="0" err="1"/>
              <a:t>a,b</a:t>
            </a:r>
            <a:r>
              <a:rPr lang="el-GR" b="1" dirty="0"/>
              <a:t>)</a:t>
            </a:r>
            <a:r>
              <a:rPr lang="el-GR" dirty="0"/>
              <a:t> επιστρέφει τη δύναμη του α υψωμένη στο β. </a:t>
            </a:r>
            <a:endParaRPr lang="en-US" dirty="0"/>
          </a:p>
          <a:p>
            <a:pPr lvl="1"/>
            <a:r>
              <a:rPr lang="el-GR" dirty="0"/>
              <a:t>H </a:t>
            </a:r>
            <a:r>
              <a:rPr lang="el-GR" b="1" dirty="0" err="1"/>
              <a:t>divmod</a:t>
            </a:r>
            <a:r>
              <a:rPr lang="el-GR" b="1" dirty="0"/>
              <a:t>(</a:t>
            </a:r>
            <a:r>
              <a:rPr lang="el-GR" b="1" dirty="0" err="1"/>
              <a:t>x,y</a:t>
            </a:r>
            <a:r>
              <a:rPr lang="el-GR" b="1" dirty="0"/>
              <a:t>)</a:t>
            </a:r>
            <a:r>
              <a:rPr lang="el-GR" dirty="0"/>
              <a:t> επιστρέφει το ακέραιο πηλίκο και το ακέραιο υπόλοιπο της διαίρεσης x/y.</a:t>
            </a:r>
          </a:p>
        </p:txBody>
      </p:sp>
    </p:spTree>
    <p:extLst>
      <p:ext uri="{BB962C8B-B14F-4D97-AF65-F5344CB8AC3E}">
        <p14:creationId xmlns:p14="http://schemas.microsoft.com/office/powerpoint/2010/main" xmlns="" val="3825742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C3C375-D0D7-7A08-CFB8-ECD5083EF9D4}"/>
              </a:ext>
            </a:extLst>
          </p:cNvPr>
          <p:cNvSpPr>
            <a:spLocks noGrp="1"/>
          </p:cNvSpPr>
          <p:nvPr>
            <p:ph type="title"/>
          </p:nvPr>
        </p:nvSpPr>
        <p:spPr/>
        <p:txBody>
          <a:bodyPr/>
          <a:lstStyle/>
          <a:p>
            <a:r>
              <a:rPr lang="el-GR" dirty="0"/>
              <a:t>Κεφάλαιο 3</a:t>
            </a:r>
          </a:p>
        </p:txBody>
      </p:sp>
      <p:sp>
        <p:nvSpPr>
          <p:cNvPr id="3" name="Content Placeholder 2">
            <a:extLst>
              <a:ext uri="{FF2B5EF4-FFF2-40B4-BE49-F238E27FC236}">
                <a16:creationId xmlns:a16="http://schemas.microsoft.com/office/drawing/2014/main" xmlns="" id="{7C7A1C50-EC1A-F2EB-9E33-5BD8407CA640}"/>
              </a:ext>
            </a:extLst>
          </p:cNvPr>
          <p:cNvSpPr>
            <a:spLocks noGrp="1"/>
          </p:cNvSpPr>
          <p:nvPr>
            <p:ph idx="1"/>
          </p:nvPr>
        </p:nvSpPr>
        <p:spPr/>
        <p:txBody>
          <a:bodyPr/>
          <a:lstStyle/>
          <a:p>
            <a:r>
              <a:rPr lang="el-GR" dirty="0"/>
              <a:t>στη γλώσσα </a:t>
            </a:r>
            <a:r>
              <a:rPr lang="el-GR" dirty="0" err="1"/>
              <a:t>Python</a:t>
            </a:r>
            <a:r>
              <a:rPr lang="el-GR" dirty="0"/>
              <a:t>, μπορεί κανείς να βρει </a:t>
            </a:r>
            <a:r>
              <a:rPr lang="el-GR" b="1" dirty="0"/>
              <a:t>πληθώρα εξωτερικών βιβλιοθηκών (</a:t>
            </a:r>
            <a:r>
              <a:rPr lang="el-GR" b="1" dirty="0" err="1"/>
              <a:t>αρθρώματα</a:t>
            </a:r>
            <a:r>
              <a:rPr lang="el-GR" b="1" dirty="0"/>
              <a:t> ή </a:t>
            </a:r>
            <a:r>
              <a:rPr lang="el-GR" b="1" dirty="0" err="1"/>
              <a:t>modules</a:t>
            </a:r>
            <a:r>
              <a:rPr lang="el-GR" b="1" dirty="0"/>
              <a:t>)</a:t>
            </a:r>
            <a:endParaRPr lang="en-US" b="1" dirty="0"/>
          </a:p>
          <a:p>
            <a:r>
              <a:rPr lang="el-GR" dirty="0"/>
              <a:t>Μια </a:t>
            </a:r>
            <a:r>
              <a:rPr lang="el-GR" b="1" dirty="0"/>
              <a:t>βιβλιοθήκη</a:t>
            </a:r>
            <a:r>
              <a:rPr lang="el-GR" dirty="0"/>
              <a:t> είναι ένα αρχείο το οποίο περιέχει μια </a:t>
            </a:r>
            <a:r>
              <a:rPr lang="el-GR" b="1" dirty="0"/>
              <a:t>συλλογή από σχετικές συναρτήσεις</a:t>
            </a:r>
            <a:r>
              <a:rPr lang="en-US" b="1" dirty="0"/>
              <a:t>  (</a:t>
            </a:r>
            <a:r>
              <a:rPr lang="el-GR" b="1" dirty="0"/>
              <a:t>ΜΑΘΗΜΑΤΙΚΑ, ΓΡΑΦΙΚΏΝ, ..)</a:t>
            </a:r>
          </a:p>
          <a:p>
            <a:r>
              <a:rPr lang="el-GR" dirty="0"/>
              <a:t>Οι βιβλιοθήκες αυτές για να χρησιμοποιηθούν, θα πρέπει πρώτα να εισαχθούν στο πρόγραμμά μας </a:t>
            </a:r>
            <a:r>
              <a:rPr lang="el-GR" b="1" dirty="0" err="1"/>
              <a:t>import</a:t>
            </a:r>
            <a:r>
              <a:rPr lang="el-GR" dirty="0"/>
              <a:t>. </a:t>
            </a:r>
          </a:p>
          <a:p>
            <a:r>
              <a:rPr lang="el-GR" dirty="0"/>
              <a:t>Για να έχουμε πρόσβαση σε μια από τις συναρτήσεις, θα πρέπει να δηλώσουμε το </a:t>
            </a:r>
            <a:r>
              <a:rPr lang="el-GR" b="1" dirty="0"/>
              <a:t>όνομα της μονάδας και το όνομα της συνάρτησης, χωρισμένα με μια τελεία, μορφή που ονομάζεται συμβολισμός με τελεία (</a:t>
            </a:r>
            <a:r>
              <a:rPr lang="el-GR" b="1" dirty="0" err="1"/>
              <a:t>dot</a:t>
            </a:r>
            <a:r>
              <a:rPr lang="el-GR" b="1" dirty="0"/>
              <a:t> </a:t>
            </a:r>
            <a:r>
              <a:rPr lang="el-GR" b="1" dirty="0" err="1"/>
              <a:t>notation</a:t>
            </a:r>
            <a:r>
              <a:rPr lang="el-GR" b="1" dirty="0"/>
              <a:t>)</a:t>
            </a:r>
            <a:r>
              <a:rPr lang="el-GR" dirty="0"/>
              <a:t>. </a:t>
            </a:r>
            <a:r>
              <a:rPr lang="en-US" dirty="0"/>
              <a:t>&gt;&gt;&gt; import math &gt;&gt;&gt; riza = </a:t>
            </a:r>
            <a:r>
              <a:rPr lang="en-US" dirty="0" err="1"/>
              <a:t>math.sqrt</a:t>
            </a:r>
            <a:r>
              <a:rPr lang="en-US" dirty="0"/>
              <a:t>(2)</a:t>
            </a:r>
            <a:endParaRPr lang="el-GR" dirty="0"/>
          </a:p>
          <a:p>
            <a:endParaRPr lang="en-US" b="1" dirty="0"/>
          </a:p>
          <a:p>
            <a:endParaRPr lang="el-GR" b="1" dirty="0"/>
          </a:p>
        </p:txBody>
      </p:sp>
    </p:spTree>
    <p:extLst>
      <p:ext uri="{BB962C8B-B14F-4D97-AF65-F5344CB8AC3E}">
        <p14:creationId xmlns:p14="http://schemas.microsoft.com/office/powerpoint/2010/main" xmlns="" val="438317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692995-4917-073A-FFC6-375BE5CDB507}"/>
              </a:ext>
            </a:extLst>
          </p:cNvPr>
          <p:cNvSpPr>
            <a:spLocks noGrp="1"/>
          </p:cNvSpPr>
          <p:nvPr>
            <p:ph type="title"/>
          </p:nvPr>
        </p:nvSpPr>
        <p:spPr/>
        <p:txBody>
          <a:bodyPr/>
          <a:lstStyle/>
          <a:p>
            <a:r>
              <a:rPr lang="el-GR" dirty="0"/>
              <a:t>Κεφάλαιο 3</a:t>
            </a:r>
          </a:p>
        </p:txBody>
      </p:sp>
      <p:sp>
        <p:nvSpPr>
          <p:cNvPr id="3" name="Content Placeholder 2">
            <a:extLst>
              <a:ext uri="{FF2B5EF4-FFF2-40B4-BE49-F238E27FC236}">
                <a16:creationId xmlns:a16="http://schemas.microsoft.com/office/drawing/2014/main" xmlns="" id="{2F57534E-950F-570D-7939-5F87AA75DE47}"/>
              </a:ext>
            </a:extLst>
          </p:cNvPr>
          <p:cNvSpPr>
            <a:spLocks noGrp="1"/>
          </p:cNvSpPr>
          <p:nvPr>
            <p:ph idx="1"/>
          </p:nvPr>
        </p:nvSpPr>
        <p:spPr/>
        <p:txBody>
          <a:bodyPr/>
          <a:lstStyle/>
          <a:p>
            <a:r>
              <a:rPr lang="el-GR" dirty="0"/>
              <a:t>Καλές Πρακτικές (χαρακτηριστικό τίτλο, σχόλια, κατάλληλους τελεστές, ίδια εισαγωγικά, προσοχή κενά, ονόματα σχετικά με χρήση)</a:t>
            </a:r>
          </a:p>
          <a:p>
            <a:r>
              <a:rPr lang="el-GR" dirty="0"/>
              <a:t>Ένας </a:t>
            </a:r>
            <a:r>
              <a:rPr lang="el-GR" b="1" dirty="0"/>
              <a:t>Τύπος Δεδομένων </a:t>
            </a:r>
            <a:r>
              <a:rPr lang="el-GR" dirty="0"/>
              <a:t>(</a:t>
            </a:r>
            <a:r>
              <a:rPr lang="el-GR" dirty="0" err="1"/>
              <a:t>Data</a:t>
            </a:r>
            <a:r>
              <a:rPr lang="el-GR" dirty="0"/>
              <a:t> </a:t>
            </a:r>
            <a:r>
              <a:rPr lang="el-GR" dirty="0" err="1"/>
              <a:t>Τype</a:t>
            </a:r>
            <a:r>
              <a:rPr lang="el-GR" dirty="0"/>
              <a:t>) είναι ένα σύνολο τιμών δεδομένων και λειτουργιών επί αυτών των τιμών.</a:t>
            </a:r>
          </a:p>
          <a:p>
            <a:r>
              <a:rPr lang="el-GR" dirty="0"/>
              <a:t>Οι </a:t>
            </a:r>
            <a:r>
              <a:rPr lang="el-GR" b="1" dirty="0"/>
              <a:t>τύποι δεδομένων </a:t>
            </a:r>
            <a:r>
              <a:rPr lang="el-GR" dirty="0"/>
              <a:t>είτε είναι </a:t>
            </a:r>
            <a:r>
              <a:rPr lang="el-GR" b="1" dirty="0"/>
              <a:t>προκαθορισμένοι από τις γλώσσες </a:t>
            </a:r>
            <a:r>
              <a:rPr lang="el-GR" dirty="0"/>
              <a:t>προγραμματισμού και καλούνται </a:t>
            </a:r>
            <a:r>
              <a:rPr lang="el-GR" b="1" dirty="0"/>
              <a:t>Πρωτογενείς</a:t>
            </a:r>
            <a:r>
              <a:rPr lang="el-GR" dirty="0"/>
              <a:t> τύποι δεδομένων (</a:t>
            </a:r>
            <a:r>
              <a:rPr lang="el-GR" b="1" dirty="0" err="1"/>
              <a:t>Primitive</a:t>
            </a:r>
            <a:r>
              <a:rPr lang="el-GR" b="1" dirty="0"/>
              <a:t> </a:t>
            </a:r>
            <a:r>
              <a:rPr lang="el-GR" b="1" dirty="0" err="1"/>
              <a:t>data</a:t>
            </a:r>
            <a:r>
              <a:rPr lang="el-GR" b="1" dirty="0"/>
              <a:t> </a:t>
            </a:r>
            <a:r>
              <a:rPr lang="el-GR" b="1" dirty="0" err="1"/>
              <a:t>types</a:t>
            </a:r>
            <a:r>
              <a:rPr lang="el-GR" dirty="0"/>
              <a:t>) είτε </a:t>
            </a:r>
            <a:r>
              <a:rPr lang="el-GR" b="1" dirty="0"/>
              <a:t>δημιουργούνται</a:t>
            </a:r>
            <a:r>
              <a:rPr lang="el-GR" dirty="0"/>
              <a:t> από τον </a:t>
            </a:r>
            <a:r>
              <a:rPr lang="el-GR" b="1" dirty="0"/>
              <a:t>προγραμματιστή</a:t>
            </a:r>
            <a:r>
              <a:rPr lang="el-GR" dirty="0"/>
              <a:t>, οπότε καλούνται </a:t>
            </a:r>
            <a:r>
              <a:rPr lang="el-GR" b="1" dirty="0"/>
              <a:t>Μη πρωτογενείς τύποι δεδομένων </a:t>
            </a:r>
            <a:r>
              <a:rPr lang="el-GR" dirty="0"/>
              <a:t>(</a:t>
            </a:r>
            <a:r>
              <a:rPr lang="el-GR" dirty="0" err="1"/>
              <a:t>Nonprimitive</a:t>
            </a:r>
            <a:r>
              <a:rPr lang="el-GR" dirty="0"/>
              <a:t> </a:t>
            </a:r>
            <a:r>
              <a:rPr lang="el-GR" dirty="0" err="1"/>
              <a:t>data</a:t>
            </a:r>
            <a:r>
              <a:rPr lang="el-GR" dirty="0"/>
              <a:t> </a:t>
            </a:r>
            <a:r>
              <a:rPr lang="el-GR" dirty="0" err="1"/>
              <a:t>types</a:t>
            </a:r>
            <a:r>
              <a:rPr lang="el-GR" dirty="0"/>
              <a:t>).</a:t>
            </a:r>
          </a:p>
          <a:p>
            <a:r>
              <a:rPr lang="el-GR" b="1" dirty="0"/>
              <a:t>ανάλογα με τη σύσταση των μερών </a:t>
            </a:r>
            <a:r>
              <a:rPr lang="el-GR" dirty="0"/>
              <a:t>που τους αποτελούν, σε: </a:t>
            </a:r>
            <a:r>
              <a:rPr lang="el-GR" b="1" dirty="0"/>
              <a:t>Απλούς τύπους και Σύνθετους τύπους δεδομένων</a:t>
            </a:r>
          </a:p>
          <a:p>
            <a:endParaRPr lang="el-GR" dirty="0"/>
          </a:p>
        </p:txBody>
      </p:sp>
    </p:spTree>
    <p:extLst>
      <p:ext uri="{BB962C8B-B14F-4D97-AF65-F5344CB8AC3E}">
        <p14:creationId xmlns:p14="http://schemas.microsoft.com/office/powerpoint/2010/main" xmlns="" val="3059062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8BED909-6EC8-05F5-1E2A-F14649E4A2C9}"/>
              </a:ext>
            </a:extLst>
          </p:cNvPr>
          <p:cNvSpPr>
            <a:spLocks noGrp="1"/>
          </p:cNvSpPr>
          <p:nvPr>
            <p:ph idx="1"/>
          </p:nvPr>
        </p:nvSpPr>
        <p:spPr>
          <a:xfrm>
            <a:off x="2589212" y="1046205"/>
            <a:ext cx="8915400" cy="4865017"/>
          </a:xfrm>
        </p:spPr>
        <p:txBody>
          <a:bodyPr>
            <a:normAutofit fontScale="92500" lnSpcReduction="20000"/>
          </a:bodyPr>
          <a:lstStyle/>
          <a:p>
            <a:r>
              <a:rPr lang="el-GR" b="1" dirty="0"/>
              <a:t>Απλοί τύποι δεδομένων: </a:t>
            </a:r>
            <a:r>
              <a:rPr lang="el-GR" dirty="0"/>
              <a:t>Στους απλούς τύπους δεδομένων, </a:t>
            </a:r>
            <a:r>
              <a:rPr lang="el-GR" b="1" dirty="0"/>
              <a:t>οι τιμές των δεδομένων είναι στοιχεία μη περαιτέρω-</a:t>
            </a:r>
            <a:r>
              <a:rPr lang="el-GR" b="1" dirty="0" err="1"/>
              <a:t>χωριζόμενα</a:t>
            </a:r>
            <a:r>
              <a:rPr lang="el-GR" b="1" dirty="0"/>
              <a:t> (άτομα)</a:t>
            </a:r>
            <a:r>
              <a:rPr lang="el-GR" dirty="0"/>
              <a:t>. Δηλαδή κάθε δεδομένο έχει μία και μοναδική τιμή.</a:t>
            </a:r>
          </a:p>
          <a:p>
            <a:r>
              <a:rPr lang="el-GR" b="1" dirty="0"/>
              <a:t>Σύνθετοι Σύνθετος τύπος δεδομένων </a:t>
            </a:r>
            <a:r>
              <a:rPr lang="el-GR" dirty="0"/>
              <a:t>(</a:t>
            </a:r>
            <a:r>
              <a:rPr lang="el-GR" dirty="0" err="1"/>
              <a:t>Composite</a:t>
            </a:r>
            <a:r>
              <a:rPr lang="el-GR" dirty="0"/>
              <a:t> </a:t>
            </a:r>
            <a:r>
              <a:rPr lang="el-GR" dirty="0" err="1"/>
              <a:t>data</a:t>
            </a:r>
            <a:r>
              <a:rPr lang="el-GR" dirty="0"/>
              <a:t> </a:t>
            </a:r>
            <a:r>
              <a:rPr lang="el-GR" dirty="0" err="1"/>
              <a:t>type</a:t>
            </a:r>
            <a:r>
              <a:rPr lang="el-GR" dirty="0"/>
              <a:t>) είναι εκείνος, που αποτελείται από Πρωτογενείς ή / και άλλους σύνθετους τύπους, όπου μια μεταβλητή μπορεί να πάρει </a:t>
            </a:r>
            <a:r>
              <a:rPr lang="el-GR" b="1" dirty="0"/>
              <a:t>ως τιμή μια ενότητα τιμών</a:t>
            </a:r>
            <a:r>
              <a:rPr lang="el-GR" dirty="0"/>
              <a:t>.</a:t>
            </a:r>
          </a:p>
          <a:p>
            <a:r>
              <a:rPr lang="el-GR" dirty="0"/>
              <a:t>Οι </a:t>
            </a:r>
            <a:r>
              <a:rPr lang="el-GR" b="1" dirty="0"/>
              <a:t>σύνθετοι τύποι </a:t>
            </a:r>
            <a:r>
              <a:rPr lang="el-GR" dirty="0"/>
              <a:t>καλούνται και </a:t>
            </a:r>
            <a:r>
              <a:rPr lang="el-GR" b="1" dirty="0"/>
              <a:t>Δομές Δεδομένων</a:t>
            </a:r>
          </a:p>
          <a:p>
            <a:r>
              <a:rPr lang="el-GR" b="1" dirty="0"/>
              <a:t>Απλοί</a:t>
            </a:r>
            <a:r>
              <a:rPr lang="el-GR" dirty="0"/>
              <a:t> </a:t>
            </a:r>
          </a:p>
          <a:p>
            <a:pPr lvl="1"/>
            <a:r>
              <a:rPr lang="el-GR" dirty="0"/>
              <a:t>● </a:t>
            </a:r>
            <a:r>
              <a:rPr lang="el-GR" b="1" dirty="0"/>
              <a:t>Ακέραιος</a:t>
            </a:r>
            <a:r>
              <a:rPr lang="el-GR" dirty="0"/>
              <a:t> (</a:t>
            </a:r>
            <a:r>
              <a:rPr lang="el-GR" dirty="0" err="1"/>
              <a:t>Integer</a:t>
            </a:r>
            <a:r>
              <a:rPr lang="el-GR" dirty="0"/>
              <a:t>), </a:t>
            </a:r>
            <a:r>
              <a:rPr lang="el-GR" u="sng" dirty="0"/>
              <a:t>με τιμές τους ακέραιους αριθμούς μέσα σε ένα κάτω και ένα άνω όριο και πράξεις</a:t>
            </a:r>
            <a:r>
              <a:rPr lang="el-GR" dirty="0"/>
              <a:t>: +, -,*, /, </a:t>
            </a:r>
            <a:r>
              <a:rPr lang="el-GR" dirty="0" err="1"/>
              <a:t>mod</a:t>
            </a:r>
            <a:r>
              <a:rPr lang="el-GR" dirty="0"/>
              <a:t>, </a:t>
            </a:r>
            <a:r>
              <a:rPr lang="el-GR" dirty="0" err="1"/>
              <a:t>div</a:t>
            </a:r>
            <a:r>
              <a:rPr lang="el-GR" dirty="0"/>
              <a:t>, := καθώς και οι συγκρίσεις &gt;, =, &lt; ● </a:t>
            </a:r>
            <a:r>
              <a:rPr lang="el-GR" b="1" dirty="0"/>
              <a:t>Πραγματικός</a:t>
            </a:r>
            <a:r>
              <a:rPr lang="el-GR" dirty="0"/>
              <a:t> (</a:t>
            </a:r>
            <a:r>
              <a:rPr lang="el-GR" dirty="0" err="1"/>
              <a:t>real</a:t>
            </a:r>
            <a:r>
              <a:rPr lang="el-GR" dirty="0"/>
              <a:t>). ● </a:t>
            </a:r>
            <a:r>
              <a:rPr lang="el-GR" b="1" dirty="0"/>
              <a:t>Χαρακτήρας</a:t>
            </a:r>
            <a:r>
              <a:rPr lang="el-GR" dirty="0"/>
              <a:t> (</a:t>
            </a:r>
            <a:r>
              <a:rPr lang="el-GR" dirty="0" err="1"/>
              <a:t>Character</a:t>
            </a:r>
            <a:r>
              <a:rPr lang="el-GR" dirty="0"/>
              <a:t>), με τιμές από το σύνολο των χαρακτήρων που διαθέτει ο υπολογιστής. ● </a:t>
            </a:r>
            <a:r>
              <a:rPr lang="el-GR" b="1" dirty="0"/>
              <a:t>Λογικός</a:t>
            </a:r>
            <a:r>
              <a:rPr lang="el-GR" dirty="0"/>
              <a:t> (</a:t>
            </a:r>
            <a:r>
              <a:rPr lang="el-GR" dirty="0" err="1"/>
              <a:t>Boolean</a:t>
            </a:r>
            <a:r>
              <a:rPr lang="el-GR" dirty="0"/>
              <a:t>), για την αναπαράσταση Λογικών δεδομένων, με τιμές </a:t>
            </a:r>
            <a:r>
              <a:rPr lang="el-GR" dirty="0" err="1"/>
              <a:t>True</a:t>
            </a:r>
            <a:r>
              <a:rPr lang="el-GR" dirty="0"/>
              <a:t> (σωστό), </a:t>
            </a:r>
            <a:r>
              <a:rPr lang="el-GR" dirty="0" err="1"/>
              <a:t>False</a:t>
            </a:r>
            <a:r>
              <a:rPr lang="el-GR" dirty="0"/>
              <a:t> (λάθος) και </a:t>
            </a:r>
            <a:r>
              <a:rPr lang="el-GR" b="1" dirty="0"/>
              <a:t>επιτρεπτές πράξεις </a:t>
            </a:r>
            <a:r>
              <a:rPr lang="el-GR" dirty="0"/>
              <a:t>για τις τιμές αυτές τις: and, </a:t>
            </a:r>
            <a:r>
              <a:rPr lang="el-GR" dirty="0" err="1"/>
              <a:t>or</a:t>
            </a:r>
            <a:r>
              <a:rPr lang="el-GR" dirty="0"/>
              <a:t>, </a:t>
            </a:r>
            <a:r>
              <a:rPr lang="el-GR" dirty="0" err="1"/>
              <a:t>not</a:t>
            </a:r>
            <a:r>
              <a:rPr lang="el-GR" dirty="0"/>
              <a:t>. ● </a:t>
            </a:r>
            <a:r>
              <a:rPr lang="el-GR" b="1" dirty="0"/>
              <a:t>Αλφαριθμητικός-</a:t>
            </a:r>
            <a:r>
              <a:rPr lang="el-GR" b="1" dirty="0" err="1"/>
              <a:t>string</a:t>
            </a:r>
            <a:r>
              <a:rPr lang="el-GR" dirty="0"/>
              <a:t>.</a:t>
            </a:r>
          </a:p>
          <a:p>
            <a:r>
              <a:rPr lang="el-GR" b="1" dirty="0"/>
              <a:t>Σύνθετοι Τύποι Δεδομένων</a:t>
            </a:r>
          </a:p>
          <a:p>
            <a:pPr lvl="1"/>
            <a:r>
              <a:rPr lang="el-GR" b="1" dirty="0"/>
              <a:t> </a:t>
            </a:r>
            <a:r>
              <a:rPr lang="el-GR" dirty="0"/>
              <a:t>● </a:t>
            </a:r>
            <a:r>
              <a:rPr lang="el-GR" b="1" dirty="0"/>
              <a:t>Πίνακας</a:t>
            </a:r>
            <a:r>
              <a:rPr lang="el-GR" dirty="0"/>
              <a:t> (</a:t>
            </a:r>
            <a:r>
              <a:rPr lang="en-GB" dirty="0"/>
              <a:t>Array). </a:t>
            </a:r>
            <a:r>
              <a:rPr lang="el-GR" dirty="0"/>
              <a:t>Συνήθως τα στοιχεία του καθορίζονται με τη βοήθεια δεικτών. Μπορεί να είναι πολλών διαστάσεων. ● </a:t>
            </a:r>
            <a:r>
              <a:rPr lang="el-GR" b="1" dirty="0"/>
              <a:t>Εγγραφή</a:t>
            </a:r>
            <a:r>
              <a:rPr lang="el-GR" dirty="0"/>
              <a:t> (</a:t>
            </a:r>
            <a:r>
              <a:rPr lang="en-GB" dirty="0"/>
              <a:t>Record/tuple/struct). ● </a:t>
            </a:r>
            <a:r>
              <a:rPr lang="el-GR" b="1" dirty="0"/>
              <a:t>Λίστα</a:t>
            </a:r>
            <a:r>
              <a:rPr lang="el-GR" dirty="0"/>
              <a:t> (</a:t>
            </a:r>
            <a:r>
              <a:rPr lang="en-GB" dirty="0"/>
              <a:t>List). ● </a:t>
            </a:r>
            <a:r>
              <a:rPr lang="el-GR" b="1" dirty="0"/>
              <a:t>Σύνολο</a:t>
            </a:r>
            <a:r>
              <a:rPr lang="el-GR" dirty="0"/>
              <a:t> (</a:t>
            </a:r>
            <a:r>
              <a:rPr lang="en-GB" dirty="0"/>
              <a:t>Set). ● </a:t>
            </a:r>
            <a:r>
              <a:rPr lang="el-GR" b="1" dirty="0"/>
              <a:t>Σωρός</a:t>
            </a:r>
            <a:r>
              <a:rPr lang="el-GR" dirty="0"/>
              <a:t> (</a:t>
            </a:r>
            <a:r>
              <a:rPr lang="en-GB" dirty="0"/>
              <a:t>Heap). ● </a:t>
            </a:r>
            <a:r>
              <a:rPr lang="el-GR" b="1" dirty="0"/>
              <a:t>Στοίβα</a:t>
            </a:r>
            <a:r>
              <a:rPr lang="el-GR" dirty="0"/>
              <a:t> (</a:t>
            </a:r>
            <a:r>
              <a:rPr lang="en-GB" dirty="0"/>
              <a:t>Stack). ● </a:t>
            </a:r>
            <a:r>
              <a:rPr lang="el-GR" b="1" dirty="0"/>
              <a:t>Ουρά</a:t>
            </a:r>
            <a:r>
              <a:rPr lang="el-GR" dirty="0"/>
              <a:t> (</a:t>
            </a:r>
            <a:r>
              <a:rPr lang="en-GB" dirty="0"/>
              <a:t>Queue). ● </a:t>
            </a:r>
            <a:r>
              <a:rPr lang="el-GR" b="1" dirty="0"/>
              <a:t>Δένδρο</a:t>
            </a:r>
            <a:r>
              <a:rPr lang="el-GR" dirty="0"/>
              <a:t> (</a:t>
            </a:r>
            <a:r>
              <a:rPr lang="en-GB" dirty="0"/>
              <a:t>Tree). ● </a:t>
            </a:r>
            <a:r>
              <a:rPr lang="el-GR" b="1" dirty="0"/>
              <a:t>Γράφος</a:t>
            </a:r>
            <a:r>
              <a:rPr lang="el-GR" dirty="0"/>
              <a:t> (</a:t>
            </a:r>
            <a:r>
              <a:rPr lang="en-GB" dirty="0"/>
              <a:t>Graph).</a:t>
            </a:r>
            <a:endParaRPr lang="el-GR" b="1" dirty="0"/>
          </a:p>
        </p:txBody>
      </p:sp>
      <p:sp>
        <p:nvSpPr>
          <p:cNvPr id="5" name="Title 4">
            <a:extLst>
              <a:ext uri="{FF2B5EF4-FFF2-40B4-BE49-F238E27FC236}">
                <a16:creationId xmlns:a16="http://schemas.microsoft.com/office/drawing/2014/main" xmlns="" id="{97560028-65D6-6606-440B-29660F215FF8}"/>
              </a:ext>
            </a:extLst>
          </p:cNvPr>
          <p:cNvSpPr>
            <a:spLocks noGrp="1"/>
          </p:cNvSpPr>
          <p:nvPr>
            <p:ph type="title"/>
          </p:nvPr>
        </p:nvSpPr>
        <p:spPr>
          <a:xfrm>
            <a:off x="2605688" y="335785"/>
            <a:ext cx="8911687" cy="422095"/>
          </a:xfrm>
        </p:spPr>
        <p:txBody>
          <a:bodyPr>
            <a:normAutofit fontScale="90000"/>
          </a:bodyPr>
          <a:lstStyle/>
          <a:p>
            <a:r>
              <a:rPr lang="el-GR" dirty="0"/>
              <a:t>Κεφάλαιο 3</a:t>
            </a:r>
          </a:p>
        </p:txBody>
      </p:sp>
    </p:spTree>
    <p:extLst>
      <p:ext uri="{BB962C8B-B14F-4D97-AF65-F5344CB8AC3E}">
        <p14:creationId xmlns:p14="http://schemas.microsoft.com/office/powerpoint/2010/main" xmlns="" val="60097525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TM02892315[[fn=Wisp]]</Template>
  <TotalTime>211</TotalTime>
  <Words>5370</Words>
  <Application>Microsoft Office PowerPoint</Application>
  <PresentationFormat>Προσαρμογή</PresentationFormat>
  <Paragraphs>287</Paragraphs>
  <Slides>44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44</vt:i4>
      </vt:variant>
    </vt:vector>
  </HeadingPairs>
  <TitlesOfParts>
    <vt:vector size="45" baseType="lpstr">
      <vt:lpstr>Wisp</vt:lpstr>
      <vt:lpstr>Θεωρια python</vt:lpstr>
      <vt:lpstr>Κεφάλαιο 3</vt:lpstr>
      <vt:lpstr>Κεφάλαιο 3</vt:lpstr>
      <vt:lpstr>Κεφάλαιο 3</vt:lpstr>
      <vt:lpstr>Κεφάλαιο 3</vt:lpstr>
      <vt:lpstr>Κεφάλαιο 3</vt:lpstr>
      <vt:lpstr>Κεφάλαιο 3</vt:lpstr>
      <vt:lpstr>Κεφάλαιο 3</vt:lpstr>
      <vt:lpstr>Κεφάλαιο 3</vt:lpstr>
      <vt:lpstr>Κεφάλαιο 3: Επίπεδα αφαίρεσης σε Τύπους Δεδομένων</vt:lpstr>
      <vt:lpstr>Κεφάλαιο 4</vt:lpstr>
      <vt:lpstr>Κεφάλαιο 4: δομή Επανάληψης</vt:lpstr>
      <vt:lpstr>Κεφάλαιο 4: Συναρτήσεις</vt:lpstr>
      <vt:lpstr>Κεφάλαιο 4: Συναρτήσεις</vt:lpstr>
      <vt:lpstr>Κεφάλαιο 5</vt:lpstr>
      <vt:lpstr>Κεφάλαιο 5</vt:lpstr>
      <vt:lpstr>Κεφάλαιο 6</vt:lpstr>
      <vt:lpstr>Κεφάλαιο 6</vt:lpstr>
      <vt:lpstr>Κεφάλαιο 6</vt:lpstr>
      <vt:lpstr>Κεφάλαιο 7</vt:lpstr>
      <vt:lpstr>Κεφάλαιο 7</vt:lpstr>
      <vt:lpstr>Κεφάλαιο 7</vt:lpstr>
      <vt:lpstr>Κεφάλαιο 7</vt:lpstr>
      <vt:lpstr>Κεφάλαιο 7</vt:lpstr>
      <vt:lpstr>Κεφάλαιο 7</vt:lpstr>
      <vt:lpstr>Κεφάλαιο 7</vt:lpstr>
      <vt:lpstr>Κεφάλαιο 7</vt:lpstr>
      <vt:lpstr>Κεφάλαιο 7: Αρθρώματα (Modules)</vt:lpstr>
      <vt:lpstr>Κεφάλαιο 7</vt:lpstr>
      <vt:lpstr>Κεφάλαιο 7: Πακέτα</vt:lpstr>
      <vt:lpstr>Κεφάλαιο 8</vt:lpstr>
      <vt:lpstr>Κεφάλαιο 8</vt:lpstr>
      <vt:lpstr>Κεφάλαιο 8</vt:lpstr>
      <vt:lpstr>Κεφάλαιο 8</vt:lpstr>
      <vt:lpstr>Κεφάλαιο 8</vt:lpstr>
      <vt:lpstr>Κεφάλαιο 8 : ΣΤΟΙΒΑ</vt:lpstr>
      <vt:lpstr>Κεφάλαιο 8 : ΣΤΟΙΒΑ</vt:lpstr>
      <vt:lpstr>Κεφάλαιο 8 : ΟΥΡΑ</vt:lpstr>
      <vt:lpstr>Κεφάλαιο 11</vt:lpstr>
      <vt:lpstr>Κεφάλαιο 11</vt:lpstr>
      <vt:lpstr>Κεφάλαιο 11</vt:lpstr>
      <vt:lpstr>Κεφάλαιο 11</vt:lpstr>
      <vt:lpstr>Κεφάλαιο 11</vt:lpstr>
      <vt:lpstr>Κεφάλαιο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Θεωρια python</dc:title>
  <dc:creator>SOTIRIOS CHRISTODOULOU</dc:creator>
  <cp:lastModifiedBy>user</cp:lastModifiedBy>
  <cp:revision>1</cp:revision>
  <dcterms:created xsi:type="dcterms:W3CDTF">2023-06-08T20:51:57Z</dcterms:created>
  <dcterms:modified xsi:type="dcterms:W3CDTF">2024-03-27T07:43:56Z</dcterms:modified>
</cp:coreProperties>
</file>