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2" r:id="rId2"/>
    <p:sldId id="300" r:id="rId3"/>
    <p:sldId id="257" r:id="rId4"/>
    <p:sldId id="258" r:id="rId5"/>
    <p:sldId id="29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6" r:id="rId21"/>
    <p:sldId id="301" r:id="rId22"/>
    <p:sldId id="274" r:id="rId23"/>
    <p:sldId id="273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9" r:id="rId40"/>
    <p:sldId id="292" r:id="rId41"/>
    <p:sldId id="294" r:id="rId42"/>
    <p:sldId id="303" r:id="rId4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79" d="100"/>
          <a:sy n="79" d="100"/>
        </p:scale>
        <p:origin x="-16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BAA36-F9AF-4CA1-9D45-EB5184A8E976}" type="datetimeFigureOut">
              <a:rPr lang="el-GR" smtClean="0"/>
              <a:t>12/2/2019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0BED9-DD24-40F3-A899-B438906D9F3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6116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91F0-47BB-407B-9B8E-6D8FA60B422C}" type="datetime1">
              <a:rPr lang="el-GR" smtClean="0"/>
              <a:t>12/2/2019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7620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057-0962-46CD-9A97-6836D7E9D241}" type="datetime1">
              <a:rPr lang="el-GR" smtClean="0"/>
              <a:t>12/2/2019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868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753D-D975-463B-A189-CBFF915DA755}" type="datetime1">
              <a:rPr lang="el-GR" smtClean="0"/>
              <a:t>12/2/2019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4315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22DA-6E23-410F-98F5-FDBE0C6F23D9}" type="datetime1">
              <a:rPr lang="el-GR" smtClean="0"/>
              <a:t>12/2/2019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461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8A0FF-EC1B-4DB0-A67B-7C06139323B1}" type="datetime1">
              <a:rPr lang="el-GR" smtClean="0"/>
              <a:t>12/2/2019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257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6136-2129-4406-8BE9-9E07C4D6D60A}" type="datetime1">
              <a:rPr lang="el-GR" smtClean="0"/>
              <a:t>12/2/2019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189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E2CC-9B94-4B38-86CF-03839EA60373}" type="datetime1">
              <a:rPr lang="el-GR" smtClean="0"/>
              <a:t>12/2/2019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5941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4AED-8685-4704-A5EB-30C984601E36}" type="datetime1">
              <a:rPr lang="el-GR" smtClean="0"/>
              <a:t>12/2/2019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878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EB3D-C0F6-4C53-B384-EDBFE64D3C2C}" type="datetime1">
              <a:rPr lang="el-GR" smtClean="0"/>
              <a:t>12/2/2019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6878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20E9-B859-40DF-9D0F-BC1C13E65F45}" type="datetime1">
              <a:rPr lang="el-GR" smtClean="0"/>
              <a:t>12/2/2019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4455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53D1-3C40-4F73-99A9-B1ED5091F8BD}" type="datetime1">
              <a:rPr lang="el-GR" smtClean="0"/>
              <a:t>12/2/2019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0847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4E31-414F-4918-8CC0-DEC9E0B45BA3}" type="datetime1">
              <a:rPr lang="el-GR" smtClean="0"/>
              <a:t>12/2/2019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DE9F6-5F77-45C4-BDCC-76B95DBD12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839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l-GR" b="1" dirty="0"/>
              <a:t>ΑΣΥΓΧΡΟΝΟΙ ΤΡΙΦΑΣΙΚΟΙ ΚΙΝΗΤΗΡΕΣ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4941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10</a:t>
            </a:fld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828675"/>
            <a:ext cx="520065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7104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Στρεφόμενο μαγνητικό πεδίο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404631"/>
            <a:ext cx="5019675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88640"/>
            <a:ext cx="7920880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Αρχή λειτουργίας ασύγχρονων τριφασικών κινητήρων</a:t>
            </a:r>
            <a:endParaRPr lang="el-GR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650305"/>
            <a:ext cx="8812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b="1" dirty="0" smtClean="0"/>
              <a:t>Η ταχύτητα περιστροφής </a:t>
            </a:r>
            <a:r>
              <a:rPr lang="en-US" sz="2400" b="1" dirty="0" smtClean="0"/>
              <a:t>n </a:t>
            </a:r>
            <a:r>
              <a:rPr lang="el-GR" sz="2400" b="1" dirty="0" smtClean="0"/>
              <a:t>του κινητήρα είναι μικρότερη από την ταχύτητα περιστροφής </a:t>
            </a:r>
            <a:r>
              <a:rPr lang="en-US" sz="2400" b="1" dirty="0" smtClean="0"/>
              <a:t>n</a:t>
            </a:r>
            <a:r>
              <a:rPr lang="en-US" b="1" dirty="0" smtClean="0"/>
              <a:t>s</a:t>
            </a:r>
            <a:r>
              <a:rPr lang="en-US" sz="2400" b="1" dirty="0" smtClean="0"/>
              <a:t> </a:t>
            </a:r>
            <a:r>
              <a:rPr lang="el-GR" sz="2400" b="1" dirty="0" smtClean="0"/>
              <a:t>του στρεφόμενου μαγνητικού πεδίου (ολίσθηση).</a:t>
            </a:r>
            <a:endParaRPr lang="el-GR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120172" y="5377026"/>
                <a:ext cx="2275602" cy="46166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𝐅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𝐁</m:t>
                          </m:r>
                        </m:e>
                        <m:sub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𝐒</m:t>
                          </m:r>
                        </m:sub>
                      </m:sSub>
                      <m:r>
                        <a:rPr lang="en-US" sz="2400" b="1" i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𝐈</m:t>
                          </m:r>
                        </m:e>
                        <m:sub>
                          <m:r>
                            <a:rPr lang="el-GR" sz="2400" b="1" i="0" smtClean="0">
                              <a:latin typeface="Cambria Math"/>
                              <a:ea typeface="Cambria Math"/>
                            </a:rPr>
                            <m:t>𝛅</m:t>
                          </m:r>
                        </m:sub>
                      </m:sSub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𝐋</m:t>
                      </m:r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72" y="5377026"/>
                <a:ext cx="2275602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996916" y="1976625"/>
                <a:ext cx="2275602" cy="85670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𝐧</m:t>
                          </m:r>
                        </m:e>
                        <m:sub>
                          <m:r>
                            <a:rPr lang="en-US" sz="2400" b="1" i="0" smtClean="0">
                              <a:latin typeface="Cambria Math"/>
                            </a:rPr>
                            <m:t>𝐬</m:t>
                          </m:r>
                        </m:sub>
                      </m:sSub>
                      <m:r>
                        <a:rPr lang="el-GR" sz="2400" b="1" i="0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l-GR" sz="2400" b="1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𝟔𝟎</m:t>
                          </m:r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𝐟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𝐩</m:t>
                          </m:r>
                        </m:den>
                      </m:f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916" y="1976625"/>
                <a:ext cx="2275602" cy="85670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120172" y="3505196"/>
                <a:ext cx="2275602" cy="90306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/>
                        </a:rPr>
                        <m:t>𝐬</m:t>
                      </m:r>
                      <m:r>
                        <a:rPr lang="en-US" sz="2800" b="1" i="0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1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1" i="0" smtClean="0">
                                  <a:latin typeface="Cambria Math"/>
                                  <a:ea typeface="Cambria Math"/>
                                </a:rPr>
                                <m:t>𝐧</m:t>
                              </m:r>
                            </m:e>
                            <m:sub>
                              <m:r>
                                <a:rPr lang="en-US" sz="2800" b="1" i="0" smtClean="0">
                                  <a:latin typeface="Cambria Math"/>
                                  <a:ea typeface="Cambria Math"/>
                                </a:rPr>
                                <m:t>𝐬</m:t>
                              </m:r>
                            </m:sub>
                          </m:sSub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𝐧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1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1" i="0">
                                  <a:latin typeface="Cambria Math"/>
                                  <a:ea typeface="Cambria Math"/>
                                </a:rPr>
                                <m:t>𝐧</m:t>
                              </m:r>
                            </m:e>
                            <m:sub>
                              <m:r>
                                <a:rPr lang="en-US" sz="2800" b="1" i="0">
                                  <a:latin typeface="Cambria Math"/>
                                  <a:ea typeface="Cambria Math"/>
                                </a:rPr>
                                <m:t>𝐬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8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72" y="3505196"/>
                <a:ext cx="2275602" cy="90306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743836" y="2999086"/>
            <a:ext cx="2863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Ολίσθηση</a:t>
            </a:r>
            <a:r>
              <a:rPr lang="el-GR" sz="2400" b="1" dirty="0"/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6096" y="4915361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Μαγνητική δύναμη</a:t>
            </a:r>
            <a:r>
              <a:rPr lang="en-US" sz="2400" b="1" dirty="0" smtClean="0"/>
              <a:t> </a:t>
            </a:r>
            <a:r>
              <a:rPr lang="el-GR" sz="2400" b="1" dirty="0" smtClean="0"/>
              <a:t>σε Ν:</a:t>
            </a:r>
            <a:endParaRPr lang="el-GR" sz="2400" b="1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11</a:t>
            </a:fld>
            <a:endParaRPr lang="el-GR"/>
          </a:p>
        </p:txBody>
      </p:sp>
      <p:sp>
        <p:nvSpPr>
          <p:cNvPr id="10" name="TextBox 9"/>
          <p:cNvSpPr txBox="1"/>
          <p:nvPr/>
        </p:nvSpPr>
        <p:spPr>
          <a:xfrm>
            <a:off x="4355976" y="5838691"/>
            <a:ext cx="4111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Β</a:t>
            </a:r>
            <a:r>
              <a:rPr lang="en-US" b="1" baseline="-25000" dirty="0" smtClean="0"/>
              <a:t>s </a:t>
            </a:r>
            <a:r>
              <a:rPr lang="en-US" b="1" dirty="0" smtClean="0"/>
              <a:t> </a:t>
            </a:r>
            <a:r>
              <a:rPr lang="el-GR" b="1" dirty="0" smtClean="0"/>
              <a:t>: μαγνητική επαγωγή σε Τ</a:t>
            </a:r>
          </a:p>
          <a:p>
            <a:r>
              <a:rPr lang="el-GR" b="1" dirty="0" smtClean="0"/>
              <a:t>Ι</a:t>
            </a:r>
            <a:r>
              <a:rPr lang="el-GR" b="1" baseline="-25000" dirty="0" smtClean="0"/>
              <a:t>δ</a:t>
            </a:r>
            <a:r>
              <a:rPr lang="el-GR" b="1" dirty="0" smtClean="0"/>
              <a:t> : ρεύμα δρομέα από επαγωγή σε Α</a:t>
            </a:r>
          </a:p>
          <a:p>
            <a:r>
              <a:rPr lang="en-US" b="1" dirty="0" smtClean="0"/>
              <a:t>L</a:t>
            </a:r>
            <a:r>
              <a:rPr lang="el-GR" b="1" dirty="0" smtClean="0"/>
              <a:t>: μήκος αγωγού δρομέα σε </a:t>
            </a:r>
            <a:r>
              <a:rPr lang="en-US" b="1" dirty="0" smtClean="0"/>
              <a:t>m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4"/>
          <a:stretch/>
        </p:blipFill>
        <p:spPr bwMode="auto">
          <a:xfrm>
            <a:off x="32048" y="793502"/>
            <a:ext cx="5634826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88640"/>
            <a:ext cx="7920880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Ροπή ασύγχρονων τριφασικών κινητήρων</a:t>
            </a:r>
            <a:endParaRPr lang="el-GR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39552" y="4939375"/>
                <a:ext cx="3312368" cy="907749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/>
                        </a:rPr>
                        <m:t>𝐓</m:t>
                      </m:r>
                      <m:r>
                        <a:rPr lang="en-US" sz="2800" b="1" i="0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𝟗</m:t>
                          </m:r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𝟓𝟓</m:t>
                          </m:r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𝐏</m:t>
                          </m:r>
                        </m:num>
                        <m:den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𝐧</m:t>
                          </m:r>
                        </m:den>
                      </m:f>
                    </m:oMath>
                  </m:oMathPara>
                </a14:m>
                <a:endParaRPr lang="el-GR" sz="28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939375"/>
                <a:ext cx="3312368" cy="90774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296961" y="4581128"/>
            <a:ext cx="4680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/>
              <a:t>T</a:t>
            </a:r>
            <a:r>
              <a:rPr lang="el-GR" sz="2400" b="1" dirty="0" smtClean="0"/>
              <a:t>: η ροπή σε (Ν</a:t>
            </a:r>
            <a:r>
              <a:rPr lang="en-US" sz="2400" b="1" dirty="0"/>
              <a:t>m</a:t>
            </a:r>
            <a:r>
              <a:rPr lang="el-GR" sz="2400" b="1" dirty="0" smtClean="0"/>
              <a:t>)</a:t>
            </a:r>
            <a:endParaRPr lang="en-US" sz="2400" b="1" dirty="0" smtClean="0"/>
          </a:p>
          <a:p>
            <a:pPr>
              <a:lnSpc>
                <a:spcPct val="150000"/>
              </a:lnSpc>
            </a:pPr>
            <a:r>
              <a:rPr lang="en-US" sz="2400" b="1" dirty="0" smtClean="0"/>
              <a:t>P</a:t>
            </a:r>
            <a:r>
              <a:rPr lang="el-GR" sz="2400" b="1" dirty="0" smtClean="0"/>
              <a:t>: αποδιδόμενη ισχύς σε </a:t>
            </a:r>
            <a:r>
              <a:rPr lang="en-US" sz="2400" b="1" dirty="0" smtClean="0"/>
              <a:t>W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/>
              <a:t>n</a:t>
            </a:r>
            <a:r>
              <a:rPr lang="el-GR" sz="2400" b="1" dirty="0" smtClean="0"/>
              <a:t>: ταχύτητα κινητήρα σε στρ/</a:t>
            </a:r>
            <a:r>
              <a:rPr lang="en-US" sz="2400" b="1" dirty="0" smtClean="0"/>
              <a:t>min</a:t>
            </a:r>
            <a:endParaRPr lang="el-GR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16016" y="419472"/>
            <a:ext cx="4427984" cy="44012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l-GR" sz="2000" b="1" dirty="0" err="1" smtClean="0"/>
              <a:t>Τεκ</a:t>
            </a:r>
            <a:r>
              <a:rPr lang="el-GR" sz="2000" b="1" dirty="0" smtClean="0"/>
              <a:t>: Ροπή εκκίνησης</a:t>
            </a:r>
            <a:r>
              <a:rPr lang="en-US" sz="2000" b="1" dirty="0" smtClean="0"/>
              <a:t> (</a:t>
            </a:r>
            <a:r>
              <a:rPr lang="el-GR" sz="2000" b="1" dirty="0" smtClean="0"/>
              <a:t>πριν ασταθής λειτουργία μετά ευσταθής λειτουργία</a:t>
            </a:r>
            <a:r>
              <a:rPr lang="en-US" sz="2000" b="1" dirty="0" smtClean="0"/>
              <a:t>)</a:t>
            </a:r>
            <a:endParaRPr lang="el-GR" sz="2000" b="1" dirty="0" smtClean="0"/>
          </a:p>
          <a:p>
            <a:pPr>
              <a:lnSpc>
                <a:spcPct val="200000"/>
              </a:lnSpc>
            </a:pPr>
            <a:r>
              <a:rPr lang="el-GR" sz="2000" b="1" dirty="0" err="1" smtClean="0"/>
              <a:t>Τμεγ</a:t>
            </a:r>
            <a:r>
              <a:rPr lang="el-GR" sz="2000" b="1" dirty="0" smtClean="0"/>
              <a:t>: μέγιστη ροπή του κινητήρα</a:t>
            </a:r>
          </a:p>
          <a:p>
            <a:pPr>
              <a:lnSpc>
                <a:spcPct val="200000"/>
              </a:lnSpc>
            </a:pPr>
            <a:r>
              <a:rPr lang="el-GR" sz="2000" b="1" dirty="0" smtClean="0"/>
              <a:t>Στο σημείο Λ: η ροπή λειτουργίας</a:t>
            </a:r>
          </a:p>
          <a:p>
            <a:pPr>
              <a:lnSpc>
                <a:spcPct val="200000"/>
              </a:lnSpc>
            </a:pPr>
            <a:r>
              <a:rPr lang="el-GR" sz="2000" b="1" dirty="0" smtClean="0"/>
              <a:t>Διαφορά ροπή</a:t>
            </a:r>
            <a:r>
              <a:rPr lang="el-GR" sz="2000" b="1" dirty="0"/>
              <a:t> κινητήρα</a:t>
            </a:r>
            <a:r>
              <a:rPr lang="el-GR" sz="2000" b="1" dirty="0" smtClean="0"/>
              <a:t> και ροπή</a:t>
            </a:r>
            <a:r>
              <a:rPr lang="el-GR" sz="2000" b="1" dirty="0"/>
              <a:t> φορτίου</a:t>
            </a:r>
            <a:r>
              <a:rPr lang="el-GR" sz="2000" b="1" dirty="0" smtClean="0"/>
              <a:t> είναι ροπή επιτάχυνσης</a:t>
            </a:r>
            <a:endParaRPr lang="en-US" sz="2000" b="1" dirty="0" smtClean="0"/>
          </a:p>
          <a:p>
            <a:pPr>
              <a:lnSpc>
                <a:spcPct val="200000"/>
              </a:lnSpc>
            </a:pPr>
            <a:endParaRPr lang="el-GR" sz="2000" b="1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1499" y="116632"/>
            <a:ext cx="813690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Ασύγχρονοι 3φ κινητήρες βραχυκυκλωμένου δρομέα</a:t>
            </a:r>
            <a:endParaRPr lang="el-GR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421094" y="1095035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Δρομέας: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l-GR" sz="2400" b="1" dirty="0" smtClean="0"/>
              <a:t>βραχυκυκλώνεται από τα δακτυλίδια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l-GR" sz="2400" b="1" dirty="0" smtClean="0"/>
              <a:t>ρεύμα από επαγωγή λόγω του στρεφόμενου μαγνητικού πεδίου</a:t>
            </a:r>
            <a:endParaRPr lang="el-GR" sz="2400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13</a:t>
            </a:fld>
            <a:endParaRPr lang="el-G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531359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9" y="3717032"/>
            <a:ext cx="8387933" cy="244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3548" y="44080"/>
            <a:ext cx="813690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Ασύγχρονοι 3φ κινητήρες βραχυκυκλωμένου δρομέα</a:t>
            </a:r>
            <a:endParaRPr lang="el-GR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42664" y="4773451"/>
            <a:ext cx="8712968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/>
              <a:t>Κινητήρας απλού κλωβού:</a:t>
            </a:r>
          </a:p>
          <a:p>
            <a:pPr>
              <a:lnSpc>
                <a:spcPct val="150000"/>
              </a:lnSpc>
            </a:pPr>
            <a:r>
              <a:rPr lang="el-GR" sz="2000" dirty="0" smtClean="0"/>
              <a:t>Φθηνοί – καλή απόδοση – μεγάλο ρεύμα εκκίνησης – μικρή ροπή – μικρή ισχύς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/>
              <a:t>Διπλού κλωβού:</a:t>
            </a:r>
          </a:p>
          <a:p>
            <a:pPr>
              <a:lnSpc>
                <a:spcPct val="150000"/>
              </a:lnSpc>
            </a:pPr>
            <a:r>
              <a:rPr lang="el-GR" sz="2000" dirty="0" smtClean="0"/>
              <a:t>Μικρό ρεύμα εκκίνησης – μεγάλη ροπή – μεγάλη ισχύς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14</a:t>
            </a:fld>
            <a:endParaRPr lang="el-G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3" y="572926"/>
            <a:ext cx="741045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6941"/>
            <a:ext cx="436098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842493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Κατασκευαστικές κλάσεις κινητήρων βραχυκυκλωμένου δρομέα</a:t>
            </a:r>
            <a:endParaRPr lang="el-GR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355976" y="652846"/>
            <a:ext cx="458100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/>
              <a:t>Κλάση Α: Κανονική ροπή και ρεύμα εκκίνησης – απλού κλωβού – για μηχανήματα σταθερής ταχύτητας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/>
              <a:t>Κλάση Β: ροπή εκκίνησης ίδιο με κλάση Α, μικρή ολίσθηση, και μικρότερο ρεύμα εκκίνησης – απλού κλωβού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/>
              <a:t>Κλάση Γ: διπλού κλωβού – μεγάλη ροπή, μικρό ρεύμα εκκίνησης – μεγάλη ισχύ – κόστος – για μηχανήματα που θέλουν μεγάλη ροπή εκκίνησης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/>
              <a:t>Κλάση Δ: απλού κλωβού – πολύ μεγάλη ροπή εκκίνησης – και μικρό ρεύμα εκκίνησης – για κίνηση διακοπτόμενων φορτίων, κρουστικά</a:t>
            </a:r>
            <a:endParaRPr lang="el-GR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16632"/>
            <a:ext cx="7128792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Συνδεσμολογία ακροδεκτών</a:t>
            </a:r>
            <a:endParaRPr lang="el-GR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493187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Ακροδέκτες: </a:t>
            </a:r>
            <a:endParaRPr lang="el-GR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4238237"/>
            <a:ext cx="190776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800" b="1" dirty="0" smtClean="0"/>
              <a:t>ΑΣΤΕΡΑΣ   Υ</a:t>
            </a:r>
            <a:endParaRPr lang="el-GR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92080" y="4256294"/>
            <a:ext cx="198557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l-GR"/>
            </a:defPPr>
            <a:lvl1pPr>
              <a:defRPr sz="2800" b="1"/>
            </a:lvl1pPr>
          </a:lstStyle>
          <a:p>
            <a:r>
              <a:rPr lang="el-GR" dirty="0"/>
              <a:t>ΤΡΙΓΩΝΟ   Δ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55576" y="5373216"/>
                <a:ext cx="6768752" cy="52322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8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/>
                            </a:rPr>
                            <m:t>𝐔</m:t>
                          </m:r>
                        </m:e>
                        <m:sub>
                          <m:r>
                            <a:rPr lang="en-US" sz="2800" b="1" i="0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l-GR" sz="2800" b="1" i="0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l-GR" sz="28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𝐔</m:t>
                          </m:r>
                        </m:e>
                        <m:sub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800" b="1" i="0" smtClean="0">
                          <a:latin typeface="Cambria Math"/>
                          <a:ea typeface="Cambria Math"/>
                        </a:rPr>
                        <m:t>,  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𝐕</m:t>
                          </m:r>
                        </m:e>
                        <m:sub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800" b="1" i="0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𝐕</m:t>
                          </m:r>
                        </m:e>
                        <m:sub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b>
                      </m:sSub>
                      <m:r>
                        <a:rPr lang="en-US" sz="2800" b="1" i="0" smtClean="0">
                          <a:latin typeface="Cambria Math"/>
                          <a:ea typeface="Cambria Math"/>
                        </a:rPr>
                        <m:t>, 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         </m:t>
                          </m:r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𝐖</m:t>
                          </m:r>
                        </m:e>
                        <m:sub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800" b="1" i="0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𝐖</m:t>
                          </m:r>
                        </m:e>
                        <m:sub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l-GR" sz="28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5373216"/>
                <a:ext cx="6768752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16</a:t>
            </a:fld>
            <a:endParaRPr lang="el-G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9"/>
          <a:stretch/>
        </p:blipFill>
        <p:spPr bwMode="auto">
          <a:xfrm>
            <a:off x="4752020" y="764703"/>
            <a:ext cx="3971408" cy="332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72"/>
          <a:stretch/>
        </p:blipFill>
        <p:spPr bwMode="auto">
          <a:xfrm>
            <a:off x="539552" y="764702"/>
            <a:ext cx="3794220" cy="332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Ορθογώνιο 12"/>
          <p:cNvSpPr/>
          <p:nvPr/>
        </p:nvSpPr>
        <p:spPr>
          <a:xfrm>
            <a:off x="2267744" y="3257000"/>
            <a:ext cx="258928" cy="17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Ορθογώνιο 13"/>
          <p:cNvSpPr/>
          <p:nvPr/>
        </p:nvSpPr>
        <p:spPr>
          <a:xfrm>
            <a:off x="1763688" y="3257000"/>
            <a:ext cx="258928" cy="17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Ορθογώνιο 14"/>
          <p:cNvSpPr/>
          <p:nvPr/>
        </p:nvSpPr>
        <p:spPr>
          <a:xfrm rot="5400000">
            <a:off x="5860162" y="3105002"/>
            <a:ext cx="187964" cy="17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Ορθογώνιο 15"/>
          <p:cNvSpPr/>
          <p:nvPr/>
        </p:nvSpPr>
        <p:spPr>
          <a:xfrm rot="5400000">
            <a:off x="6364218" y="3105129"/>
            <a:ext cx="187964" cy="17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Ορθογώνιο 16"/>
          <p:cNvSpPr/>
          <p:nvPr/>
        </p:nvSpPr>
        <p:spPr>
          <a:xfrm rot="5400000">
            <a:off x="6868274" y="3095604"/>
            <a:ext cx="187964" cy="17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16632"/>
            <a:ext cx="7128792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Συνδεσμολογία ακροδεκτών</a:t>
            </a:r>
            <a:endParaRPr lang="el-GR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26827" y="6032273"/>
            <a:ext cx="785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ΓΕΙΩΣΗ: είτε σε ακροδέκτη ή στον κλωβό.</a:t>
            </a:r>
            <a:endParaRPr lang="el-GR" sz="2400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17</a:t>
            </a:fld>
            <a:endParaRPr lang="el-G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61" y="764704"/>
            <a:ext cx="7305675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36" y="3532220"/>
            <a:ext cx="73533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16632"/>
            <a:ext cx="5616624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tx1"/>
                </a:solidFill>
              </a:rPr>
              <a:t>ΤΑΣΗ ΛΕΙΤΟΥΡΓΙΑΣ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3968" y="1052736"/>
            <a:ext cx="446449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b="1" dirty="0" smtClean="0"/>
              <a:t>220</a:t>
            </a:r>
            <a:r>
              <a:rPr lang="en-US" b="1" dirty="0" smtClean="0"/>
              <a:t>V</a:t>
            </a:r>
            <a:r>
              <a:rPr lang="el-GR" b="1" dirty="0" smtClean="0"/>
              <a:t> Δ/380</a:t>
            </a:r>
            <a:r>
              <a:rPr lang="en-US" b="1" dirty="0" smtClean="0"/>
              <a:t>V</a:t>
            </a:r>
            <a:r>
              <a:rPr lang="el-GR" b="1" dirty="0"/>
              <a:t> </a:t>
            </a:r>
            <a:r>
              <a:rPr lang="el-GR" b="1" dirty="0" smtClean="0"/>
              <a:t>Υ σημαίνει:</a:t>
            </a:r>
          </a:p>
          <a:p>
            <a:pPr>
              <a:lnSpc>
                <a:spcPct val="150000"/>
              </a:lnSpc>
            </a:pPr>
            <a:r>
              <a:rPr lang="el-GR" b="1" dirty="0" smtClean="0"/>
              <a:t>Πολική τάση: 220 </a:t>
            </a:r>
            <a:r>
              <a:rPr lang="en-US" b="1" dirty="0" smtClean="0"/>
              <a:t>V</a:t>
            </a:r>
            <a:r>
              <a:rPr lang="el-GR" b="1" dirty="0" smtClean="0"/>
              <a:t> σε σύνδεση τριγώνου</a:t>
            </a:r>
            <a:endParaRPr lang="en-US" b="1" dirty="0" smtClean="0"/>
          </a:p>
          <a:p>
            <a:pPr>
              <a:lnSpc>
                <a:spcPct val="150000"/>
              </a:lnSpc>
            </a:pPr>
            <a:r>
              <a:rPr lang="el-GR" b="1" dirty="0" smtClean="0"/>
              <a:t>Φασική τάση: 380 </a:t>
            </a:r>
            <a:r>
              <a:rPr lang="en-US" b="1" dirty="0" smtClean="0"/>
              <a:t>V </a:t>
            </a:r>
            <a:r>
              <a:rPr lang="el-GR" b="1" dirty="0" smtClean="0"/>
              <a:t>σε σύνδεση αστέρα</a:t>
            </a:r>
            <a:endParaRPr lang="el-GR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83968" y="2391564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b="1" dirty="0" smtClean="0"/>
              <a:t>Στο διπλανό σχήμα μπορεί να </a:t>
            </a:r>
            <a:r>
              <a:rPr lang="el-GR" b="1" dirty="0"/>
              <a:t>γίνει σύνδεση ΜΟΝΟ </a:t>
            </a:r>
            <a:r>
              <a:rPr lang="el-GR" b="1" dirty="0" smtClean="0"/>
              <a:t>σε αστέρα</a:t>
            </a:r>
            <a:endParaRPr lang="el-GR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83968" y="3789040"/>
            <a:ext cx="4032448" cy="220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l-GR" sz="2400" b="1" dirty="0" smtClean="0"/>
              <a:t>Άλλες ενδείξεις:</a:t>
            </a:r>
          </a:p>
          <a:p>
            <a:pPr>
              <a:lnSpc>
                <a:spcPct val="200000"/>
              </a:lnSpc>
            </a:pPr>
            <a:r>
              <a:rPr lang="el-GR" sz="2400" b="1" dirty="0" smtClean="0"/>
              <a:t>380</a:t>
            </a:r>
            <a:r>
              <a:rPr lang="en-US" sz="2400" b="1" dirty="0" smtClean="0"/>
              <a:t>V </a:t>
            </a:r>
            <a:r>
              <a:rPr lang="el-GR" sz="2400" b="1" dirty="0" smtClean="0"/>
              <a:t> Δ</a:t>
            </a:r>
          </a:p>
          <a:p>
            <a:pPr>
              <a:lnSpc>
                <a:spcPct val="200000"/>
              </a:lnSpc>
            </a:pPr>
            <a:r>
              <a:rPr lang="el-GR" sz="2400" b="1" dirty="0" smtClean="0"/>
              <a:t>380</a:t>
            </a:r>
            <a:r>
              <a:rPr lang="en-US" sz="2400" b="1" dirty="0" smtClean="0"/>
              <a:t>V</a:t>
            </a:r>
            <a:r>
              <a:rPr lang="el-GR" sz="2400" b="1" dirty="0" smtClean="0"/>
              <a:t> Δ/660</a:t>
            </a:r>
            <a:r>
              <a:rPr lang="en-US" sz="2400" b="1" dirty="0" smtClean="0"/>
              <a:t>V</a:t>
            </a:r>
            <a:r>
              <a:rPr lang="el-GR" sz="2400" b="1" dirty="0" smtClean="0"/>
              <a:t> </a:t>
            </a:r>
            <a:r>
              <a:rPr lang="en-US" sz="2400" b="1" dirty="0" smtClean="0"/>
              <a:t>Y</a:t>
            </a:r>
            <a:endParaRPr lang="el-GR" sz="2400" b="1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18</a:t>
            </a:fld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4283968" y="69269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ΠΑΡΑΔΕΙΓΜΑ:</a:t>
            </a:r>
            <a:endParaRPr lang="el-GR" sz="24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719954"/>
            <a:ext cx="3372646" cy="267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641948"/>
            <a:ext cx="3372646" cy="291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8784976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tx1"/>
                </a:solidFill>
              </a:rPr>
              <a:t>Εκκίνηση ασύγχρονων 3φ κινητήρων βραχυκυκλωμένου δρομέα</a:t>
            </a:r>
            <a:endParaRPr lang="el-GR" sz="2400" b="1" dirty="0">
              <a:solidFill>
                <a:schemeClr val="tx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6"/>
          <a:stretch/>
        </p:blipFill>
        <p:spPr bwMode="auto">
          <a:xfrm>
            <a:off x="292334" y="761837"/>
            <a:ext cx="3164210" cy="303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7984" y="761837"/>
            <a:ext cx="302433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tx1"/>
                </a:solidFill>
              </a:rPr>
              <a:t>Απευθείας εκκίνηση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889" y="1166842"/>
            <a:ext cx="55801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l-GR" sz="2400" b="1" dirty="0" smtClean="0"/>
              <a:t>Μεγάλο ρεύμα εκκίνησης 6</a:t>
            </a:r>
            <a:r>
              <a:rPr lang="en-US" sz="2400" b="1" dirty="0" smtClean="0"/>
              <a:t>X</a:t>
            </a:r>
            <a:endParaRPr lang="en-US" sz="2400" b="1" dirty="0"/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l-GR" sz="2400" b="1" dirty="0"/>
              <a:t>Π</a:t>
            </a:r>
            <a:r>
              <a:rPr lang="el-GR" sz="2400" b="1" dirty="0" smtClean="0"/>
              <a:t>τώση τάσης στο δίκτυο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l-GR" sz="2400" b="1" dirty="0" smtClean="0"/>
              <a:t>Ροπή εκκίνησης &gt; 1,5 της ονομαστικής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l-GR" sz="2400" b="1" dirty="0" smtClean="0"/>
              <a:t>Εκκίνηση με φορτίο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l-GR" sz="2400" b="1" dirty="0" smtClean="0"/>
              <a:t>Απλός εξοπλισμός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l-GR" sz="2400" b="1" dirty="0" smtClean="0"/>
              <a:t>Αδυναμία ρύθμισης </a:t>
            </a:r>
          </a:p>
          <a:p>
            <a:pPr marL="180975" indent="-180975">
              <a:lnSpc>
                <a:spcPct val="200000"/>
              </a:lnSpc>
              <a:buFont typeface="Arial" pitchFamily="34" charset="0"/>
              <a:buChar char="•"/>
              <a:tabLst>
                <a:tab pos="180975" algn="l"/>
              </a:tabLst>
            </a:pPr>
            <a:r>
              <a:rPr lang="el-GR" sz="2400" b="1" dirty="0" smtClean="0"/>
              <a:t>Μόνο σε κινητήρες μικρής ισχύος &lt; 1,5</a:t>
            </a:r>
            <a:r>
              <a:rPr lang="en-US" sz="2400" b="1" dirty="0" smtClean="0"/>
              <a:t>Ps</a:t>
            </a:r>
            <a:endParaRPr lang="el-GR" sz="2400" b="1" dirty="0" smtClean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19</a:t>
            </a:fld>
            <a:endParaRPr lang="el-G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34" y="3933056"/>
            <a:ext cx="3240360" cy="282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967335"/>
            <a:ext cx="1917384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Κινητήρες </a:t>
            </a:r>
          </a:p>
          <a:p>
            <a:pPr algn="ctr"/>
            <a:r>
              <a:rPr lang="el-GR" b="1" dirty="0" smtClean="0">
                <a:solidFill>
                  <a:schemeClr val="bg1"/>
                </a:solidFill>
              </a:rPr>
              <a:t>εναλλασσομένου </a:t>
            </a:r>
          </a:p>
          <a:p>
            <a:pPr algn="ctr"/>
            <a:r>
              <a:rPr lang="el-GR" b="1" dirty="0" smtClean="0">
                <a:solidFill>
                  <a:schemeClr val="bg1"/>
                </a:solidFill>
              </a:rPr>
              <a:t>ρεύματος</a:t>
            </a:r>
            <a:endParaRPr lang="el-GR" b="1" dirty="0">
              <a:solidFill>
                <a:schemeClr val="bg1"/>
              </a:solidFill>
            </a:endParaRPr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 flipV="1">
            <a:off x="2096896" y="1015861"/>
            <a:ext cx="1267335" cy="241313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/>
          <p:cNvCxnSpPr/>
          <p:nvPr/>
        </p:nvCxnSpPr>
        <p:spPr>
          <a:xfrm>
            <a:off x="2096896" y="3429000"/>
            <a:ext cx="386872" cy="210548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64231" y="369529"/>
            <a:ext cx="1176091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tx1"/>
                </a:solidFill>
              </a:rPr>
              <a:t>Σύγχρονοι</a:t>
            </a:r>
          </a:p>
          <a:p>
            <a:r>
              <a:rPr lang="el-GR" b="1" dirty="0" smtClean="0">
                <a:solidFill>
                  <a:schemeClr val="tx1"/>
                </a:solidFill>
              </a:rPr>
              <a:t>κινητήρες</a:t>
            </a:r>
            <a:endParaRPr lang="el-GR" b="1" dirty="0">
              <a:solidFill>
                <a:schemeClr val="tx1"/>
              </a:solidFill>
            </a:endParaRPr>
          </a:p>
        </p:txBody>
      </p:sp>
      <p:cxnSp>
        <p:nvCxnSpPr>
          <p:cNvPr id="12" name="Ευθύγραμμο βέλος σύνδεσης 11"/>
          <p:cNvCxnSpPr>
            <a:endCxn id="13" idx="1"/>
          </p:cNvCxnSpPr>
          <p:nvPr/>
        </p:nvCxnSpPr>
        <p:spPr>
          <a:xfrm>
            <a:off x="2096896" y="3429000"/>
            <a:ext cx="54823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45126" y="2967335"/>
            <a:ext cx="1562415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Ασύγχρονοι ή </a:t>
            </a:r>
          </a:p>
          <a:p>
            <a:pPr algn="ctr"/>
            <a:r>
              <a:rPr lang="el-GR" b="1" dirty="0" smtClean="0">
                <a:solidFill>
                  <a:schemeClr val="tx1"/>
                </a:solidFill>
              </a:rPr>
              <a:t>επαγωγικοί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κ</a:t>
            </a:r>
            <a:r>
              <a:rPr lang="el-GR" b="1" dirty="0" smtClean="0">
                <a:solidFill>
                  <a:schemeClr val="tx1"/>
                </a:solidFill>
              </a:rPr>
              <a:t>ινητήρες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3768" y="5517232"/>
            <a:ext cx="1509901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tx1"/>
                </a:solidFill>
              </a:rPr>
              <a:t>1φ κινητήρες </a:t>
            </a:r>
          </a:p>
          <a:p>
            <a:r>
              <a:rPr lang="el-GR" b="1" dirty="0" smtClean="0">
                <a:solidFill>
                  <a:schemeClr val="tx1"/>
                </a:solidFill>
              </a:rPr>
              <a:t>με συλλέκτη</a:t>
            </a:r>
            <a:endParaRPr lang="el-GR" b="1" dirty="0">
              <a:solidFill>
                <a:schemeClr val="tx1"/>
              </a:solidFill>
            </a:endParaRPr>
          </a:p>
        </p:txBody>
      </p:sp>
      <p:cxnSp>
        <p:nvCxnSpPr>
          <p:cNvPr id="16" name="Ευθύγραμμο βέλος σύνδεσης 15"/>
          <p:cNvCxnSpPr>
            <a:stCxn id="14" idx="3"/>
          </p:cNvCxnSpPr>
          <p:nvPr/>
        </p:nvCxnSpPr>
        <p:spPr>
          <a:xfrm flipV="1">
            <a:off x="3993669" y="4908428"/>
            <a:ext cx="533949" cy="93197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06369" y="4580671"/>
            <a:ext cx="1464906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tx1"/>
                </a:solidFill>
              </a:rPr>
              <a:t>Κινητήρες</a:t>
            </a:r>
          </a:p>
          <a:p>
            <a:r>
              <a:rPr lang="el-GR" b="1" dirty="0" smtClean="0">
                <a:solidFill>
                  <a:schemeClr val="tx1"/>
                </a:solidFill>
              </a:rPr>
              <a:t>σειράς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14771" y="5362996"/>
            <a:ext cx="1498744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tx1"/>
                </a:solidFill>
              </a:rPr>
              <a:t>Κινητήρες</a:t>
            </a:r>
          </a:p>
          <a:p>
            <a:r>
              <a:rPr lang="el-GR" b="1" dirty="0" err="1" smtClean="0">
                <a:solidFill>
                  <a:schemeClr val="tx1"/>
                </a:solidFill>
              </a:rPr>
              <a:t>Γιουνιβέρσαλ</a:t>
            </a:r>
            <a:endParaRPr lang="el-GR" b="1" dirty="0">
              <a:solidFill>
                <a:schemeClr val="tx1"/>
              </a:solidFill>
            </a:endParaRPr>
          </a:p>
        </p:txBody>
      </p:sp>
      <p:cxnSp>
        <p:nvCxnSpPr>
          <p:cNvPr id="20" name="Ευθύγραμμο βέλος σύνδεσης 19"/>
          <p:cNvCxnSpPr/>
          <p:nvPr/>
        </p:nvCxnSpPr>
        <p:spPr>
          <a:xfrm flipV="1">
            <a:off x="4195048" y="2286164"/>
            <a:ext cx="772415" cy="8548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67463" y="1916832"/>
            <a:ext cx="1243289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l-GR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l-GR" b="1" dirty="0">
                <a:solidFill>
                  <a:schemeClr val="tx1"/>
                </a:solidFill>
              </a:rPr>
              <a:t>τριφασικοί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65775" y="3838692"/>
            <a:ext cx="1449949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l-GR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l-GR" b="1" dirty="0">
                <a:solidFill>
                  <a:schemeClr val="tx1"/>
                </a:solidFill>
              </a:rPr>
              <a:t>μονοφασικοί</a:t>
            </a:r>
          </a:p>
        </p:txBody>
      </p:sp>
      <p:cxnSp>
        <p:nvCxnSpPr>
          <p:cNvPr id="26" name="Ευθύγραμμο βέλος σύνδεσης 25"/>
          <p:cNvCxnSpPr>
            <a:stCxn id="14" idx="3"/>
          </p:cNvCxnSpPr>
          <p:nvPr/>
        </p:nvCxnSpPr>
        <p:spPr>
          <a:xfrm>
            <a:off x="3993669" y="5840398"/>
            <a:ext cx="6127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Ευθύγραμμο βέλος σύνδεσης 28"/>
          <p:cNvCxnSpPr>
            <a:stCxn id="14" idx="3"/>
          </p:cNvCxnSpPr>
          <p:nvPr/>
        </p:nvCxnSpPr>
        <p:spPr>
          <a:xfrm>
            <a:off x="3993669" y="5840398"/>
            <a:ext cx="612700" cy="6129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646141" y="6130170"/>
            <a:ext cx="1457900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tx1"/>
                </a:solidFill>
              </a:rPr>
              <a:t>Κινητήρες</a:t>
            </a:r>
          </a:p>
          <a:p>
            <a:r>
              <a:rPr lang="el-GR" b="1" dirty="0" smtClean="0">
                <a:solidFill>
                  <a:schemeClr val="tx1"/>
                </a:solidFill>
              </a:rPr>
              <a:t>αντιδράσεως</a:t>
            </a:r>
            <a:endParaRPr lang="el-GR" b="1" dirty="0">
              <a:solidFill>
                <a:schemeClr val="tx1"/>
              </a:solidFill>
            </a:endParaRPr>
          </a:p>
        </p:txBody>
      </p:sp>
      <p:cxnSp>
        <p:nvCxnSpPr>
          <p:cNvPr id="31" name="Ευθύγραμμο βέλος σύνδεσης 30"/>
          <p:cNvCxnSpPr>
            <a:stCxn id="13" idx="3"/>
          </p:cNvCxnSpPr>
          <p:nvPr/>
        </p:nvCxnSpPr>
        <p:spPr>
          <a:xfrm>
            <a:off x="4207541" y="3429000"/>
            <a:ext cx="958234" cy="46166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Ευθύγραμμο βέλος σύνδεσης 34"/>
          <p:cNvCxnSpPr>
            <a:endCxn id="36" idx="1"/>
          </p:cNvCxnSpPr>
          <p:nvPr/>
        </p:nvCxnSpPr>
        <p:spPr>
          <a:xfrm flipV="1">
            <a:off x="6210752" y="1124110"/>
            <a:ext cx="790551" cy="97738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001303" y="800944"/>
            <a:ext cx="2018053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l-GR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l-GR" b="1" dirty="0">
                <a:solidFill>
                  <a:schemeClr val="tx1"/>
                </a:solidFill>
              </a:rPr>
              <a:t>Βραχυκυκλωμένου</a:t>
            </a:r>
          </a:p>
          <a:p>
            <a:r>
              <a:rPr lang="el-GR" b="1" dirty="0">
                <a:solidFill>
                  <a:schemeClr val="tx1"/>
                </a:solidFill>
              </a:rPr>
              <a:t>δρομέα</a:t>
            </a:r>
          </a:p>
        </p:txBody>
      </p:sp>
      <p:cxnSp>
        <p:nvCxnSpPr>
          <p:cNvPr id="38" name="Ευθύγραμμο βέλος σύνδεσης 37"/>
          <p:cNvCxnSpPr>
            <a:stCxn id="21" idx="3"/>
            <a:endCxn id="39" idx="1"/>
          </p:cNvCxnSpPr>
          <p:nvPr/>
        </p:nvCxnSpPr>
        <p:spPr>
          <a:xfrm>
            <a:off x="6210752" y="2101498"/>
            <a:ext cx="844155" cy="46495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054907" y="2243283"/>
            <a:ext cx="1431546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l-GR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l-GR" b="1" dirty="0">
                <a:solidFill>
                  <a:schemeClr val="tx1"/>
                </a:solidFill>
              </a:rPr>
              <a:t>Κινητήρες με</a:t>
            </a:r>
          </a:p>
          <a:p>
            <a:r>
              <a:rPr lang="el-GR" b="1" dirty="0">
                <a:solidFill>
                  <a:schemeClr val="tx1"/>
                </a:solidFill>
              </a:rPr>
              <a:t>δακτυλίδια</a:t>
            </a:r>
          </a:p>
        </p:txBody>
      </p:sp>
      <p:cxnSp>
        <p:nvCxnSpPr>
          <p:cNvPr id="42" name="Ευθύγραμμο βέλος σύνδεσης 41"/>
          <p:cNvCxnSpPr>
            <a:endCxn id="43" idx="1"/>
          </p:cNvCxnSpPr>
          <p:nvPr/>
        </p:nvCxnSpPr>
        <p:spPr>
          <a:xfrm flipV="1">
            <a:off x="6615724" y="3645024"/>
            <a:ext cx="635842" cy="37833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251566" y="3321858"/>
            <a:ext cx="1430969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l-GR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l-GR" b="1" dirty="0">
                <a:solidFill>
                  <a:schemeClr val="tx1"/>
                </a:solidFill>
              </a:rPr>
              <a:t>Κινητήρες </a:t>
            </a:r>
          </a:p>
          <a:p>
            <a:r>
              <a:rPr lang="el-GR" b="1" dirty="0">
                <a:solidFill>
                  <a:schemeClr val="tx1"/>
                </a:solidFill>
              </a:rPr>
              <a:t>αντιστάσεως</a:t>
            </a:r>
          </a:p>
        </p:txBody>
      </p:sp>
      <p:cxnSp>
        <p:nvCxnSpPr>
          <p:cNvPr id="45" name="Ευθύγραμμο βέλος σύνδεσης 44"/>
          <p:cNvCxnSpPr>
            <a:endCxn id="46" idx="1"/>
          </p:cNvCxnSpPr>
          <p:nvPr/>
        </p:nvCxnSpPr>
        <p:spPr>
          <a:xfrm>
            <a:off x="6615724" y="4023358"/>
            <a:ext cx="692580" cy="5929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308304" y="4293096"/>
            <a:ext cx="1333314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l-GR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l-GR" b="1" dirty="0">
                <a:solidFill>
                  <a:schemeClr val="tx1"/>
                </a:solidFill>
              </a:rPr>
              <a:t>Κινητήρες </a:t>
            </a:r>
          </a:p>
          <a:p>
            <a:r>
              <a:rPr lang="el-GR" b="1" dirty="0">
                <a:solidFill>
                  <a:schemeClr val="tx1"/>
                </a:solidFill>
              </a:rPr>
              <a:t>με πυκνωτή</a:t>
            </a:r>
          </a:p>
        </p:txBody>
      </p:sp>
      <p:cxnSp>
        <p:nvCxnSpPr>
          <p:cNvPr id="48" name="Ευθύγραμμο βέλος σύνδεσης 47"/>
          <p:cNvCxnSpPr/>
          <p:nvPr/>
        </p:nvCxnSpPr>
        <p:spPr>
          <a:xfrm>
            <a:off x="6615724" y="4023358"/>
            <a:ext cx="692580" cy="14938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054907" y="5534489"/>
            <a:ext cx="1964449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l-GR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l-GR" b="1" dirty="0">
                <a:solidFill>
                  <a:schemeClr val="tx1"/>
                </a:solidFill>
              </a:rPr>
              <a:t>Κινητήρες με</a:t>
            </a:r>
          </a:p>
          <a:p>
            <a:r>
              <a:rPr lang="el-GR" b="1" dirty="0">
                <a:solidFill>
                  <a:schemeClr val="tx1"/>
                </a:solidFill>
              </a:rPr>
              <a:t>βραχυκυκλωμένες</a:t>
            </a:r>
          </a:p>
          <a:p>
            <a:r>
              <a:rPr lang="el-GR" b="1" dirty="0">
                <a:solidFill>
                  <a:schemeClr val="tx1"/>
                </a:solidFill>
              </a:rPr>
              <a:t>σπείρες στο </a:t>
            </a:r>
            <a:r>
              <a:rPr lang="el-GR" b="1" dirty="0" err="1">
                <a:solidFill>
                  <a:schemeClr val="tx1"/>
                </a:solidFill>
              </a:rPr>
              <a:t>στάτη</a:t>
            </a:r>
            <a:endParaRPr lang="el-G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3" grpId="0" animBg="1"/>
      <p:bldP spid="14" grpId="0" animBg="1"/>
      <p:bldP spid="18" grpId="0" animBg="1"/>
      <p:bldP spid="23" grpId="0" animBg="1"/>
      <p:bldP spid="21" grpId="0" animBg="1"/>
      <p:bldP spid="27" grpId="0" animBg="1"/>
      <p:bldP spid="34" grpId="0" animBg="1"/>
      <p:bldP spid="36" grpId="0" animBg="1"/>
      <p:bldP spid="39" grpId="0" animBg="1"/>
      <p:bldP spid="43" grpId="0" animBg="1"/>
      <p:bldP spid="46" grpId="0" animBg="1"/>
      <p:bldP spid="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20</a:t>
            </a:fld>
            <a:endParaRPr lang="el-GR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15" y="0"/>
            <a:ext cx="80899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7"/>
          <a:stretch/>
        </p:blipFill>
        <p:spPr bwMode="auto">
          <a:xfrm>
            <a:off x="7275" y="1196752"/>
            <a:ext cx="4492717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16016" y="900632"/>
            <a:ext cx="44279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/>
              <a:t>Κατά την εκκίνηση:</a:t>
            </a:r>
          </a:p>
          <a:p>
            <a:pPr>
              <a:lnSpc>
                <a:spcPct val="150000"/>
              </a:lnSpc>
            </a:pPr>
            <a:r>
              <a:rPr lang="el-GR" sz="2400" b="1" dirty="0" smtClean="0"/>
              <a:t>Διακόπτης σε θέση Υ &gt;</a:t>
            </a:r>
          </a:p>
          <a:p>
            <a:pPr>
              <a:lnSpc>
                <a:spcPct val="150000"/>
              </a:lnSpc>
            </a:pPr>
            <a:r>
              <a:rPr lang="el-GR" sz="2400" b="1" dirty="0" smtClean="0"/>
              <a:t>τροφοδοσία των ακροδεκτών </a:t>
            </a:r>
            <a:r>
              <a:rPr lang="en-US" sz="2400" b="1" dirty="0" smtClean="0"/>
              <a:t>W</a:t>
            </a:r>
            <a:r>
              <a:rPr lang="en-US" b="1" dirty="0" smtClean="0"/>
              <a:t>2</a:t>
            </a:r>
            <a:r>
              <a:rPr lang="en-US" sz="2400" b="1" dirty="0" smtClean="0"/>
              <a:t>, U</a:t>
            </a:r>
            <a:r>
              <a:rPr lang="en-US" b="1" dirty="0" smtClean="0"/>
              <a:t>2,</a:t>
            </a:r>
            <a:r>
              <a:rPr lang="en-US" sz="2400" b="1" dirty="0" smtClean="0"/>
              <a:t> V</a:t>
            </a:r>
            <a:r>
              <a:rPr lang="en-US" b="1" dirty="0" smtClean="0"/>
              <a:t>2 &gt; </a:t>
            </a:r>
            <a:r>
              <a:rPr lang="el-GR" sz="2400" b="1" dirty="0" smtClean="0"/>
              <a:t>τροφοδοσία των φάσεων με τη φασική τάση του δικτύου ΔΕΗ </a:t>
            </a:r>
            <a:r>
              <a:rPr lang="en-US" sz="2400" b="1" dirty="0" smtClean="0"/>
              <a:t>U</a:t>
            </a:r>
            <a:r>
              <a:rPr lang="el-GR" sz="2400" b="1" baseline="-25000" dirty="0" smtClean="0"/>
              <a:t>φ</a:t>
            </a:r>
            <a:r>
              <a:rPr lang="el-GR" sz="2400" b="1" dirty="0" smtClean="0"/>
              <a:t>= 220</a:t>
            </a:r>
            <a:r>
              <a:rPr lang="en-US" sz="2400" b="1" dirty="0" smtClean="0"/>
              <a:t>V</a:t>
            </a:r>
            <a:endParaRPr lang="el-GR" sz="2400" b="1" dirty="0" smtClean="0"/>
          </a:p>
          <a:p>
            <a:pPr>
              <a:lnSpc>
                <a:spcPct val="150000"/>
              </a:lnSpc>
            </a:pPr>
            <a:r>
              <a:rPr lang="el-GR" sz="2400" b="1" dirty="0" smtClean="0"/>
              <a:t>Είτε με χειροκίνητα είτε με </a:t>
            </a:r>
            <a:r>
              <a:rPr lang="el-GR" sz="2400" b="1" dirty="0" err="1" smtClean="0"/>
              <a:t>ρελέ</a:t>
            </a:r>
            <a:endParaRPr lang="el-GR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7"/>
          <a:stretch/>
        </p:blipFill>
        <p:spPr bwMode="auto">
          <a:xfrm>
            <a:off x="7275" y="1047477"/>
            <a:ext cx="4492717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15" y="41795"/>
            <a:ext cx="80899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21</a:t>
            </a:fld>
            <a:endParaRPr lang="el-GR"/>
          </a:p>
        </p:txBody>
      </p:sp>
      <p:cxnSp>
        <p:nvCxnSpPr>
          <p:cNvPr id="5" name="Ευθεία γραμμή σύνδεσης 4"/>
          <p:cNvCxnSpPr/>
          <p:nvPr/>
        </p:nvCxnSpPr>
        <p:spPr>
          <a:xfrm flipV="1">
            <a:off x="216882" y="3086691"/>
            <a:ext cx="250662" cy="2787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/>
          <p:nvPr/>
        </p:nvCxnSpPr>
        <p:spPr>
          <a:xfrm flipV="1">
            <a:off x="216881" y="2996952"/>
            <a:ext cx="149758" cy="356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Ευθεία γραμμή σύνδεσης 36"/>
          <p:cNvCxnSpPr/>
          <p:nvPr/>
        </p:nvCxnSpPr>
        <p:spPr>
          <a:xfrm flipV="1">
            <a:off x="883643" y="3076512"/>
            <a:ext cx="231973" cy="3011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Ευθεία γραμμή σύνδεσης 37"/>
          <p:cNvCxnSpPr/>
          <p:nvPr/>
        </p:nvCxnSpPr>
        <p:spPr>
          <a:xfrm flipV="1">
            <a:off x="883643" y="3026818"/>
            <a:ext cx="93699" cy="3261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Ευθεία γραμμή σύνδεσης 38"/>
          <p:cNvCxnSpPr/>
          <p:nvPr/>
        </p:nvCxnSpPr>
        <p:spPr>
          <a:xfrm flipV="1">
            <a:off x="1433966" y="3076513"/>
            <a:ext cx="257714" cy="3011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Ευθεία γραμμή σύνδεσης 39"/>
          <p:cNvCxnSpPr/>
          <p:nvPr/>
        </p:nvCxnSpPr>
        <p:spPr>
          <a:xfrm flipV="1">
            <a:off x="1433966" y="2995418"/>
            <a:ext cx="149758" cy="356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Ευθεία γραμμή σύνδεσης 40"/>
          <p:cNvCxnSpPr/>
          <p:nvPr/>
        </p:nvCxnSpPr>
        <p:spPr>
          <a:xfrm flipV="1">
            <a:off x="2123728" y="3076514"/>
            <a:ext cx="288032" cy="301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Ευθεία γραμμή σύνδεσης 41"/>
          <p:cNvCxnSpPr/>
          <p:nvPr/>
        </p:nvCxnSpPr>
        <p:spPr>
          <a:xfrm flipV="1">
            <a:off x="2123728" y="3009452"/>
            <a:ext cx="138704" cy="356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Ευθεία γραμμή σύνδεσης 42"/>
          <p:cNvCxnSpPr/>
          <p:nvPr/>
        </p:nvCxnSpPr>
        <p:spPr>
          <a:xfrm flipV="1">
            <a:off x="2762768" y="3076514"/>
            <a:ext cx="297064" cy="301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Ευθεία γραμμή σύνδεσης 43"/>
          <p:cNvCxnSpPr/>
          <p:nvPr/>
        </p:nvCxnSpPr>
        <p:spPr>
          <a:xfrm flipV="1">
            <a:off x="2771800" y="3009450"/>
            <a:ext cx="149758" cy="356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Ευθεία γραμμή σύνδεσης 44"/>
          <p:cNvCxnSpPr/>
          <p:nvPr/>
        </p:nvCxnSpPr>
        <p:spPr>
          <a:xfrm flipV="1">
            <a:off x="3347864" y="3076512"/>
            <a:ext cx="288032" cy="3011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Ευθεία γραμμή σύνδεσης 45"/>
          <p:cNvCxnSpPr/>
          <p:nvPr/>
        </p:nvCxnSpPr>
        <p:spPr>
          <a:xfrm flipV="1">
            <a:off x="3347864" y="3009449"/>
            <a:ext cx="149758" cy="3560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716016" y="900632"/>
            <a:ext cx="44279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/>
              <a:t>Κατά την εκκίνηση:</a:t>
            </a:r>
          </a:p>
          <a:p>
            <a:pPr>
              <a:lnSpc>
                <a:spcPct val="150000"/>
              </a:lnSpc>
            </a:pPr>
            <a:r>
              <a:rPr lang="el-GR" sz="2400" b="1" dirty="0" smtClean="0"/>
              <a:t>Διακόπτης σε θέση </a:t>
            </a:r>
            <a:r>
              <a:rPr lang="el-GR" sz="2400" b="1" dirty="0" smtClean="0">
                <a:solidFill>
                  <a:srgbClr val="FF0000"/>
                </a:solidFill>
              </a:rPr>
              <a:t>αστέρα Υ </a:t>
            </a:r>
            <a:r>
              <a:rPr lang="el-GR" sz="2400" b="1" dirty="0" smtClean="0"/>
              <a:t>&gt;</a:t>
            </a:r>
          </a:p>
          <a:p>
            <a:pPr>
              <a:lnSpc>
                <a:spcPct val="150000"/>
              </a:lnSpc>
            </a:pPr>
            <a:r>
              <a:rPr lang="el-GR" sz="2400" b="1" dirty="0" smtClean="0"/>
              <a:t>ενώνει τις επαφές  </a:t>
            </a:r>
            <a:r>
              <a:rPr lang="en-US" sz="2400" b="1" dirty="0" smtClean="0"/>
              <a:t>W</a:t>
            </a:r>
            <a:r>
              <a:rPr lang="en-US" b="1" dirty="0" smtClean="0"/>
              <a:t>2</a:t>
            </a:r>
            <a:r>
              <a:rPr lang="en-US" sz="2400" b="1" dirty="0" smtClean="0"/>
              <a:t>, U</a:t>
            </a:r>
            <a:r>
              <a:rPr lang="en-US" b="1" dirty="0" smtClean="0"/>
              <a:t>2,</a:t>
            </a:r>
            <a:r>
              <a:rPr lang="en-US" sz="2400" b="1" dirty="0" smtClean="0"/>
              <a:t> V</a:t>
            </a:r>
            <a:r>
              <a:rPr lang="en-US" b="1" dirty="0" smtClean="0"/>
              <a:t>2 &gt; </a:t>
            </a:r>
            <a:r>
              <a:rPr lang="el-GR" sz="2400" b="1" dirty="0" smtClean="0"/>
              <a:t>τροφοδοσία των φάσεων με τη φασική τάση του δικτύου ΔΕΗ </a:t>
            </a:r>
            <a:r>
              <a:rPr lang="en-US" sz="2400" b="1" dirty="0" smtClean="0"/>
              <a:t>U</a:t>
            </a:r>
            <a:r>
              <a:rPr lang="el-GR" sz="2400" b="1" baseline="-25000" dirty="0" smtClean="0"/>
              <a:t>φ</a:t>
            </a:r>
            <a:r>
              <a:rPr lang="el-GR" sz="2400" b="1" dirty="0" smtClean="0"/>
              <a:t>= 220</a:t>
            </a:r>
            <a:r>
              <a:rPr lang="en-US" sz="2400" b="1" dirty="0" smtClean="0"/>
              <a:t>V</a:t>
            </a:r>
            <a:endParaRPr lang="el-GR" sz="2400" b="1" dirty="0" smtClean="0"/>
          </a:p>
          <a:p>
            <a:pPr>
              <a:lnSpc>
                <a:spcPct val="150000"/>
              </a:lnSpc>
            </a:pPr>
            <a:r>
              <a:rPr lang="el-GR" sz="2400" b="1" dirty="0" smtClean="0"/>
              <a:t>Είτε με χειροκίνητα είτε με </a:t>
            </a:r>
            <a:r>
              <a:rPr lang="el-GR" sz="2400" b="1" dirty="0" err="1" smtClean="0"/>
              <a:t>ρελέ</a:t>
            </a:r>
            <a:endParaRPr lang="el-GR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423823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7"/>
          <a:stretch/>
        </p:blipFill>
        <p:spPr bwMode="auto">
          <a:xfrm>
            <a:off x="7275" y="1047477"/>
            <a:ext cx="4492717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88640"/>
            <a:ext cx="80899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22</a:t>
            </a:fld>
            <a:endParaRPr lang="el-GR"/>
          </a:p>
        </p:txBody>
      </p:sp>
      <p:cxnSp>
        <p:nvCxnSpPr>
          <p:cNvPr id="5" name="Ευθεία γραμμή σύνδεσης 4"/>
          <p:cNvCxnSpPr/>
          <p:nvPr/>
        </p:nvCxnSpPr>
        <p:spPr>
          <a:xfrm flipH="1" flipV="1">
            <a:off x="101762" y="3093965"/>
            <a:ext cx="115119" cy="2590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/>
          <p:nvPr/>
        </p:nvCxnSpPr>
        <p:spPr>
          <a:xfrm flipV="1">
            <a:off x="216881" y="2996952"/>
            <a:ext cx="149758" cy="356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Ευθεία γραμμή σύνδεσης 36"/>
          <p:cNvCxnSpPr/>
          <p:nvPr/>
        </p:nvCxnSpPr>
        <p:spPr>
          <a:xfrm flipH="1" flipV="1">
            <a:off x="739627" y="3081476"/>
            <a:ext cx="144016" cy="2990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Ευθεία γραμμή σύνδεσης 37"/>
          <p:cNvCxnSpPr/>
          <p:nvPr/>
        </p:nvCxnSpPr>
        <p:spPr>
          <a:xfrm flipV="1">
            <a:off x="883643" y="3026818"/>
            <a:ext cx="93699" cy="3261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Ευθεία γραμμή σύνδεσης 38"/>
          <p:cNvCxnSpPr/>
          <p:nvPr/>
        </p:nvCxnSpPr>
        <p:spPr>
          <a:xfrm flipH="1" flipV="1">
            <a:off x="1331640" y="3069920"/>
            <a:ext cx="102326" cy="2830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Ευθεία γραμμή σύνδεσης 39"/>
          <p:cNvCxnSpPr/>
          <p:nvPr/>
        </p:nvCxnSpPr>
        <p:spPr>
          <a:xfrm flipV="1">
            <a:off x="1433966" y="2995418"/>
            <a:ext cx="149758" cy="356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Ευθεία γραμμή σύνδεσης 40"/>
          <p:cNvCxnSpPr/>
          <p:nvPr/>
        </p:nvCxnSpPr>
        <p:spPr>
          <a:xfrm flipH="1" flipV="1">
            <a:off x="2040666" y="3066026"/>
            <a:ext cx="83062" cy="2854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Ευθεία γραμμή σύνδεσης 41"/>
          <p:cNvCxnSpPr/>
          <p:nvPr/>
        </p:nvCxnSpPr>
        <p:spPr>
          <a:xfrm flipV="1">
            <a:off x="2123728" y="3009452"/>
            <a:ext cx="138704" cy="356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Ευθεία γραμμή σύνδεσης 42"/>
          <p:cNvCxnSpPr/>
          <p:nvPr/>
        </p:nvCxnSpPr>
        <p:spPr>
          <a:xfrm flipH="1" flipV="1">
            <a:off x="2699792" y="3086691"/>
            <a:ext cx="72008" cy="2909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Ευθεία γραμμή σύνδεσης 43"/>
          <p:cNvCxnSpPr/>
          <p:nvPr/>
        </p:nvCxnSpPr>
        <p:spPr>
          <a:xfrm flipV="1">
            <a:off x="2771800" y="3009450"/>
            <a:ext cx="149758" cy="356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Ευθεία γραμμή σύνδεσης 44"/>
          <p:cNvCxnSpPr/>
          <p:nvPr/>
        </p:nvCxnSpPr>
        <p:spPr>
          <a:xfrm flipH="1" flipV="1">
            <a:off x="3275856" y="3076512"/>
            <a:ext cx="72008" cy="2749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Ευθεία γραμμή σύνδεσης 45"/>
          <p:cNvCxnSpPr/>
          <p:nvPr/>
        </p:nvCxnSpPr>
        <p:spPr>
          <a:xfrm flipV="1">
            <a:off x="3347864" y="3009449"/>
            <a:ext cx="149758" cy="3560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Ορθογώνιο 54"/>
              <p:cNvSpPr/>
              <p:nvPr/>
            </p:nvSpPr>
            <p:spPr>
              <a:xfrm>
                <a:off x="4572000" y="2583200"/>
                <a:ext cx="4716236" cy="3862339"/>
              </a:xfrm>
              <a:prstGeom prst="rect">
                <a:avLst/>
              </a:prstGeom>
            </p:spPr>
            <p:txBody>
              <a:bodyPr wrap="square" lIns="0" rIns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l-GR" sz="2400" b="1" dirty="0" smtClean="0"/>
                  <a:t>Οι επαφές ενώνουν τους ακροδέκτες </a:t>
                </a:r>
                <a:r>
                  <a:rPr lang="en-US" sz="2400" b="1" dirty="0" smtClean="0"/>
                  <a:t>U</a:t>
                </a:r>
                <a:r>
                  <a:rPr lang="en-US" sz="2400" b="1" baseline="-25000" dirty="0" smtClean="0"/>
                  <a:t>1</a:t>
                </a:r>
                <a:r>
                  <a:rPr lang="en-US" sz="2400" b="1" dirty="0" smtClean="0"/>
                  <a:t> – W</a:t>
                </a:r>
                <a:r>
                  <a:rPr lang="en-US" sz="2400" b="1" baseline="-25000" dirty="0" smtClean="0"/>
                  <a:t>2 ,   </a:t>
                </a:r>
                <a:r>
                  <a:rPr lang="en-US" sz="2400" b="1" dirty="0" smtClean="0"/>
                  <a:t> </a:t>
                </a:r>
                <a:r>
                  <a:rPr lang="el-GR" sz="2400" b="1" dirty="0" smtClean="0"/>
                  <a:t>     </a:t>
                </a:r>
                <a:r>
                  <a:rPr lang="en-US" sz="2400" b="1" dirty="0" smtClean="0"/>
                  <a:t>V</a:t>
                </a:r>
                <a:r>
                  <a:rPr lang="en-US" sz="2400" b="1" baseline="-25000" dirty="0" smtClean="0"/>
                  <a:t>1</a:t>
                </a:r>
                <a:r>
                  <a:rPr lang="en-US" sz="2400" b="1" dirty="0" smtClean="0"/>
                  <a:t> – U</a:t>
                </a:r>
                <a:r>
                  <a:rPr lang="en-US" sz="2400" b="1" baseline="-25000" dirty="0" smtClean="0"/>
                  <a:t>2,</a:t>
                </a:r>
                <a:r>
                  <a:rPr lang="en-US" sz="2400" b="1" dirty="0" smtClean="0"/>
                  <a:t> </a:t>
                </a:r>
                <a:r>
                  <a:rPr lang="el-GR" sz="2400" b="1" dirty="0" smtClean="0"/>
                  <a:t>       </a:t>
                </a:r>
                <a:r>
                  <a:rPr lang="en-US" sz="2400" b="1" dirty="0" smtClean="0"/>
                  <a:t>W</a:t>
                </a:r>
                <a:r>
                  <a:rPr lang="en-US" sz="2400" b="1" baseline="-25000" dirty="0" smtClean="0"/>
                  <a:t>1</a:t>
                </a:r>
                <a:r>
                  <a:rPr lang="en-US" sz="2400" b="1" dirty="0" smtClean="0"/>
                  <a:t> – V</a:t>
                </a:r>
                <a:r>
                  <a:rPr lang="en-US" sz="2400" b="1" baseline="-25000" dirty="0" smtClean="0"/>
                  <a:t>2</a:t>
                </a:r>
              </a:p>
              <a:p>
                <a:pPr>
                  <a:lnSpc>
                    <a:spcPct val="150000"/>
                  </a:lnSpc>
                </a:pPr>
                <a:r>
                  <a:rPr lang="el-GR" sz="2400" b="1" baseline="-25000" dirty="0"/>
                  <a:t> </a:t>
                </a:r>
                <a:r>
                  <a:rPr lang="el-GR" sz="2400" b="1" dirty="0"/>
                  <a:t> </a:t>
                </a:r>
                <a:r>
                  <a:rPr lang="el-GR" sz="2400" b="1" dirty="0" smtClean="0"/>
                  <a:t>ο </a:t>
                </a:r>
                <a:r>
                  <a:rPr lang="el-GR" sz="2400" b="1" dirty="0" err="1" smtClean="0"/>
                  <a:t>στάτης</a:t>
                </a:r>
                <a:r>
                  <a:rPr lang="el-GR" sz="2400" b="1" dirty="0" smtClean="0"/>
                  <a:t> συνδέεται σε τρίγωνο</a:t>
                </a:r>
              </a:p>
              <a:p>
                <a:pPr>
                  <a:lnSpc>
                    <a:spcPct val="150000"/>
                  </a:lnSpc>
                </a:pPr>
                <a:r>
                  <a:rPr lang="el-GR" sz="2400" b="1" dirty="0" smtClean="0"/>
                  <a:t>Κάθε φάση του κινητήρα τροφοδοτείται με την πολική τάση του δικτύου:</a:t>
                </a:r>
                <a:endParaRPr lang="el-GR" sz="2800" b="1" dirty="0" smtClean="0"/>
              </a:p>
              <a:p>
                <a:r>
                  <a:rPr lang="en-US" sz="2400" b="1" dirty="0" smtClean="0"/>
                  <a:t>U</a:t>
                </a:r>
                <a:r>
                  <a:rPr lang="el-GR" sz="2400" b="1" baseline="-25000" dirty="0" smtClean="0"/>
                  <a:t>π</a:t>
                </a:r>
                <a:r>
                  <a:rPr lang="el-GR" sz="2400" b="1" dirty="0" smtClean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l-GR" sz="2400" b="1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l-GR" sz="2400" b="1" i="0" smtClean="0">
                            <a:latin typeface="Cambria Math"/>
                          </a:rPr>
                          <m:t>𝟑</m:t>
                        </m:r>
                      </m:e>
                    </m:rad>
                    <m:r>
                      <a:rPr lang="el-GR" sz="2400" b="1" i="0" smtClean="0"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el-GR" sz="2400" b="1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latin typeface="Cambria Math"/>
                            <a:ea typeface="Cambria Math"/>
                          </a:rPr>
                          <m:t>𝐔</m:t>
                        </m:r>
                      </m:e>
                      <m:sub>
                        <m:r>
                          <a:rPr lang="el-GR" sz="2400" b="1" i="0" smtClean="0">
                            <a:latin typeface="Cambria Math"/>
                            <a:ea typeface="Cambria Math"/>
                          </a:rPr>
                          <m:t>𝛗</m:t>
                        </m:r>
                      </m:sub>
                    </m:sSub>
                    <m:r>
                      <a:rPr lang="el-GR" sz="2400" b="1" i="0" smtClean="0">
                        <a:latin typeface="Cambria Math"/>
                        <a:ea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l-GR" sz="2400" b="1" i="1" smtClean="0"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l-GR" sz="2400" b="1" i="0" smtClean="0">
                            <a:latin typeface="Cambria Math"/>
                            <a:ea typeface="Cambria Math"/>
                          </a:rPr>
                          <m:t>𝟑</m:t>
                        </m:r>
                      </m:e>
                    </m:rad>
                    <m:r>
                      <a:rPr lang="el-GR" sz="2400" b="1" i="0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l-GR" sz="2400" b="1" i="0" smtClean="0">
                        <a:latin typeface="Cambria Math"/>
                        <a:ea typeface="Cambria Math"/>
                      </a:rPr>
                      <m:t>𝟐𝟐𝟎</m:t>
                    </m:r>
                    <m:r>
                      <a:rPr lang="el-GR" sz="2400" b="1" i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l-GR" sz="2400" b="1" i="0" smtClean="0">
                        <a:latin typeface="Cambria Math"/>
                        <a:ea typeface="Cambria Math"/>
                      </a:rPr>
                      <m:t>𝟑𝟖𝟎𝐕</m:t>
                    </m:r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55" name="Ορθογώνιο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583200"/>
                <a:ext cx="4716236" cy="3862339"/>
              </a:xfrm>
              <a:prstGeom prst="rect">
                <a:avLst/>
              </a:prstGeom>
              <a:blipFill rotWithShape="1">
                <a:blip r:embed="rId4"/>
                <a:stretch>
                  <a:fillRect l="-3876" r="-4910" b="-205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Ορθογώνιο 1"/>
          <p:cNvSpPr/>
          <p:nvPr/>
        </p:nvSpPr>
        <p:spPr>
          <a:xfrm>
            <a:off x="4544126" y="854079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el-GR" sz="2400" dirty="0">
                <a:solidFill>
                  <a:prstClr val="black"/>
                </a:solidFill>
              </a:rPr>
              <a:t>Κινητήρας σε λειτουργία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l-GR" sz="2400" dirty="0">
                <a:solidFill>
                  <a:prstClr val="black"/>
                </a:solidFill>
              </a:rPr>
              <a:t>σε ορισμένο αριθμό στροφών:</a:t>
            </a:r>
          </a:p>
          <a:p>
            <a:pPr lvl="0">
              <a:lnSpc>
                <a:spcPct val="150000"/>
              </a:lnSpc>
            </a:pPr>
            <a:r>
              <a:rPr lang="el-GR" sz="2400" dirty="0">
                <a:solidFill>
                  <a:prstClr val="black"/>
                </a:solidFill>
              </a:rPr>
              <a:t>Διακόπτης σε θέση </a:t>
            </a:r>
            <a:r>
              <a:rPr lang="el-GR" sz="2400" b="1" dirty="0">
                <a:solidFill>
                  <a:srgbClr val="FF0000"/>
                </a:solidFill>
              </a:rPr>
              <a:t>τριγώνου</a:t>
            </a:r>
            <a:r>
              <a:rPr lang="el-GR" sz="2400" dirty="0">
                <a:solidFill>
                  <a:srgbClr val="FF0000"/>
                </a:solidFill>
              </a:rPr>
              <a:t> </a:t>
            </a:r>
            <a:r>
              <a:rPr lang="el-GR" sz="2400" b="1" dirty="0">
                <a:solidFill>
                  <a:srgbClr val="FF0000"/>
                </a:solidFill>
              </a:rPr>
              <a:t>Δ</a:t>
            </a:r>
            <a:r>
              <a:rPr lang="el-GR" sz="2400" b="1" dirty="0">
                <a:solidFill>
                  <a:prstClr val="black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0648"/>
            <a:ext cx="8064896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Εκκίνηση αστέρα - τριγώνου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23</a:t>
            </a:fld>
            <a:endParaRPr lang="el-GR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34" y="980728"/>
            <a:ext cx="806160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4694478"/>
            <a:ext cx="8352928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/>
              <a:t>Πλεονέκτημα: σε σύνδεση αστέρα το ρεύμα εκκίνησης είναι τρεις φορές μικρότερο σε σχέση με συνδεσμολογία τριγώνου</a:t>
            </a:r>
            <a:endParaRPr lang="el-GR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455876" y="5837548"/>
                <a:ext cx="2232248" cy="89896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8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l-GR" sz="2800" b="1" i="0" smtClean="0">
                              <a:latin typeface="Cambria Math"/>
                            </a:rPr>
                            <m:t>𝚰</m:t>
                          </m:r>
                        </m:e>
                        <m:sub>
                          <m:r>
                            <a:rPr lang="en-US" sz="2800" b="1" i="0" smtClean="0">
                              <a:latin typeface="Cambria Math"/>
                            </a:rPr>
                            <m:t>𝐘</m:t>
                          </m:r>
                        </m:sub>
                      </m:sSub>
                      <m:r>
                        <a:rPr lang="el-GR" sz="2800" b="1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l-GR" sz="2800" b="1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800" b="1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sz="2800" b="1" i="0" smtClean="0">
                                  <a:latin typeface="Cambria Math"/>
                                  <a:ea typeface="Cambria Math"/>
                                </a:rPr>
                                <m:t>𝚰</m:t>
                              </m:r>
                            </m:e>
                            <m:sub>
                              <m:r>
                                <a:rPr lang="el-GR" sz="2800" b="1" i="0" smtClean="0">
                                  <a:latin typeface="Cambria Math"/>
                                  <a:ea typeface="Cambria Math"/>
                                </a:rPr>
                                <m:t>𝚫</m:t>
                              </m:r>
                            </m:sub>
                          </m:sSub>
                        </m:num>
                        <m:den>
                          <m:r>
                            <a:rPr lang="el-GR" sz="2800" b="1" i="1" smtClean="0">
                              <a:latin typeface="Cambria Math"/>
                              <a:ea typeface="Cambria Math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l-GR" sz="28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876" y="5837548"/>
                <a:ext cx="2232248" cy="89896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64" b="16178"/>
          <a:stretch/>
        </p:blipFill>
        <p:spPr bwMode="auto">
          <a:xfrm>
            <a:off x="286835" y="404664"/>
            <a:ext cx="3622467" cy="317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2" r="4366" b="14223"/>
          <a:stretch/>
        </p:blipFill>
        <p:spPr bwMode="auto">
          <a:xfrm>
            <a:off x="179512" y="3444661"/>
            <a:ext cx="3729790" cy="325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260648"/>
            <a:ext cx="8064896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tx1"/>
                </a:solidFill>
              </a:rPr>
              <a:t>Εκκίνηση αστέρα - τριγώνου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24</a:t>
            </a:fld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909302" y="1052736"/>
                <a:ext cx="5127194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l-GR" sz="2400" b="1" dirty="0" smtClean="0"/>
                  <a:t>Χαρακτηριστικά λειτουργίας:</a:t>
                </a: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el-GR" sz="2400" b="1" dirty="0" smtClean="0"/>
                  <a:t>Ρεύμα εκκίνησης  </a:t>
                </a:r>
                <a:r>
                  <a:rPr lang="el-GR" sz="2400" b="1" dirty="0" err="1" smtClean="0"/>
                  <a:t>Ι</a:t>
                </a:r>
                <a:r>
                  <a:rPr lang="el-GR" sz="2400" b="1" baseline="-25000" dirty="0" err="1" smtClean="0"/>
                  <a:t>εκκ</a:t>
                </a:r>
                <a:r>
                  <a:rPr lang="el-GR" sz="2400" b="1" baseline="-25000" dirty="0" smtClean="0"/>
                  <a:t>  </a:t>
                </a:r>
                <a:r>
                  <a:rPr lang="el-GR" sz="2400" b="1" dirty="0" smtClean="0"/>
                  <a:t> =   2</a:t>
                </a:r>
                <a14:m>
                  <m:oMath xmlns:m="http://schemas.openxmlformats.org/officeDocument/2006/math">
                    <m:r>
                      <a:rPr lang="el-GR" sz="2400" b="1" i="1" smtClean="0"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l-GR" sz="2400" b="1" dirty="0" smtClean="0"/>
                  <a:t> </a:t>
                </a:r>
                <a:r>
                  <a:rPr lang="el-GR" sz="2400" b="1" dirty="0" err="1" smtClean="0"/>
                  <a:t>Ι</a:t>
                </a:r>
                <a:r>
                  <a:rPr lang="el-GR" sz="2400" b="1" baseline="-25000" dirty="0" err="1" smtClean="0"/>
                  <a:t>ον</a:t>
                </a:r>
                <a:endParaRPr lang="el-GR" sz="2400" b="1" baseline="-25000" dirty="0" smtClean="0"/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el-GR" sz="2400" b="1" dirty="0" smtClean="0"/>
                  <a:t>Ροπή εκκίνησης </a:t>
                </a:r>
                <a:r>
                  <a:rPr lang="el-GR" sz="2400" b="1" dirty="0" err="1" smtClean="0"/>
                  <a:t>Τ</a:t>
                </a:r>
                <a:r>
                  <a:rPr lang="el-GR" sz="2400" b="1" baseline="-25000" dirty="0" err="1" smtClean="0"/>
                  <a:t>εκκ</a:t>
                </a:r>
                <a:r>
                  <a:rPr lang="el-GR" sz="2400" b="1" dirty="0" smtClean="0"/>
                  <a:t> = 0,5</a:t>
                </a:r>
                <a14:m>
                  <m:oMath xmlns:m="http://schemas.openxmlformats.org/officeDocument/2006/math">
                    <m:r>
                      <a:rPr lang="el-GR" sz="2400" b="1" i="1" smtClean="0"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l-GR" sz="2400" b="1" dirty="0" smtClean="0"/>
                  <a:t> Τ</a:t>
                </a:r>
                <a:r>
                  <a:rPr lang="el-GR" sz="2400" b="1" baseline="-25000" dirty="0" smtClean="0"/>
                  <a:t>ον</a:t>
                </a:r>
                <a:r>
                  <a:rPr lang="el-GR" sz="2400" b="1" dirty="0" smtClean="0"/>
                  <a:t> άρα η εκκίνησης πρέπει να γίνει με μικρό ή καθόλου φορτίο</a:t>
                </a:r>
                <a:endParaRPr lang="el-GR" sz="2400" b="1" baseline="-25000" dirty="0" smtClean="0"/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el-GR" sz="2400" b="1" dirty="0" smtClean="0"/>
                  <a:t>Αιχμές ρεύματος στην αλλαγή από αστέρα σε τρίγωνο</a:t>
                </a: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el-GR" sz="2400" b="1" dirty="0" smtClean="0"/>
                  <a:t>Σύνθετος εξοπλισμός</a:t>
                </a: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el-GR" sz="2400" b="1" dirty="0" smtClean="0"/>
                  <a:t>Αδυναμία ρύθμισης </a:t>
                </a:r>
                <a:endParaRPr lang="el-GR" sz="24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9302" y="1052736"/>
                <a:ext cx="5127194" cy="5078313"/>
              </a:xfrm>
              <a:prstGeom prst="rect">
                <a:avLst/>
              </a:prstGeom>
              <a:blipFill rotWithShape="1">
                <a:blip r:embed="rId4"/>
                <a:stretch>
                  <a:fillRect l="-1784" r="-951" b="-72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8" y="908719"/>
            <a:ext cx="4487427" cy="512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260648"/>
            <a:ext cx="6192688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</a:rPr>
              <a:t>ΕΚΚΙΝΗΣΗ ΜΕ ΑΝΤΙΣΤΑΣΕΙΣ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79613" y="908720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Σε σειρά με τα τυλίγματα του </a:t>
            </a:r>
            <a:r>
              <a:rPr lang="el-GR" sz="2000" b="1" dirty="0" err="1" smtClean="0"/>
              <a:t>στάτη</a:t>
            </a:r>
            <a:r>
              <a:rPr lang="el-GR" sz="2000" b="1" dirty="0" smtClean="0"/>
              <a:t> μεταβλητές αντιστάσεις</a:t>
            </a:r>
            <a:endParaRPr lang="el-GR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35597" y="2420888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Εκκίνηση με μειωμένη τάση και μειωμένη ένταση</a:t>
            </a:r>
            <a:endParaRPr lang="el-GR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3821206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Σταδιακά μειώνουμε τις αντιστάσεις</a:t>
            </a:r>
            <a:endParaRPr lang="el-GR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35597" y="5013176"/>
            <a:ext cx="4556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Όταν ο κινητήρας αποκτήσει ονομαστική ταχύτητα οι αντιστάσεις εκτός λειτουργίας</a:t>
            </a:r>
            <a:endParaRPr lang="el-GR" sz="2000" b="1" dirty="0"/>
          </a:p>
        </p:txBody>
      </p:sp>
      <p:sp>
        <p:nvSpPr>
          <p:cNvPr id="7" name="Βέλος προς τα κάτω 6"/>
          <p:cNvSpPr/>
          <p:nvPr/>
        </p:nvSpPr>
        <p:spPr>
          <a:xfrm>
            <a:off x="6300192" y="1771074"/>
            <a:ext cx="288032" cy="5057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Βέλος προς τα κάτω 8"/>
          <p:cNvSpPr/>
          <p:nvPr/>
        </p:nvSpPr>
        <p:spPr>
          <a:xfrm>
            <a:off x="6372200" y="3315409"/>
            <a:ext cx="288032" cy="5057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Βέλος προς τα κάτω 9"/>
          <p:cNvSpPr/>
          <p:nvPr/>
        </p:nvSpPr>
        <p:spPr>
          <a:xfrm>
            <a:off x="6387825" y="4284660"/>
            <a:ext cx="288032" cy="5057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78360"/>
            <a:ext cx="6192688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</a:rPr>
              <a:t>ΕΚΚΙΝΗΣΗ ΜΕ ΑΝΤΙΣΤΑΣΕΙΣ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3928" y="908720"/>
            <a:ext cx="511256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l-GR" sz="2800" b="1" dirty="0" smtClean="0"/>
              <a:t>        Χαρακτηριστικά</a:t>
            </a:r>
            <a:r>
              <a:rPr lang="el-GR" b="1" dirty="0" smtClean="0"/>
              <a:t>:</a:t>
            </a:r>
          </a:p>
          <a:p>
            <a:pPr marL="342900" indent="-342900">
              <a:lnSpc>
                <a:spcPct val="250000"/>
              </a:lnSpc>
              <a:buFont typeface="Arial" pitchFamily="34" charset="0"/>
              <a:buChar char="•"/>
            </a:pPr>
            <a:r>
              <a:rPr lang="el-GR" sz="2400" b="1" dirty="0" smtClean="0"/>
              <a:t>Ρεύμα εκκίνησης Ιεκ=4,5Ι</a:t>
            </a:r>
            <a:r>
              <a:rPr lang="el-GR" b="1" dirty="0" smtClean="0"/>
              <a:t>ον</a:t>
            </a:r>
            <a:endParaRPr lang="el-GR" sz="2400" b="1" dirty="0" smtClean="0"/>
          </a:p>
          <a:p>
            <a:pPr marL="342900" indent="-342900">
              <a:lnSpc>
                <a:spcPct val="250000"/>
              </a:lnSpc>
              <a:buFont typeface="Arial" pitchFamily="34" charset="0"/>
              <a:buChar char="•"/>
            </a:pPr>
            <a:r>
              <a:rPr lang="el-GR" sz="2400" b="1" dirty="0" smtClean="0"/>
              <a:t>Μικρή ροπή εκκίνησης, Τ</a:t>
            </a:r>
            <a:r>
              <a:rPr lang="el-GR" b="1" dirty="0" smtClean="0"/>
              <a:t>εκ</a:t>
            </a:r>
            <a:r>
              <a:rPr lang="el-GR" sz="2400" b="1" dirty="0" smtClean="0"/>
              <a:t>=0,75Τ</a:t>
            </a:r>
            <a:r>
              <a:rPr lang="el-GR" b="1" dirty="0" smtClean="0"/>
              <a:t>ον</a:t>
            </a:r>
            <a:endParaRPr lang="el-GR" sz="2400" b="1" dirty="0" smtClean="0"/>
          </a:p>
          <a:p>
            <a:pPr marL="342900" indent="-342900">
              <a:lnSpc>
                <a:spcPct val="250000"/>
              </a:lnSpc>
              <a:buFont typeface="Arial" pitchFamily="34" charset="0"/>
              <a:buChar char="•"/>
            </a:pPr>
            <a:r>
              <a:rPr lang="el-GR" sz="2400" b="1" dirty="0" smtClean="0"/>
              <a:t>Σύνθετος εξοπλισμός</a:t>
            </a:r>
          </a:p>
          <a:p>
            <a:pPr marL="342900" indent="-342900">
              <a:lnSpc>
                <a:spcPct val="250000"/>
              </a:lnSpc>
              <a:buFont typeface="Arial" pitchFamily="34" charset="0"/>
              <a:buChar char="•"/>
            </a:pPr>
            <a:r>
              <a:rPr lang="el-GR" sz="2400" b="1" dirty="0" smtClean="0"/>
              <a:t>Αδυναμία ρύθμισης</a:t>
            </a:r>
            <a:endParaRPr lang="el-GR" sz="2400" b="1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26</a:t>
            </a:fld>
            <a:endParaRPr lang="el-G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6" y="540025"/>
            <a:ext cx="360045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4" y="3717032"/>
            <a:ext cx="386715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260648"/>
            <a:ext cx="6192688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tx1"/>
                </a:solidFill>
              </a:rPr>
              <a:t>ΕΚΚΙΝΗΣΗ ΜΕ ΑΥΤΟΜΕΤΑΣΧΗΜΑΤΙΣΤΗ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4028" y="1126457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Κλείνουμε το διακόπτη Δ</a:t>
            </a:r>
            <a:r>
              <a:rPr lang="el-GR" b="1" dirty="0" smtClean="0"/>
              <a:t>1</a:t>
            </a:r>
            <a:endParaRPr lang="el-GR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27983" y="2346123"/>
            <a:ext cx="4625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Τροφοδοσία κινητήρα με χαμηλή τάση</a:t>
            </a:r>
            <a:endParaRPr lang="el-GR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45005" y="3645024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Κινητήρας με ταχύτητα</a:t>
            </a:r>
            <a:r>
              <a:rPr lang="en-US" sz="2400" b="1" dirty="0" smtClean="0"/>
              <a:t> 80% </a:t>
            </a:r>
            <a:r>
              <a:rPr lang="el-GR" sz="2400" b="1" dirty="0" smtClean="0"/>
              <a:t>της ονομαστικής</a:t>
            </a:r>
            <a:endParaRPr lang="el-GR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45005" y="5250038"/>
            <a:ext cx="424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Ανοίγουμε το διακόπτη Δ</a:t>
            </a:r>
            <a:r>
              <a:rPr lang="el-GR" b="1" dirty="0" smtClean="0"/>
              <a:t>1</a:t>
            </a:r>
            <a:r>
              <a:rPr lang="el-GR" sz="2400" b="1" dirty="0" smtClean="0"/>
              <a:t> και κλείνουμε το διακόπτη Δ</a:t>
            </a:r>
            <a:r>
              <a:rPr lang="el-GR" b="1" dirty="0" smtClean="0"/>
              <a:t>2</a:t>
            </a:r>
            <a:endParaRPr lang="el-GR" sz="2400" b="1" dirty="0"/>
          </a:p>
        </p:txBody>
      </p:sp>
      <p:sp>
        <p:nvSpPr>
          <p:cNvPr id="11" name="Βέλος προς τα κάτω 10"/>
          <p:cNvSpPr/>
          <p:nvPr/>
        </p:nvSpPr>
        <p:spPr>
          <a:xfrm>
            <a:off x="6550441" y="1819529"/>
            <a:ext cx="288032" cy="5057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Βέλος προς τα κάτω 11"/>
          <p:cNvSpPr/>
          <p:nvPr/>
        </p:nvSpPr>
        <p:spPr>
          <a:xfrm>
            <a:off x="6588224" y="3215409"/>
            <a:ext cx="288032" cy="5057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Βέλος προς τα κάτω 12"/>
          <p:cNvSpPr/>
          <p:nvPr/>
        </p:nvSpPr>
        <p:spPr>
          <a:xfrm>
            <a:off x="6588224" y="4627311"/>
            <a:ext cx="288032" cy="5057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27</a:t>
            </a:fld>
            <a:endParaRPr lang="el-GR"/>
          </a:p>
        </p:txBody>
      </p:sp>
      <p:grpSp>
        <p:nvGrpSpPr>
          <p:cNvPr id="3" name="Ομάδα 2"/>
          <p:cNvGrpSpPr/>
          <p:nvPr/>
        </p:nvGrpSpPr>
        <p:grpSpPr>
          <a:xfrm>
            <a:off x="0" y="1169971"/>
            <a:ext cx="4608897" cy="5188248"/>
            <a:chOff x="0" y="1169971"/>
            <a:chExt cx="4608897" cy="5188248"/>
          </a:xfrm>
        </p:grpSpPr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69971"/>
              <a:ext cx="4535264" cy="5188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Ορθογώνιο 4"/>
            <p:cNvSpPr/>
            <p:nvPr/>
          </p:nvSpPr>
          <p:spPr>
            <a:xfrm>
              <a:off x="3362610" y="5517232"/>
              <a:ext cx="1246287" cy="703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242109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84" b="18122"/>
          <a:stretch/>
        </p:blipFill>
        <p:spPr bwMode="auto">
          <a:xfrm>
            <a:off x="179512" y="696472"/>
            <a:ext cx="4036318" cy="273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9"/>
          <a:stretch/>
        </p:blipFill>
        <p:spPr bwMode="auto">
          <a:xfrm>
            <a:off x="155807" y="3436858"/>
            <a:ext cx="4060023" cy="275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5656" y="234807"/>
            <a:ext cx="6192688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tx1"/>
                </a:solidFill>
              </a:rPr>
              <a:t>ΕΚΚΙΝΗΣΗ ΜΕ ΑΥΤΟΜΕΤΑΣΧΗΜΑΤΙΣΤΗ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3928" y="908720"/>
            <a:ext cx="511256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l-GR" sz="2800" b="1" dirty="0" smtClean="0"/>
              <a:t>        Χαρακτηριστικά</a:t>
            </a:r>
            <a:r>
              <a:rPr lang="el-GR" b="1" dirty="0" smtClean="0"/>
              <a:t>:</a:t>
            </a:r>
          </a:p>
          <a:p>
            <a:pPr marL="342900" indent="-342900">
              <a:lnSpc>
                <a:spcPct val="250000"/>
              </a:lnSpc>
              <a:buFont typeface="Arial" pitchFamily="34" charset="0"/>
              <a:buChar char="•"/>
            </a:pPr>
            <a:r>
              <a:rPr lang="el-GR" sz="2400" b="1" dirty="0" smtClean="0"/>
              <a:t>Ρεύμα εκκίνησης Ιεκ=3,5Ι</a:t>
            </a:r>
            <a:r>
              <a:rPr lang="el-GR" b="1" dirty="0" smtClean="0"/>
              <a:t>ον</a:t>
            </a:r>
            <a:endParaRPr lang="el-GR" sz="2400" b="1" dirty="0" smtClean="0"/>
          </a:p>
          <a:p>
            <a:pPr marL="342900" indent="-342900">
              <a:lnSpc>
                <a:spcPct val="250000"/>
              </a:lnSpc>
              <a:buFont typeface="Arial" pitchFamily="34" charset="0"/>
              <a:buChar char="•"/>
            </a:pPr>
            <a:r>
              <a:rPr lang="el-GR" sz="2400" b="1" dirty="0" smtClean="0"/>
              <a:t>Μικρή ροπή εκκίνησης, Τ</a:t>
            </a:r>
            <a:r>
              <a:rPr lang="el-GR" b="1" dirty="0" smtClean="0"/>
              <a:t>εκ</a:t>
            </a:r>
            <a:r>
              <a:rPr lang="el-GR" sz="2400" b="1" dirty="0" smtClean="0"/>
              <a:t>=0,8Τ</a:t>
            </a:r>
            <a:r>
              <a:rPr lang="el-GR" b="1" dirty="0" smtClean="0"/>
              <a:t>ον</a:t>
            </a:r>
            <a:endParaRPr lang="el-GR" sz="2400" b="1" dirty="0" smtClean="0"/>
          </a:p>
          <a:p>
            <a:pPr marL="342900" indent="-342900">
              <a:lnSpc>
                <a:spcPct val="250000"/>
              </a:lnSpc>
              <a:buFont typeface="Arial" pitchFamily="34" charset="0"/>
              <a:buChar char="•"/>
            </a:pPr>
            <a:r>
              <a:rPr lang="el-GR" sz="2400" b="1" dirty="0" smtClean="0"/>
              <a:t>Σύνθετος εξοπλισμός</a:t>
            </a:r>
          </a:p>
          <a:p>
            <a:pPr marL="342900" indent="-342900">
              <a:lnSpc>
                <a:spcPct val="250000"/>
              </a:lnSpc>
              <a:buFont typeface="Arial" pitchFamily="34" charset="0"/>
              <a:buChar char="•"/>
            </a:pPr>
            <a:r>
              <a:rPr lang="el-GR" sz="2400" b="1" dirty="0" smtClean="0"/>
              <a:t>Αδυναμία ρύθμισης</a:t>
            </a:r>
            <a:endParaRPr lang="el-GR" sz="2400" b="1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611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08775"/>
            <a:ext cx="561662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800" dirty="0" smtClean="0"/>
              <a:t>Εκκίνηση με ηλεκτρονικό </a:t>
            </a:r>
            <a:r>
              <a:rPr lang="el-GR" sz="2800" dirty="0" err="1" smtClean="0"/>
              <a:t>εκκινητή</a:t>
            </a:r>
            <a:endParaRPr lang="el-GR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082336" y="655094"/>
            <a:ext cx="49541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l-GR" sz="2400" b="1" dirty="0" smtClean="0"/>
              <a:t>Ανάλογα με το φορτίο &gt; </a:t>
            </a:r>
          </a:p>
          <a:p>
            <a:pPr>
              <a:lnSpc>
                <a:spcPct val="200000"/>
              </a:lnSpc>
            </a:pPr>
            <a:r>
              <a:rPr lang="el-GR" sz="2400" b="1" dirty="0" smtClean="0"/>
              <a:t>ρύθμιση της τάσης &gt; </a:t>
            </a:r>
          </a:p>
          <a:p>
            <a:pPr>
              <a:lnSpc>
                <a:spcPct val="200000"/>
              </a:lnSpc>
            </a:pPr>
            <a:r>
              <a:rPr lang="el-GR" sz="2400" b="1" dirty="0" smtClean="0"/>
              <a:t>βέλτιστη εκκίνηση &gt; </a:t>
            </a:r>
          </a:p>
          <a:p>
            <a:pPr>
              <a:lnSpc>
                <a:spcPct val="200000"/>
              </a:lnSpc>
            </a:pPr>
            <a:r>
              <a:rPr lang="el-GR" sz="2400" b="1" dirty="0" smtClean="0"/>
              <a:t>βέλτιστη ροπή και ένταση ρεύματος</a:t>
            </a:r>
            <a:endParaRPr lang="el-GR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78524" y="3938467"/>
            <a:ext cx="495416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l-GR" sz="2800" b="1" dirty="0" smtClean="0"/>
              <a:t>Έξη </a:t>
            </a:r>
            <a:r>
              <a:rPr lang="el-GR" sz="2800" b="1" dirty="0" err="1" smtClean="0"/>
              <a:t>θυρίστορ</a:t>
            </a:r>
            <a:endParaRPr lang="el-GR" sz="2800" b="1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l-GR" sz="2800" b="1" dirty="0" smtClean="0"/>
              <a:t>Δύο ανά φάση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l-GR" sz="2800" b="1" dirty="0" smtClean="0"/>
              <a:t>Ευστάθεια και ομαλή εκκίνηση </a:t>
            </a:r>
            <a:endParaRPr lang="el-GR" sz="2800" b="1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29</a:t>
            </a:fld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6" r="-1252"/>
          <a:stretch/>
        </p:blipFill>
        <p:spPr bwMode="auto">
          <a:xfrm>
            <a:off x="328587" y="4352330"/>
            <a:ext cx="3907095" cy="218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66"/>
          <a:stretch/>
        </p:blipFill>
        <p:spPr bwMode="auto">
          <a:xfrm>
            <a:off x="481935" y="731748"/>
            <a:ext cx="3600400" cy="337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26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6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6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6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1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707" y="116632"/>
            <a:ext cx="7864598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ΑΣΥΓΧΡΟΝΟΙ ΤΡΙΦΑΣΙΚΟΙ ΚΙΝΗΤΗΡΕΣ - ΣΤΑΤΗΣ</a:t>
            </a:r>
            <a:endParaRPr lang="el-GR" sz="2800" b="1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3</a:t>
            </a:fld>
            <a:endParaRPr lang="el-GR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29" y="4365104"/>
            <a:ext cx="72675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764704"/>
            <a:ext cx="70866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688" y="108775"/>
            <a:ext cx="561662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800" dirty="0" smtClean="0"/>
              <a:t>Εκκίνηση με ηλεκτρονικό </a:t>
            </a:r>
            <a:r>
              <a:rPr lang="el-GR" sz="2800" dirty="0" err="1" smtClean="0"/>
              <a:t>εκκινητή</a:t>
            </a:r>
            <a:endParaRPr lang="el-GR" sz="28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30</a:t>
            </a:fld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664" y="980728"/>
            <a:ext cx="516255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26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688" y="108775"/>
            <a:ext cx="561662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800" dirty="0" smtClean="0"/>
              <a:t>Εκκίνηση με ηλεκτρονικό </a:t>
            </a:r>
            <a:r>
              <a:rPr lang="el-GR" sz="2800" dirty="0" err="1" smtClean="0"/>
              <a:t>εκκινητή</a:t>
            </a:r>
            <a:endParaRPr lang="el-GR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5058763"/>
            <a:ext cx="8568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        Χαρακτηριστικά</a:t>
            </a:r>
            <a:r>
              <a:rPr lang="el-GR" b="1" dirty="0" smtClean="0"/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l-GR" sz="2400" b="1" dirty="0" smtClean="0"/>
              <a:t>Ρεύμα εκκίνησης Ι</a:t>
            </a:r>
            <a:r>
              <a:rPr lang="el-GR" b="1" dirty="0" smtClean="0"/>
              <a:t>εκ</a:t>
            </a:r>
            <a:r>
              <a:rPr lang="el-GR" sz="2400" b="1" dirty="0" smtClean="0"/>
              <a:t>=2 έως 5Ι</a:t>
            </a:r>
            <a:r>
              <a:rPr lang="el-GR" b="1" dirty="0" smtClean="0"/>
              <a:t>ον</a:t>
            </a:r>
            <a:endParaRPr lang="el-GR" sz="24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l-GR" sz="2400" b="1" dirty="0" smtClean="0"/>
              <a:t>Μικρή ροπή εκκίνησης, </a:t>
            </a:r>
            <a:r>
              <a:rPr lang="el-GR" sz="2400" b="1" dirty="0" err="1" smtClean="0"/>
              <a:t>Τ</a:t>
            </a:r>
            <a:r>
              <a:rPr lang="el-GR" b="1" dirty="0" err="1" smtClean="0"/>
              <a:t>εκ</a:t>
            </a:r>
            <a:r>
              <a:rPr lang="el-GR" b="1" dirty="0" smtClean="0"/>
              <a:t> </a:t>
            </a:r>
            <a:r>
              <a:rPr lang="el-GR" sz="2400" b="1" dirty="0" smtClean="0"/>
              <a:t>= 0,5 έως 1Τ</a:t>
            </a:r>
            <a:r>
              <a:rPr lang="el-GR" b="1" dirty="0" smtClean="0"/>
              <a:t>ον</a:t>
            </a:r>
            <a:endParaRPr lang="el-GR" sz="24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l-GR" sz="2400" b="1" dirty="0" smtClean="0"/>
              <a:t>Δυνατότητα ρύθμισης ρεύματος και ροπής</a:t>
            </a:r>
            <a:endParaRPr lang="el-GR" sz="2400" b="1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31</a:t>
            </a:fld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18" y="631995"/>
            <a:ext cx="8048625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26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4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4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4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32</a:t>
            </a:fld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5"/>
          <a:stretch/>
        </p:blipFill>
        <p:spPr bwMode="auto">
          <a:xfrm>
            <a:off x="547688" y="332656"/>
            <a:ext cx="8048625" cy="620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26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260648"/>
            <a:ext cx="4896544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tx1"/>
                </a:solidFill>
              </a:rPr>
              <a:t>Αλλαγή φοράς περιστροφής</a:t>
            </a:r>
            <a:endParaRPr lang="el-GR" sz="28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8416" y="5661248"/>
            <a:ext cx="820891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Αλλάζουμε τις συνδέσεις στους δύο από τις τρεις αγωγούς τροφοδοσίας του κινητήρα</a:t>
            </a:r>
            <a:endParaRPr lang="el-GR" sz="2400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33</a:t>
            </a:fld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44363"/>
            <a:ext cx="6393594" cy="461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26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424936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Πέδηση ασύγχρονων 3φ κινητήρων βραχυκυκλωμένου δρομέα</a:t>
            </a:r>
            <a:endParaRPr lang="el-GR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4457343"/>
            <a:ext cx="91439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000" b="1" u="sng" dirty="0" smtClean="0"/>
              <a:t>Μηχανική πέδηση: </a:t>
            </a:r>
            <a:r>
              <a:rPr lang="el-GR" sz="2000" b="1" dirty="0" smtClean="0"/>
              <a:t>με εφαρμογή τριβής στον άξονα &gt; μηχανική καταπόνηση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000" b="1" u="sng" dirty="0" smtClean="0"/>
              <a:t>Ελεύθερη πέδηση: </a:t>
            </a:r>
            <a:r>
              <a:rPr lang="el-GR" sz="2000" b="1" dirty="0" smtClean="0"/>
              <a:t>διακοπή της τροφοδοσίας &gt; σταμάτημα μετά από αρκετό χρόνο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000" b="1" u="sng" dirty="0" smtClean="0"/>
              <a:t>Ομαλή πέδηση: </a:t>
            </a:r>
            <a:r>
              <a:rPr lang="el-GR" sz="2000" b="1" dirty="0" smtClean="0"/>
              <a:t>βαθμιαία μείωση της τάσης τροφοδοσίας &gt; απαιτείται ηλεκτρονικός </a:t>
            </a:r>
            <a:r>
              <a:rPr lang="el-GR" sz="2000" b="1" dirty="0" err="1" smtClean="0"/>
              <a:t>εκκινητής</a:t>
            </a:r>
            <a:endParaRPr lang="el-GR" sz="2000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34</a:t>
            </a:fld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662520"/>
            <a:ext cx="4571249" cy="371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26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032" y="4984067"/>
            <a:ext cx="8712968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b="1" dirty="0" smtClean="0"/>
              <a:t>Ομαλή επιβράδυνση με επιλογή του χρόνου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b="1" dirty="0" smtClean="0"/>
              <a:t>Ελεγχόμενη πέδηση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b="1" dirty="0" smtClean="0"/>
              <a:t>Προοδευτική μείωση της τάσης</a:t>
            </a:r>
            <a:endParaRPr lang="el-GR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88640"/>
            <a:ext cx="8424936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Πέδηση ασύγχρονων 3φ κινητήρων βραχυκυκλωμένου δρομέα</a:t>
            </a:r>
            <a:endParaRPr lang="el-GR" sz="2400" b="1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35</a:t>
            </a:fld>
            <a:endParaRPr lang="el-G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5"/>
          <a:stretch/>
        </p:blipFill>
        <p:spPr bwMode="auto">
          <a:xfrm>
            <a:off x="1835696" y="836712"/>
            <a:ext cx="5586958" cy="392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0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8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8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8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729554" y="796197"/>
                <a:ext cx="4306942" cy="4662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l-GR" b="1" dirty="0" smtClean="0"/>
                  <a:t>Δυναμική πέδηση &gt; σε μηχανές με μεγάλη αδράνεια &gt; ασύγχρονος κινητήρας σε σύγχρονη γεννήτρια &gt; ρύθμιση της συνεχής τάσης &gt; απορρόφηση της πέδησης από το δρομέα</a:t>
                </a:r>
              </a:p>
              <a:p>
                <a:pPr>
                  <a:lnSpc>
                    <a:spcPct val="150000"/>
                  </a:lnSpc>
                </a:pPr>
                <a:r>
                  <a:rPr lang="el-GR" b="1" dirty="0" smtClean="0"/>
                  <a:t>Ρεύμα πέδησης: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l-GR" b="1" i="0" smtClean="0">
                            <a:latin typeface="Cambria Math"/>
                          </a:rPr>
                          <m:t>𝚰</m:t>
                        </m:r>
                      </m:e>
                      <m:sub>
                        <m:r>
                          <a:rPr lang="el-GR" b="1" i="0" smtClean="0">
                            <a:latin typeface="Cambria Math"/>
                          </a:rPr>
                          <m:t>𝚷</m:t>
                        </m:r>
                      </m:sub>
                    </m:sSub>
                    <m:r>
                      <a:rPr lang="el-GR" b="1" i="0" smtClean="0">
                        <a:latin typeface="Cambria Math"/>
                        <a:ea typeface="Cambria Math"/>
                      </a:rPr>
                      <m:t>≤</m:t>
                    </m:r>
                    <m:r>
                      <a:rPr lang="el-GR" b="1" i="0" smtClean="0">
                        <a:latin typeface="Cambria Math"/>
                        <a:ea typeface="Cambria Math"/>
                      </a:rPr>
                      <m:t>𝟎</m:t>
                    </m:r>
                    <m:r>
                      <a:rPr lang="el-GR" b="1" i="0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el-GR" b="1" i="0" smtClean="0">
                        <a:latin typeface="Cambria Math"/>
                        <a:ea typeface="Cambria Math"/>
                      </a:rPr>
                      <m:t>𝟔</m:t>
                    </m:r>
                    <m:r>
                      <a:rPr lang="el-GR" b="1" i="0" smtClean="0">
                        <a:latin typeface="Cambria Math"/>
                        <a:ea typeface="Cambria Math"/>
                      </a:rPr>
                      <m:t>𝚱</m:t>
                    </m:r>
                    <m:r>
                      <a:rPr lang="el-GR" b="1" i="0" smtClean="0"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el-GR" b="1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l-GR" b="1" i="0" smtClean="0">
                            <a:latin typeface="Cambria Math"/>
                            <a:ea typeface="Cambria Math"/>
                          </a:rPr>
                          <m:t>𝚰</m:t>
                        </m:r>
                      </m:e>
                      <m:sub>
                        <m:r>
                          <a:rPr lang="el-GR" b="1" i="0" smtClean="0">
                            <a:latin typeface="Cambria Math"/>
                            <a:ea typeface="Cambria Math"/>
                          </a:rPr>
                          <m:t>𝚨</m:t>
                        </m:r>
                      </m:sub>
                    </m:sSub>
                  </m:oMath>
                </a14:m>
                <a:r>
                  <a:rPr lang="el-GR" b="1" dirty="0" smtClean="0"/>
                  <a:t> </a:t>
                </a: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l-GR" b="1" i="0">
                            <a:solidFill>
                              <a:prstClr val="black"/>
                            </a:solidFill>
                            <a:latin typeface="Cambria Math"/>
                          </a:rPr>
                          <m:t>𝚰</m:t>
                        </m:r>
                      </m:e>
                      <m:sub>
                        <m:r>
                          <a:rPr lang="el-GR" b="1" i="0">
                            <a:solidFill>
                              <a:prstClr val="black"/>
                            </a:solidFill>
                            <a:latin typeface="Cambria Math"/>
                          </a:rPr>
                          <m:t>𝚷</m:t>
                        </m:r>
                      </m:sub>
                    </m:sSub>
                    <m:r>
                      <a:rPr lang="el-GR" b="1" i="0" smtClean="0">
                        <a:solidFill>
                          <a:prstClr val="black"/>
                        </a:solidFill>
                        <a:latin typeface="Cambria Math"/>
                      </a:rPr>
                      <m:t>: </m:t>
                    </m:r>
                  </m:oMath>
                </a14:m>
                <a:r>
                  <a:rPr lang="el-GR" b="1" dirty="0" smtClean="0">
                    <a:solidFill>
                      <a:prstClr val="black"/>
                    </a:solidFill>
                  </a:rPr>
                  <a:t> το συνεχές ρεύμα πέδησης σε Α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l-GR" b="1" i="0">
                        <a:latin typeface="Cambria Math"/>
                        <a:ea typeface="Cambria Math"/>
                      </a:rPr>
                      <m:t>𝚱</m:t>
                    </m:r>
                  </m:oMath>
                </a14:m>
                <a:r>
                  <a:rPr lang="el-GR" b="1" dirty="0">
                    <a:solidFill>
                      <a:prstClr val="black"/>
                    </a:solidFill>
                  </a:rPr>
                  <a:t>: συντελεστής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κυκλώματος </a:t>
                </a:r>
                <a:r>
                  <a:rPr lang="el-GR" b="1" dirty="0">
                    <a:solidFill>
                      <a:prstClr val="black"/>
                    </a:solidFill>
                  </a:rPr>
                  <a:t>πέδησης από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πίνακα ανάλογα με το κύκλωμα πέδησης</a:t>
                </a:r>
                <a:endParaRPr lang="el-GR" b="1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b="1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l-GR" b="1" i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𝚰</m:t>
                        </m:r>
                      </m:e>
                      <m:sub>
                        <m:r>
                          <a:rPr lang="el-GR" b="1" i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𝚨</m:t>
                        </m:r>
                      </m:sub>
                    </m:sSub>
                  </m:oMath>
                </a14:m>
                <a:r>
                  <a:rPr lang="el-GR" b="1" dirty="0" smtClean="0">
                    <a:solidFill>
                      <a:prstClr val="black"/>
                    </a:solidFill>
                  </a:rPr>
                  <a:t>: ρεύμα φάσης κινητήρα (Α) όταν είναι αναγκαστικά ακίνητος</a:t>
                </a:r>
                <a:endParaRPr lang="el-GR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554" y="796197"/>
                <a:ext cx="4306942" cy="4662815"/>
              </a:xfrm>
              <a:prstGeom prst="rect">
                <a:avLst/>
              </a:prstGeom>
              <a:blipFill rotWithShape="1">
                <a:blip r:embed="rId2"/>
                <a:stretch>
                  <a:fillRect l="-1275" r="-567" b="-26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23528" y="188640"/>
            <a:ext cx="8424936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Πέδηση ασύγχρονων 3φ κινητήρων βραχυκυκλωμένου δρομέα</a:t>
            </a:r>
            <a:endParaRPr lang="el-GR" sz="2400" b="1" dirty="0"/>
          </a:p>
        </p:txBody>
      </p:sp>
      <p:sp>
        <p:nvSpPr>
          <p:cNvPr id="3" name="Ορθογώνιο 2"/>
          <p:cNvSpPr/>
          <p:nvPr/>
        </p:nvSpPr>
        <p:spPr>
          <a:xfrm>
            <a:off x="323528" y="796197"/>
            <a:ext cx="316835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b="1" dirty="0"/>
              <a:t>Δυναμική πέδηση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36</a:t>
            </a:fld>
            <a:endParaRPr lang="el-G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12" y="1548591"/>
            <a:ext cx="4464496" cy="315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64" y="5459012"/>
            <a:ext cx="730567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0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0648"/>
            <a:ext cx="7992888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Πέδηση με αναστροφή της φοράς του μαγνητικού πεδίου</a:t>
            </a:r>
            <a:endParaRPr lang="el-GR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91542" y="780673"/>
            <a:ext cx="6750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Αντιμετάθεση δύο φάσεων τροφοδότησης του </a:t>
            </a:r>
            <a:r>
              <a:rPr lang="el-GR" sz="2000" b="1" dirty="0" err="1" smtClean="0"/>
              <a:t>στάτη</a:t>
            </a:r>
            <a:r>
              <a:rPr lang="el-GR" sz="2000" b="1" dirty="0" smtClean="0"/>
              <a:t> </a:t>
            </a:r>
            <a:endParaRPr lang="el-GR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36067" y="1739225"/>
            <a:ext cx="5149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b="1" dirty="0" smtClean="0"/>
              <a:t>Δρομέας προσπαθεί να περιστραφεί αντίθετα</a:t>
            </a:r>
            <a:endParaRPr lang="el-GR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35796" y="2626877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Ηλεκτρομαγνητική πέδη</a:t>
            </a:r>
            <a:endParaRPr lang="el-GR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86698" y="3429000"/>
            <a:ext cx="5065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Μεγάλα ρεύματα στο </a:t>
            </a:r>
            <a:r>
              <a:rPr lang="el-GR" sz="2000" b="1" dirty="0" err="1" smtClean="0"/>
              <a:t>στάτη</a:t>
            </a:r>
            <a:r>
              <a:rPr lang="el-GR" sz="2000" b="1" dirty="0" smtClean="0"/>
              <a:t> και το δρομέα</a:t>
            </a:r>
            <a:endParaRPr lang="el-GR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2420" y="4374396"/>
            <a:ext cx="6938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Παρεμβάλλουμε αντιστάσεις για την μείωση των ρευμάτων</a:t>
            </a:r>
            <a:endParaRPr lang="el-GR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8487" y="6110246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Αισθητήριο ταχύτητας για αποσύνδεση του κινητήρα όταν μηδενισθεί η ταχύτητα</a:t>
            </a:r>
            <a:endParaRPr lang="el-GR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497637" y="5325057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Κίνδυνος ανάστροφης περιστροφής</a:t>
            </a:r>
            <a:endParaRPr lang="el-GR" sz="2000" b="1" dirty="0"/>
          </a:p>
        </p:txBody>
      </p:sp>
      <p:sp>
        <p:nvSpPr>
          <p:cNvPr id="11" name="Βέλος προς τα κάτω 10"/>
          <p:cNvSpPr/>
          <p:nvPr/>
        </p:nvSpPr>
        <p:spPr>
          <a:xfrm>
            <a:off x="4413961" y="1180783"/>
            <a:ext cx="288032" cy="5057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Βέλος προς τα κάτω 11"/>
          <p:cNvSpPr/>
          <p:nvPr/>
        </p:nvSpPr>
        <p:spPr>
          <a:xfrm>
            <a:off x="4413961" y="2121080"/>
            <a:ext cx="288032" cy="5057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Βέλος προς τα κάτω 12"/>
          <p:cNvSpPr/>
          <p:nvPr/>
        </p:nvSpPr>
        <p:spPr>
          <a:xfrm>
            <a:off x="4438927" y="3017188"/>
            <a:ext cx="288032" cy="5057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Βέλος προς τα κάτω 13"/>
          <p:cNvSpPr/>
          <p:nvPr/>
        </p:nvSpPr>
        <p:spPr>
          <a:xfrm>
            <a:off x="4422812" y="3868615"/>
            <a:ext cx="288032" cy="5057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Βέλος προς τα κάτω 14"/>
          <p:cNvSpPr/>
          <p:nvPr/>
        </p:nvSpPr>
        <p:spPr>
          <a:xfrm>
            <a:off x="4413961" y="5725167"/>
            <a:ext cx="288032" cy="5057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Βέλος προς τα κάτω 15"/>
          <p:cNvSpPr/>
          <p:nvPr/>
        </p:nvSpPr>
        <p:spPr>
          <a:xfrm>
            <a:off x="4438927" y="4819260"/>
            <a:ext cx="288032" cy="5057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Θέση αριθμού διαφάνειας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60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8136904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ΙΣΧΥΣ</a:t>
            </a:r>
            <a:r>
              <a:rPr lang="el-GR" sz="2400" b="1" dirty="0"/>
              <a:t>, </a:t>
            </a:r>
            <a:r>
              <a:rPr lang="el-GR" sz="2400" b="1" dirty="0" smtClean="0"/>
              <a:t>ΑΠΩΛΕΙΕΣ, ΒΑΘΜΟΣ ΑΠΟΔΟΣΗΣ, </a:t>
            </a:r>
            <a:endParaRPr lang="el-GR" sz="24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752975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04048" y="980728"/>
                <a:ext cx="3744416" cy="1243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="1" u="sng" dirty="0" smtClean="0"/>
                  <a:t>Ισχύς εισόδου </a:t>
                </a:r>
                <a:r>
                  <a:rPr lang="el-GR" sz="2400" dirty="0" smtClean="0"/>
                  <a:t>είναι ηλεκτρική ισχύς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n-US" sz="2400" b="1" i="0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l-GR" sz="2400" b="1" i="0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l-GR" sz="2400" b="1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𝟑</m:t>
                          </m:r>
                        </m:e>
                      </m:rad>
                      <m:r>
                        <a:rPr lang="el-GR" sz="2400" b="1" i="0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𝐔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𝐈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l-GR" sz="2400" b="1" i="0" smtClean="0">
                          <a:latin typeface="Cambria Math"/>
                          <a:ea typeface="Cambria Math"/>
                        </a:rPr>
                        <m:t>𝛔𝛆</m:t>
                      </m:r>
                      <m:r>
                        <a:rPr lang="el-GR" sz="2400" b="1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𝐖</m:t>
                      </m:r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980728"/>
                <a:ext cx="3744416" cy="1243867"/>
              </a:xfrm>
              <a:prstGeom prst="rect">
                <a:avLst/>
              </a:prstGeom>
              <a:blipFill rotWithShape="1">
                <a:blip r:embed="rId3"/>
                <a:stretch>
                  <a:fillRect l="-2606" t="-3922" b="-1029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44489" y="4005064"/>
                <a:ext cx="4572000" cy="1853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="1" u="sng" dirty="0" smtClean="0"/>
                  <a:t>Ισχύς εξόδου </a:t>
                </a:r>
                <a:r>
                  <a:rPr lang="el-GR" sz="2400" dirty="0" smtClean="0"/>
                  <a:t>είναι μηχανική ισχύς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/>
                      </a:rPr>
                      <m:t>𝐏</m:t>
                    </m:r>
                    <m:r>
                      <a:rPr lang="en-US" sz="2800" b="1" i="0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800" b="1" i="0" smtClean="0">
                            <a:latin typeface="Cambria Math"/>
                            <a:ea typeface="Cambria Math"/>
                          </a:rPr>
                          <m:t>𝐓</m:t>
                        </m:r>
                        <m:r>
                          <a:rPr lang="en-US" sz="2800" b="1" i="0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2800" b="1" i="0" smtClean="0">
                            <a:latin typeface="Cambria Math"/>
                            <a:ea typeface="Cambria Math"/>
                          </a:rPr>
                          <m:t>𝐧</m:t>
                        </m:r>
                      </m:num>
                      <m:den>
                        <m:r>
                          <a:rPr lang="en-US" sz="2800" b="1" i="0" smtClean="0">
                            <a:latin typeface="Cambria Math"/>
                            <a:ea typeface="Cambria Math"/>
                          </a:rPr>
                          <m:t>𝟗</m:t>
                        </m:r>
                        <m:r>
                          <a:rPr lang="en-US" sz="2800" b="1" i="0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sz="2800" b="1" i="0" smtClean="0">
                            <a:latin typeface="Cambria Math"/>
                            <a:ea typeface="Cambria Math"/>
                          </a:rPr>
                          <m:t>𝟓𝟓</m:t>
                        </m:r>
                      </m:den>
                    </m:f>
                  </m:oMath>
                </a14:m>
                <a:r>
                  <a:rPr lang="en-US" sz="2800" b="1" dirty="0" smtClean="0"/>
                  <a:t> </a:t>
                </a:r>
                <a:r>
                  <a:rPr lang="el-GR" sz="2800" b="1" dirty="0" smtClean="0"/>
                  <a:t>σε </a:t>
                </a:r>
                <a:r>
                  <a:rPr lang="en-US" sz="2800" b="1" dirty="0" smtClean="0"/>
                  <a:t>W</a:t>
                </a:r>
              </a:p>
              <a:p>
                <a:r>
                  <a:rPr lang="en-US" sz="2400" dirty="0" smtClean="0"/>
                  <a:t>T</a:t>
                </a:r>
                <a:r>
                  <a:rPr lang="el-GR" sz="2400" dirty="0" smtClean="0"/>
                  <a:t>: ροπή σε Ν</a:t>
                </a:r>
                <a:r>
                  <a:rPr lang="en-US" sz="2400" dirty="0" smtClean="0"/>
                  <a:t>m</a:t>
                </a:r>
              </a:p>
              <a:p>
                <a:r>
                  <a:rPr lang="en-US" sz="2400" dirty="0" smtClean="0"/>
                  <a:t>n</a:t>
                </a:r>
                <a:r>
                  <a:rPr lang="el-GR" sz="2400" dirty="0" smtClean="0"/>
                  <a:t>: ταχύτητα κινητήρα σε στρ/</a:t>
                </a:r>
                <a:r>
                  <a:rPr lang="en-US" sz="2400" dirty="0" smtClean="0"/>
                  <a:t>min</a:t>
                </a:r>
                <a:endParaRPr lang="el-GR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489" y="4005064"/>
                <a:ext cx="4572000" cy="1853905"/>
              </a:xfrm>
              <a:prstGeom prst="rect">
                <a:avLst/>
              </a:prstGeom>
              <a:blipFill rotWithShape="1">
                <a:blip r:embed="rId4"/>
                <a:stretch>
                  <a:fillRect l="-2000" t="-2632" r="-1467" b="-657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38</a:t>
            </a:fld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Ορθογώνιο 4"/>
              <p:cNvSpPr/>
              <p:nvPr/>
            </p:nvSpPr>
            <p:spPr>
              <a:xfrm>
                <a:off x="2633789" y="1713604"/>
                <a:ext cx="5724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n-US" sz="2400" b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5" name="Ορθογώνιο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789" y="1713604"/>
                <a:ext cx="572401" cy="461665"/>
              </a:xfrm>
              <a:prstGeom prst="rect">
                <a:avLst/>
              </a:prstGeom>
              <a:blipFill rotWithShape="1">
                <a:blip r:embed="rId5"/>
                <a:stretch>
                  <a:fillRect t="-10526" r="-22340" b="-2894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Βέλος προς τα κάτω 6"/>
          <p:cNvSpPr/>
          <p:nvPr/>
        </p:nvSpPr>
        <p:spPr>
          <a:xfrm>
            <a:off x="2775974" y="2132856"/>
            <a:ext cx="288032" cy="7462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Ορθογώνιο 7"/>
              <p:cNvSpPr/>
              <p:nvPr/>
            </p:nvSpPr>
            <p:spPr>
              <a:xfrm>
                <a:off x="3462251" y="3945904"/>
                <a:ext cx="49244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>
                          <a:solidFill>
                            <a:prstClr val="black"/>
                          </a:solidFill>
                          <a:latin typeface="Cambria Math"/>
                        </a:rPr>
                        <m:t>𝐏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8" name="Ορθογώνιο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251" y="3945904"/>
                <a:ext cx="492443" cy="523220"/>
              </a:xfrm>
              <a:prstGeom prst="rect">
                <a:avLst/>
              </a:prstGeom>
              <a:blipFill rotWithShape="1">
                <a:blip r:embed="rId6"/>
                <a:stretch>
                  <a:fillRect t="-10465" r="-32099" b="-3255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Δεξιό βέλος 8"/>
          <p:cNvSpPr/>
          <p:nvPr/>
        </p:nvSpPr>
        <p:spPr>
          <a:xfrm>
            <a:off x="3349605" y="3769876"/>
            <a:ext cx="717738" cy="3071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Ορθογώνιο 10"/>
              <p:cNvSpPr/>
              <p:nvPr/>
            </p:nvSpPr>
            <p:spPr>
              <a:xfrm>
                <a:off x="1549495" y="4693498"/>
                <a:ext cx="7423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𝐏</m:t>
                          </m:r>
                        </m:e>
                        <m:sub>
                          <m:r>
                            <a:rPr lang="el-GR" sz="2400" b="1" i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𝛂𝛑</m:t>
                          </m:r>
                        </m:sub>
                      </m:sSub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1" name="Ορθογώνιο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9495" y="4693498"/>
                <a:ext cx="742319" cy="461665"/>
              </a:xfrm>
              <a:prstGeom prst="rect">
                <a:avLst/>
              </a:prstGeom>
              <a:blipFill rotWithShape="1">
                <a:blip r:embed="rId7"/>
                <a:stretch>
                  <a:fillRect t="-10526" r="-15574" b="-2894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Βέλος προς τα κάτω 11"/>
          <p:cNvSpPr/>
          <p:nvPr/>
        </p:nvSpPr>
        <p:spPr>
          <a:xfrm>
            <a:off x="1691680" y="5112750"/>
            <a:ext cx="288032" cy="7462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60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5" grpId="0"/>
      <p:bldP spid="7" grpId="0" animBg="1"/>
      <p:bldP spid="8" grpId="0"/>
      <p:bldP spid="9" grpId="0" animBg="1"/>
      <p:bldP spid="11" grpId="0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260648"/>
            <a:ext cx="6264696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ΑΣΥΓΧΡΟΝΟΙ ΤΡΙΦΑΣΙΚΟΙ ΚΙΝΗΤΗΡΕΣ</a:t>
            </a:r>
            <a:endParaRPr lang="el-G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1584" y="2601925"/>
            <a:ext cx="2016224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ΑΣΥΓΧΡΟΝΟΙ ΚΙΝΗΤΗΡΕΣ</a:t>
            </a:r>
          </a:p>
        </p:txBody>
      </p:sp>
      <p:cxnSp>
        <p:nvCxnSpPr>
          <p:cNvPr id="8" name="Ευθύγραμμο βέλος σύνδεσης 7"/>
          <p:cNvCxnSpPr>
            <a:stCxn id="6" idx="3"/>
          </p:cNvCxnSpPr>
          <p:nvPr/>
        </p:nvCxnSpPr>
        <p:spPr>
          <a:xfrm flipV="1">
            <a:off x="2167808" y="2457910"/>
            <a:ext cx="1656184" cy="55951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>
            <a:stCxn id="6" idx="3"/>
            <a:endCxn id="12" idx="1"/>
          </p:cNvCxnSpPr>
          <p:nvPr/>
        </p:nvCxnSpPr>
        <p:spPr>
          <a:xfrm>
            <a:off x="2167808" y="3017424"/>
            <a:ext cx="1656184" cy="241183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11053" y="2201815"/>
            <a:ext cx="1415190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000" dirty="0" smtClean="0"/>
              <a:t>ΤΡΙΦΑΣΙΚΟΙ</a:t>
            </a:r>
            <a:endParaRPr lang="el-GR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823992" y="5229200"/>
            <a:ext cx="187220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000" dirty="0" smtClean="0"/>
              <a:t>ΜΟΝΟΦΑΣΙΚΟΙ</a:t>
            </a:r>
            <a:endParaRPr lang="el-GR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488069" y="1155104"/>
            <a:ext cx="2479231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000" dirty="0" smtClean="0"/>
              <a:t>ΒΡΑΧΥΚΥΚΛΩΜΕΝΟΥ ΔΡΟΜΕΑ</a:t>
            </a:r>
            <a:endParaRPr lang="el-GR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508811" y="3645024"/>
            <a:ext cx="208823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000" dirty="0" smtClean="0"/>
              <a:t>ΔΑΚΤΥΛΙΟΦΟΡΟΥ ΔΡΟΜΕΑ</a:t>
            </a:r>
            <a:endParaRPr lang="el-GR" sz="2000" dirty="0"/>
          </a:p>
        </p:txBody>
      </p:sp>
      <p:cxnSp>
        <p:nvCxnSpPr>
          <p:cNvPr id="20" name="Ευθύγραμμο βέλος σύνδεσης 19"/>
          <p:cNvCxnSpPr>
            <a:stCxn id="11" idx="3"/>
            <a:endCxn id="15" idx="1"/>
          </p:cNvCxnSpPr>
          <p:nvPr/>
        </p:nvCxnSpPr>
        <p:spPr>
          <a:xfrm flipV="1">
            <a:off x="5226243" y="1509047"/>
            <a:ext cx="1261826" cy="89282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/>
          <p:cNvCxnSpPr>
            <a:stCxn id="11" idx="3"/>
            <a:endCxn id="18" idx="1"/>
          </p:cNvCxnSpPr>
          <p:nvPr/>
        </p:nvCxnSpPr>
        <p:spPr>
          <a:xfrm>
            <a:off x="5226243" y="2401870"/>
            <a:ext cx="1282568" cy="15970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350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5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707" y="116632"/>
            <a:ext cx="7864598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ΣΤΑΤΗΣ ΧΡΗΣΗ </a:t>
            </a:r>
            <a:endParaRPr lang="el-GR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42324" y="4135597"/>
            <a:ext cx="84913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b="1" dirty="0" smtClean="0"/>
              <a:t>Δημιουργείται στρεφόμενο (μεταβαλλόμενο) μαγνητικό πεδίο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b="1" dirty="0" smtClean="0"/>
              <a:t>Τριφασικό τύλιγμα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b="1" dirty="0" smtClean="0"/>
              <a:t>Έξι ακροδέκτες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b="1" dirty="0" smtClean="0"/>
              <a:t>Συνδεσμολογία σε αστέρα ή τρίγωνο</a:t>
            </a:r>
            <a:endParaRPr lang="el-GR" sz="2400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4</a:t>
            </a:fld>
            <a:endParaRPr lang="el-G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124744"/>
            <a:ext cx="733425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3244334"/>
            <a:ext cx="165618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tx1"/>
                </a:solidFill>
              </a:rPr>
              <a:t>ΑΠΩΛΕΙΕΣ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7146" y="714762"/>
            <a:ext cx="229587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Σταθερές, ανεξάρτητες από το φορτίο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7664" y="4869160"/>
            <a:ext cx="284482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Μεταβλητές, ανάλογα με το φορτίο</a:t>
            </a:r>
            <a:endParaRPr lang="el-GR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78905" y="351017"/>
            <a:ext cx="229587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Μαγνητικές απώλειες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4168" y="1916832"/>
            <a:ext cx="229587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Μηχανικές απώλειες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7957" y="3613666"/>
            <a:ext cx="300829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Ηλεκτρικές απώλειες </a:t>
            </a:r>
            <a:r>
              <a:rPr lang="el-GR" b="1" dirty="0" err="1" smtClean="0"/>
              <a:t>στάτη</a:t>
            </a:r>
            <a:r>
              <a:rPr lang="el-GR" b="1" dirty="0" smtClean="0"/>
              <a:t>, ωμικές απώλειες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2694" y="5301208"/>
            <a:ext cx="300829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Ηλεκτρικές απώλειες δρομέα, ωμικές απώλειες</a:t>
            </a:r>
          </a:p>
        </p:txBody>
      </p:sp>
      <p:cxnSp>
        <p:nvCxnSpPr>
          <p:cNvPr id="12" name="Ευθύγραμμο βέλος σύνδεσης 11"/>
          <p:cNvCxnSpPr>
            <a:stCxn id="4" idx="3"/>
          </p:cNvCxnSpPr>
          <p:nvPr/>
        </p:nvCxnSpPr>
        <p:spPr>
          <a:xfrm flipV="1">
            <a:off x="1763688" y="1638092"/>
            <a:ext cx="493458" cy="18370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/>
          <p:cNvCxnSpPr>
            <a:stCxn id="4" idx="3"/>
          </p:cNvCxnSpPr>
          <p:nvPr/>
        </p:nvCxnSpPr>
        <p:spPr>
          <a:xfrm>
            <a:off x="1763688" y="3475167"/>
            <a:ext cx="493458" cy="13939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5"/>
          <p:cNvCxnSpPr>
            <a:stCxn id="5" idx="3"/>
          </p:cNvCxnSpPr>
          <p:nvPr/>
        </p:nvCxnSpPr>
        <p:spPr>
          <a:xfrm flipV="1">
            <a:off x="4553018" y="535683"/>
            <a:ext cx="1387134" cy="64074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ύγραμμο βέλος σύνδεσης 17"/>
          <p:cNvCxnSpPr>
            <a:stCxn id="5" idx="3"/>
          </p:cNvCxnSpPr>
          <p:nvPr/>
        </p:nvCxnSpPr>
        <p:spPr>
          <a:xfrm>
            <a:off x="4553018" y="1176427"/>
            <a:ext cx="1387134" cy="92507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ύγραμμο βέλος σύνδεσης 19"/>
          <p:cNvCxnSpPr>
            <a:stCxn id="6" idx="3"/>
          </p:cNvCxnSpPr>
          <p:nvPr/>
        </p:nvCxnSpPr>
        <p:spPr>
          <a:xfrm flipV="1">
            <a:off x="4392488" y="4172163"/>
            <a:ext cx="1330206" cy="10201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/>
          <p:cNvCxnSpPr>
            <a:stCxn id="6" idx="3"/>
          </p:cNvCxnSpPr>
          <p:nvPr/>
        </p:nvCxnSpPr>
        <p:spPr>
          <a:xfrm>
            <a:off x="4392488" y="5192326"/>
            <a:ext cx="1259632" cy="43204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59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3788" y="132239"/>
            <a:ext cx="3816424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/>
              <a:t>Βαθμός απόδοσης</a:t>
            </a:r>
            <a:endParaRPr lang="el-GR" sz="32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4" y="836712"/>
            <a:ext cx="439392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608004" y="985057"/>
                <a:ext cx="4248472" cy="84600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𝐧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𝐏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/>
                                  <a:ea typeface="Cambria Math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400" b="1" i="0" smtClean="0"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/>
                                  <a:ea typeface="Cambria Math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400" b="1" i="0" smtClean="0"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/>
                                  <a:ea typeface="Cambria Math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l-GR" sz="2400" b="1" i="0" smtClean="0">
                                  <a:latin typeface="Cambria Math"/>
                                  <a:ea typeface="Cambria Math"/>
                                </a:rPr>
                                <m:t>𝛂𝛑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/>
                                  <a:ea typeface="Cambria Math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400" b="1" i="0" smtClean="0"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𝐏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𝐏</m:t>
                          </m:r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/>
                                  <a:ea typeface="Cambria Math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l-GR" sz="2400" b="1" i="0" smtClean="0">
                                  <a:latin typeface="Cambria Math"/>
                                  <a:ea typeface="Cambria Math"/>
                                </a:rPr>
                                <m:t>𝛂𝛑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004" y="985057"/>
                <a:ext cx="4248472" cy="84600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572000" y="1831058"/>
            <a:ext cx="439248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 b="1" dirty="0" smtClean="0"/>
              <a:t>P</a:t>
            </a:r>
            <a:r>
              <a:rPr lang="en-US" sz="1400" b="1" dirty="0" smtClean="0"/>
              <a:t>1</a:t>
            </a:r>
            <a:r>
              <a:rPr lang="el-GR" b="1" dirty="0" smtClean="0"/>
              <a:t>: δαπανώμενη ηλεκτρική ισχύς σε </a:t>
            </a:r>
            <a:r>
              <a:rPr lang="en-US" b="1" dirty="0" smtClean="0"/>
              <a:t>W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 b="1" dirty="0" smtClean="0"/>
              <a:t>P</a:t>
            </a:r>
            <a:r>
              <a:rPr lang="el-GR" b="1" dirty="0" smtClean="0"/>
              <a:t>: ωφέλιμη ισχύς στον άξονα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 b="1" dirty="0" smtClean="0"/>
              <a:t>P</a:t>
            </a:r>
            <a:r>
              <a:rPr lang="el-GR" sz="1400" b="1" dirty="0" smtClean="0"/>
              <a:t>ον: </a:t>
            </a:r>
            <a:r>
              <a:rPr lang="el-GR" b="1" dirty="0" smtClean="0"/>
              <a:t>ονομαστική ωφέλιμη μηχανική ισχύς στον άξονα σε </a:t>
            </a:r>
            <a:r>
              <a:rPr lang="en-US" b="1" dirty="0" smtClean="0"/>
              <a:t>W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b="1" dirty="0" smtClean="0"/>
              <a:t>n</a:t>
            </a:r>
            <a:r>
              <a:rPr lang="el-GR" b="1" dirty="0" smtClean="0"/>
              <a:t>: βαθμός απόδοσης σε %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l-GR" b="1" dirty="0"/>
              <a:t>η</a:t>
            </a:r>
            <a:r>
              <a:rPr lang="el-GR" b="1" dirty="0" smtClean="0"/>
              <a:t>: στροφές κινητήρα σε στρ/</a:t>
            </a:r>
            <a:r>
              <a:rPr lang="en-US" b="1" dirty="0" smtClean="0"/>
              <a:t>min</a:t>
            </a:r>
            <a:r>
              <a:rPr lang="el-GR" b="1" dirty="0" smtClean="0"/>
              <a:t> </a:t>
            </a:r>
            <a:endParaRPr lang="en-US" b="1" dirty="0" smtClean="0"/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l-GR" b="1" dirty="0" err="1" smtClean="0"/>
              <a:t>συνφ</a:t>
            </a:r>
            <a:r>
              <a:rPr lang="el-GR" b="1" dirty="0" smtClean="0"/>
              <a:t>: συντελεστής ισχύος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l-GR" b="1" dirty="0" smtClean="0"/>
              <a:t>Ι: ρεύμα γραμμής κινητήρα</a:t>
            </a:r>
            <a:endParaRPr lang="el-GR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9670" y="5589240"/>
            <a:ext cx="4393928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Μικρή μεταβολή της απόδοσης, σε μεγάλη περιοχή ισχύος</a:t>
            </a:r>
            <a:endParaRPr lang="el-GR" sz="2000" b="1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894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92696"/>
            <a:ext cx="792088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ΒΙΒΛΙΟΓΡΑΦΙΑ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Ηλεκτρικές Μηχανές, </a:t>
            </a:r>
            <a:r>
              <a:rPr lang="el-GR" dirty="0" err="1" smtClean="0"/>
              <a:t>Γατζούδης</a:t>
            </a:r>
            <a:r>
              <a:rPr lang="el-GR" dirty="0" smtClean="0"/>
              <a:t> Σωτήρης, </a:t>
            </a:r>
            <a:r>
              <a:rPr lang="el-GR" dirty="0" err="1" smtClean="0"/>
              <a:t>Λαγουδάκος</a:t>
            </a:r>
            <a:r>
              <a:rPr lang="el-GR" dirty="0" smtClean="0"/>
              <a:t> Μιχαήλ, </a:t>
            </a:r>
            <a:r>
              <a:rPr lang="el-GR" dirty="0" err="1" smtClean="0"/>
              <a:t>Μπινιάρης</a:t>
            </a:r>
            <a:r>
              <a:rPr lang="el-GR" dirty="0" smtClean="0"/>
              <a:t> Αθανάσιος, Εκδόσεις Διόφαντος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52A4-7EAA-404E-9895-CCB033387948}" type="slidenum">
              <a:rPr lang="el-GR" smtClean="0"/>
              <a:t>42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Ι. ΠΑΔΙΩΤΗΣ Σ.Ε.Ε. ΠΕ83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624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5" y="188640"/>
            <a:ext cx="8412983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Πολικά – φασικά μεγέθη – δύο τρόποι συνδεσμολογίας – αστέρα Υ ή τρίγωνο Δ</a:t>
            </a:r>
            <a:endParaRPr lang="el-GR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69678" y="4111533"/>
            <a:ext cx="6264696" cy="72757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l-GR" sz="2400" b="1" dirty="0" smtClean="0">
                <a:solidFill>
                  <a:schemeClr val="tx1"/>
                </a:solidFill>
              </a:rPr>
              <a:t>Φασική τάση: ανάμεσα σε φάση και ουδέτερο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5</a:t>
            </a:fld>
            <a:endParaRPr lang="el-GR"/>
          </a:p>
        </p:txBody>
      </p:sp>
      <p:sp>
        <p:nvSpPr>
          <p:cNvPr id="8" name="Ορθογώνιο 7"/>
          <p:cNvSpPr/>
          <p:nvPr/>
        </p:nvSpPr>
        <p:spPr>
          <a:xfrm>
            <a:off x="1250631" y="1844822"/>
            <a:ext cx="664273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l-GR" sz="2800" b="1" dirty="0">
                <a:solidFill>
                  <a:prstClr val="black"/>
                </a:solidFill>
              </a:rPr>
              <a:t>Πολική τάση: ανάμεσα σε φάση και φάση</a:t>
            </a:r>
          </a:p>
        </p:txBody>
      </p:sp>
    </p:spTree>
    <p:extLst>
      <p:ext uri="{BB962C8B-B14F-4D97-AF65-F5344CB8AC3E}">
        <p14:creationId xmlns:p14="http://schemas.microsoft.com/office/powerpoint/2010/main" val="386664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5" y="188640"/>
            <a:ext cx="8412983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Πολικά – φασικά μεγέθη – δύο τρόποι συνδεσμολογίας – αστέρα Υ ή τρίγωνο Δ</a:t>
            </a:r>
            <a:endParaRPr lang="el-GR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33874" y="4869160"/>
                <a:ext cx="2736304" cy="94884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𝐔</m:t>
                          </m:r>
                        </m:e>
                        <m:sub>
                          <m:r>
                            <a:rPr lang="el-GR" sz="2400" b="1" i="0" smtClean="0">
                              <a:latin typeface="Cambria Math"/>
                            </a:rPr>
                            <m:t>𝛑</m:t>
                          </m:r>
                        </m:sub>
                      </m:sSub>
                      <m:r>
                        <a:rPr lang="el-GR" sz="2400" b="1" i="0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l-GR" sz="2400" b="1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el-GR" sz="2400" b="1" i="0" smtClean="0">
                              <a:latin typeface="Cambria Math"/>
                              <a:ea typeface="Cambria Math"/>
                            </a:rPr>
                            <m:t>𝟑</m:t>
                          </m:r>
                          <m:r>
                            <a:rPr lang="el-GR" sz="2400" b="1" i="0" smtClean="0">
                              <a:latin typeface="Cambria Math"/>
                              <a:ea typeface="Cambria Math"/>
                            </a:rPr>
                            <m:t> </m:t>
                          </m:r>
                        </m:e>
                      </m:rad>
                      <m:r>
                        <a:rPr lang="el-GR" sz="2400" b="1" i="0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sz="24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𝐔</m:t>
                          </m:r>
                        </m:e>
                        <m:sub>
                          <m:r>
                            <a:rPr lang="el-GR" sz="2400" b="1" i="0" smtClean="0">
                              <a:latin typeface="Cambria Math"/>
                              <a:ea typeface="Cambria Math"/>
                            </a:rPr>
                            <m:t>𝛗</m:t>
                          </m:r>
                        </m:sub>
                      </m:sSub>
                    </m:oMath>
                  </m:oMathPara>
                </a14:m>
                <a:endParaRPr lang="el-GR" sz="2400" b="1" dirty="0" smtClean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</m:e>
                        <m:sub>
                          <m:r>
                            <a:rPr lang="el-GR" sz="2400" b="1" i="0" smtClean="0">
                              <a:latin typeface="Cambria Math"/>
                            </a:rPr>
                            <m:t>𝛑</m:t>
                          </m:r>
                        </m:sub>
                      </m:sSub>
                      <m:r>
                        <a:rPr lang="el-GR" sz="2400" b="1" i="0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l-GR" sz="24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𝐈</m:t>
                          </m:r>
                        </m:e>
                        <m:sub>
                          <m:r>
                            <a:rPr lang="el-GR" sz="2400" b="1" i="0" smtClean="0">
                              <a:latin typeface="Cambria Math"/>
                              <a:ea typeface="Cambria Math"/>
                            </a:rPr>
                            <m:t>𝛗</m:t>
                          </m:r>
                        </m:sub>
                      </m:sSub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874" y="4869160"/>
                <a:ext cx="2736304" cy="94884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6</a:t>
            </a:fld>
            <a:endParaRPr lang="el-G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93" y="1949174"/>
            <a:ext cx="8329023" cy="254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3777056" y="1302732"/>
            <a:ext cx="164993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2800" b="1" dirty="0"/>
              <a:t>αστέρα Υ 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31840" y="4964238"/>
                <a:ext cx="2736304" cy="94974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𝐔</m:t>
                          </m:r>
                        </m:e>
                        <m:sub>
                          <m:r>
                            <a:rPr lang="el-GR" sz="2400" b="1" i="0" smtClean="0">
                              <a:latin typeface="Cambria Math"/>
                            </a:rPr>
                            <m:t>𝛑</m:t>
                          </m:r>
                        </m:sub>
                      </m:sSub>
                      <m:r>
                        <a:rPr lang="el-GR" sz="2400" b="1" i="0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l-GR" sz="24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𝐔</m:t>
                          </m:r>
                        </m:e>
                        <m:sub>
                          <m:r>
                            <a:rPr lang="el-GR" sz="2400" b="1" i="0" smtClean="0">
                              <a:latin typeface="Cambria Math"/>
                              <a:ea typeface="Cambria Math"/>
                            </a:rPr>
                            <m:t>𝛗</m:t>
                          </m:r>
                        </m:sub>
                      </m:sSub>
                    </m:oMath>
                  </m:oMathPara>
                </a14:m>
                <a:endParaRPr lang="el-GR" sz="2400" b="1" dirty="0" smtClean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</m:e>
                        <m:sub>
                          <m:r>
                            <a:rPr lang="el-GR" sz="2400" b="1" i="0" smtClean="0">
                              <a:latin typeface="Cambria Math"/>
                            </a:rPr>
                            <m:t>𝛑</m:t>
                          </m:r>
                        </m:sub>
                      </m:sSub>
                      <m:r>
                        <a:rPr lang="el-GR" sz="2400" b="1" i="0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l-GR" sz="24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ad>
                            <m:radPr>
                              <m:degHide m:val="on"/>
                              <m:ctrlPr>
                                <a:rPr lang="el-GR" sz="2400" b="1" i="1" smtClean="0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l-GR" sz="2400" b="1" i="0" smtClean="0">
                                  <a:latin typeface="Cambria Math"/>
                                  <a:ea typeface="Cambria Math"/>
                                </a:rPr>
                                <m:t>𝟑</m:t>
                              </m:r>
                              <m:r>
                                <a:rPr lang="el-GR" sz="2400" b="1" i="0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</m:e>
                          </m:rad>
                          <m:r>
                            <a:rPr lang="en-US" sz="2400" b="1" i="0" smtClean="0">
                              <a:latin typeface="Cambria Math"/>
                              <a:ea typeface="Cambria Math"/>
                            </a:rPr>
                            <m:t>𝐈</m:t>
                          </m:r>
                        </m:e>
                        <m:sub>
                          <m:r>
                            <a:rPr lang="el-GR" sz="2400" b="1" i="0" smtClean="0">
                              <a:latin typeface="Cambria Math"/>
                              <a:ea typeface="Cambria Math"/>
                            </a:rPr>
                            <m:t>𝛗</m:t>
                          </m:r>
                        </m:sub>
                      </m:sSub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4964238"/>
                <a:ext cx="2736304" cy="94974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7</a:t>
            </a:fld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395535" y="188640"/>
            <a:ext cx="8412983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Πολικά – φασικά μεγέθη – δύο τρόποι συνδεσμολογίας – αστέρα Υ ή τρίγωνο Δ</a:t>
            </a:r>
            <a:endParaRPr lang="el-GR" sz="2800" b="1" dirty="0"/>
          </a:p>
        </p:txBody>
      </p:sp>
      <p:sp>
        <p:nvSpPr>
          <p:cNvPr id="7" name="Ορθογώνιο 6"/>
          <p:cNvSpPr/>
          <p:nvPr/>
        </p:nvSpPr>
        <p:spPr>
          <a:xfrm>
            <a:off x="3729107" y="1268760"/>
            <a:ext cx="168578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el-GR" sz="2800" b="1" dirty="0">
                <a:solidFill>
                  <a:prstClr val="black"/>
                </a:solidFill>
              </a:rPr>
              <a:t>τρίγωνο Δ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924050"/>
            <a:ext cx="7953375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1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27584" y="4005064"/>
                <a:ext cx="7344816" cy="69858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1" i="0" smtClean="0">
                        <a:latin typeface="Cambria Math"/>
                      </a:rPr>
                      <m:t>𝐏</m:t>
                    </m:r>
                    <m:r>
                      <a:rPr lang="en-US" sz="3600" b="1" i="0" smtClean="0">
                        <a:latin typeface="Cambria Math"/>
                        <a:ea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600" b="1" i="1" smtClean="0"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3600" b="1" i="0" smtClean="0">
                            <a:latin typeface="Cambria Math"/>
                            <a:ea typeface="Cambria Math"/>
                          </a:rPr>
                          <m:t>𝟑</m:t>
                        </m:r>
                      </m:e>
                    </m:rad>
                    <m:r>
                      <a:rPr lang="en-US" sz="3600" b="1" i="0" smtClean="0"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en-US" sz="3600" b="1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3600" b="1" i="0" smtClean="0">
                            <a:latin typeface="Cambria Math"/>
                            <a:ea typeface="Cambria Math"/>
                          </a:rPr>
                          <m:t>𝐔</m:t>
                        </m:r>
                      </m:e>
                      <m:sub>
                        <m:r>
                          <a:rPr lang="el-GR" sz="3600" b="1" i="0" smtClean="0">
                            <a:latin typeface="Cambria Math"/>
                            <a:ea typeface="Cambria Math"/>
                          </a:rPr>
                          <m:t>𝛑</m:t>
                        </m:r>
                      </m:sub>
                    </m:sSub>
                    <m:r>
                      <a:rPr lang="en-US" sz="3600" b="1" i="0" smtClean="0"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en-US" sz="3600" b="1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3600" b="1" i="0" smtClean="0">
                            <a:latin typeface="Cambria Math"/>
                            <a:ea typeface="Cambria Math"/>
                          </a:rPr>
                          <m:t>𝐈</m:t>
                        </m:r>
                      </m:e>
                      <m:sub>
                        <m:r>
                          <a:rPr lang="el-GR" sz="3600" b="1" i="0" smtClean="0">
                            <a:latin typeface="Cambria Math"/>
                            <a:ea typeface="Cambria Math"/>
                          </a:rPr>
                          <m:t>𝛑</m:t>
                        </m:r>
                      </m:sub>
                    </m:sSub>
                    <m:r>
                      <a:rPr lang="el-GR" sz="3600" b="1" i="1" smtClean="0"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l-GR" sz="3600" b="1" dirty="0" smtClean="0"/>
                  <a:t>συνφ</a:t>
                </a:r>
                <a:endParaRPr lang="el-GR" sz="3600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4005064"/>
                <a:ext cx="7344816" cy="69858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043608" y="332656"/>
            <a:ext cx="6912768" cy="95410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Ισχύς ασύγχρονου τριφασικού κινητήρα σε αστέρα ή τρίγωνο</a:t>
            </a:r>
            <a:endParaRPr lang="el-GR" sz="2800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8</a:t>
            </a:fld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874077" y="1556792"/>
            <a:ext cx="7226315" cy="220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l-GR" sz="2400" b="1" dirty="0" smtClean="0"/>
              <a:t>Ανεξάρτητα από τη συνδεσμολογία, και σε αστέρα και σε τρίγωνο η πραγματική </a:t>
            </a:r>
            <a:r>
              <a:rPr lang="el-GR" sz="2400" b="1" dirty="0" err="1" smtClean="0"/>
              <a:t>απορροφούμενη</a:t>
            </a:r>
            <a:r>
              <a:rPr lang="el-GR" sz="2400" b="1" dirty="0" smtClean="0"/>
              <a:t> ισχύς του κινητήρα είναι: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7104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Στρεφόμενο μαγνητικό πεδίο</a:t>
            </a:r>
            <a:endParaRPr lang="el-GR" sz="2800" b="1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E9F6-5F77-45C4-BDCC-76B95DBD1205}" type="slidenum">
              <a:rPr lang="el-GR" smtClean="0"/>
              <a:t>9</a:t>
            </a:fld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323528" y="4827370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l-GR" sz="2400" b="1" dirty="0" smtClean="0"/>
              <a:t>Το τύλιγμα του </a:t>
            </a:r>
            <a:r>
              <a:rPr lang="el-GR" sz="2400" b="1" dirty="0" err="1" smtClean="0"/>
              <a:t>στάτη</a:t>
            </a:r>
            <a:r>
              <a:rPr lang="el-GR" sz="2400" b="1" dirty="0" smtClean="0"/>
              <a:t> ενός ασύγχρονου κινητήρα αποτελείται από τρία τυλίγματα που σχηματίζουν μεταξύ τους γωνία 120</a:t>
            </a:r>
            <a:r>
              <a:rPr lang="el-GR" sz="2400" b="1" baseline="30000" dirty="0" smtClean="0"/>
              <a:t>0</a:t>
            </a:r>
            <a:endParaRPr lang="el-GR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173" y="875001"/>
            <a:ext cx="4409653" cy="391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5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2373</TotalTime>
  <Words>1527</Words>
  <Application>Microsoft Office PowerPoint</Application>
  <PresentationFormat>Προβολή στην οθόνη (4:3)</PresentationFormat>
  <Paragraphs>273</Paragraphs>
  <Slides>42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42</vt:i4>
      </vt:variant>
    </vt:vector>
  </HeadingPairs>
  <TitlesOfParts>
    <vt:vector size="43" baseType="lpstr">
      <vt:lpstr>Θέμα του Office</vt:lpstr>
      <vt:lpstr>ΑΣΥΓΧΡΟΝΟΙ ΤΡΙΦΑΣΙΚΟΙ ΚΙΝΗΤΗΡΕΣ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ioannis</dc:creator>
  <cp:lastModifiedBy>ioannis</cp:lastModifiedBy>
  <cp:revision>126</cp:revision>
  <dcterms:created xsi:type="dcterms:W3CDTF">2018-10-17T05:44:22Z</dcterms:created>
  <dcterms:modified xsi:type="dcterms:W3CDTF">2019-02-12T10:51:07Z</dcterms:modified>
</cp:coreProperties>
</file>