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57" r:id="rId4"/>
    <p:sldId id="258" r:id="rId5"/>
    <p:sldId id="270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9" d="100"/>
          <a:sy n="79" d="100"/>
        </p:scale>
        <p:origin x="-1620" y="-96"/>
      </p:cViewPr>
      <p:guideLst>
        <p:guide orient="horz" pos="429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188146-E6F2-48C0-85DC-862368BDBC1A}" type="datetimeFigureOut">
              <a:rPr lang="el-GR" smtClean="0"/>
              <a:t>7/2/2019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3C8EF-176F-4BE5-A144-5AF19432095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8420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991B3-4FAE-423D-98A0-B0C5399B9534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11849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3ACAA-67A2-4098-844D-6280393CD29E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20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FF615-2A29-4EA9-9092-91581DE75A14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0611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8989-1339-4EA6-8113-01FABBA75994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3685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1C08-C88A-42A3-8377-DB399835B3EA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1888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F8FD-07EF-4622-9DD4-9D748AC2BD9F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987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939C-B301-486C-BB89-F38A3C092197}" type="datetime1">
              <a:rPr lang="el-GR" smtClean="0"/>
              <a:t>7/2/2019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198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19625-07F8-4889-97B6-1AE13CF740E1}" type="datetime1">
              <a:rPr lang="el-GR" smtClean="0"/>
              <a:t>7/2/2019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72955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19A73-3D02-4114-A094-A28FBC414A86}" type="datetime1">
              <a:rPr lang="el-GR" smtClean="0"/>
              <a:t>7/2/2019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549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66EC-B514-4290-994E-CB20A00B8541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281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42021-8708-444B-86DD-CC7B2152890C}" type="datetime1">
              <a:rPr lang="el-GR" smtClean="0"/>
              <a:t>7/2/2019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3321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A21B83-8BD8-4064-8544-9972CAEE3C8A}" type="datetime1">
              <a:rPr lang="el-GR" smtClean="0"/>
              <a:t>7/2/2019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/>
              <a:t>Ι. ΠΑΔΙΩΤΗΣ Σ.Ε.Ε. ΠΕ83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F2A9B8-40CD-4E9D-9DA7-F71A9E81D03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7778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1</a:t>
            </a:fld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1484784" y="2112565"/>
            <a:ext cx="61744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l-GR" sz="3200" b="1" dirty="0"/>
              <a:t>ΕΝΑΛΛΑΚΤΗΡΕΣ – ΓΕΝΝΗΤΡΙΕΣ ΕΝΑΛΛΑΣΣΟΜΕΝΟΥ ΡΕΥΜΑΤΟΣ </a:t>
            </a:r>
            <a:endParaRPr lang="el-GR" sz="3200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03126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125798"/>
            <a:ext cx="685281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ΚΑΤΑΣΚΕΥΑΣΤΙΚΑ ΣΤΟΙΧΕΙΑ</a:t>
            </a:r>
          </a:p>
          <a:p>
            <a:pPr algn="ctr"/>
            <a:r>
              <a:rPr lang="el-GR" sz="2400" b="1" dirty="0" err="1" smtClean="0"/>
              <a:t>Εναλλακτήρας</a:t>
            </a:r>
            <a:r>
              <a:rPr lang="el-GR" sz="2400" b="1" dirty="0" smtClean="0"/>
              <a:t> με εξωτερικούς (σταθερούς) πόλους</a:t>
            </a:r>
            <a:endParaRPr lang="el-GR" sz="2400" b="1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10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44" y="1528918"/>
            <a:ext cx="8494311" cy="4362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608" y="125798"/>
            <a:ext cx="685281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ΚΑΤΑΣΚΕΥΑΣΤΙΚΑ ΣΤΟΙΧΕΙΑ</a:t>
            </a:r>
          </a:p>
          <a:p>
            <a:pPr algn="ctr"/>
            <a:r>
              <a:rPr lang="el-GR" sz="2400" b="1" dirty="0" err="1" smtClean="0"/>
              <a:t>Εναλλακτήρας</a:t>
            </a:r>
            <a:r>
              <a:rPr lang="el-GR" sz="2400" b="1" dirty="0" smtClean="0"/>
              <a:t> με εξωτερικούς (σταθερούς) πόλους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11</a:t>
            </a:fld>
            <a:endParaRPr lang="el-G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61" y="1553322"/>
            <a:ext cx="8831278" cy="4084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76275" y="125798"/>
            <a:ext cx="8072189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ΚΑΤΑΣΚΕΥΑΣΤΙΚΑ ΣΤΟΙΧΕΙΑ</a:t>
            </a:r>
          </a:p>
          <a:p>
            <a:pPr algn="ctr"/>
            <a:r>
              <a:rPr lang="el-GR" sz="2400" b="1" dirty="0" err="1" smtClean="0"/>
              <a:t>Εναλλακτήρας</a:t>
            </a:r>
            <a:r>
              <a:rPr lang="el-GR" sz="2400" b="1" dirty="0" smtClean="0"/>
              <a:t> με εσωτερικούς (περιστρεφόμενους) πόλους</a:t>
            </a:r>
            <a:endParaRPr lang="el-GR" sz="24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12</a:t>
            </a:fld>
            <a:endParaRPr lang="el-G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" y="1304924"/>
            <a:ext cx="8808185" cy="500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82" y="12939"/>
            <a:ext cx="8199437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13</a:t>
            </a:fld>
            <a:endParaRPr lang="el-G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2" y="1352550"/>
            <a:ext cx="8257488" cy="517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9772" y="224445"/>
            <a:ext cx="410445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ΣΤΡΟΒΙΛΟΕΝΑΛΛΑΚΤΗΡΕΣ</a:t>
            </a:r>
            <a:endParaRPr lang="el-GR" sz="28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14</a:t>
            </a:fld>
            <a:endParaRPr lang="el-G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11" y="1340768"/>
            <a:ext cx="8669341" cy="397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157192"/>
            <a:ext cx="86693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Δεν έχει φανερούς εξωτερικούς πόλους αλλά μακρόστενο τύμπανο – αυλάκια – μέσα το τύλιγμα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000" b="1" dirty="0" smtClean="0"/>
              <a:t>Συνήθως με ένα ζεύγος πόλων</a:t>
            </a:r>
            <a:endParaRPr lang="el-GR" sz="2000" b="1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9772" y="224445"/>
            <a:ext cx="4104456" cy="52322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ΣΤΡΟΒΙΛΟΕΝΑΛΛΑΚΤΗΡΕΣ</a:t>
            </a:r>
            <a:endParaRPr lang="el-GR" sz="2800" b="1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15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6" y="1052736"/>
            <a:ext cx="8056633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92696"/>
            <a:ext cx="7920880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ΒΙΒΛΙΟΓΡΑΦΙΑ</a:t>
            </a:r>
          </a:p>
          <a:p>
            <a:pPr>
              <a:lnSpc>
                <a:spcPct val="150000"/>
              </a:lnSpc>
            </a:pPr>
            <a:r>
              <a:rPr lang="el-GR" dirty="0" smtClean="0"/>
              <a:t>Ηλεκτρικές Μηχανές, </a:t>
            </a:r>
            <a:r>
              <a:rPr lang="el-GR" dirty="0" err="1" smtClean="0"/>
              <a:t>Γατζούδης</a:t>
            </a:r>
            <a:r>
              <a:rPr lang="el-GR" dirty="0" smtClean="0"/>
              <a:t> Σωτήρης, </a:t>
            </a:r>
            <a:r>
              <a:rPr lang="el-GR" dirty="0" err="1" smtClean="0"/>
              <a:t>Λαγουδάκος</a:t>
            </a:r>
            <a:r>
              <a:rPr lang="el-GR" dirty="0" smtClean="0"/>
              <a:t> Μιχαήλ, </a:t>
            </a:r>
            <a:r>
              <a:rPr lang="el-GR" dirty="0" err="1" smtClean="0"/>
              <a:t>Μπινιάρης</a:t>
            </a:r>
            <a:r>
              <a:rPr lang="el-GR" dirty="0" smtClean="0"/>
              <a:t> Αθανάσιος, Εκδόσεις Διόφαντος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152A4-7EAA-404E-9895-CCB033387948}" type="slidenum">
              <a:rPr lang="el-GR" smtClean="0"/>
              <a:t>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832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144506"/>
            <a:ext cx="8640960" cy="83099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ΕΝΑΛΛΑΚΤΗΡΕΣ – ΓΕΝΝΗΤΡΙΕΣ ΕΝΑΛΛΑΣΣΟΜΕΝΟΥ ΡΕΥΜΑΤΟΣ – ΗΛΕΚΤΡΟΠΑΡΑΓΩΓΟ ΖΕΥΓΟΣ</a:t>
            </a:r>
            <a:endParaRPr lang="el-GR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771" b="19844"/>
          <a:stretch/>
        </p:blipFill>
        <p:spPr bwMode="auto">
          <a:xfrm>
            <a:off x="323528" y="1166774"/>
            <a:ext cx="3394956" cy="278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97" b="12238"/>
          <a:stretch/>
        </p:blipFill>
        <p:spPr bwMode="auto">
          <a:xfrm>
            <a:off x="337556" y="3953490"/>
            <a:ext cx="3416660" cy="264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6000" y="1196752"/>
            <a:ext cx="324036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Κινητική ενέργεια</a:t>
            </a:r>
            <a:endParaRPr lang="el-G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56020" y="2596262"/>
            <a:ext cx="2880320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Περιστροφή των πόλων</a:t>
            </a:r>
            <a:endParaRPr lang="el-GR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00" y="4005064"/>
            <a:ext cx="3528448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Δημιουργία μεταβαλλόμενου μαγνητικού πεδίου</a:t>
            </a:r>
            <a:endParaRPr lang="el-GR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95980" y="5576805"/>
            <a:ext cx="3600400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Επαγωγή – δημιουργία τάσης στον σταθερό αγωγό</a:t>
            </a:r>
            <a:endParaRPr lang="el-GR" sz="2000" b="1" dirty="0"/>
          </a:p>
        </p:txBody>
      </p:sp>
      <p:sp>
        <p:nvSpPr>
          <p:cNvPr id="2" name="Βέλος προς τα κάτω 1"/>
          <p:cNvSpPr/>
          <p:nvPr/>
        </p:nvSpPr>
        <p:spPr>
          <a:xfrm>
            <a:off x="6444208" y="170080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Βέλος προς τα κάτω 9"/>
          <p:cNvSpPr/>
          <p:nvPr/>
        </p:nvSpPr>
        <p:spPr>
          <a:xfrm>
            <a:off x="6510751" y="3140968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Βέλος προς τα κάτω 10"/>
          <p:cNvSpPr/>
          <p:nvPr/>
        </p:nvSpPr>
        <p:spPr>
          <a:xfrm>
            <a:off x="6516160" y="4797152"/>
            <a:ext cx="360040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86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8790" y="292006"/>
            <a:ext cx="5186420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400" b="1" dirty="0" smtClean="0"/>
              <a:t>Παραγωγή εναλλασσομένου ρεύματος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3042" y="3198166"/>
            <a:ext cx="302433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Δημιουργία ΗΕΔ</a:t>
            </a:r>
            <a:endParaRPr lang="el-GR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28390" y="4869160"/>
            <a:ext cx="333171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Με τις ψήκτρες και τα δακτυλίδια τροφοδοσία φορτίου</a:t>
            </a:r>
            <a:endParaRPr lang="el-G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68066" y="1196752"/>
            <a:ext cx="3394288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Κίνηση πλαισίου σε μαγνητικό πεδίο</a:t>
            </a:r>
            <a:endParaRPr lang="el-GR" sz="2400" b="1" dirty="0"/>
          </a:p>
        </p:txBody>
      </p:sp>
      <p:sp>
        <p:nvSpPr>
          <p:cNvPr id="6" name="Βέλος προς τα κάτω 5"/>
          <p:cNvSpPr/>
          <p:nvPr/>
        </p:nvSpPr>
        <p:spPr>
          <a:xfrm>
            <a:off x="6876256" y="2204864"/>
            <a:ext cx="31799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Βέλος προς τα κάτω 7"/>
          <p:cNvSpPr/>
          <p:nvPr/>
        </p:nvSpPr>
        <p:spPr>
          <a:xfrm>
            <a:off x="7006215" y="3789040"/>
            <a:ext cx="31799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3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5" y="1138825"/>
            <a:ext cx="5484124" cy="4594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06489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Χαρακτηριστικά εναλλασσομένου ρεύματος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08140" y="6093296"/>
            <a:ext cx="5184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          σε </a:t>
            </a:r>
            <a:r>
              <a:rPr lang="en-US" dirty="0" smtClean="0"/>
              <a:t>rad </a:t>
            </a:r>
            <a:r>
              <a:rPr lang="el-GR" dirty="0" smtClean="0"/>
              <a:t>ή ακτίνια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3932149" y="785631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/>
              <a:t>Περίοδος Τ, </a:t>
            </a:r>
            <a:r>
              <a:rPr lang="el-GR" sz="2000" dirty="0"/>
              <a:t>είναι ο χρόνος σε </a:t>
            </a:r>
            <a:r>
              <a:rPr lang="en-US" sz="2000" dirty="0"/>
              <a:t>sec </a:t>
            </a:r>
            <a:r>
              <a:rPr lang="el-GR" sz="2000" dirty="0"/>
              <a:t>μέσα στον οποίο έχουμε ένα πλήρη κύκλο</a:t>
            </a:r>
          </a:p>
          <a:p>
            <a:pPr algn="just"/>
            <a:r>
              <a:rPr lang="el-GR" sz="2000" b="1" dirty="0"/>
              <a:t>Συχνότητα </a:t>
            </a:r>
            <a:r>
              <a:rPr lang="en-US" sz="2000" b="1" dirty="0"/>
              <a:t>f, </a:t>
            </a:r>
            <a:r>
              <a:rPr lang="el-GR" sz="2000" dirty="0"/>
              <a:t>(</a:t>
            </a:r>
            <a:r>
              <a:rPr lang="en-US" sz="2000" dirty="0" err="1"/>
              <a:t>Herz</a:t>
            </a:r>
            <a:r>
              <a:rPr lang="el-GR" sz="2000" dirty="0"/>
              <a:t>)</a:t>
            </a:r>
            <a:r>
              <a:rPr lang="en-US" sz="2000" dirty="0"/>
              <a:t> </a:t>
            </a:r>
            <a:r>
              <a:rPr lang="el-GR" sz="2000" dirty="0"/>
              <a:t>είναι ο αριθμός που μας λέει πόσους περιόδους έχουμε σε 1 </a:t>
            </a:r>
            <a:r>
              <a:rPr lang="en-US" sz="2000" dirty="0"/>
              <a:t>sec, </a:t>
            </a:r>
            <a:r>
              <a:rPr lang="el-GR" sz="2000" dirty="0" smtClean="0"/>
              <a:t>ισχύει: 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52255" y="2203799"/>
                <a:ext cx="3096344" cy="66851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0">
                          <a:latin typeface="Cambria Math"/>
                        </a:rPr>
                        <m:t>𝚻</m:t>
                      </m:r>
                      <m:r>
                        <a:rPr lang="el-GR" sz="2000" b="1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000" b="1" i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000" b="1" i="0">
                              <a:latin typeface="Cambria Math"/>
                              <a:ea typeface="Cambria Math"/>
                            </a:rPr>
                            <m:t>𝐟</m:t>
                          </m:r>
                        </m:den>
                      </m:f>
                      <m:r>
                        <a:rPr lang="en-US" sz="2000" b="1" i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l-GR" sz="2000" b="1" i="0">
                          <a:latin typeface="Cambria Math"/>
                          <a:ea typeface="Cambria Math"/>
                        </a:rPr>
                        <m:t>𝛔𝛆</m:t>
                      </m:r>
                      <m:r>
                        <a:rPr lang="el-GR" sz="2000" b="1" i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000" b="1" i="0">
                          <a:latin typeface="Cambria Math"/>
                          <a:ea typeface="Cambria Math"/>
                        </a:rPr>
                        <m:t>𝐬𝐞𝐜</m:t>
                      </m:r>
                      <m:r>
                        <a:rPr lang="el-GR" sz="2000" b="1" i="0">
                          <a:latin typeface="Cambria Math"/>
                          <a:ea typeface="Cambria Math"/>
                        </a:rPr>
                        <m:t>, </m:t>
                      </m:r>
                      <m:r>
                        <a:rPr lang="en-US" sz="2000" b="1" i="0">
                          <a:latin typeface="Cambria Math"/>
                          <a:ea typeface="Cambria Math"/>
                        </a:rPr>
                        <m:t>  </m:t>
                      </m:r>
                      <m:r>
                        <a:rPr lang="en-US" sz="2000" b="1" i="0">
                          <a:latin typeface="Cambria Math"/>
                          <a:ea typeface="Cambria Math"/>
                        </a:rPr>
                        <m:t>𝐟</m:t>
                      </m:r>
                      <m:r>
                        <a:rPr lang="en-US" sz="2000" b="1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b="1" i="0"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l-GR" sz="2000" b="1" i="0">
                              <a:latin typeface="Cambria Math"/>
                              <a:ea typeface="Cambria Math"/>
                            </a:rPr>
                            <m:t>𝚻</m:t>
                          </m:r>
                        </m:den>
                      </m:f>
                    </m:oMath>
                  </m:oMathPara>
                </a14:m>
                <a:endParaRPr lang="el-GR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255" y="2203799"/>
                <a:ext cx="3096344" cy="66851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004156" y="2924944"/>
            <a:ext cx="48965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/>
              <a:t>Το ρεύμα που χρησιμοποιούμε έχει συχνότητα 50 </a:t>
            </a:r>
            <a:r>
              <a:rPr lang="en-US" sz="2000" dirty="0" err="1"/>
              <a:t>Herz</a:t>
            </a:r>
            <a:r>
              <a:rPr lang="en-US" sz="2000" dirty="0"/>
              <a:t>, </a:t>
            </a:r>
            <a:r>
              <a:rPr lang="el-GR" sz="2000" dirty="0"/>
              <a:t>άρα η περίοδος είναι Τ=1/50=0,02</a:t>
            </a:r>
            <a:r>
              <a:rPr lang="en-US" sz="2000" dirty="0"/>
              <a:t> sec.</a:t>
            </a:r>
          </a:p>
          <a:p>
            <a:r>
              <a:rPr lang="el-GR" sz="2000" b="1" dirty="0"/>
              <a:t>Γωνία φάσης ή φάση φ </a:t>
            </a:r>
            <a:r>
              <a:rPr lang="el-GR" sz="2000" dirty="0"/>
              <a:t>είναι η μεταβολή του Ε.Ρ.</a:t>
            </a:r>
            <a:r>
              <a:rPr lang="en-US" sz="2000" dirty="0"/>
              <a:t> </a:t>
            </a:r>
            <a:r>
              <a:rPr lang="el-GR" sz="2000" dirty="0"/>
              <a:t>σε μια συγκεκριμένη χρονική στιγμή</a:t>
            </a:r>
          </a:p>
          <a:p>
            <a:r>
              <a:rPr lang="el-GR" sz="2000" b="1" dirty="0"/>
              <a:t>Κυκλική συχνότητα ω </a:t>
            </a:r>
            <a:r>
              <a:rPr lang="el-GR" sz="2000" dirty="0"/>
              <a:t>είναι η μεταβολή της φάσης μέσα σε 1 </a:t>
            </a:r>
            <a:r>
              <a:rPr lang="en-US" sz="2000" dirty="0"/>
              <a:t>sec</a:t>
            </a:r>
            <a:r>
              <a:rPr lang="el-GR" sz="2000" dirty="0"/>
              <a:t> και </a:t>
            </a:r>
            <a:r>
              <a:rPr lang="el-GR" sz="2000" dirty="0" smtClean="0"/>
              <a:t>ισχύει:</a:t>
            </a:r>
            <a:endParaRPr lang="el-G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456021" y="5157192"/>
                <a:ext cx="3992815" cy="67050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</a:rPr>
                        <m:t>𝛚</m:t>
                      </m: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0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𝛗</m:t>
                          </m:r>
                        </m:num>
                        <m:den>
                          <m:r>
                            <a:rPr lang="en-US" sz="20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𝐭</m:t>
                          </m:r>
                        </m:den>
                      </m:f>
                      <m:groupChr>
                        <m:groupChrPr>
                          <m:chr m:val="⇒"/>
                          <m:pos m:val="top"/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groupChrPr>
                        <m:e/>
                      </m:groupCh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𝛚</m:t>
                      </m: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l-GR" sz="20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l-GR" sz="2000" b="1" i="0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𝚻</m:t>
                          </m:r>
                        </m:den>
                      </m:f>
                      <m:groupChr>
                        <m:groupChrPr>
                          <m:chr m:val="⇒"/>
                          <m:pos m:val="top"/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groupChrPr>
                        <m:e/>
                      </m:groupCh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𝛚</m:t>
                      </m: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𝟐</m:t>
                      </m: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𝛑</m:t>
                      </m:r>
                      <m:r>
                        <a:rPr lang="el-GR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000" b="1" i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𝐟</m:t>
                      </m:r>
                    </m:oMath>
                  </m:oMathPara>
                </a14:m>
                <a:endParaRPr lang="en-US" sz="2000" b="1" dirty="0">
                  <a:solidFill>
                    <a:prstClr val="black"/>
                  </a:solidFill>
                  <a:ea typeface="Cambria Math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6021" y="5157192"/>
                <a:ext cx="3992815" cy="670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Θέση αριθμού διαφάνειας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4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1" b="19051"/>
          <a:stretch/>
        </p:blipFill>
        <p:spPr bwMode="auto">
          <a:xfrm>
            <a:off x="37592" y="3703304"/>
            <a:ext cx="3996489" cy="27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31" b="16412"/>
          <a:stretch/>
        </p:blipFill>
        <p:spPr bwMode="auto">
          <a:xfrm>
            <a:off x="251520" y="908720"/>
            <a:ext cx="3427321" cy="27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806489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Χαρακτηριστικά εναλλασσομένου ρεύματος</a:t>
            </a:r>
            <a:endParaRPr lang="el-GR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845816" y="836712"/>
                <a:ext cx="5120124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000" b="1" dirty="0" smtClean="0"/>
                  <a:t>Στιγμιαία τιμή </a:t>
                </a:r>
                <a:r>
                  <a:rPr lang="en-US" sz="2000" b="1" dirty="0" smtClean="0"/>
                  <a:t>i </a:t>
                </a:r>
                <a:r>
                  <a:rPr lang="el-GR" sz="2000" dirty="0" smtClean="0"/>
                  <a:t>είναι η ένταση του ΕΡ σε μια συγκεκριμένη τυχαία χρονική στιγμή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l-GR" sz="2000" b="1" dirty="0" smtClean="0"/>
                  <a:t>Μέγιστη τιμή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 smtClean="0">
                            <a:latin typeface="Cambria Math"/>
                          </a:rPr>
                          <m:t>𝐈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el-GR" sz="2000" dirty="0" smtClean="0"/>
                  <a:t> ή πλάτος είναι μέγιστη τιμή (θετική ή αρνητική),</a:t>
                </a:r>
                <a:endParaRPr lang="en-US" sz="2000" dirty="0" smtClean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5816" y="836712"/>
                <a:ext cx="5120124" cy="1323439"/>
              </a:xfrm>
              <a:prstGeom prst="rect">
                <a:avLst/>
              </a:prstGeom>
              <a:blipFill rotWithShape="1">
                <a:blip r:embed="rId4"/>
                <a:stretch>
                  <a:fillRect l="-1071" t="-2304" r="-2262" b="-73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851921" y="2173637"/>
            <a:ext cx="5114019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el-GR" sz="2000" b="1" dirty="0" smtClean="0"/>
              <a:t>Ενεργός</a:t>
            </a:r>
            <a:r>
              <a:rPr lang="en-US" sz="2000" b="1" dirty="0"/>
              <a:t> </a:t>
            </a:r>
            <a:r>
              <a:rPr lang="el-GR" sz="2000" b="1" dirty="0" smtClean="0"/>
              <a:t>τιμή </a:t>
            </a:r>
            <a:r>
              <a:rPr lang="el-GR" sz="2000" dirty="0" smtClean="0"/>
              <a:t>εναλλασσόμενου ρεύματος είναι η τιμή του συνεχούς ρεύματος που διαρρέοντας ένα ωμικό καταναλωτή θα δώσει το ίδιο θερμικό αποτέλεσμα, στον ίδιο χρόνο.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4909230" y="5517232"/>
                <a:ext cx="3682290" cy="1003095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smtClean="0">
                          <a:latin typeface="Cambria Math"/>
                        </a:rPr>
                        <m:t>𝐮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𝐔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𝐦</m:t>
                          </m:r>
                        </m:sub>
                      </m:sSub>
                      <m:r>
                        <a:rPr lang="en-US" b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b="1">
                          <a:latin typeface="Cambria Math"/>
                          <a:ea typeface="Cambria Math"/>
                        </a:rPr>
                        <m:t>𝛈𝛍𝛗</m:t>
                      </m:r>
                      <m:r>
                        <a:rPr lang="el-GR" b="1">
                          <a:latin typeface="Cambria Math"/>
                          <a:ea typeface="Cambria Math"/>
                        </a:rPr>
                        <m:t>,   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𝐮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latin typeface="Cambria Math"/>
                              <a:ea typeface="Cambria Math"/>
                            </a:rPr>
                            <m:t>𝑼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𝐦</m:t>
                          </m:r>
                        </m:sub>
                      </m:sSub>
                      <m:r>
                        <a:rPr lang="en-US" b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b="1">
                          <a:latin typeface="Cambria Math"/>
                          <a:ea typeface="Cambria Math"/>
                        </a:rPr>
                        <m:t>𝛈𝛍𝛚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𝐭</m:t>
                      </m:r>
                    </m:oMath>
                  </m:oMathPara>
                </a14:m>
                <a:endParaRPr lang="en-US" b="1" dirty="0" smtClean="0"/>
              </a:p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𝛆𝛎</m:t>
                          </m:r>
                        </m:sub>
                      </m:sSub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𝐔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groupChr>
                        <m:groupChrPr>
                          <m:chr m:val="⇒"/>
                          <m:pos m:val="top"/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𝐔</m:t>
                          </m:r>
                        </m:e>
                        <m:sub>
                          <m:r>
                            <a:rPr lang="el-GR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𝛆𝛎</m:t>
                          </m:r>
                        </m:sub>
                      </m:sSub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𝟕𝟎𝟕</m:t>
                      </m:r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𝐔</m:t>
                          </m:r>
                        </m:e>
                        <m:sub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𝐦</m:t>
                          </m:r>
                        </m:sub>
                      </m:sSub>
                    </m:oMath>
                  </m:oMathPara>
                </a14:m>
                <a:endParaRPr lang="el-GR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230" y="5517232"/>
                <a:ext cx="3682290" cy="100309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4909230" y="3933056"/>
                <a:ext cx="3390544" cy="100309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𝐢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𝐦</m:t>
                          </m:r>
                        </m:sub>
                      </m:sSub>
                      <m:r>
                        <a:rPr lang="en-US" b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b="1">
                          <a:latin typeface="Cambria Math"/>
                          <a:ea typeface="Cambria Math"/>
                        </a:rPr>
                        <m:t>𝛈𝛍𝛗</m:t>
                      </m:r>
                      <m:r>
                        <a:rPr lang="el-GR" b="1">
                          <a:latin typeface="Cambria Math"/>
                          <a:ea typeface="Cambria Math"/>
                        </a:rPr>
                        <m:t>,   </m:t>
                      </m:r>
                      <m:r>
                        <a:rPr lang="en-US" b="1">
                          <a:latin typeface="Cambria Math"/>
                        </a:rPr>
                        <m:t>𝐢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b="1">
                              <a:latin typeface="Cambria Math"/>
                              <a:ea typeface="Cambria Math"/>
                            </a:rPr>
                            <m:t>𝐦</m:t>
                          </m:r>
                        </m:sub>
                      </m:sSub>
                      <m:r>
                        <a:rPr lang="en-US" b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l-GR" b="1">
                          <a:latin typeface="Cambria Math"/>
                          <a:ea typeface="Cambria Math"/>
                        </a:rPr>
                        <m:t>𝛈𝛍𝛚</m:t>
                      </m:r>
                      <m:r>
                        <a:rPr lang="en-US" b="1">
                          <a:latin typeface="Cambria Math"/>
                          <a:ea typeface="Cambria Math"/>
                        </a:rPr>
                        <m:t>𝐭</m:t>
                      </m:r>
                    </m:oMath>
                  </m:oMathPara>
                </a14:m>
                <a:endParaRPr lang="en-US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𝛆𝛎</m:t>
                          </m:r>
                        </m:sub>
                      </m:sSub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l-GR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𝐈</m:t>
                              </m:r>
                            </m:e>
                            <m:sub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𝐦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l-GR" sz="2000" b="1" i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b="1">
                                  <a:solidFill>
                                    <a:prstClr val="black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</m:rad>
                        </m:den>
                      </m:f>
                      <m:groupChr>
                        <m:groupChrPr>
                          <m:chr m:val="⇒"/>
                          <m:pos m:val="top"/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groupChrPr>
                        <m:e/>
                      </m:groupChr>
                      <m:sSub>
                        <m:sSub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l-GR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𝛆𝛎</m:t>
                          </m:r>
                        </m:sub>
                      </m:sSub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𝟕𝟎𝟕</m:t>
                      </m:r>
                      <m:r>
                        <a:rPr lang="el-GR" sz="2000" b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el-GR" sz="2000" b="1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𝐈</m:t>
                          </m:r>
                        </m:e>
                        <m:sub>
                          <m:r>
                            <a:rPr lang="en-US" sz="2000" b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𝐦</m:t>
                          </m:r>
                        </m:sub>
                      </m:sSub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230" y="3933056"/>
                <a:ext cx="3390544" cy="10030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438388" y="3532946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ΕΝΤΑΣΗ ΡΕΥΜΑΤΟΣ</a:t>
            </a:r>
            <a:endParaRPr lang="el-GR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454231" y="5163904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ΤΑΣΗ ΡΕΥΜΑΤΟΣ</a:t>
            </a:r>
            <a:endParaRPr lang="el-GR" sz="2000" b="1" dirty="0"/>
          </a:p>
        </p:txBody>
      </p:sp>
      <p:sp>
        <p:nvSpPr>
          <p:cNvPr id="12" name="Θέση αριθμού διαφάνειας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5</a:t>
            </a:fld>
            <a:endParaRPr lang="el-G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1" b="19051"/>
          <a:stretch/>
        </p:blipFill>
        <p:spPr bwMode="auto">
          <a:xfrm>
            <a:off x="37592" y="3703304"/>
            <a:ext cx="3996489" cy="270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31" b="16412"/>
          <a:stretch/>
        </p:blipFill>
        <p:spPr bwMode="auto">
          <a:xfrm>
            <a:off x="251520" y="908720"/>
            <a:ext cx="3427321" cy="2794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09060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 animBg="1"/>
      <p:bldP spid="11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360899"/>
            <a:ext cx="1946938" cy="954107"/>
          </a:xfrm>
          <a:prstGeom prst="rect">
            <a:avLst/>
          </a:prstGeom>
          <a:ln w="508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800" b="1" dirty="0" smtClean="0"/>
              <a:t>Γεννήτριες Ε.Ρ.</a:t>
            </a:r>
            <a:endParaRPr lang="el-GR" sz="2800" b="1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 flipV="1">
            <a:off x="2054442" y="2039653"/>
            <a:ext cx="845804" cy="770892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900246" y="1760208"/>
            <a:ext cx="1929208" cy="1015663"/>
          </a:xfrm>
          <a:prstGeom prst="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Σύγχρονες γεννήτριες</a:t>
            </a:r>
          </a:p>
          <a:p>
            <a:r>
              <a:rPr lang="el-GR" sz="2000" dirty="0" smtClean="0"/>
              <a:t>(</a:t>
            </a:r>
            <a:r>
              <a:rPr lang="el-GR" sz="2000" dirty="0" err="1" smtClean="0"/>
              <a:t>εναλλακτήρες</a:t>
            </a:r>
            <a:r>
              <a:rPr lang="el-GR" sz="2000" dirty="0" smtClean="0"/>
              <a:t>)</a:t>
            </a:r>
            <a:endParaRPr lang="el-GR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44670" y="4993327"/>
            <a:ext cx="1483314" cy="707886"/>
          </a:xfrm>
          <a:prstGeom prst="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Ασύγχρονες γεννήτριες</a:t>
            </a:r>
            <a:endParaRPr lang="el-GR" sz="2000" dirty="0"/>
          </a:p>
        </p:txBody>
      </p:sp>
      <p:cxnSp>
        <p:nvCxnSpPr>
          <p:cNvPr id="8" name="Ευθύγραμμο βέλος σύνδεσης 7"/>
          <p:cNvCxnSpPr>
            <a:stCxn id="2" idx="3"/>
            <a:endCxn id="7" idx="1"/>
          </p:cNvCxnSpPr>
          <p:nvPr/>
        </p:nvCxnSpPr>
        <p:spPr>
          <a:xfrm>
            <a:off x="2054442" y="2837953"/>
            <a:ext cx="890228" cy="2509317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>
            <a:stCxn id="6" idx="3"/>
            <a:endCxn id="14" idx="1"/>
          </p:cNvCxnSpPr>
          <p:nvPr/>
        </p:nvCxnSpPr>
        <p:spPr>
          <a:xfrm flipV="1">
            <a:off x="4829454" y="1052049"/>
            <a:ext cx="836748" cy="121599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66202" y="82553"/>
            <a:ext cx="3438382" cy="1938992"/>
          </a:xfrm>
          <a:prstGeom prst="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Τροφοδοτούνται (διεγείρονται) με συνεχές ρεύμα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Η συχνότητα του ρεύματος εξαρτάται από την ταχύτητα περιστροφής   </a:t>
            </a:r>
            <a:endParaRPr lang="el-GR" sz="2000" dirty="0"/>
          </a:p>
        </p:txBody>
      </p:sp>
      <p:cxnSp>
        <p:nvCxnSpPr>
          <p:cNvPr id="21" name="Ευθύγραμμο βέλος σύνδεσης 20"/>
          <p:cNvCxnSpPr>
            <a:stCxn id="7" idx="3"/>
          </p:cNvCxnSpPr>
          <p:nvPr/>
        </p:nvCxnSpPr>
        <p:spPr>
          <a:xfrm>
            <a:off x="4427984" y="5347270"/>
            <a:ext cx="882098" cy="0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310082" y="4564493"/>
            <a:ext cx="3654406" cy="1938992"/>
          </a:xfrm>
          <a:prstGeom prst="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Τροφοδοτούνται (διεγείρονται) με εναλλασσόμενο ρεύμα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/>
              <a:t>Η συχνότητα του ρεύματος είναι ανεξάρτητη από την ταχύτητα περιστροφής   </a:t>
            </a:r>
            <a:endParaRPr lang="el-GR" sz="2000" dirty="0"/>
          </a:p>
        </p:txBody>
      </p:sp>
      <p:cxnSp>
        <p:nvCxnSpPr>
          <p:cNvPr id="25" name="Ευθύγραμμο βέλος σύνδεσης 24"/>
          <p:cNvCxnSpPr>
            <a:stCxn id="6" idx="3"/>
            <a:endCxn id="31" idx="1"/>
          </p:cNvCxnSpPr>
          <p:nvPr/>
        </p:nvCxnSpPr>
        <p:spPr>
          <a:xfrm>
            <a:off x="4829454" y="2268040"/>
            <a:ext cx="1124780" cy="36784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Ευθύγραμμο βέλος σύνδεσης 25"/>
          <p:cNvCxnSpPr>
            <a:stCxn id="6" idx="3"/>
            <a:endCxn id="32" idx="1"/>
          </p:cNvCxnSpPr>
          <p:nvPr/>
        </p:nvCxnSpPr>
        <p:spPr>
          <a:xfrm>
            <a:off x="4829454" y="2268040"/>
            <a:ext cx="1124780" cy="146645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54234" y="2435834"/>
            <a:ext cx="2851911" cy="400110"/>
          </a:xfrm>
          <a:prstGeom prst="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Με εξωτερικούς πόλους</a:t>
            </a:r>
            <a:endParaRPr lang="el-GR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5954234" y="3226662"/>
            <a:ext cx="2862318" cy="1015663"/>
          </a:xfrm>
          <a:prstGeom prst="rect">
            <a:avLst/>
          </a:prstGeom>
          <a:ln w="508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000" dirty="0" smtClean="0"/>
              <a:t>Με εσωτερικούς (περιστρεφόμενους) πόλους</a:t>
            </a:r>
            <a:endParaRPr lang="el-GR" sz="2000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14" grpId="0" animBg="1"/>
      <p:bldP spid="23" grpId="0" animBg="1"/>
      <p:bldP spid="31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083" y="85926"/>
            <a:ext cx="893913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rIns="0" rtlCol="0">
            <a:spAutoFit/>
          </a:bodyPr>
          <a:lstStyle/>
          <a:p>
            <a:pPr algn="ctr"/>
            <a:r>
              <a:rPr lang="el-GR" sz="2400" b="1" dirty="0" smtClean="0"/>
              <a:t>Αρχή λειτουργίας </a:t>
            </a:r>
            <a:r>
              <a:rPr lang="el-GR" sz="2400" b="1" dirty="0" err="1" smtClean="0"/>
              <a:t>εναλλακτήρων</a:t>
            </a:r>
            <a:r>
              <a:rPr lang="el-GR" sz="2400" b="1" dirty="0" smtClean="0"/>
              <a:t> με εξωτερικούς (σταθερούς) πόλους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220072" y="852916"/>
            <a:ext cx="367240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Διεγέρτρια, ρεύμα ΣΡ στους πόλους</a:t>
            </a:r>
            <a:endParaRPr lang="el-GR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42731" y="2101094"/>
            <a:ext cx="3593268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Δημιουργία μαγνητικού πεδίου</a:t>
            </a:r>
            <a:endParaRPr lang="el-G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09122" y="3068413"/>
            <a:ext cx="3600400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Δίνουμε κίνηση, περιστροφή τυλίγματος</a:t>
            </a:r>
            <a:endParaRPr lang="el-G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46968" y="4344777"/>
            <a:ext cx="3672408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Ανάπτυξη εξ επαγωγής ΗΕΔ στο τύλιγμα</a:t>
            </a:r>
            <a:endParaRPr lang="el-G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5600636"/>
            <a:ext cx="3600400" cy="1015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Τροφοδοσία φορτίου με Ε.Ρ. μέσω των δακτυλιδιών και των ψηκτρών</a:t>
            </a:r>
            <a:endParaRPr lang="el-GR" sz="2000" b="1" dirty="0"/>
          </a:p>
        </p:txBody>
      </p:sp>
      <p:cxnSp>
        <p:nvCxnSpPr>
          <p:cNvPr id="9" name="Ευθύγραμμο βέλος σύνδεσης 8"/>
          <p:cNvCxnSpPr>
            <a:stCxn id="3" idx="2"/>
          </p:cNvCxnSpPr>
          <p:nvPr/>
        </p:nvCxnSpPr>
        <p:spPr>
          <a:xfrm flipH="1">
            <a:off x="7044100" y="1560802"/>
            <a:ext cx="12176" cy="54029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7044100" y="2520440"/>
            <a:ext cx="0" cy="547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7074078" y="3796804"/>
            <a:ext cx="0" cy="547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7074078" y="5052663"/>
            <a:ext cx="0" cy="547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7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0948"/>
            <a:ext cx="5157823" cy="2858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Θέση υποσέλιδου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6574" y="116632"/>
            <a:ext cx="8712968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400" b="1" dirty="0" smtClean="0"/>
              <a:t>Αρχή λειτουργίας </a:t>
            </a:r>
            <a:r>
              <a:rPr lang="el-GR" sz="2400" b="1" dirty="0" err="1" smtClean="0"/>
              <a:t>εναλλακτήρων</a:t>
            </a:r>
            <a:r>
              <a:rPr lang="el-GR" sz="2400" b="1" dirty="0" smtClean="0"/>
              <a:t> με εσωτερικούς (περιστρεφόμενους) πόλους</a:t>
            </a:r>
            <a:endParaRPr lang="el-GR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180910" y="1207115"/>
            <a:ext cx="3312368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Το τύλιγμα ακίνητο</a:t>
            </a:r>
            <a:endParaRPr lang="el-G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172363" y="3384070"/>
            <a:ext cx="367712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Δίνουμε κίνηση, περιστροφή των μαγνητικών πόλων</a:t>
            </a:r>
            <a:endParaRPr lang="el-GR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37239" y="4680031"/>
            <a:ext cx="3783233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Ανάπτυξη εξ επαγωγής στο τύλιγμα ΗΕΔ, Ε.Ρ.</a:t>
            </a:r>
            <a:endParaRPr lang="el-GR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7218" y="2128211"/>
            <a:ext cx="4035261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Διεγέρτρια, ρεύμα Σ.Ρ. στους πόλους, δακτυλίδια - ψήκτρες</a:t>
            </a:r>
            <a:endParaRPr lang="el-GR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143346" y="5949280"/>
            <a:ext cx="3567209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2000" b="1" dirty="0" smtClean="0"/>
              <a:t>Τροφοδοσία του Ε.Ρ. κατευθείαν στους ακροδέκτες</a:t>
            </a:r>
            <a:endParaRPr lang="el-GR" sz="2000" b="1" dirty="0"/>
          </a:p>
        </p:txBody>
      </p:sp>
      <p:cxnSp>
        <p:nvCxnSpPr>
          <p:cNvPr id="10" name="Ευθύγραμμο βέλος σύνδεσης 9"/>
          <p:cNvCxnSpPr/>
          <p:nvPr/>
        </p:nvCxnSpPr>
        <p:spPr>
          <a:xfrm>
            <a:off x="6792278" y="1580238"/>
            <a:ext cx="0" cy="547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ύγραμμο βέλος σύνδεσης 10"/>
          <p:cNvCxnSpPr/>
          <p:nvPr/>
        </p:nvCxnSpPr>
        <p:spPr>
          <a:xfrm>
            <a:off x="6806705" y="2836097"/>
            <a:ext cx="0" cy="547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Ευθύγραμμο βέλος σύνδεσης 11"/>
          <p:cNvCxnSpPr/>
          <p:nvPr/>
        </p:nvCxnSpPr>
        <p:spPr>
          <a:xfrm>
            <a:off x="6874848" y="4132058"/>
            <a:ext cx="0" cy="547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Ευθύγραμμο βέλος σύνδεσης 12"/>
          <p:cNvCxnSpPr/>
          <p:nvPr/>
        </p:nvCxnSpPr>
        <p:spPr>
          <a:xfrm>
            <a:off x="6874848" y="5401307"/>
            <a:ext cx="0" cy="54797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8</a:t>
            </a:fld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68" y="1580238"/>
            <a:ext cx="466725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Θέση υποσέλιδου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88640"/>
            <a:ext cx="813690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Σχέση μεταξύ ζευγών πόλων, συχνότητας και στροφών </a:t>
            </a:r>
            <a:r>
              <a:rPr lang="el-GR" b="1" dirty="0" err="1" smtClean="0"/>
              <a:t>εναλλακτήρα</a:t>
            </a:r>
            <a:r>
              <a:rPr lang="el-GR" b="1" dirty="0" smtClean="0"/>
              <a:t> (σύγχρονη ταχύτητα)</a:t>
            </a:r>
            <a:endParaRPr lang="el-GR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919935" y="2097721"/>
                <a:ext cx="7272808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000" b="1" i="0">
                        <a:latin typeface="Cambria Math"/>
                        <a:ea typeface="Cambria Math"/>
                      </a:rPr>
                      <m:t>𝐩</m:t>
                    </m:r>
                  </m:oMath>
                </a14:m>
                <a:r>
                  <a:rPr lang="el-GR" sz="2000" b="1" dirty="0" smtClean="0"/>
                  <a:t>: </a:t>
                </a:r>
                <a:r>
                  <a:rPr lang="el-GR" sz="2000" dirty="0" smtClean="0"/>
                  <a:t>αριθμός των ζευγών των πόλων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𝐧</m:t>
                        </m:r>
                      </m:e>
                      <m:sub>
                        <m:r>
                          <a:rPr lang="en-US" sz="2000" b="1" i="0">
                            <a:latin typeface="Cambria Math"/>
                            <a:ea typeface="Cambria Math"/>
                          </a:rPr>
                          <m:t>𝐬</m:t>
                        </m:r>
                      </m:sub>
                    </m:sSub>
                  </m:oMath>
                </a14:m>
                <a:r>
                  <a:rPr lang="el-GR" sz="2000" b="1" dirty="0" smtClean="0"/>
                  <a:t>: </a:t>
                </a:r>
                <a:r>
                  <a:rPr lang="el-GR" sz="2000" dirty="0" smtClean="0"/>
                  <a:t>η ταχύτητα περιστροφής στρ/</a:t>
                </a:r>
                <a:r>
                  <a:rPr lang="en-US" sz="2000" dirty="0" smtClean="0"/>
                  <a:t>min</a:t>
                </a:r>
                <a:endParaRPr lang="el-GR" sz="20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935" y="2097721"/>
                <a:ext cx="7272808" cy="1015663"/>
              </a:xfrm>
              <a:prstGeom prst="rect">
                <a:avLst/>
              </a:prstGeom>
              <a:blipFill rotWithShape="1">
                <a:blip r:embed="rId2"/>
                <a:stretch>
                  <a:fillRect l="-84" b="-479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827584" y="3212976"/>
                <a:ext cx="7848872" cy="31585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ΠΑΡΑΔΕΙΓΜΑ</a:t>
                </a:r>
              </a:p>
              <a:p>
                <a:pPr algn="just"/>
                <a:r>
                  <a:rPr lang="el-GR" dirty="0" smtClean="0"/>
                  <a:t>Τι ταχύτητα περιστροφής πρέπει να έχει </a:t>
                </a:r>
                <a:r>
                  <a:rPr lang="el-GR" dirty="0" err="1" smtClean="0"/>
                  <a:t>οκταπολικός</a:t>
                </a:r>
                <a:r>
                  <a:rPr lang="el-GR" dirty="0" smtClean="0"/>
                  <a:t> </a:t>
                </a:r>
                <a:r>
                  <a:rPr lang="el-GR" dirty="0" err="1" smtClean="0"/>
                  <a:t>εναλλακτήρας</a:t>
                </a:r>
                <a:r>
                  <a:rPr lang="el-GR" dirty="0" smtClean="0"/>
                  <a:t> ώστε να παράγει ρεύμα συχνότητας 50 </a:t>
                </a:r>
                <a:r>
                  <a:rPr lang="en-US" dirty="0" err="1" smtClean="0"/>
                  <a:t>Herz</a:t>
                </a:r>
                <a:r>
                  <a:rPr lang="el-GR" dirty="0" smtClean="0"/>
                  <a:t>;</a:t>
                </a:r>
              </a:p>
              <a:p>
                <a:pPr algn="ctr"/>
                <a:r>
                  <a:rPr lang="el-GR" dirty="0" smtClean="0"/>
                  <a:t>ΛΥΣΗ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𝐩</m:t>
                    </m:r>
                    <m:r>
                      <a:rPr lang="en-US" b="1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dirty="0"/>
                  <a:t>: </a:t>
                </a:r>
                <a:r>
                  <a:rPr lang="el-GR" dirty="0" err="1" smtClean="0"/>
                  <a:t>οκταπολικός</a:t>
                </a:r>
                <a:r>
                  <a:rPr lang="el-GR" dirty="0" smtClean="0"/>
                  <a:t> άρα 4 ζεύγη</a:t>
                </a:r>
              </a:p>
              <a:p>
                <a:pPr algn="just"/>
                <a:endParaRPr lang="el-GR" dirty="0"/>
              </a:p>
              <a:p>
                <a:pPr algn="just"/>
                <a:endParaRPr lang="el-GR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/>
                        </a:rPr>
                        <m:t>𝐟</m:t>
                      </m:r>
                      <m:r>
                        <a:rPr lang="en-US" b="1" i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𝐩</m:t>
                          </m:r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b="1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b="1" i="0">
                                  <a:latin typeface="Cambria Math"/>
                                  <a:ea typeface="Cambria Math"/>
                                </a:rPr>
                                <m:t>𝐧</m:t>
                              </m:r>
                            </m:e>
                            <m:sub>
                              <m:r>
                                <a:rPr lang="en-US" b="1" i="0">
                                  <a:latin typeface="Cambria Math"/>
                                  <a:ea typeface="Cambria Math"/>
                                </a:rPr>
                                <m:t>𝐬</m:t>
                              </m:r>
                            </m:sub>
                          </m:sSub>
                        </m:num>
                        <m:den>
                          <m:r>
                            <a:rPr lang="en-US" b="1" i="0">
                              <a:latin typeface="Cambria Math"/>
                              <a:ea typeface="Cambria Math"/>
                            </a:rPr>
                            <m:t>𝟔𝟎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𝐧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𝐬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𝟔𝟎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𝐟</m:t>
                          </m:r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𝐩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𝐧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𝐬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𝟔𝟎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𝟓𝟎</m:t>
                          </m:r>
                        </m:num>
                        <m:den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𝟒</m:t>
                          </m:r>
                        </m:den>
                      </m:f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→</m:t>
                      </m:r>
                      <m:sSub>
                        <m:sSubPr>
                          <m:ctrlPr>
                            <a:rPr lang="en-US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𝐧</m:t>
                          </m:r>
                        </m:e>
                        <m:sub>
                          <m:r>
                            <a:rPr lang="en-US" b="1" i="0" smtClean="0">
                              <a:latin typeface="Cambria Math"/>
                              <a:ea typeface="Cambria Math"/>
                            </a:rPr>
                            <m:t>𝐬</m:t>
                          </m:r>
                        </m:sub>
                      </m:sSub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𝟕𝟓𝟎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𝛔𝛕𝛒</m:t>
                      </m:r>
                      <m:r>
                        <a:rPr lang="el-GR" b="1" i="0" smtClean="0">
                          <a:latin typeface="Cambria Math"/>
                          <a:ea typeface="Cambria Math"/>
                        </a:rPr>
                        <m:t>/</m:t>
                      </m:r>
                      <m:r>
                        <a:rPr lang="en-US" b="1" i="0" smtClean="0">
                          <a:latin typeface="Cambria Math"/>
                          <a:ea typeface="Cambria Math"/>
                        </a:rPr>
                        <m:t>𝐦𝐢𝐧</m:t>
                      </m:r>
                    </m:oMath>
                  </m:oMathPara>
                </a14:m>
                <a:endParaRPr lang="el-GR" b="1" dirty="0" smtClean="0"/>
              </a:p>
              <a:p>
                <a:pPr algn="ctr"/>
                <a:endParaRPr lang="el-GR" dirty="0" smtClean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212976"/>
                <a:ext cx="7848872" cy="3158557"/>
              </a:xfrm>
              <a:prstGeom prst="rect">
                <a:avLst/>
              </a:prstGeom>
              <a:blipFill rotWithShape="1">
                <a:blip r:embed="rId3"/>
                <a:stretch>
                  <a:fillRect l="-699" t="-965" r="-1243" b="-212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F2A9B8-40CD-4E9D-9DA7-F71A9E81D03E}" type="slidenum">
              <a:rPr lang="el-GR" smtClean="0"/>
              <a:t>9</a:t>
            </a:fld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Ορθογώνιο 6"/>
              <p:cNvSpPr/>
              <p:nvPr/>
            </p:nvSpPr>
            <p:spPr>
              <a:xfrm>
                <a:off x="3484418" y="1196752"/>
                <a:ext cx="2171171" cy="666914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lvl="0" algn="ctr"/>
                <a14:m>
                  <m:oMath xmlns:m="http://schemas.openxmlformats.org/officeDocument/2006/math"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</a:rPr>
                      <m:t>𝐟</m:t>
                    </m:r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𝐩</m:t>
                        </m:r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∙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𝐧</m:t>
                            </m:r>
                          </m:e>
                          <m:sub>
                            <m:r>
                              <a:rPr lang="en-US" sz="2800" b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𝐬</m:t>
                            </m:r>
                          </m:sub>
                        </m:sSub>
                      </m:num>
                      <m:den>
                        <m:r>
                          <a:rPr lang="en-US" sz="2800" b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𝟔𝟎</m:t>
                        </m:r>
                      </m:den>
                    </m:f>
                    <m:r>
                      <a:rPr lang="en-US" sz="2800" b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</m:oMath>
                </a14:m>
                <a:r>
                  <a:rPr lang="el-GR" dirty="0">
                    <a:solidFill>
                      <a:prstClr val="black"/>
                    </a:solidFill>
                  </a:rPr>
                  <a:t>σε </a:t>
                </a:r>
                <a:r>
                  <a:rPr lang="en-US" dirty="0" err="1">
                    <a:solidFill>
                      <a:prstClr val="black"/>
                    </a:solidFill>
                  </a:rPr>
                  <a:t>Herz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Ορθογώνιο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4418" y="1196752"/>
                <a:ext cx="2171171" cy="66691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Ι. ΠΑΔΙΩΤΗΣ Σ.Ε.Ε. ΠΕ83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9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</TotalTime>
  <Words>751</Words>
  <Application>Microsoft Office PowerPoint</Application>
  <PresentationFormat>Προβολή στην οθόνη (4:3)</PresentationFormat>
  <Paragraphs>106</Paragraphs>
  <Slides>16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17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ioannis</dc:creator>
  <cp:lastModifiedBy>ioannis</cp:lastModifiedBy>
  <cp:revision>51</cp:revision>
  <dcterms:created xsi:type="dcterms:W3CDTF">2018-10-16T05:30:35Z</dcterms:created>
  <dcterms:modified xsi:type="dcterms:W3CDTF">2019-02-07T11:03:26Z</dcterms:modified>
</cp:coreProperties>
</file>